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1" r:id="rId4"/>
  </p:sldMasterIdLst>
  <p:notesMasterIdLst>
    <p:notesMasterId r:id="rId22"/>
  </p:notesMasterIdLst>
  <p:sldIdLst>
    <p:sldId id="437" r:id="rId5"/>
    <p:sldId id="408" r:id="rId6"/>
    <p:sldId id="1519" r:id="rId7"/>
    <p:sldId id="1518" r:id="rId8"/>
    <p:sldId id="1517" r:id="rId9"/>
    <p:sldId id="1511" r:id="rId10"/>
    <p:sldId id="1515" r:id="rId11"/>
    <p:sldId id="1516" r:id="rId12"/>
    <p:sldId id="1514" r:id="rId13"/>
    <p:sldId id="1509" r:id="rId14"/>
    <p:sldId id="1510" r:id="rId15"/>
    <p:sldId id="1512" r:id="rId16"/>
    <p:sldId id="1513" r:id="rId17"/>
    <p:sldId id="1497" r:id="rId18"/>
    <p:sldId id="1520" r:id="rId19"/>
    <p:sldId id="1521" r:id="rId20"/>
    <p:sldId id="1522" r:id="rId21"/>
  </p:sldIdLst>
  <p:sldSz cx="12192000" cy="6858000"/>
  <p:notesSz cx="6858000" cy="9144000"/>
  <p:defaultTextStyle>
    <a:defPPr>
      <a:defRPr lang="en-US"/>
    </a:defPPr>
    <a:lvl1pPr algn="l" rtl="0" eaLnBrk="0" fontAlgn="base" hangingPunct="0">
      <a:spcBef>
        <a:spcPct val="0"/>
      </a:spcBef>
      <a:spcAft>
        <a:spcPct val="0"/>
      </a:spcAft>
      <a:defRPr sz="3200" kern="1200">
        <a:solidFill>
          <a:schemeClr val="tx1"/>
        </a:solidFill>
        <a:latin typeface="Times" charset="0"/>
        <a:ea typeface="ＭＳ Ｐゴシック" charset="0"/>
        <a:cs typeface="+mn-cs"/>
      </a:defRPr>
    </a:lvl1pPr>
    <a:lvl2pPr marL="609585" algn="l" rtl="0" eaLnBrk="0" fontAlgn="base" hangingPunct="0">
      <a:spcBef>
        <a:spcPct val="0"/>
      </a:spcBef>
      <a:spcAft>
        <a:spcPct val="0"/>
      </a:spcAft>
      <a:defRPr sz="3200" kern="1200">
        <a:solidFill>
          <a:schemeClr val="tx1"/>
        </a:solidFill>
        <a:latin typeface="Times" charset="0"/>
        <a:ea typeface="ＭＳ Ｐゴシック" charset="0"/>
        <a:cs typeface="+mn-cs"/>
      </a:defRPr>
    </a:lvl2pPr>
    <a:lvl3pPr marL="1219170" algn="l" rtl="0" eaLnBrk="0" fontAlgn="base" hangingPunct="0">
      <a:spcBef>
        <a:spcPct val="0"/>
      </a:spcBef>
      <a:spcAft>
        <a:spcPct val="0"/>
      </a:spcAft>
      <a:defRPr sz="3200" kern="1200">
        <a:solidFill>
          <a:schemeClr val="tx1"/>
        </a:solidFill>
        <a:latin typeface="Times" charset="0"/>
        <a:ea typeface="ＭＳ Ｐゴシック" charset="0"/>
        <a:cs typeface="+mn-cs"/>
      </a:defRPr>
    </a:lvl3pPr>
    <a:lvl4pPr marL="1828754" algn="l" rtl="0" eaLnBrk="0" fontAlgn="base" hangingPunct="0">
      <a:spcBef>
        <a:spcPct val="0"/>
      </a:spcBef>
      <a:spcAft>
        <a:spcPct val="0"/>
      </a:spcAft>
      <a:defRPr sz="3200" kern="1200">
        <a:solidFill>
          <a:schemeClr val="tx1"/>
        </a:solidFill>
        <a:latin typeface="Times" charset="0"/>
        <a:ea typeface="ＭＳ Ｐゴシック" charset="0"/>
        <a:cs typeface="+mn-cs"/>
      </a:defRPr>
    </a:lvl4pPr>
    <a:lvl5pPr marL="2438339" algn="l" rtl="0" eaLnBrk="0" fontAlgn="base" hangingPunct="0">
      <a:spcBef>
        <a:spcPct val="0"/>
      </a:spcBef>
      <a:spcAft>
        <a:spcPct val="0"/>
      </a:spcAft>
      <a:defRPr sz="3200" kern="1200">
        <a:solidFill>
          <a:schemeClr val="tx1"/>
        </a:solidFill>
        <a:latin typeface="Times" charset="0"/>
        <a:ea typeface="ＭＳ Ｐゴシック" charset="0"/>
        <a:cs typeface="+mn-cs"/>
      </a:defRPr>
    </a:lvl5pPr>
    <a:lvl6pPr marL="3047924" algn="l" defTabSz="609585" rtl="0" eaLnBrk="1" latinLnBrk="0" hangingPunct="1">
      <a:defRPr sz="3200" kern="1200">
        <a:solidFill>
          <a:schemeClr val="tx1"/>
        </a:solidFill>
        <a:latin typeface="Times" charset="0"/>
        <a:ea typeface="ＭＳ Ｐゴシック" charset="0"/>
        <a:cs typeface="+mn-cs"/>
      </a:defRPr>
    </a:lvl6pPr>
    <a:lvl7pPr marL="3657509" algn="l" defTabSz="609585" rtl="0" eaLnBrk="1" latinLnBrk="0" hangingPunct="1">
      <a:defRPr sz="3200" kern="1200">
        <a:solidFill>
          <a:schemeClr val="tx1"/>
        </a:solidFill>
        <a:latin typeface="Times" charset="0"/>
        <a:ea typeface="ＭＳ Ｐゴシック" charset="0"/>
        <a:cs typeface="+mn-cs"/>
      </a:defRPr>
    </a:lvl7pPr>
    <a:lvl8pPr marL="4267093" algn="l" defTabSz="609585" rtl="0" eaLnBrk="1" latinLnBrk="0" hangingPunct="1">
      <a:defRPr sz="3200" kern="1200">
        <a:solidFill>
          <a:schemeClr val="tx1"/>
        </a:solidFill>
        <a:latin typeface="Times" charset="0"/>
        <a:ea typeface="ＭＳ Ｐゴシック" charset="0"/>
        <a:cs typeface="+mn-cs"/>
      </a:defRPr>
    </a:lvl8pPr>
    <a:lvl9pPr marL="4876678" algn="l" defTabSz="609585" rtl="0" eaLnBrk="1" latinLnBrk="0" hangingPunct="1">
      <a:defRPr sz="3200" kern="1200">
        <a:solidFill>
          <a:schemeClr val="tx1"/>
        </a:solidFill>
        <a:latin typeface="Times" charset="0"/>
        <a:ea typeface="ＭＳ Ｐゴシック" charset="0"/>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E064C932-C415-BD2E-F565-418E73B1AB0C}" name="MANCEBO Maitane, RPS/IAS" initials="MM" userId="S::Maitane.MANCEBO@oecd.org::7e0a80eb-9b9d-48a2-b58f-d9749f4e7404" providerId="AD"/>
  <p188:author id="{9079644A-434C-D0EF-58DD-63214076A645}" name="Martin Melchior" initials="MM" userId="S::mme@archanan.com::27b7f25a-088b-4ef2-9e5d-f5b3078b4728" providerId="AD"/>
  <p188:author id="{4C26C7D2-1412-075C-F36B-36492379C00C}" name="Martin Melchior" initials="MM" userId="S::mme_melcon.dk#ext#@actuaryeu.onmicrosoft.com::37cc70bf-f0ca-4f80-8e54-d71b923449ba" providerId="AD"/>
  <p188:author id="{FFF007D9-72A1-1761-368E-9B0DB2E53013}" name="Stephanos Hadjistyllis" initials="S" userId="S::stephanos@shsactuarial.com::63b9db5f-8d19-468b-aa13-2edd97c64631" providerId="AD"/>
  <p188:author id="{2E2D26EA-6D30-3FC3-ECDB-92211B53494F}" name="karel.h.goossens" initials="ka" userId="S::karel.h.goossens_gmail.com#ext#@actuaryeu.onmicrosoft.com::90e6774a-eff4-417f-b5b7-9f07eedceee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FA8"/>
    <a:srgbClr val="CABB15"/>
    <a:srgbClr val="95B1D2"/>
    <a:srgbClr val="2D8EDA"/>
    <a:srgbClr val="F5F8F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2293" autoAdjust="0"/>
  </p:normalViewPr>
  <p:slideViewPr>
    <p:cSldViewPr snapToGrid="0">
      <p:cViewPr varScale="1">
        <p:scale>
          <a:sx n="61" d="100"/>
          <a:sy n="61" d="100"/>
        </p:scale>
        <p:origin x="86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microsoft.com/office/2018/10/relationships/authors" Targe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60F2B0-247F-2E46-9182-F7AF6491F7EE}" type="datetimeFigureOut">
              <a:rPr lang="nl-NL" smtClean="0"/>
              <a:t>9-4-2025</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E9040DC-8D93-D248-A30D-A93EAD59A824}" type="slidenum">
              <a:rPr lang="nl-NL" smtClean="0"/>
              <a:t>‹#›</a:t>
            </a:fld>
            <a:endParaRPr lang="nl-NL"/>
          </a:p>
        </p:txBody>
      </p:sp>
    </p:spTree>
    <p:extLst>
      <p:ext uri="{BB962C8B-B14F-4D97-AF65-F5344CB8AC3E}">
        <p14:creationId xmlns:p14="http://schemas.microsoft.com/office/powerpoint/2010/main" val="565073464"/>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2</a:t>
            </a:fld>
            <a:endParaRPr lang="nl-NL"/>
          </a:p>
        </p:txBody>
      </p:sp>
    </p:spTree>
    <p:extLst>
      <p:ext uri="{BB962C8B-B14F-4D97-AF65-F5344CB8AC3E}">
        <p14:creationId xmlns:p14="http://schemas.microsoft.com/office/powerpoint/2010/main" val="2909358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15</a:t>
            </a:fld>
            <a:endParaRPr lang="nl-NL"/>
          </a:p>
        </p:txBody>
      </p:sp>
    </p:spTree>
    <p:extLst>
      <p:ext uri="{BB962C8B-B14F-4D97-AF65-F5344CB8AC3E}">
        <p14:creationId xmlns:p14="http://schemas.microsoft.com/office/powerpoint/2010/main" val="34459897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16</a:t>
            </a:fld>
            <a:endParaRPr lang="nl-NL"/>
          </a:p>
        </p:txBody>
      </p:sp>
    </p:spTree>
    <p:extLst>
      <p:ext uri="{BB962C8B-B14F-4D97-AF65-F5344CB8AC3E}">
        <p14:creationId xmlns:p14="http://schemas.microsoft.com/office/powerpoint/2010/main" val="1928195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3</a:t>
            </a:fld>
            <a:endParaRPr lang="nl-NL"/>
          </a:p>
        </p:txBody>
      </p:sp>
    </p:spTree>
    <p:extLst>
      <p:ext uri="{BB962C8B-B14F-4D97-AF65-F5344CB8AC3E}">
        <p14:creationId xmlns:p14="http://schemas.microsoft.com/office/powerpoint/2010/main" val="2681991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4</a:t>
            </a:fld>
            <a:endParaRPr lang="nl-NL"/>
          </a:p>
        </p:txBody>
      </p:sp>
    </p:spTree>
    <p:extLst>
      <p:ext uri="{BB962C8B-B14F-4D97-AF65-F5344CB8AC3E}">
        <p14:creationId xmlns:p14="http://schemas.microsoft.com/office/powerpoint/2010/main" val="3276866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5</a:t>
            </a:fld>
            <a:endParaRPr lang="nl-NL"/>
          </a:p>
        </p:txBody>
      </p:sp>
    </p:spTree>
    <p:extLst>
      <p:ext uri="{BB962C8B-B14F-4D97-AF65-F5344CB8AC3E}">
        <p14:creationId xmlns:p14="http://schemas.microsoft.com/office/powerpoint/2010/main" val="35952668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431800" lvl="0" indent="0" algn="just">
              <a:spcBef>
                <a:spcPts val="600"/>
              </a:spcBef>
              <a:spcAft>
                <a:spcPts val="600"/>
              </a:spcAft>
              <a:buSzPts val="1100"/>
              <a:buFont typeface="+mj-lt"/>
              <a:buNone/>
              <a:tabLst>
                <a:tab pos="864235" algn="l"/>
              </a:tabLst>
            </a:pPr>
            <a:r>
              <a:rPr lang="en-GB" sz="1800" dirty="0">
                <a:effectLst/>
                <a:latin typeface="Calibri" panose="020F0502020204030204" pitchFamily="34" charset="0"/>
                <a:ea typeface="SimSun" panose="02010600030101010101" pitchFamily="2" charset="-122"/>
                <a:cs typeface="Times New Roman" panose="02020603050405020304" pitchFamily="18" charset="0"/>
              </a:rPr>
              <a:t>The OECD released in 2023 its tenth edition of the “</a:t>
            </a:r>
            <a:r>
              <a:rPr lang="en-GB" sz="1800" i="1" dirty="0">
                <a:effectLst/>
                <a:latin typeface="Calibri" panose="020F0502020204030204" pitchFamily="34" charset="0"/>
                <a:ea typeface="SimSun" panose="02010600030101010101" pitchFamily="2" charset="-122"/>
                <a:cs typeface="Times New Roman" panose="02020603050405020304" pitchFamily="18" charset="0"/>
              </a:rPr>
              <a:t>OECD survey of large pension funds and public pension reserve funds”</a:t>
            </a:r>
            <a:r>
              <a:rPr lang="en-GB" sz="1800" dirty="0">
                <a:effectLst/>
                <a:latin typeface="Calibri" panose="020F0502020204030204" pitchFamily="34" charset="0"/>
                <a:ea typeface="SimSun" panose="02010600030101010101" pitchFamily="2" charset="-122"/>
                <a:cs typeface="Times New Roman" panose="02020603050405020304" pitchFamily="18" charset="0"/>
              </a:rPr>
              <a:t> that collects long-term investment data. This survey is based on a qualitative questionnaire sent directly to large pension funds and public pension reserve funds (covering 87 public and private pension funds from 34 countries).</a:t>
            </a:r>
            <a:endParaRPr lang="en-US" sz="1800" dirty="0">
              <a:effectLst/>
              <a:latin typeface="Calibri" panose="020F0502020204030204" pitchFamily="34" charset="0"/>
              <a:ea typeface="SimSun" panose="02010600030101010101" pitchFamily="2" charset="-122"/>
              <a:cs typeface="Times New Roman" panose="02020603050405020304" pitchFamily="18" charset="0"/>
            </a:endParaRPr>
          </a:p>
          <a:p>
            <a:pPr marL="0" marR="431800" lvl="0" indent="0" algn="just">
              <a:spcBef>
                <a:spcPts val="600"/>
              </a:spcBef>
              <a:spcAft>
                <a:spcPts val="600"/>
              </a:spcAft>
              <a:buSzPts val="1100"/>
              <a:buFont typeface="+mj-lt"/>
              <a:buNone/>
              <a:tabLst>
                <a:tab pos="864235" algn="l"/>
              </a:tabLst>
            </a:pPr>
            <a:r>
              <a:rPr lang="en-GB" sz="1800" dirty="0">
                <a:effectLst/>
                <a:latin typeface="Calibri" panose="020F0502020204030204" pitchFamily="34" charset="0"/>
                <a:ea typeface="SimSun" panose="02010600030101010101" pitchFamily="2" charset="-122"/>
                <a:cs typeface="Times New Roman" panose="02020603050405020304" pitchFamily="18" charset="0"/>
              </a:rPr>
              <a:t>From the report, both large pension funds’ (LPFs) and public pension reserve funds’ (PPRFs) aggregate asset allocation show an increasing appetite by investors for real assets and non-publicly traded assets, such as private equity and unlisted infrastructure investments, for diversification and hedging against inflation and highly volatile public markets. </a:t>
            </a:r>
          </a:p>
          <a:p>
            <a:pPr marL="0" marR="431800" lvl="0" indent="0" algn="just">
              <a:spcBef>
                <a:spcPts val="600"/>
              </a:spcBef>
              <a:spcAft>
                <a:spcPts val="600"/>
              </a:spcAft>
              <a:buSzPts val="1100"/>
              <a:buFont typeface="+mj-lt"/>
              <a:buNone/>
              <a:tabLst>
                <a:tab pos="864235" algn="l"/>
              </a:tabLst>
            </a:pPr>
            <a:r>
              <a:rPr lang="en-GB" sz="1800" dirty="0">
                <a:effectLst/>
                <a:latin typeface="Calibri" panose="020F0502020204030204" pitchFamily="34" charset="0"/>
                <a:ea typeface="SimSun" panose="02010600030101010101" pitchFamily="2" charset="-122"/>
                <a:cs typeface="Times New Roman" panose="02020603050405020304" pitchFamily="18" charset="0"/>
              </a:rPr>
              <a:t>This is LPFs.</a:t>
            </a:r>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6</a:t>
            </a:fld>
            <a:endParaRPr lang="nl-NL"/>
          </a:p>
        </p:txBody>
      </p:sp>
    </p:spTree>
    <p:extLst>
      <p:ext uri="{BB962C8B-B14F-4D97-AF65-F5344CB8AC3E}">
        <p14:creationId xmlns:p14="http://schemas.microsoft.com/office/powerpoint/2010/main" val="750482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431800" lvl="0" indent="0" algn="just" defTabSz="1219170" rtl="0" eaLnBrk="1" fontAlgn="auto" latinLnBrk="0" hangingPunct="1">
              <a:lnSpc>
                <a:spcPct val="100000"/>
              </a:lnSpc>
              <a:spcBef>
                <a:spcPts val="600"/>
              </a:spcBef>
              <a:spcAft>
                <a:spcPts val="600"/>
              </a:spcAft>
              <a:buClrTx/>
              <a:buSzPts val="1100"/>
              <a:buFont typeface="+mj-lt"/>
              <a:buNone/>
              <a:tabLst>
                <a:tab pos="864235" algn="l"/>
              </a:tabLst>
              <a:defRPr/>
            </a:pPr>
            <a:r>
              <a:rPr lang="en-GB" sz="1600" dirty="0">
                <a:effectLst/>
                <a:latin typeface="Times New Roman" panose="02020603050405020304" pitchFamily="18" charset="0"/>
                <a:ea typeface="Calibri" panose="020F0502020204030204" pitchFamily="34" charset="0"/>
              </a:rPr>
              <a:t>Among the other main report’s findings, within OECD countries’ funds, fixed income and private equity allocation is larger for PPRFs than LPFs; and LPFs have a larger allocation to listed equity, loans, unlisted infrastructure investments, land and buildings. </a:t>
            </a:r>
          </a:p>
          <a:p>
            <a:pPr marL="0" marR="431800" lvl="0" indent="0" algn="just">
              <a:spcBef>
                <a:spcPts val="600"/>
              </a:spcBef>
              <a:spcAft>
                <a:spcPts val="600"/>
              </a:spcAft>
              <a:buSzPts val="1100"/>
              <a:buFont typeface="+mj-lt"/>
              <a:buNone/>
              <a:tabLst>
                <a:tab pos="864235" algn="l"/>
              </a:tabLst>
            </a:pPr>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7</a:t>
            </a:fld>
            <a:endParaRPr lang="nl-NL"/>
          </a:p>
        </p:txBody>
      </p:sp>
    </p:spTree>
    <p:extLst>
      <p:ext uri="{BB962C8B-B14F-4D97-AF65-F5344CB8AC3E}">
        <p14:creationId xmlns:p14="http://schemas.microsoft.com/office/powerpoint/2010/main" val="3026776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431800" lvl="0" indent="0" algn="just">
              <a:spcBef>
                <a:spcPts val="600"/>
              </a:spcBef>
              <a:spcAft>
                <a:spcPts val="600"/>
              </a:spcAft>
              <a:buSzPts val="1100"/>
              <a:buFont typeface="+mj-lt"/>
              <a:buNone/>
              <a:tabLst>
                <a:tab pos="864235" algn="l"/>
              </a:tabLst>
            </a:pPr>
            <a:r>
              <a:rPr lang="en-GB" sz="1600" dirty="0">
                <a:effectLst/>
                <a:latin typeface="Calibri" panose="020F0502020204030204" pitchFamily="34" charset="0"/>
                <a:ea typeface="SimSun" panose="02010600030101010101" pitchFamily="2" charset="-122"/>
                <a:cs typeface="Times New Roman" panose="02020603050405020304" pitchFamily="18" charset="0"/>
              </a:rPr>
              <a:t>Survey from October 2024. The survey covers 310 institutional investors (pension, endowment, insurance, family office, SWF, etc.) with a combined AUM of more that USD 5 trillion, in 39 countries. The most represented investor type is the defined-benefits pension funds.</a:t>
            </a:r>
          </a:p>
          <a:p>
            <a:pPr marL="0" marR="431800" lvl="0" indent="0" algn="just">
              <a:spcBef>
                <a:spcPts val="600"/>
              </a:spcBef>
              <a:spcAft>
                <a:spcPts val="600"/>
              </a:spcAft>
              <a:buSzPts val="1100"/>
              <a:buFont typeface="+mj-lt"/>
              <a:buNone/>
              <a:tabLst>
                <a:tab pos="864235" algn="l"/>
              </a:tabLst>
            </a:pPr>
            <a:endParaRPr lang="en-GB" sz="1600" dirty="0">
              <a:effectLst/>
              <a:latin typeface="Calibri" panose="020F0502020204030204" pitchFamily="34" charset="0"/>
              <a:ea typeface="SimSun" panose="02010600030101010101" pitchFamily="2" charset="-122"/>
              <a:cs typeface="Times New Roman" panose="02020603050405020304" pitchFamily="18" charset="0"/>
            </a:endParaRPr>
          </a:p>
          <a:p>
            <a:pPr marL="0" marR="431800" lvl="0" indent="0" algn="just">
              <a:spcBef>
                <a:spcPts val="600"/>
              </a:spcBef>
              <a:spcAft>
                <a:spcPts val="600"/>
              </a:spcAft>
              <a:buSzPts val="1100"/>
              <a:buFont typeface="+mj-lt"/>
              <a:buNone/>
              <a:tabLst>
                <a:tab pos="864235" algn="l"/>
              </a:tabLst>
            </a:pPr>
            <a:r>
              <a:rPr lang="en-GB" sz="1600" dirty="0">
                <a:effectLst/>
                <a:latin typeface="Calibri" panose="020F0502020204030204" pitchFamily="34" charset="0"/>
                <a:ea typeface="SimSun" panose="02010600030101010101" pitchFamily="2" charset="-122"/>
                <a:cs typeface="Times New Roman" panose="02020603050405020304" pitchFamily="18" charset="0"/>
              </a:rPr>
              <a:t>The survey shows how asset owners intend to change their exposure over the next year and a half. For instance, 53% of the respondents plan to boost exposure to private markets in the next 18 months.</a:t>
            </a:r>
          </a:p>
          <a:p>
            <a:pPr marL="0" marR="431800" lvl="0" indent="0" algn="just">
              <a:spcBef>
                <a:spcPts val="600"/>
              </a:spcBef>
              <a:spcAft>
                <a:spcPts val="600"/>
              </a:spcAft>
              <a:buSzPts val="1100"/>
              <a:buFont typeface="+mj-lt"/>
              <a:buNone/>
              <a:tabLst>
                <a:tab pos="864235" algn="l"/>
              </a:tabLst>
            </a:pPr>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8</a:t>
            </a:fld>
            <a:endParaRPr lang="nl-NL"/>
          </a:p>
        </p:txBody>
      </p:sp>
    </p:spTree>
    <p:extLst>
      <p:ext uri="{BB962C8B-B14F-4D97-AF65-F5344CB8AC3E}">
        <p14:creationId xmlns:p14="http://schemas.microsoft.com/office/powerpoint/2010/main" val="2061852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marR="503555" lvl="0" indent="-342900" algn="just">
              <a:spcAft>
                <a:spcPts val="0"/>
              </a:spcAft>
              <a:buFont typeface="+mj-lt"/>
              <a:buAutoNum type="alphaLcParenR"/>
            </a:pPr>
            <a:r>
              <a:rPr lang="en-GB" sz="1800" dirty="0">
                <a:effectLst/>
                <a:latin typeface="Calibri" panose="020F0502020204030204" pitchFamily="34" charset="0"/>
                <a:ea typeface="Calibri" panose="020F0502020204030204" pitchFamily="34" charset="0"/>
              </a:rPr>
              <a:t>Venture capital – Focus on early-stage companies with high-growth potential. Investment size is smaller than other strategies and the investee company may be pre-revenue or early-revenue. Typical investment holding period is seven to ten years. Typical venture capital private equity funds’ IRR target is 20-25% (net).</a:t>
            </a:r>
            <a:endParaRPr lang="en-GB" sz="1800" dirty="0">
              <a:effectLst/>
              <a:latin typeface="Times New Roman" panose="02020603050405020304" pitchFamily="18" charset="0"/>
              <a:ea typeface="Calibri" panose="020F0502020204030204" pitchFamily="34" charset="0"/>
            </a:endParaRPr>
          </a:p>
          <a:p>
            <a:pPr marL="342900" marR="503555" lvl="0" indent="-342900" algn="just">
              <a:spcAft>
                <a:spcPts val="0"/>
              </a:spcAft>
              <a:buFont typeface="+mj-lt"/>
              <a:buAutoNum type="alphaLcParenR"/>
            </a:pPr>
            <a:r>
              <a:rPr lang="en-GB" sz="1800" dirty="0">
                <a:effectLst/>
                <a:latin typeface="Calibri" panose="020F0502020204030204" pitchFamily="34" charset="0"/>
                <a:ea typeface="Calibri" panose="020F0502020204030204" pitchFamily="34" charset="0"/>
              </a:rPr>
              <a:t>Growth equity – Focus on established companies that are seeking to expand with proven business models. Typical investment period is three to seven years. Typical growth private equity funds’ IRR target is 18-22% (net).</a:t>
            </a:r>
            <a:endParaRPr lang="en-GB" sz="1800" dirty="0">
              <a:effectLst/>
              <a:latin typeface="Times New Roman" panose="02020603050405020304" pitchFamily="18" charset="0"/>
              <a:ea typeface="Calibri" panose="020F0502020204030204" pitchFamily="34" charset="0"/>
            </a:endParaRPr>
          </a:p>
          <a:p>
            <a:pPr marL="342900" marR="503555" lvl="0" indent="-342900" algn="just">
              <a:spcAft>
                <a:spcPts val="0"/>
              </a:spcAft>
              <a:buFont typeface="+mj-lt"/>
              <a:buAutoNum type="alphaLcParenR"/>
            </a:pPr>
            <a:r>
              <a:rPr lang="en-GB" sz="1800" dirty="0">
                <a:effectLst/>
                <a:latin typeface="Calibri" panose="020F0502020204030204" pitchFamily="34" charset="0"/>
                <a:ea typeface="Calibri" panose="020F0502020204030204" pitchFamily="34" charset="0"/>
              </a:rPr>
              <a:t>Leveraged buyout / growth – Focus on mature companies with stable cash flows. The strategy may incorporate operational improvements or break-up strategies. Typical holding period is three to seven years. Typical LBO private equity funds’ IRR target is 15-20% (net).</a:t>
            </a:r>
            <a:endParaRPr lang="en-GB" sz="1800" dirty="0">
              <a:effectLst/>
              <a:latin typeface="Times New Roman" panose="02020603050405020304" pitchFamily="18" charset="0"/>
              <a:ea typeface="Calibri" panose="020F0502020204030204" pitchFamily="34" charset="0"/>
            </a:endParaRPr>
          </a:p>
          <a:p>
            <a:endParaRPr lang="en-GB" dirty="0"/>
          </a:p>
        </p:txBody>
      </p:sp>
      <p:sp>
        <p:nvSpPr>
          <p:cNvPr id="4" name="Slide Number Placeholder 3"/>
          <p:cNvSpPr>
            <a:spLocks noGrp="1"/>
          </p:cNvSpPr>
          <p:nvPr>
            <p:ph type="sldNum" sz="quarter" idx="5"/>
          </p:nvPr>
        </p:nvSpPr>
        <p:spPr/>
        <p:txBody>
          <a:bodyPr/>
          <a:lstStyle/>
          <a:p>
            <a:fld id="{1E9040DC-8D93-D248-A30D-A93EAD59A824}" type="slidenum">
              <a:rPr lang="nl-NL" smtClean="0"/>
              <a:t>9</a:t>
            </a:fld>
            <a:endParaRPr lang="nl-NL"/>
          </a:p>
        </p:txBody>
      </p:sp>
    </p:spTree>
    <p:extLst>
      <p:ext uri="{BB962C8B-B14F-4D97-AF65-F5344CB8AC3E}">
        <p14:creationId xmlns:p14="http://schemas.microsoft.com/office/powerpoint/2010/main" val="35417577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buFontTx/>
              <a:buChar char="-"/>
            </a:pPr>
            <a:r>
              <a:rPr lang="en-GB" dirty="0"/>
              <a:t>Number of billionaires in Forbes list linked to PE increased significantly in recent years</a:t>
            </a:r>
          </a:p>
          <a:p>
            <a:pPr marL="285750" indent="-285750">
              <a:buFontTx/>
              <a:buChar char="-"/>
            </a:pPr>
            <a:r>
              <a:rPr lang="en-GB" dirty="0"/>
              <a:t>Issues with the IRR calculation</a:t>
            </a:r>
          </a:p>
        </p:txBody>
      </p:sp>
      <p:sp>
        <p:nvSpPr>
          <p:cNvPr id="4" name="Slide Number Placeholder 3"/>
          <p:cNvSpPr>
            <a:spLocks noGrp="1"/>
          </p:cNvSpPr>
          <p:nvPr>
            <p:ph type="sldNum" sz="quarter" idx="5"/>
          </p:nvPr>
        </p:nvSpPr>
        <p:spPr/>
        <p:txBody>
          <a:bodyPr/>
          <a:lstStyle/>
          <a:p>
            <a:fld id="{1E9040DC-8D93-D248-A30D-A93EAD59A824}" type="slidenum">
              <a:rPr lang="nl-NL" smtClean="0"/>
              <a:t>14</a:t>
            </a:fld>
            <a:endParaRPr lang="nl-NL"/>
          </a:p>
        </p:txBody>
      </p:sp>
    </p:spTree>
    <p:extLst>
      <p:ext uri="{BB962C8B-B14F-4D97-AF65-F5344CB8AC3E}">
        <p14:creationId xmlns:p14="http://schemas.microsoft.com/office/powerpoint/2010/main" val="322540193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4.emf"/><Relationship Id="rId4" Type="http://schemas.openxmlformats.org/officeDocument/2006/relationships/image" Target="../media/image5.jpe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4.emf"/></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0_Titeldia 1">
    <p:spTree>
      <p:nvGrpSpPr>
        <p:cNvPr id="1" name=""/>
        <p:cNvGrpSpPr/>
        <p:nvPr/>
      </p:nvGrpSpPr>
      <p:grpSpPr>
        <a:xfrm>
          <a:off x="0" y="0"/>
          <a:ext cx="0" cy="0"/>
          <a:chOff x="0" y="0"/>
          <a:chExt cx="0" cy="0"/>
        </a:xfrm>
      </p:grpSpPr>
      <p:pic>
        <p:nvPicPr>
          <p:cNvPr id="14" name="Afbeelding 13">
            <a:extLst>
              <a:ext uri="{FF2B5EF4-FFF2-40B4-BE49-F238E27FC236}">
                <a16:creationId xmlns:a16="http://schemas.microsoft.com/office/drawing/2014/main" id="{B8664A1E-69EF-B546-AD64-5548ACB1C43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612"/>
            <a:ext cx="12192000" cy="6656832"/>
          </a:xfrm>
          <a:prstGeom prst="rect">
            <a:avLst/>
          </a:prstGeom>
        </p:spPr>
      </p:pic>
      <p:sp>
        <p:nvSpPr>
          <p:cNvPr id="13315" name="Rectangle 3"/>
          <p:cNvSpPr>
            <a:spLocks noGrp="1" noChangeArrowheads="1"/>
          </p:cNvSpPr>
          <p:nvPr>
            <p:ph type="ctrTitle" sz="quarter" hasCustomPrompt="1"/>
          </p:nvPr>
        </p:nvSpPr>
        <p:spPr>
          <a:xfrm>
            <a:off x="914400" y="3141311"/>
            <a:ext cx="10058400" cy="609600"/>
          </a:xfrm>
          <a:prstGeom prst="rect">
            <a:avLst/>
          </a:prstGeom>
          <a:extLst>
            <a:ext uri="{909E8E84-426E-40dd-AFC4-6F175D3DCCD1}">
              <a14:hiddenFill xmlns:a14="http://schemas.microsoft.com/office/drawing/2010/main" xmlns="">
                <a:solidFill>
                  <a:srgbClr val="66400C"/>
                </a:solidFill>
              </a14:hiddenFill>
            </a:ext>
          </a:extLst>
        </p:spPr>
        <p:txBody>
          <a:bodyPr anchor="b"/>
          <a:lstStyle>
            <a:lvl1pPr>
              <a:defRPr>
                <a:solidFill>
                  <a:schemeClr val="accent1"/>
                </a:solidFill>
              </a:defRPr>
            </a:lvl1pPr>
          </a:lstStyle>
          <a:p>
            <a:r>
              <a:rPr lang="en-US"/>
              <a:t>Presentation title</a:t>
            </a:r>
          </a:p>
        </p:txBody>
      </p:sp>
      <p:sp>
        <p:nvSpPr>
          <p:cNvPr id="13316" name="Rectangle 4"/>
          <p:cNvSpPr>
            <a:spLocks noGrp="1" noChangeArrowheads="1"/>
          </p:cNvSpPr>
          <p:nvPr>
            <p:ph type="subTitle" idx="1"/>
          </p:nvPr>
        </p:nvSpPr>
        <p:spPr>
          <a:xfrm>
            <a:off x="914400" y="4072639"/>
            <a:ext cx="10058400" cy="382284"/>
          </a:xfrm>
          <a:extLst>
            <a:ext uri="{909E8E84-426E-40dd-AFC4-6F175D3DCCD1}">
              <a14:hiddenFill xmlns:a14="http://schemas.microsoft.com/office/drawing/2010/main" xmlns="">
                <a:solidFill>
                  <a:schemeClr val="accent1"/>
                </a:solidFill>
              </a14:hiddenFill>
            </a:ext>
          </a:extLst>
        </p:spPr>
        <p:txBody>
          <a:bodyPr>
            <a:spAutoFit/>
          </a:bodyPr>
          <a:lstStyle>
            <a:lvl1pPr marL="0" indent="0">
              <a:defRPr sz="2200"/>
            </a:lvl1pPr>
          </a:lstStyle>
          <a:p>
            <a:pPr lvl="0"/>
            <a:r>
              <a:rPr lang="nl-NL" noProof="0"/>
              <a:t>Klik om de ondertitelstijl van het model te bewerken</a:t>
            </a:r>
            <a:endParaRPr lang="en-GB" noProof="0"/>
          </a:p>
        </p:txBody>
      </p:sp>
      <p:sp>
        <p:nvSpPr>
          <p:cNvPr id="13317" name="Text Box 5"/>
          <p:cNvSpPr txBox="1">
            <a:spLocks noChangeArrowheads="1"/>
          </p:cNvSpPr>
          <p:nvPr/>
        </p:nvSpPr>
        <p:spPr bwMode="auto">
          <a:xfrm>
            <a:off x="1401234" y="5194301"/>
            <a:ext cx="320601" cy="400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92075" tIns="46039" rIns="92075" bIns="4603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a:latin typeface="Trebuchet MS" charset="0"/>
            </a:endParaRPr>
          </a:p>
        </p:txBody>
      </p:sp>
      <p:sp>
        <p:nvSpPr>
          <p:cNvPr id="13319" name="Text Box 7"/>
          <p:cNvSpPr txBox="1">
            <a:spLocks noChangeArrowheads="1"/>
          </p:cNvSpPr>
          <p:nvPr/>
        </p:nvSpPr>
        <p:spPr bwMode="auto">
          <a:xfrm>
            <a:off x="1524000" y="1905001"/>
            <a:ext cx="8636000" cy="400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9" rIns="92075" bIns="4603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a:latin typeface="Trebuchet MS" charset="0"/>
            </a:endParaRPr>
          </a:p>
        </p:txBody>
      </p:sp>
      <p:sp>
        <p:nvSpPr>
          <p:cNvPr id="13320" name="Rectangle 8"/>
          <p:cNvSpPr>
            <a:spLocks noGrp="1" noChangeArrowheads="1"/>
          </p:cNvSpPr>
          <p:nvPr>
            <p:ph type="dt" sz="quarter" idx="2"/>
          </p:nvPr>
        </p:nvSpPr>
        <p:spPr bwMode="auto">
          <a:xfrm>
            <a:off x="2438400" y="5943600"/>
            <a:ext cx="8534400" cy="457200"/>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400" b="0" i="0">
                <a:solidFill>
                  <a:srgbClr val="003741"/>
                </a:solidFill>
                <a:latin typeface="Calibri Normaal" charset="0"/>
              </a:defRPr>
            </a:lvl1pPr>
          </a:lstStyle>
          <a:p>
            <a:endParaRPr lang="en-GB"/>
          </a:p>
        </p:txBody>
      </p:sp>
      <p:pic>
        <p:nvPicPr>
          <p:cNvPr id="10" name="Afbeelding 9"/>
          <p:cNvPicPr>
            <a:picLocks noChangeAspect="1"/>
          </p:cNvPicPr>
          <p:nvPr userDrawn="1"/>
        </p:nvPicPr>
        <p:blipFill>
          <a:blip r:embed="rId3"/>
          <a:stretch>
            <a:fillRect/>
          </a:stretch>
        </p:blipFill>
        <p:spPr>
          <a:xfrm>
            <a:off x="0" y="6608789"/>
            <a:ext cx="12192000" cy="258835"/>
          </a:xfrm>
          <a:prstGeom prst="rect">
            <a:avLst/>
          </a:prstGeom>
        </p:spPr>
      </p:pic>
      <p:pic>
        <p:nvPicPr>
          <p:cNvPr id="2" name="Afbeelding 1"/>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248" y="1162542"/>
            <a:ext cx="12218147" cy="1906031"/>
          </a:xfrm>
          <a:prstGeom prst="rect">
            <a:avLst/>
          </a:prstGeom>
        </p:spPr>
      </p:pic>
      <p:pic>
        <p:nvPicPr>
          <p:cNvPr id="15" name="Afbeelding 14">
            <a:extLst>
              <a:ext uri="{FF2B5EF4-FFF2-40B4-BE49-F238E27FC236}">
                <a16:creationId xmlns:a16="http://schemas.microsoft.com/office/drawing/2014/main" id="{9794D01D-4E1B-7547-AC3C-5810F650B1BA}"/>
              </a:ext>
            </a:extLst>
          </p:cNvPr>
          <p:cNvPicPr>
            <a:picLocks noChangeAspect="1"/>
          </p:cNvPicPr>
          <p:nvPr userDrawn="1"/>
        </p:nvPicPr>
        <p:blipFill>
          <a:blip r:embed="rId5"/>
          <a:stretch>
            <a:fillRect/>
          </a:stretch>
        </p:blipFill>
        <p:spPr>
          <a:xfrm>
            <a:off x="853340" y="6606000"/>
            <a:ext cx="2186940" cy="243840"/>
          </a:xfrm>
          <a:prstGeom prst="rect">
            <a:avLst/>
          </a:prstGeom>
        </p:spPr>
      </p:pic>
      <p:sp>
        <p:nvSpPr>
          <p:cNvPr id="3" name="Tijdelijke aanduiding voor dianummer 2">
            <a:extLst>
              <a:ext uri="{FF2B5EF4-FFF2-40B4-BE49-F238E27FC236}">
                <a16:creationId xmlns:a16="http://schemas.microsoft.com/office/drawing/2014/main" id="{10E28DFD-8FA9-CE4B-8790-214293B18714}"/>
              </a:ext>
            </a:extLst>
          </p:cNvPr>
          <p:cNvSpPr>
            <a:spLocks noGrp="1"/>
          </p:cNvSpPr>
          <p:nvPr>
            <p:ph type="sldNum" sz="quarter" idx="10"/>
          </p:nvPr>
        </p:nvSpPr>
        <p:spPr/>
        <p:txBody>
          <a:bodyPr/>
          <a:lstStyle/>
          <a:p>
            <a:fld id="{306CB06F-8D94-B64C-AC66-62AFBAF0736E}" type="slidenum">
              <a:rPr lang="nl-NL" smtClean="0"/>
              <a:pPr/>
              <a:t>‹#›</a:t>
            </a:fld>
            <a:endParaRPr lang="nl-NL"/>
          </a:p>
        </p:txBody>
      </p:sp>
      <p:pic>
        <p:nvPicPr>
          <p:cNvPr id="16" name="Afbeelding 15">
            <a:extLst>
              <a:ext uri="{FF2B5EF4-FFF2-40B4-BE49-F238E27FC236}">
                <a16:creationId xmlns:a16="http://schemas.microsoft.com/office/drawing/2014/main" id="{4D2FF95D-F477-5042-9EEC-3457BEB93EDF}"/>
              </a:ext>
            </a:extLst>
          </p:cNvPr>
          <p:cNvPicPr>
            <a:picLocks noChangeAspect="1"/>
          </p:cNvPicPr>
          <p:nvPr userDrawn="1"/>
        </p:nvPicPr>
        <p:blipFill>
          <a:blip r:embed="rId6"/>
          <a:stretch>
            <a:fillRect/>
          </a:stretch>
        </p:blipFill>
        <p:spPr>
          <a:xfrm>
            <a:off x="9352800" y="61200"/>
            <a:ext cx="2401200" cy="1084712"/>
          </a:xfrm>
          <a:prstGeom prst="rect">
            <a:avLst/>
          </a:prstGeom>
        </p:spPr>
      </p:pic>
    </p:spTree>
  </p:cSld>
  <p:clrMapOvr>
    <a:masterClrMapping/>
  </p:clrMapOvr>
  <p:transition spd="med">
    <p:pull dir="d"/>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0_Titeldia 2">
    <p:spTree>
      <p:nvGrpSpPr>
        <p:cNvPr id="1" name=""/>
        <p:cNvGrpSpPr/>
        <p:nvPr/>
      </p:nvGrpSpPr>
      <p:grpSpPr>
        <a:xfrm>
          <a:off x="0" y="0"/>
          <a:ext cx="0" cy="0"/>
          <a:chOff x="0" y="0"/>
          <a:chExt cx="0" cy="0"/>
        </a:xfrm>
      </p:grpSpPr>
      <p:pic>
        <p:nvPicPr>
          <p:cNvPr id="3" name="Afbeelding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84976"/>
            <a:ext cx="12192000" cy="5423814"/>
          </a:xfrm>
          <a:prstGeom prst="rect">
            <a:avLst/>
          </a:prstGeom>
        </p:spPr>
      </p:pic>
      <p:sp>
        <p:nvSpPr>
          <p:cNvPr id="13315" name="Rectangle 3"/>
          <p:cNvSpPr>
            <a:spLocks noGrp="1" noChangeArrowheads="1"/>
          </p:cNvSpPr>
          <p:nvPr>
            <p:ph type="ctrTitle" sz="quarter" hasCustomPrompt="1"/>
          </p:nvPr>
        </p:nvSpPr>
        <p:spPr>
          <a:xfrm>
            <a:off x="914400" y="2819400"/>
            <a:ext cx="10058400" cy="609600"/>
          </a:xfrm>
          <a:prstGeom prst="rect">
            <a:avLst/>
          </a:prstGeom>
          <a:extLst>
            <a:ext uri="{909E8E84-426E-40dd-AFC4-6F175D3DCCD1}">
              <a14:hiddenFill xmlns:a14="http://schemas.microsoft.com/office/drawing/2010/main" xmlns="">
                <a:solidFill>
                  <a:srgbClr val="66400C"/>
                </a:solidFill>
              </a14:hiddenFill>
            </a:ext>
          </a:extLst>
        </p:spPr>
        <p:txBody>
          <a:bodyPr anchor="b"/>
          <a:lstStyle>
            <a:lvl1pPr>
              <a:defRPr>
                <a:solidFill>
                  <a:schemeClr val="bg1"/>
                </a:solidFill>
              </a:defRPr>
            </a:lvl1pPr>
          </a:lstStyle>
          <a:p>
            <a:r>
              <a:rPr lang="en-US"/>
              <a:t>Presentation title</a:t>
            </a:r>
          </a:p>
        </p:txBody>
      </p:sp>
      <p:sp>
        <p:nvSpPr>
          <p:cNvPr id="13316" name="Rectangle 4"/>
          <p:cNvSpPr>
            <a:spLocks noGrp="1" noChangeArrowheads="1"/>
          </p:cNvSpPr>
          <p:nvPr>
            <p:ph type="subTitle" idx="1"/>
          </p:nvPr>
        </p:nvSpPr>
        <p:spPr>
          <a:xfrm>
            <a:off x="914400" y="3839065"/>
            <a:ext cx="10058400" cy="382284"/>
          </a:xfrm>
          <a:extLst>
            <a:ext uri="{909E8E84-426E-40dd-AFC4-6F175D3DCCD1}">
              <a14:hiddenFill xmlns:a14="http://schemas.microsoft.com/office/drawing/2010/main" xmlns="">
                <a:solidFill>
                  <a:schemeClr val="accent1"/>
                </a:solidFill>
              </a14:hiddenFill>
            </a:ext>
          </a:extLst>
        </p:spPr>
        <p:txBody>
          <a:bodyPr>
            <a:spAutoFit/>
          </a:bodyPr>
          <a:lstStyle>
            <a:lvl1pPr marL="0" indent="0">
              <a:defRPr sz="2200">
                <a:solidFill>
                  <a:schemeClr val="bg1"/>
                </a:solidFill>
              </a:defRPr>
            </a:lvl1pPr>
          </a:lstStyle>
          <a:p>
            <a:pPr lvl="0"/>
            <a:r>
              <a:rPr lang="nl-NL" noProof="0"/>
              <a:t>Klik om de ondertitelstijl van het model te bewerken</a:t>
            </a:r>
            <a:endParaRPr lang="en-GB" noProof="0"/>
          </a:p>
        </p:txBody>
      </p:sp>
      <p:sp>
        <p:nvSpPr>
          <p:cNvPr id="13317" name="Text Box 5"/>
          <p:cNvSpPr txBox="1">
            <a:spLocks noChangeArrowheads="1"/>
          </p:cNvSpPr>
          <p:nvPr/>
        </p:nvSpPr>
        <p:spPr bwMode="auto">
          <a:xfrm>
            <a:off x="1401234" y="5194301"/>
            <a:ext cx="320601" cy="400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wrap="none" lIns="92075" tIns="46039" rIns="92075" bIns="4603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a:latin typeface="Trebuchet MS" charset="0"/>
            </a:endParaRPr>
          </a:p>
        </p:txBody>
      </p:sp>
      <p:sp>
        <p:nvSpPr>
          <p:cNvPr id="13319" name="Text Box 7"/>
          <p:cNvSpPr txBox="1">
            <a:spLocks noChangeArrowheads="1"/>
          </p:cNvSpPr>
          <p:nvPr/>
        </p:nvSpPr>
        <p:spPr bwMode="auto">
          <a:xfrm>
            <a:off x="1524000" y="1905001"/>
            <a:ext cx="8636000" cy="4007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2"/>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lIns="92075" tIns="46039" rIns="92075" bIns="46039">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spcBef>
                <a:spcPct val="50000"/>
              </a:spcBef>
              <a:buClr>
                <a:schemeClr val="tx2"/>
              </a:buClr>
              <a:buFontTx/>
              <a:buChar char="•"/>
            </a:pPr>
            <a:endParaRPr lang="en-GB" sz="2000">
              <a:latin typeface="Trebuchet MS" charset="0"/>
            </a:endParaRPr>
          </a:p>
        </p:txBody>
      </p:sp>
      <p:sp>
        <p:nvSpPr>
          <p:cNvPr id="13320" name="Rectangle 8"/>
          <p:cNvSpPr>
            <a:spLocks noGrp="1" noChangeArrowheads="1"/>
          </p:cNvSpPr>
          <p:nvPr>
            <p:ph type="dt" sz="quarter" idx="2"/>
          </p:nvPr>
        </p:nvSpPr>
        <p:spPr bwMode="auto">
          <a:xfrm>
            <a:off x="2438400" y="5943600"/>
            <a:ext cx="8534400" cy="457200"/>
          </a:xfrm>
          <a:prstGeom prst="rect">
            <a:avLst/>
          </a:prstGeom>
          <a:noFill/>
          <a:extLst>
            <a:ext uri="{FAA26D3D-D897-4be2-8F04-BA451C77F1D7}">
              <ma14:placeholderFlag xmlns:ma14="http://schemas.microsoft.com/office/mac/drawingml/2011/main" xmlns=""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lvl1pPr algn="r">
              <a:spcBef>
                <a:spcPct val="50000"/>
              </a:spcBef>
              <a:buClr>
                <a:schemeClr val="tx2"/>
              </a:buClr>
              <a:defRPr sz="1400" b="0" i="0">
                <a:solidFill>
                  <a:schemeClr val="bg1"/>
                </a:solidFill>
                <a:latin typeface="Calibri Normaal" charset="0"/>
              </a:defRPr>
            </a:lvl1pPr>
          </a:lstStyle>
          <a:p>
            <a:endParaRPr lang="en-GB"/>
          </a:p>
        </p:txBody>
      </p:sp>
      <p:pic>
        <p:nvPicPr>
          <p:cNvPr id="10" name="Afbeelding 9"/>
          <p:cNvPicPr>
            <a:picLocks noChangeAspect="1"/>
          </p:cNvPicPr>
          <p:nvPr userDrawn="1"/>
        </p:nvPicPr>
        <p:blipFill>
          <a:blip r:embed="rId3"/>
          <a:stretch>
            <a:fillRect/>
          </a:stretch>
        </p:blipFill>
        <p:spPr>
          <a:xfrm>
            <a:off x="0" y="6608789"/>
            <a:ext cx="12192000" cy="258835"/>
          </a:xfrm>
          <a:prstGeom prst="rect">
            <a:avLst/>
          </a:prstGeom>
        </p:spPr>
      </p:pic>
      <p:pic>
        <p:nvPicPr>
          <p:cNvPr id="14" name="Afbeelding 13">
            <a:extLst>
              <a:ext uri="{FF2B5EF4-FFF2-40B4-BE49-F238E27FC236}">
                <a16:creationId xmlns:a16="http://schemas.microsoft.com/office/drawing/2014/main" id="{419193F1-7B90-774D-86B5-9D7FF513ED86}"/>
              </a:ext>
            </a:extLst>
          </p:cNvPr>
          <p:cNvPicPr>
            <a:picLocks noChangeAspect="1"/>
          </p:cNvPicPr>
          <p:nvPr userDrawn="1"/>
        </p:nvPicPr>
        <p:blipFill>
          <a:blip r:embed="rId4"/>
          <a:stretch>
            <a:fillRect/>
          </a:stretch>
        </p:blipFill>
        <p:spPr>
          <a:xfrm>
            <a:off x="853340" y="6606000"/>
            <a:ext cx="2186940" cy="243840"/>
          </a:xfrm>
          <a:prstGeom prst="rect">
            <a:avLst/>
          </a:prstGeom>
        </p:spPr>
      </p:pic>
      <p:pic>
        <p:nvPicPr>
          <p:cNvPr id="12" name="Afbeelding 11">
            <a:extLst>
              <a:ext uri="{FF2B5EF4-FFF2-40B4-BE49-F238E27FC236}">
                <a16:creationId xmlns:a16="http://schemas.microsoft.com/office/drawing/2014/main" id="{4326BA40-9E27-0641-A472-1F7576D0B36F}"/>
              </a:ext>
            </a:extLst>
          </p:cNvPr>
          <p:cNvPicPr>
            <a:picLocks noChangeAspect="1"/>
          </p:cNvPicPr>
          <p:nvPr userDrawn="1"/>
        </p:nvPicPr>
        <p:blipFill>
          <a:blip r:embed="rId5"/>
          <a:stretch>
            <a:fillRect/>
          </a:stretch>
        </p:blipFill>
        <p:spPr>
          <a:xfrm>
            <a:off x="9352800" y="61200"/>
            <a:ext cx="2401200" cy="1084712"/>
          </a:xfrm>
          <a:prstGeom prst="rect">
            <a:avLst/>
          </a:prstGeom>
        </p:spPr>
      </p:pic>
    </p:spTree>
  </p:cSld>
  <p:clrMapOvr>
    <a:masterClrMapping/>
  </p:clrMapOvr>
  <p:transition spd="med">
    <p:pull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Kop en Tekst">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3200"/>
            </a:lvl1pPr>
          </a:lstStyle>
          <a:p>
            <a:r>
              <a:rPr lang="nl-NL"/>
              <a:t>Titelstijl van model bewerken</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a:p>
        </p:txBody>
      </p:sp>
      <p:sp>
        <p:nvSpPr>
          <p:cNvPr id="6" name="Tijdelijke aanduiding voor inhoud 5"/>
          <p:cNvSpPr>
            <a:spLocks noGrp="1"/>
          </p:cNvSpPr>
          <p:nvPr>
            <p:ph sz="quarter" idx="12"/>
          </p:nvPr>
        </p:nvSpPr>
        <p:spPr>
          <a:xfrm>
            <a:off x="868800" y="1376315"/>
            <a:ext cx="10439400" cy="5040000"/>
          </a:xfrm>
        </p:spPr>
        <p:txBody>
          <a:bodyPr>
            <a:noAutofit/>
          </a:bodyPr>
          <a:lstStyle>
            <a:lvl1pPr marL="0" indent="0" algn="l">
              <a:spcBef>
                <a:spcPts val="0"/>
              </a:spcBef>
              <a:defRPr/>
            </a:lvl1pPr>
            <a:lvl2pPr marL="251994" indent="-251994">
              <a:spcBef>
                <a:spcPts val="0"/>
              </a:spcBef>
              <a:defRPr/>
            </a:lvl2pPr>
            <a:lvl3pPr marL="503987" indent="-251994">
              <a:spcBef>
                <a:spcPts val="0"/>
              </a:spcBef>
              <a:defRPr/>
            </a:lvl3pPr>
            <a:lvl4pPr indent="-251994">
              <a:spcBef>
                <a:spcPts val="0"/>
              </a:spcBef>
              <a:defRPr/>
            </a:lvl4pPr>
            <a:lvl5pPr>
              <a:spcBef>
                <a:spcPts val="0"/>
              </a:spcBef>
              <a:defRPr/>
            </a:lvl5pPr>
          </a:lstStyle>
          <a:p>
            <a:pPr lvl="0"/>
            <a:r>
              <a:rPr lang="nl-NL"/>
              <a:t>Klik om de tekststijl van het model te bewerken</a:t>
            </a:r>
          </a:p>
          <a:p>
            <a:pPr lvl="1"/>
            <a:r>
              <a:rPr lang="nl-NL"/>
              <a:t>Tweede niveau</a:t>
            </a:r>
          </a:p>
          <a:p>
            <a:pPr lvl="2"/>
            <a:r>
              <a:rPr lang="nl-NL"/>
              <a:t>Derde niveau</a:t>
            </a:r>
          </a:p>
          <a:p>
            <a:pPr lvl="3"/>
            <a:r>
              <a:rPr lang="nl-NL"/>
              <a:t>Vierde niveau</a:t>
            </a:r>
          </a:p>
        </p:txBody>
      </p:sp>
    </p:spTree>
    <p:extLst>
      <p:ext uri="{BB962C8B-B14F-4D97-AF65-F5344CB8AC3E}">
        <p14:creationId xmlns:p14="http://schemas.microsoft.com/office/powerpoint/2010/main" val="530149808"/>
      </p:ext>
    </p:extLst>
  </p:cSld>
  <p:clrMapOvr>
    <a:masterClrMapping/>
  </p:clrMapOvr>
  <p:transition spd="med">
    <p:pull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Kop en veel tekst 2">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3200"/>
            </a:lvl1pPr>
          </a:lstStyle>
          <a:p>
            <a:r>
              <a:rPr lang="nl-NL"/>
              <a:t>Titelstijl van model bewerken</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a:p>
        </p:txBody>
      </p:sp>
      <p:sp>
        <p:nvSpPr>
          <p:cNvPr id="6" name="Tijdelijke aanduiding voor inhoud 5"/>
          <p:cNvSpPr>
            <a:spLocks noGrp="1"/>
          </p:cNvSpPr>
          <p:nvPr>
            <p:ph sz="quarter" idx="12"/>
          </p:nvPr>
        </p:nvSpPr>
        <p:spPr>
          <a:xfrm>
            <a:off x="868800" y="1376315"/>
            <a:ext cx="10439400" cy="5040000"/>
          </a:xfrm>
        </p:spPr>
        <p:txBody>
          <a:bodyPr>
            <a:noAutofit/>
          </a:bodyPr>
          <a:lstStyle>
            <a:lvl1pPr marL="0" indent="0" algn="l">
              <a:lnSpc>
                <a:spcPts val="2600"/>
              </a:lnSpc>
              <a:spcBef>
                <a:spcPts val="0"/>
              </a:spcBef>
              <a:defRPr sz="2000"/>
            </a:lvl1pPr>
            <a:lvl2pPr marL="251994" indent="-251994">
              <a:lnSpc>
                <a:spcPts val="2600"/>
              </a:lnSpc>
              <a:spcBef>
                <a:spcPts val="0"/>
              </a:spcBef>
              <a:defRPr sz="2000"/>
            </a:lvl2pPr>
            <a:lvl3pPr marL="503987" indent="-251994">
              <a:lnSpc>
                <a:spcPts val="2600"/>
              </a:lnSpc>
              <a:spcBef>
                <a:spcPts val="0"/>
              </a:spcBef>
              <a:defRPr sz="2000"/>
            </a:lvl3pPr>
            <a:lvl4pPr indent="-251994">
              <a:lnSpc>
                <a:spcPts val="2600"/>
              </a:lnSpc>
              <a:spcBef>
                <a:spcPts val="0"/>
              </a:spcBef>
              <a:defRPr sz="2000"/>
            </a:lvl4pPr>
            <a:lvl5pPr>
              <a:spcBef>
                <a:spcPts val="0"/>
              </a:spcBef>
              <a:defRPr/>
            </a:lvl5pPr>
          </a:lstStyle>
          <a:p>
            <a:pPr lvl="0"/>
            <a:r>
              <a:rPr lang="nl-NL"/>
              <a:t>Klik om de tekststijl van het model te bewerken</a:t>
            </a:r>
          </a:p>
          <a:p>
            <a:pPr lvl="1"/>
            <a:r>
              <a:rPr lang="nl-NL"/>
              <a:t>Tweede niveau</a:t>
            </a:r>
          </a:p>
          <a:p>
            <a:pPr lvl="2"/>
            <a:r>
              <a:rPr lang="nl-NL"/>
              <a:t>Derde niveau</a:t>
            </a:r>
          </a:p>
          <a:p>
            <a:pPr lvl="3"/>
            <a:r>
              <a:rPr lang="nl-NL"/>
              <a:t>Vierde niveau</a:t>
            </a:r>
          </a:p>
        </p:txBody>
      </p:sp>
    </p:spTree>
  </p:cSld>
  <p:clrMapOvr>
    <a:masterClrMapping/>
  </p:clrMapOvr>
  <p:transition spd="med">
    <p:pull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Kop, tekst en foto rechts">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a:bodyPr>
          <a:lstStyle>
            <a:lvl1pPr>
              <a:defRPr sz="3200"/>
            </a:lvl1pPr>
          </a:lstStyle>
          <a:p>
            <a:r>
              <a:rPr lang="nl-NL"/>
              <a:t>Titelstijl van model bewerken</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a:p>
        </p:txBody>
      </p:sp>
      <p:sp>
        <p:nvSpPr>
          <p:cNvPr id="6" name="Tijdelijke aanduiding voor inhoud 5"/>
          <p:cNvSpPr>
            <a:spLocks noGrp="1"/>
          </p:cNvSpPr>
          <p:nvPr>
            <p:ph sz="quarter" idx="12"/>
          </p:nvPr>
        </p:nvSpPr>
        <p:spPr>
          <a:xfrm>
            <a:off x="914401" y="1375199"/>
            <a:ext cx="7620001" cy="5040000"/>
          </a:xfrm>
        </p:spPr>
        <p:txBody>
          <a:bodyPr/>
          <a:lstStyle>
            <a:lvl1pPr marL="0" indent="0">
              <a:lnSpc>
                <a:spcPts val="2600"/>
              </a:lnSpc>
              <a:spcBef>
                <a:spcPts val="0"/>
              </a:spcBef>
              <a:defRPr sz="2000"/>
            </a:lvl1pPr>
            <a:lvl2pPr>
              <a:lnSpc>
                <a:spcPts val="2600"/>
              </a:lnSpc>
              <a:defRPr sz="2000"/>
            </a:lvl2pPr>
            <a:lvl3pPr>
              <a:lnSpc>
                <a:spcPts val="2600"/>
              </a:lnSpc>
              <a:defRPr sz="2000"/>
            </a:lvl3pPr>
            <a:lvl4pPr>
              <a:lnSpc>
                <a:spcPts val="2600"/>
              </a:lnSpc>
              <a:defRPr sz="2000"/>
            </a:lvl4pPr>
            <a:lvl5pPr>
              <a:lnSpc>
                <a:spcPts val="2600"/>
              </a:lnSpc>
              <a:defRPr sz="2000"/>
            </a:lvl5p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9" name="Tijdelijke aanduiding voor inhoud 5"/>
          <p:cNvSpPr>
            <a:spLocks noGrp="1"/>
          </p:cNvSpPr>
          <p:nvPr>
            <p:ph sz="quarter" idx="14" hasCustomPrompt="1"/>
          </p:nvPr>
        </p:nvSpPr>
        <p:spPr>
          <a:xfrm>
            <a:off x="9067801" y="4727420"/>
            <a:ext cx="2240402" cy="740123"/>
          </a:xfrm>
        </p:spPr>
        <p:txBody>
          <a:bodyPr rIns="0"/>
          <a:lstStyle>
            <a:lvl1pPr marL="190795" algn="r" fontAlgn="t">
              <a:lnSpc>
                <a:spcPct val="100000"/>
              </a:lnSpc>
              <a:spcBef>
                <a:spcPts val="0"/>
              </a:spcBef>
              <a:defRPr sz="1600" b="0" baseline="0">
                <a:solidFill>
                  <a:schemeClr val="accent3"/>
                </a:solidFill>
              </a:defRPr>
            </a:lvl1pPr>
            <a:lvl2pPr>
              <a:lnSpc>
                <a:spcPts val="2600"/>
              </a:lnSpc>
              <a:defRPr sz="2000"/>
            </a:lvl2pPr>
            <a:lvl3pPr>
              <a:lnSpc>
                <a:spcPts val="2600"/>
              </a:lnSpc>
              <a:defRPr sz="2000"/>
            </a:lvl3pPr>
            <a:lvl4pPr>
              <a:lnSpc>
                <a:spcPts val="2600"/>
              </a:lnSpc>
              <a:defRPr sz="2000"/>
            </a:lvl4pPr>
            <a:lvl5pPr>
              <a:lnSpc>
                <a:spcPts val="2600"/>
              </a:lnSpc>
              <a:defRPr sz="2000"/>
            </a:lvl5pPr>
          </a:lstStyle>
          <a:p>
            <a:pPr lvl="0"/>
            <a:r>
              <a:rPr lang="nl-NL"/>
              <a:t>Plaats Naam</a:t>
            </a:r>
          </a:p>
        </p:txBody>
      </p:sp>
      <p:sp>
        <p:nvSpPr>
          <p:cNvPr id="7" name="Tijdelijke aanduiding voor afbeelding 6">
            <a:extLst>
              <a:ext uri="{FF2B5EF4-FFF2-40B4-BE49-F238E27FC236}">
                <a16:creationId xmlns:a16="http://schemas.microsoft.com/office/drawing/2014/main" id="{327F006A-31D7-D240-9A61-1BBC2D0A34D2}"/>
              </a:ext>
            </a:extLst>
          </p:cNvPr>
          <p:cNvSpPr>
            <a:spLocks noGrp="1"/>
          </p:cNvSpPr>
          <p:nvPr>
            <p:ph type="pic" sz="quarter" idx="15"/>
          </p:nvPr>
        </p:nvSpPr>
        <p:spPr>
          <a:xfrm>
            <a:off x="9067800" y="1394442"/>
            <a:ext cx="2283780" cy="3218678"/>
          </a:xfrm>
          <a:noFill/>
        </p:spPr>
        <p:txBody>
          <a:bodyPr/>
          <a:lstStyle/>
          <a:p>
            <a:endParaRPr lang="nl-NL"/>
          </a:p>
        </p:txBody>
      </p:sp>
    </p:spTree>
  </p:cSld>
  <p:clrMapOvr>
    <a:masterClrMapping/>
  </p:clrMapOvr>
  <p:transition spd="med">
    <p:pull dir="d"/>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Kop en grote foto">
    <p:spTree>
      <p:nvGrpSpPr>
        <p:cNvPr id="1" name=""/>
        <p:cNvGrpSpPr/>
        <p:nvPr/>
      </p:nvGrpSpPr>
      <p:grpSpPr>
        <a:xfrm>
          <a:off x="0" y="0"/>
          <a:ext cx="0" cy="0"/>
          <a:chOff x="0" y="0"/>
          <a:chExt cx="0" cy="0"/>
        </a:xfrm>
      </p:grpSpPr>
      <p:sp>
        <p:nvSpPr>
          <p:cNvPr id="2" name="Titel 1"/>
          <p:cNvSpPr>
            <a:spLocks noGrp="1"/>
          </p:cNvSpPr>
          <p:nvPr>
            <p:ph type="title"/>
          </p:nvPr>
        </p:nvSpPr>
        <p:spPr>
          <a:xfrm>
            <a:off x="870381" y="183113"/>
            <a:ext cx="10439400" cy="343739"/>
          </a:xfrm>
        </p:spPr>
        <p:txBody>
          <a:bodyPr>
            <a:normAutofit/>
          </a:bodyPr>
          <a:lstStyle>
            <a:lvl1pPr>
              <a:defRPr sz="2400"/>
            </a:lvl1pPr>
          </a:lstStyle>
          <a:p>
            <a:r>
              <a:rPr lang="nl-NL"/>
              <a:t>Titelstijl van model bewerken</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a:p>
        </p:txBody>
      </p:sp>
      <p:sp>
        <p:nvSpPr>
          <p:cNvPr id="11" name="Rectangle 4"/>
          <p:cNvSpPr>
            <a:spLocks noGrp="1" noChangeArrowheads="1"/>
          </p:cNvSpPr>
          <p:nvPr>
            <p:ph type="subTitle" idx="1"/>
          </p:nvPr>
        </p:nvSpPr>
        <p:spPr>
          <a:xfrm>
            <a:off x="870381" y="498571"/>
            <a:ext cx="10437819" cy="368691"/>
          </a:xfrm>
          <a:extLst>
            <a:ext uri="{909E8E84-426E-40dd-AFC4-6F175D3DCCD1}">
              <a14:hiddenFill xmlns:a14="http://schemas.microsoft.com/office/drawing/2010/main" xmlns="">
                <a:solidFill>
                  <a:schemeClr val="accent1"/>
                </a:solidFill>
              </a14:hiddenFill>
            </a:ext>
          </a:extLst>
        </p:spPr>
        <p:txBody>
          <a:bodyPr wrap="square">
            <a:spAutoFit/>
          </a:bodyPr>
          <a:lstStyle>
            <a:lvl1pPr marL="0" indent="0">
              <a:defRPr sz="1800"/>
            </a:lvl1pPr>
          </a:lstStyle>
          <a:p>
            <a:pPr lvl="0"/>
            <a:r>
              <a:rPr lang="nl-NL" noProof="0"/>
              <a:t>Klik om de ondertitelstijl van het model te bewerken</a:t>
            </a:r>
            <a:endParaRPr lang="en-GB" noProof="0"/>
          </a:p>
        </p:txBody>
      </p:sp>
      <p:sp>
        <p:nvSpPr>
          <p:cNvPr id="7" name="Tijdelijke aanduiding voor afbeelding 6"/>
          <p:cNvSpPr>
            <a:spLocks noGrp="1"/>
          </p:cNvSpPr>
          <p:nvPr>
            <p:ph type="pic" sz="quarter" idx="14"/>
          </p:nvPr>
        </p:nvSpPr>
        <p:spPr>
          <a:xfrm>
            <a:off x="870381" y="1084263"/>
            <a:ext cx="10437819" cy="5268912"/>
          </a:xfrm>
        </p:spPr>
        <p:txBody>
          <a:bodyPr/>
          <a:lstStyle/>
          <a:p>
            <a:endParaRPr lang="nl-NL"/>
          </a:p>
        </p:txBody>
      </p:sp>
    </p:spTree>
  </p:cSld>
  <p:clrMapOvr>
    <a:masterClrMapping/>
  </p:clrMapOvr>
  <p:transition spd="med">
    <p:pull dir="d"/>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Titel and one column">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868800" y="768000"/>
            <a:ext cx="10439400" cy="648392"/>
          </a:xfrm>
          <a:prstGeom prst="rect">
            <a:avLst/>
          </a:prstGeom>
        </p:spPr>
        <p:txBody>
          <a:bodyPr>
            <a:normAutofit/>
          </a:bodyPr>
          <a:lstStyle>
            <a:lvl1pPr>
              <a:defRPr sz="3200"/>
            </a:lvl1pPr>
          </a:lstStyle>
          <a:p>
            <a:r>
              <a:rPr lang="nl-NL" err="1"/>
              <a:t>Edit</a:t>
            </a:r>
            <a:r>
              <a:rPr lang="nl-NL"/>
              <a:t> </a:t>
            </a:r>
            <a:r>
              <a:rPr lang="nl-NL" err="1"/>
              <a:t>title</a:t>
            </a:r>
            <a:r>
              <a:rPr lang="nl-NL"/>
              <a:t> </a:t>
            </a:r>
            <a:r>
              <a:rPr lang="nl-NL" err="1"/>
              <a:t>style</a:t>
            </a:r>
            <a:r>
              <a:rPr lang="nl-NL"/>
              <a:t> of model</a:t>
            </a:r>
          </a:p>
        </p:txBody>
      </p:sp>
      <p:sp>
        <p:nvSpPr>
          <p:cNvPr id="3" name="Tijdelijke aanduiding voor dianummer 2"/>
          <p:cNvSpPr>
            <a:spLocks noGrp="1"/>
          </p:cNvSpPr>
          <p:nvPr>
            <p:ph type="sldNum" sz="quarter" idx="10"/>
          </p:nvPr>
        </p:nvSpPr>
        <p:spPr/>
        <p:txBody>
          <a:bodyPr/>
          <a:lstStyle/>
          <a:p>
            <a:fld id="{306CB06F-8D94-B64C-AC66-62AFBAF0736E}" type="slidenum">
              <a:rPr lang="nl-NL" smtClean="0"/>
              <a:pPr/>
              <a:t>‹#›</a:t>
            </a:fld>
            <a:endParaRPr lang="nl-NL"/>
          </a:p>
        </p:txBody>
      </p:sp>
      <p:sp>
        <p:nvSpPr>
          <p:cNvPr id="6" name="Tijdelijke aanduiding voor inhoud 5"/>
          <p:cNvSpPr>
            <a:spLocks noGrp="1"/>
          </p:cNvSpPr>
          <p:nvPr>
            <p:ph sz="quarter" idx="12" hasCustomPrompt="1"/>
          </p:nvPr>
        </p:nvSpPr>
        <p:spPr>
          <a:xfrm>
            <a:off x="868800" y="1440000"/>
            <a:ext cx="10439400" cy="4800000"/>
          </a:xfrm>
        </p:spPr>
        <p:txBody>
          <a:bodyPr>
            <a:noAutofit/>
          </a:bodyPr>
          <a:lstStyle>
            <a:lvl1pPr marL="0" indent="0" algn="l">
              <a:spcBef>
                <a:spcPts val="0"/>
              </a:spcBef>
              <a:defRPr/>
            </a:lvl1pPr>
            <a:lvl2pPr marL="251994" indent="-251994">
              <a:spcBef>
                <a:spcPts val="0"/>
              </a:spcBef>
              <a:defRPr/>
            </a:lvl2pPr>
            <a:lvl3pPr marL="503987" indent="-251994">
              <a:spcBef>
                <a:spcPts val="0"/>
              </a:spcBef>
              <a:defRPr/>
            </a:lvl3pPr>
            <a:lvl4pPr indent="-251994">
              <a:spcBef>
                <a:spcPts val="0"/>
              </a:spcBef>
              <a:defRPr/>
            </a:lvl4pPr>
            <a:lvl5pPr>
              <a:spcBef>
                <a:spcPts val="0"/>
              </a:spcBef>
              <a:defRPr/>
            </a:lvl5pPr>
          </a:lstStyle>
          <a:p>
            <a:pPr lvl="0"/>
            <a:r>
              <a:rPr lang="nl-NL"/>
              <a:t>Click </a:t>
            </a:r>
            <a:r>
              <a:rPr lang="nl-NL" err="1"/>
              <a:t>to</a:t>
            </a:r>
            <a:r>
              <a:rPr lang="nl-NL"/>
              <a:t> </a:t>
            </a:r>
            <a:r>
              <a:rPr lang="nl-NL" err="1"/>
              <a:t>edit</a:t>
            </a:r>
            <a:r>
              <a:rPr lang="nl-NL"/>
              <a:t> </a:t>
            </a:r>
            <a:r>
              <a:rPr lang="nl-NL" err="1"/>
              <a:t>the</a:t>
            </a:r>
            <a:r>
              <a:rPr lang="nl-NL"/>
              <a:t> </a:t>
            </a:r>
            <a:r>
              <a:rPr lang="nl-NL" err="1"/>
              <a:t>text</a:t>
            </a:r>
            <a:r>
              <a:rPr lang="nl-NL"/>
              <a:t> </a:t>
            </a:r>
            <a:r>
              <a:rPr lang="nl-NL" err="1"/>
              <a:t>style</a:t>
            </a:r>
            <a:r>
              <a:rPr lang="nl-NL"/>
              <a:t> of </a:t>
            </a:r>
            <a:r>
              <a:rPr lang="nl-NL" err="1"/>
              <a:t>the</a:t>
            </a:r>
            <a:r>
              <a:rPr lang="nl-NL"/>
              <a:t> model</a:t>
            </a:r>
          </a:p>
          <a:p>
            <a:pPr lvl="1"/>
            <a:r>
              <a:rPr lang="nl-NL"/>
              <a:t>Second level</a:t>
            </a:r>
          </a:p>
          <a:p>
            <a:pPr lvl="2"/>
            <a:r>
              <a:rPr lang="nl-NL" err="1"/>
              <a:t>Third</a:t>
            </a:r>
            <a:r>
              <a:rPr lang="nl-NL"/>
              <a:t> level</a:t>
            </a:r>
          </a:p>
          <a:p>
            <a:pPr lvl="3"/>
            <a:r>
              <a:rPr lang="nl-NL" err="1"/>
              <a:t>Fourth</a:t>
            </a:r>
            <a:r>
              <a:rPr lang="nl-NL"/>
              <a:t> level</a:t>
            </a:r>
          </a:p>
        </p:txBody>
      </p:sp>
    </p:spTree>
    <p:extLst>
      <p:ext uri="{BB962C8B-B14F-4D97-AF65-F5344CB8AC3E}">
        <p14:creationId xmlns:p14="http://schemas.microsoft.com/office/powerpoint/2010/main" val="1130988261"/>
      </p:ext>
    </p:extLst>
  </p:cSld>
  <p:clrMapOvr>
    <a:masterClrMapping/>
  </p:clrMapOvr>
  <p:transition spd="med">
    <p:pull dir="d"/>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0" Type="http://schemas.openxmlformats.org/officeDocument/2006/relationships/image" Target="../media/image2.emf"/><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Afbeelding 5"/>
          <p:cNvPicPr>
            <a:picLocks noChangeAspect="1"/>
          </p:cNvPicPr>
          <p:nvPr userDrawn="1"/>
        </p:nvPicPr>
        <p:blipFill>
          <a:blip r:embed="rId9">
            <a:extLst>
              <a:ext uri="{28A0092B-C50C-407E-A947-70E740481C1C}">
                <a14:useLocalDpi xmlns:a14="http://schemas.microsoft.com/office/drawing/2010/main" val="0"/>
              </a:ext>
            </a:extLst>
          </a:blip>
          <a:stretch>
            <a:fillRect/>
          </a:stretch>
        </p:blipFill>
        <p:spPr>
          <a:xfrm>
            <a:off x="0" y="2612"/>
            <a:ext cx="12192000" cy="6656832"/>
          </a:xfrm>
          <a:prstGeom prst="rect">
            <a:avLst/>
          </a:prstGeom>
        </p:spPr>
      </p:pic>
      <p:sp>
        <p:nvSpPr>
          <p:cNvPr id="12291" name="Rectangle 3"/>
          <p:cNvSpPr>
            <a:spLocks noGrp="1" noChangeArrowheads="1"/>
          </p:cNvSpPr>
          <p:nvPr>
            <p:ph type="body" idx="1"/>
          </p:nvPr>
        </p:nvSpPr>
        <p:spPr bwMode="auto">
          <a:xfrm>
            <a:off x="868800" y="1455631"/>
            <a:ext cx="10439400" cy="4976009"/>
          </a:xfrm>
          <a:prstGeom prst="rect">
            <a:avLst/>
          </a:prstGeom>
          <a:noFill/>
          <a:ln>
            <a:noFill/>
          </a:ln>
          <a:effectLst/>
          <a:extLst>
            <a:ext uri="{FAA26D3D-D897-4be2-8F04-BA451C77F1D7}">
              <ma14:placeholderFlag xmlns:ma14="http://schemas.microsoft.com/office/mac/drawingml/2011/main" xmlns="" val="1"/>
            </a:ext>
            <a:ext uri="{909E8E84-426E-40dd-AFC4-6F175D3DCCD1}">
              <a14:hiddenFill xmlns:a14="http://schemas.microsoft.com/office/drawing/2010/main" xmlns="">
                <a:solidFill>
                  <a:srgbClr val="1E8AC2"/>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bodyPr>
          <a:lstStyle/>
          <a:p>
            <a:pPr lvl="0"/>
            <a:r>
              <a:rPr lang="nl-NL"/>
              <a:t>Klik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12292" name="Text Box 4"/>
          <p:cNvSpPr txBox="1">
            <a:spLocks noChangeArrowheads="1"/>
          </p:cNvSpPr>
          <p:nvPr/>
        </p:nvSpPr>
        <p:spPr bwMode="auto">
          <a:xfrm>
            <a:off x="6908800" y="-58896"/>
            <a:ext cx="1828800" cy="29225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127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nchor="b">
            <a:spAutoFit/>
          </a:bodyPr>
          <a:lstStyle>
            <a:lvl1pPr defTabSz="762000">
              <a:defRPr sz="2400">
                <a:solidFill>
                  <a:schemeClr val="tx1"/>
                </a:solidFill>
                <a:latin typeface="Times" charset="0"/>
                <a:ea typeface="ＭＳ Ｐゴシック" charset="0"/>
              </a:defRPr>
            </a:lvl1pPr>
            <a:lvl2pPr marL="571500" defTabSz="762000">
              <a:defRPr sz="2400">
                <a:solidFill>
                  <a:schemeClr val="tx1"/>
                </a:solidFill>
                <a:latin typeface="Times" charset="0"/>
                <a:ea typeface="ＭＳ Ｐゴシック" charset="0"/>
              </a:defRPr>
            </a:lvl2pPr>
            <a:lvl3pPr marL="1143000" defTabSz="762000">
              <a:defRPr sz="2400">
                <a:solidFill>
                  <a:schemeClr val="tx1"/>
                </a:solidFill>
                <a:latin typeface="Times" charset="0"/>
                <a:ea typeface="ＭＳ Ｐゴシック" charset="0"/>
              </a:defRPr>
            </a:lvl3pPr>
            <a:lvl4pPr marL="1714500" defTabSz="762000">
              <a:defRPr sz="2400">
                <a:solidFill>
                  <a:schemeClr val="tx1"/>
                </a:solidFill>
                <a:latin typeface="Times" charset="0"/>
                <a:ea typeface="ＭＳ Ｐゴシック" charset="0"/>
              </a:defRPr>
            </a:lvl4pPr>
            <a:lvl5pPr marL="2286000" defTabSz="762000">
              <a:defRPr sz="2400">
                <a:solidFill>
                  <a:schemeClr val="tx1"/>
                </a:solidFill>
                <a:latin typeface="Times" charset="0"/>
                <a:ea typeface="ＭＳ Ｐゴシック" charset="0"/>
              </a:defRPr>
            </a:lvl5pPr>
            <a:lvl6pPr marL="2743200" defTabSz="762000" eaLnBrk="0" fontAlgn="base" hangingPunct="0">
              <a:spcBef>
                <a:spcPct val="0"/>
              </a:spcBef>
              <a:spcAft>
                <a:spcPct val="0"/>
              </a:spcAft>
              <a:defRPr sz="2400">
                <a:solidFill>
                  <a:schemeClr val="tx1"/>
                </a:solidFill>
                <a:latin typeface="Times" charset="0"/>
                <a:ea typeface="ＭＳ Ｐゴシック" charset="0"/>
              </a:defRPr>
            </a:lvl6pPr>
            <a:lvl7pPr marL="3200400" defTabSz="762000" eaLnBrk="0" fontAlgn="base" hangingPunct="0">
              <a:spcBef>
                <a:spcPct val="0"/>
              </a:spcBef>
              <a:spcAft>
                <a:spcPct val="0"/>
              </a:spcAft>
              <a:defRPr sz="2400">
                <a:solidFill>
                  <a:schemeClr val="tx1"/>
                </a:solidFill>
                <a:latin typeface="Times" charset="0"/>
                <a:ea typeface="ＭＳ Ｐゴシック" charset="0"/>
              </a:defRPr>
            </a:lvl7pPr>
            <a:lvl8pPr marL="3657600" defTabSz="762000" eaLnBrk="0" fontAlgn="base" hangingPunct="0">
              <a:spcBef>
                <a:spcPct val="0"/>
              </a:spcBef>
              <a:spcAft>
                <a:spcPct val="0"/>
              </a:spcAft>
              <a:defRPr sz="2400">
                <a:solidFill>
                  <a:schemeClr val="tx1"/>
                </a:solidFill>
                <a:latin typeface="Times" charset="0"/>
                <a:ea typeface="ＭＳ Ｐゴシック" charset="0"/>
              </a:defRPr>
            </a:lvl8pPr>
            <a:lvl9pPr marL="4114800" defTabSz="762000" eaLnBrk="0" fontAlgn="base" hangingPunct="0">
              <a:spcBef>
                <a:spcPct val="0"/>
              </a:spcBef>
              <a:spcAft>
                <a:spcPct val="0"/>
              </a:spcAft>
              <a:defRPr sz="2400">
                <a:solidFill>
                  <a:schemeClr val="tx1"/>
                </a:solidFill>
                <a:latin typeface="Times" charset="0"/>
                <a:ea typeface="ＭＳ Ｐゴシック" charset="0"/>
              </a:defRPr>
            </a:lvl9pPr>
          </a:lstStyle>
          <a:p>
            <a:pPr algn="r">
              <a:lnSpc>
                <a:spcPct val="115000"/>
              </a:lnSpc>
            </a:pPr>
            <a:endParaRPr lang="nl-NL" sz="1200" b="1">
              <a:solidFill>
                <a:schemeClr val="accent1"/>
              </a:solidFill>
              <a:latin typeface="Amerigo BT" charset="0"/>
            </a:endParaRPr>
          </a:p>
        </p:txBody>
      </p:sp>
      <p:sp>
        <p:nvSpPr>
          <p:cNvPr id="12293" name="Rectangle 5"/>
          <p:cNvSpPr>
            <a:spLocks noChangeArrowheads="1"/>
          </p:cNvSpPr>
          <p:nvPr/>
        </p:nvSpPr>
        <p:spPr bwMode="auto">
          <a:xfrm>
            <a:off x="3962400" y="1828800"/>
            <a:ext cx="629920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38100">
                <a:solidFill>
                  <a:schemeClr val="tx1"/>
                </a:solidFill>
                <a:miter lim="800000"/>
                <a:headEnd type="none" w="sm" len="sm"/>
                <a:tailEnd type="none" w="sm" len="sm"/>
              </a14:hiddenLine>
            </a:ex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a:spAutoFit/>
          </a:bodyPr>
          <a:lstStyle/>
          <a:p>
            <a:pPr algn="r" defTabSz="761981"/>
            <a:endParaRPr lang="nl-NL" sz="2000" b="1">
              <a:solidFill>
                <a:schemeClr val="bg2"/>
              </a:solidFill>
              <a:latin typeface="Trebuchet MS" charset="0"/>
            </a:endParaRPr>
          </a:p>
        </p:txBody>
      </p:sp>
      <p:pic>
        <p:nvPicPr>
          <p:cNvPr id="4" name="Afbeelding 3"/>
          <p:cNvPicPr>
            <a:picLocks noChangeAspect="1"/>
          </p:cNvPicPr>
          <p:nvPr userDrawn="1"/>
        </p:nvPicPr>
        <p:blipFill>
          <a:blip r:embed="rId10"/>
          <a:stretch>
            <a:fillRect/>
          </a:stretch>
        </p:blipFill>
        <p:spPr>
          <a:xfrm>
            <a:off x="0" y="6608789"/>
            <a:ext cx="12192000" cy="258835"/>
          </a:xfrm>
          <a:prstGeom prst="rect">
            <a:avLst/>
          </a:prstGeom>
        </p:spPr>
      </p:pic>
      <p:sp>
        <p:nvSpPr>
          <p:cNvPr id="9" name="Tijdelijke aanduiding voor dianummer 5"/>
          <p:cNvSpPr>
            <a:spLocks noGrp="1"/>
          </p:cNvSpPr>
          <p:nvPr>
            <p:ph type="sldNum" sz="quarter" idx="4"/>
          </p:nvPr>
        </p:nvSpPr>
        <p:spPr>
          <a:xfrm>
            <a:off x="8957129" y="6608789"/>
            <a:ext cx="2351073" cy="258835"/>
          </a:xfrm>
          <a:prstGeom prst="rect">
            <a:avLst/>
          </a:prstGeom>
        </p:spPr>
        <p:txBody>
          <a:bodyPr vert="horz" lIns="91440" tIns="28800" rIns="0" bIns="45720" rtlCol="0" anchor="ctr"/>
          <a:lstStyle>
            <a:lvl1pPr algn="r">
              <a:defRPr sz="1200" b="0" i="0">
                <a:solidFill>
                  <a:schemeClr val="bg1"/>
                </a:solidFill>
                <a:latin typeface="Calibri Normaal" charset="0"/>
                <a:ea typeface="Calibri Normaal" charset="0"/>
                <a:cs typeface="Calibri Normaal" charset="0"/>
              </a:defRPr>
            </a:lvl1pPr>
          </a:lstStyle>
          <a:p>
            <a:fld id="{306CB06F-8D94-B64C-AC66-62AFBAF0736E}" type="slidenum">
              <a:rPr lang="nl-NL" smtClean="0"/>
              <a:pPr/>
              <a:t>‹#›</a:t>
            </a:fld>
            <a:endParaRPr lang="nl-NL"/>
          </a:p>
        </p:txBody>
      </p:sp>
      <p:sp>
        <p:nvSpPr>
          <p:cNvPr id="10" name="Tijdelijke aanduiding voor titel 9"/>
          <p:cNvSpPr>
            <a:spLocks noGrp="1"/>
          </p:cNvSpPr>
          <p:nvPr>
            <p:ph type="title"/>
          </p:nvPr>
        </p:nvSpPr>
        <p:spPr>
          <a:xfrm>
            <a:off x="870381" y="715163"/>
            <a:ext cx="10439400" cy="648392"/>
          </a:xfrm>
          <a:prstGeom prst="rect">
            <a:avLst/>
          </a:prstGeom>
        </p:spPr>
        <p:txBody>
          <a:bodyPr vert="horz" lIns="0" tIns="0" rIns="0" bIns="0" rtlCol="0" anchor="t" anchorCtr="0">
            <a:normAutofit/>
          </a:bodyPr>
          <a:lstStyle/>
          <a:p>
            <a:r>
              <a:rPr lang="nl-NL"/>
              <a:t>TITELSTIJL VAN MODEL BEWERKEN</a:t>
            </a:r>
          </a:p>
        </p:txBody>
      </p:sp>
      <p:pic>
        <p:nvPicPr>
          <p:cNvPr id="12" name="Afbeelding 11"/>
          <p:cNvPicPr>
            <a:picLocks noChangeAspect="1"/>
          </p:cNvPicPr>
          <p:nvPr userDrawn="1"/>
        </p:nvPicPr>
        <p:blipFill>
          <a:blip r:embed="rId11"/>
          <a:stretch>
            <a:fillRect/>
          </a:stretch>
        </p:blipFill>
        <p:spPr>
          <a:xfrm>
            <a:off x="9844381" y="61239"/>
            <a:ext cx="1888255" cy="653627"/>
          </a:xfrm>
          <a:prstGeom prst="rect">
            <a:avLst/>
          </a:prstGeom>
        </p:spPr>
      </p:pic>
      <p:pic>
        <p:nvPicPr>
          <p:cNvPr id="13" name="Afbeelding 12">
            <a:extLst>
              <a:ext uri="{FF2B5EF4-FFF2-40B4-BE49-F238E27FC236}">
                <a16:creationId xmlns:a16="http://schemas.microsoft.com/office/drawing/2014/main" id="{3B7EAADE-8564-0A43-9964-F230362C2FB9}"/>
              </a:ext>
            </a:extLst>
          </p:cNvPr>
          <p:cNvPicPr>
            <a:picLocks noChangeAspect="1"/>
          </p:cNvPicPr>
          <p:nvPr userDrawn="1"/>
        </p:nvPicPr>
        <p:blipFill>
          <a:blip r:embed="rId12"/>
          <a:stretch>
            <a:fillRect/>
          </a:stretch>
        </p:blipFill>
        <p:spPr>
          <a:xfrm>
            <a:off x="853340" y="6606000"/>
            <a:ext cx="2186940" cy="243840"/>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63" r:id="rId2"/>
    <p:sldLayoutId id="2147483661" r:id="rId3"/>
    <p:sldLayoutId id="2147483667" r:id="rId4"/>
    <p:sldLayoutId id="2147483664" r:id="rId5"/>
    <p:sldLayoutId id="2147483666" r:id="rId6"/>
    <p:sldLayoutId id="2147483668" r:id="rId7"/>
  </p:sldLayoutIdLst>
  <p:transition spd="med">
    <p:pull dir="d"/>
  </p:transition>
  <p:hf hdr="0" ftr="0" dt="0"/>
  <p:txStyles>
    <p:titleStyle>
      <a:lvl1pPr algn="l" defTabSz="761981" rtl="0" eaLnBrk="1" fontAlgn="base" hangingPunct="1">
        <a:spcBef>
          <a:spcPct val="0"/>
        </a:spcBef>
        <a:spcAft>
          <a:spcPct val="0"/>
        </a:spcAft>
        <a:defRPr sz="3000" b="1" i="0">
          <a:solidFill>
            <a:schemeClr val="accent1"/>
          </a:solidFill>
          <a:latin typeface="Calibri Vet" charset="0"/>
          <a:ea typeface="Calibri Vet" charset="0"/>
          <a:cs typeface="Calibri Vet" charset="0"/>
        </a:defRPr>
      </a:lvl1pPr>
      <a:lvl2pPr algn="l" defTabSz="761981" rtl="0" eaLnBrk="1" fontAlgn="base" hangingPunct="1">
        <a:spcBef>
          <a:spcPct val="0"/>
        </a:spcBef>
        <a:spcAft>
          <a:spcPct val="0"/>
        </a:spcAft>
        <a:defRPr sz="3000">
          <a:solidFill>
            <a:srgbClr val="D06000"/>
          </a:solidFill>
          <a:latin typeface="Verdana" charset="0"/>
          <a:ea typeface="ＭＳ Ｐゴシック" charset="0"/>
        </a:defRPr>
      </a:lvl2pPr>
      <a:lvl3pPr algn="l" defTabSz="761981" rtl="0" eaLnBrk="1" fontAlgn="base" hangingPunct="1">
        <a:spcBef>
          <a:spcPct val="0"/>
        </a:spcBef>
        <a:spcAft>
          <a:spcPct val="0"/>
        </a:spcAft>
        <a:defRPr sz="3000">
          <a:solidFill>
            <a:srgbClr val="D06000"/>
          </a:solidFill>
          <a:latin typeface="Verdana" charset="0"/>
          <a:ea typeface="ＭＳ Ｐゴシック" charset="0"/>
        </a:defRPr>
      </a:lvl3pPr>
      <a:lvl4pPr algn="l" defTabSz="761981" rtl="0" eaLnBrk="1" fontAlgn="base" hangingPunct="1">
        <a:spcBef>
          <a:spcPct val="0"/>
        </a:spcBef>
        <a:spcAft>
          <a:spcPct val="0"/>
        </a:spcAft>
        <a:defRPr sz="3000">
          <a:solidFill>
            <a:srgbClr val="D06000"/>
          </a:solidFill>
          <a:latin typeface="Verdana" charset="0"/>
          <a:ea typeface="ＭＳ Ｐゴシック" charset="0"/>
        </a:defRPr>
      </a:lvl4pPr>
      <a:lvl5pPr algn="l" defTabSz="761981" rtl="0" eaLnBrk="1" fontAlgn="base" hangingPunct="1">
        <a:spcBef>
          <a:spcPct val="0"/>
        </a:spcBef>
        <a:spcAft>
          <a:spcPct val="0"/>
        </a:spcAft>
        <a:defRPr sz="3000">
          <a:solidFill>
            <a:srgbClr val="D06000"/>
          </a:solidFill>
          <a:latin typeface="Verdana" charset="0"/>
          <a:ea typeface="ＭＳ Ｐゴシック" charset="0"/>
        </a:defRPr>
      </a:lvl5pPr>
      <a:lvl6pPr marL="457189" algn="l" defTabSz="761981" rtl="0" eaLnBrk="1" fontAlgn="base" hangingPunct="1">
        <a:spcBef>
          <a:spcPct val="0"/>
        </a:spcBef>
        <a:spcAft>
          <a:spcPct val="0"/>
        </a:spcAft>
        <a:defRPr sz="3000">
          <a:solidFill>
            <a:srgbClr val="D06000"/>
          </a:solidFill>
          <a:latin typeface="Verdana" charset="0"/>
          <a:ea typeface="ＭＳ Ｐゴシック" charset="0"/>
        </a:defRPr>
      </a:lvl6pPr>
      <a:lvl7pPr marL="914377" algn="l" defTabSz="761981" rtl="0" eaLnBrk="1" fontAlgn="base" hangingPunct="1">
        <a:spcBef>
          <a:spcPct val="0"/>
        </a:spcBef>
        <a:spcAft>
          <a:spcPct val="0"/>
        </a:spcAft>
        <a:defRPr sz="3000">
          <a:solidFill>
            <a:srgbClr val="D06000"/>
          </a:solidFill>
          <a:latin typeface="Verdana" charset="0"/>
          <a:ea typeface="ＭＳ Ｐゴシック" charset="0"/>
        </a:defRPr>
      </a:lvl7pPr>
      <a:lvl8pPr marL="1371566" algn="l" defTabSz="761981" rtl="0" eaLnBrk="1" fontAlgn="base" hangingPunct="1">
        <a:spcBef>
          <a:spcPct val="0"/>
        </a:spcBef>
        <a:spcAft>
          <a:spcPct val="0"/>
        </a:spcAft>
        <a:defRPr sz="3000">
          <a:solidFill>
            <a:srgbClr val="D06000"/>
          </a:solidFill>
          <a:latin typeface="Verdana" charset="0"/>
          <a:ea typeface="ＭＳ Ｐゴシック" charset="0"/>
        </a:defRPr>
      </a:lvl8pPr>
      <a:lvl9pPr marL="1828754" algn="l" defTabSz="761981" rtl="0" eaLnBrk="1" fontAlgn="base" hangingPunct="1">
        <a:spcBef>
          <a:spcPct val="0"/>
        </a:spcBef>
        <a:spcAft>
          <a:spcPct val="0"/>
        </a:spcAft>
        <a:defRPr sz="3000">
          <a:solidFill>
            <a:srgbClr val="D06000"/>
          </a:solidFill>
          <a:latin typeface="Verdana" charset="0"/>
          <a:ea typeface="ＭＳ Ｐゴシック" charset="0"/>
        </a:defRPr>
      </a:lvl9pPr>
    </p:titleStyle>
    <p:bodyStyle>
      <a:lvl1pPr marL="190495" indent="-190495" algn="l" defTabSz="761981" rtl="0" eaLnBrk="1" fontAlgn="base" hangingPunct="1">
        <a:lnSpc>
          <a:spcPts val="3200"/>
        </a:lnSpc>
        <a:spcBef>
          <a:spcPts val="0"/>
        </a:spcBef>
        <a:spcAft>
          <a:spcPct val="0"/>
        </a:spcAft>
        <a:defRPr sz="2400" b="0" i="0">
          <a:solidFill>
            <a:srgbClr val="0E4133"/>
          </a:solidFill>
          <a:latin typeface="Calibri Normaal" charset="0"/>
          <a:ea typeface="+mn-ea"/>
          <a:cs typeface="+mn-cs"/>
        </a:defRPr>
      </a:lvl1pPr>
      <a:lvl2pPr marL="361942" indent="-169858" algn="l" defTabSz="761981" rtl="0" eaLnBrk="1" fontAlgn="base" hangingPunct="1">
        <a:lnSpc>
          <a:spcPts val="3200"/>
        </a:lnSpc>
        <a:spcBef>
          <a:spcPts val="0"/>
        </a:spcBef>
        <a:spcAft>
          <a:spcPct val="0"/>
        </a:spcAft>
        <a:buFont typeface="Times" charset="0"/>
        <a:buChar char="•"/>
        <a:defRPr sz="2400" b="0" i="0">
          <a:solidFill>
            <a:srgbClr val="0E4133"/>
          </a:solidFill>
          <a:latin typeface="Calibri Normaal" charset="0"/>
          <a:ea typeface="+mn-ea"/>
        </a:defRPr>
      </a:lvl2pPr>
      <a:lvl3pPr marL="571486" indent="-207957" algn="l" defTabSz="761981" rtl="0" eaLnBrk="1" fontAlgn="base" hangingPunct="1">
        <a:lnSpc>
          <a:spcPts val="3200"/>
        </a:lnSpc>
        <a:spcBef>
          <a:spcPts val="0"/>
        </a:spcBef>
        <a:spcAft>
          <a:spcPct val="0"/>
        </a:spcAft>
        <a:buFont typeface="Times" charset="0"/>
        <a:buChar char="–"/>
        <a:defRPr sz="2400" b="0" i="0">
          <a:solidFill>
            <a:srgbClr val="0E4133"/>
          </a:solidFill>
          <a:latin typeface="Calibri Normaal" charset="0"/>
          <a:ea typeface="+mn-ea"/>
        </a:defRPr>
      </a:lvl3pPr>
      <a:lvl4pPr marL="755632" indent="-182558" algn="l" defTabSz="761981" rtl="0" eaLnBrk="1" fontAlgn="base" hangingPunct="1">
        <a:lnSpc>
          <a:spcPts val="3200"/>
        </a:lnSpc>
        <a:spcBef>
          <a:spcPts val="0"/>
        </a:spcBef>
        <a:spcAft>
          <a:spcPct val="0"/>
        </a:spcAft>
        <a:buChar char="–"/>
        <a:defRPr sz="2400" b="0" i="0">
          <a:solidFill>
            <a:srgbClr val="0E4133"/>
          </a:solidFill>
          <a:latin typeface="Calibri Normaal" charset="0"/>
          <a:ea typeface="+mn-ea"/>
        </a:defRPr>
      </a:lvl4pPr>
      <a:lvl5pPr marL="2090686" indent="-228594" algn="l" defTabSz="761981" rtl="0" eaLnBrk="1" fontAlgn="base" hangingPunct="1">
        <a:lnSpc>
          <a:spcPts val="3200"/>
        </a:lnSpc>
        <a:spcBef>
          <a:spcPts val="0"/>
        </a:spcBef>
        <a:spcAft>
          <a:spcPct val="0"/>
        </a:spcAft>
        <a:defRPr sz="2400" b="0" i="0">
          <a:solidFill>
            <a:srgbClr val="0E4133"/>
          </a:solidFill>
          <a:latin typeface="Calibri Normaal" charset="0"/>
          <a:ea typeface="+mn-ea"/>
        </a:defRPr>
      </a:lvl5pPr>
      <a:lvl6pPr marL="2547875" indent="-228594" algn="l" defTabSz="761981" rtl="0" eaLnBrk="1" fontAlgn="base" hangingPunct="1">
        <a:lnSpc>
          <a:spcPts val="3200"/>
        </a:lnSpc>
        <a:spcBef>
          <a:spcPct val="20000"/>
        </a:spcBef>
        <a:spcAft>
          <a:spcPct val="0"/>
        </a:spcAft>
        <a:defRPr sz="2400">
          <a:solidFill>
            <a:srgbClr val="0E4133"/>
          </a:solidFill>
          <a:latin typeface="+mn-lt"/>
          <a:ea typeface="+mn-ea"/>
        </a:defRPr>
      </a:lvl6pPr>
      <a:lvl7pPr marL="3005064" indent="-228594" algn="l" defTabSz="761981" rtl="0" eaLnBrk="1" fontAlgn="base" hangingPunct="1">
        <a:lnSpc>
          <a:spcPts val="3200"/>
        </a:lnSpc>
        <a:spcBef>
          <a:spcPct val="20000"/>
        </a:spcBef>
        <a:spcAft>
          <a:spcPct val="0"/>
        </a:spcAft>
        <a:defRPr sz="2400">
          <a:solidFill>
            <a:srgbClr val="0E4133"/>
          </a:solidFill>
          <a:latin typeface="+mn-lt"/>
          <a:ea typeface="+mn-ea"/>
        </a:defRPr>
      </a:lvl7pPr>
      <a:lvl8pPr marL="3462252" indent="-228594" algn="l" defTabSz="761981" rtl="0" eaLnBrk="1" fontAlgn="base" hangingPunct="1">
        <a:lnSpc>
          <a:spcPts val="3200"/>
        </a:lnSpc>
        <a:spcBef>
          <a:spcPct val="20000"/>
        </a:spcBef>
        <a:spcAft>
          <a:spcPct val="0"/>
        </a:spcAft>
        <a:defRPr sz="2400">
          <a:solidFill>
            <a:srgbClr val="0E4133"/>
          </a:solidFill>
          <a:latin typeface="+mn-lt"/>
          <a:ea typeface="+mn-ea"/>
        </a:defRPr>
      </a:lvl8pPr>
      <a:lvl9pPr marL="3919441" indent="-228594" algn="l" defTabSz="761981" rtl="0" eaLnBrk="1" fontAlgn="base" hangingPunct="1">
        <a:lnSpc>
          <a:spcPts val="3200"/>
        </a:lnSpc>
        <a:spcBef>
          <a:spcPct val="20000"/>
        </a:spcBef>
        <a:spcAft>
          <a:spcPct val="0"/>
        </a:spcAft>
        <a:defRPr sz="2400">
          <a:solidFill>
            <a:srgbClr val="0E4133"/>
          </a:solidFill>
          <a:latin typeface="+mn-lt"/>
          <a:ea typeface="+mn-ea"/>
        </a:defRPr>
      </a:lvl9pPr>
    </p:bodyStyle>
    <p:otherStyle>
      <a:defPPr>
        <a:defRPr lang="nl-NL"/>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CFC9F-F7EE-C360-7731-9FCE10097E2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D1CD09D-E32A-1B09-1A5D-806D178395D2}"/>
              </a:ext>
            </a:extLst>
          </p:cNvPr>
          <p:cNvSpPr>
            <a:spLocks noGrp="1"/>
          </p:cNvSpPr>
          <p:nvPr>
            <p:ph type="ctrTitle" sz="quarter"/>
          </p:nvPr>
        </p:nvSpPr>
        <p:spPr>
          <a:xfrm>
            <a:off x="199016" y="1398494"/>
            <a:ext cx="11866314" cy="1454972"/>
          </a:xfrm>
        </p:spPr>
        <p:txBody>
          <a:bodyPr>
            <a:normAutofit fontScale="90000"/>
          </a:bodyPr>
          <a:lstStyle/>
          <a:p>
            <a:r>
              <a:rPr lang="en-US" dirty="0"/>
              <a:t>Alternative investments and how they could boost the return of Pension Funds</a:t>
            </a:r>
            <a:br>
              <a:rPr lang="en-US" dirty="0"/>
            </a:br>
            <a:r>
              <a:rPr lang="en-US" sz="2200" b="0" dirty="0"/>
              <a:t>Pensions Committee</a:t>
            </a:r>
            <a:br>
              <a:rPr lang="en-US" dirty="0"/>
            </a:br>
            <a:br>
              <a:rPr lang="en-US" dirty="0"/>
            </a:br>
            <a:r>
              <a:rPr lang="en-US" sz="2700" dirty="0"/>
              <a:t>Edinburgh, 10 April 2025</a:t>
            </a:r>
            <a:endParaRPr lang="en-US" dirty="0"/>
          </a:p>
        </p:txBody>
      </p:sp>
      <p:sp>
        <p:nvSpPr>
          <p:cNvPr id="3" name="Subtitle 2">
            <a:extLst>
              <a:ext uri="{FF2B5EF4-FFF2-40B4-BE49-F238E27FC236}">
                <a16:creationId xmlns:a16="http://schemas.microsoft.com/office/drawing/2014/main" id="{33F6FF12-91A8-FDB8-BCCD-BE1B51AA9FD4}"/>
              </a:ext>
            </a:extLst>
          </p:cNvPr>
          <p:cNvSpPr>
            <a:spLocks noGrp="1"/>
          </p:cNvSpPr>
          <p:nvPr>
            <p:ph type="subTitle" idx="1"/>
          </p:nvPr>
        </p:nvSpPr>
        <p:spPr>
          <a:xfrm>
            <a:off x="199016" y="2940802"/>
            <a:ext cx="10058400" cy="375487"/>
          </a:xfrm>
        </p:spPr>
        <p:txBody>
          <a:bodyPr/>
          <a:lstStyle/>
          <a:p>
            <a:r>
              <a:rPr lang="da-DK" sz="2000" dirty="0"/>
              <a:t>Maitane Mancebo</a:t>
            </a:r>
          </a:p>
        </p:txBody>
      </p:sp>
    </p:spTree>
    <p:extLst>
      <p:ext uri="{BB962C8B-B14F-4D97-AF65-F5344CB8AC3E}">
        <p14:creationId xmlns:p14="http://schemas.microsoft.com/office/powerpoint/2010/main" val="118392176"/>
      </p:ext>
    </p:extLst>
  </p:cSld>
  <p:clrMapOvr>
    <a:masterClrMapping/>
  </p:clrMapOvr>
  <p:transition spd="med">
    <p:pull di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AC26A-F1FC-3A7C-AE3F-5DF09FDBE237}"/>
              </a:ext>
            </a:extLst>
          </p:cNvPr>
          <p:cNvSpPr>
            <a:spLocks noGrp="1"/>
          </p:cNvSpPr>
          <p:nvPr>
            <p:ph type="title"/>
          </p:nvPr>
        </p:nvSpPr>
        <p:spPr>
          <a:xfrm>
            <a:off x="436425" y="340852"/>
            <a:ext cx="10439400" cy="648392"/>
          </a:xfrm>
        </p:spPr>
        <p:txBody>
          <a:bodyPr/>
          <a:lstStyle/>
          <a:p>
            <a:r>
              <a:rPr lang="en-US" dirty="0"/>
              <a:t>Private equity returns</a:t>
            </a:r>
            <a:endParaRPr lang="en-GB" dirty="0"/>
          </a:p>
        </p:txBody>
      </p:sp>
      <p:sp>
        <p:nvSpPr>
          <p:cNvPr id="3" name="Slide Number Placeholder 2">
            <a:extLst>
              <a:ext uri="{FF2B5EF4-FFF2-40B4-BE49-F238E27FC236}">
                <a16:creationId xmlns:a16="http://schemas.microsoft.com/office/drawing/2014/main" id="{B8AE4B87-E988-A062-F794-C3B3EC0EEC8A}"/>
              </a:ext>
            </a:extLst>
          </p:cNvPr>
          <p:cNvSpPr>
            <a:spLocks noGrp="1"/>
          </p:cNvSpPr>
          <p:nvPr>
            <p:ph type="sldNum" sz="quarter" idx="10"/>
          </p:nvPr>
        </p:nvSpPr>
        <p:spPr/>
        <p:txBody>
          <a:bodyPr/>
          <a:lstStyle/>
          <a:p>
            <a:fld id="{306CB06F-8D94-B64C-AC66-62AFBAF0736E}" type="slidenum">
              <a:rPr lang="nl-NL" smtClean="0"/>
              <a:pPr/>
              <a:t>10</a:t>
            </a:fld>
            <a:endParaRPr lang="nl-NL" dirty="0"/>
          </a:p>
        </p:txBody>
      </p:sp>
      <p:pic>
        <p:nvPicPr>
          <p:cNvPr id="1026" name="Picture 2">
            <a:extLst>
              <a:ext uri="{FF2B5EF4-FFF2-40B4-BE49-F238E27FC236}">
                <a16:creationId xmlns:a16="http://schemas.microsoft.com/office/drawing/2014/main" id="{253510A0-B7B4-E7A7-B91B-FEAF723F2F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0" y="941274"/>
            <a:ext cx="6285185" cy="5520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9426133"/>
      </p:ext>
    </p:extLst>
  </p:cSld>
  <p:clrMapOvr>
    <a:masterClrMapping/>
  </p:clrMapOvr>
  <p:transition spd="med">
    <p:pull dir="d"/>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AC26A-F1FC-3A7C-AE3F-5DF09FDBE237}"/>
              </a:ext>
            </a:extLst>
          </p:cNvPr>
          <p:cNvSpPr>
            <a:spLocks noGrp="1"/>
          </p:cNvSpPr>
          <p:nvPr>
            <p:ph type="title"/>
          </p:nvPr>
        </p:nvSpPr>
        <p:spPr>
          <a:xfrm>
            <a:off x="436425" y="340852"/>
            <a:ext cx="10439400" cy="648392"/>
          </a:xfrm>
        </p:spPr>
        <p:txBody>
          <a:bodyPr/>
          <a:lstStyle/>
          <a:p>
            <a:r>
              <a:rPr lang="en-US" dirty="0"/>
              <a:t>Private equity returns</a:t>
            </a:r>
            <a:endParaRPr lang="en-GB" dirty="0"/>
          </a:p>
        </p:txBody>
      </p:sp>
      <p:sp>
        <p:nvSpPr>
          <p:cNvPr id="3" name="Slide Number Placeholder 2">
            <a:extLst>
              <a:ext uri="{FF2B5EF4-FFF2-40B4-BE49-F238E27FC236}">
                <a16:creationId xmlns:a16="http://schemas.microsoft.com/office/drawing/2014/main" id="{B8AE4B87-E988-A062-F794-C3B3EC0EEC8A}"/>
              </a:ext>
            </a:extLst>
          </p:cNvPr>
          <p:cNvSpPr>
            <a:spLocks noGrp="1"/>
          </p:cNvSpPr>
          <p:nvPr>
            <p:ph type="sldNum" sz="quarter" idx="10"/>
          </p:nvPr>
        </p:nvSpPr>
        <p:spPr/>
        <p:txBody>
          <a:bodyPr/>
          <a:lstStyle/>
          <a:p>
            <a:fld id="{306CB06F-8D94-B64C-AC66-62AFBAF0736E}" type="slidenum">
              <a:rPr lang="nl-NL" smtClean="0"/>
              <a:pPr/>
              <a:t>11</a:t>
            </a:fld>
            <a:endParaRPr lang="nl-NL" dirty="0"/>
          </a:p>
        </p:txBody>
      </p:sp>
      <p:sp>
        <p:nvSpPr>
          <p:cNvPr id="9" name="TextBox 8">
            <a:extLst>
              <a:ext uri="{FF2B5EF4-FFF2-40B4-BE49-F238E27FC236}">
                <a16:creationId xmlns:a16="http://schemas.microsoft.com/office/drawing/2014/main" id="{46B408EA-E272-81F9-1CDD-94F540368443}"/>
              </a:ext>
            </a:extLst>
          </p:cNvPr>
          <p:cNvSpPr txBox="1"/>
          <p:nvPr/>
        </p:nvSpPr>
        <p:spPr>
          <a:xfrm>
            <a:off x="512620" y="989244"/>
            <a:ext cx="11242954" cy="338554"/>
          </a:xfrm>
          <a:prstGeom prst="rect">
            <a:avLst/>
          </a:prstGeom>
          <a:noFill/>
        </p:spPr>
        <p:txBody>
          <a:bodyPr wrap="square">
            <a:spAutoFit/>
          </a:bodyPr>
          <a:lstStyle/>
          <a:p>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rPr>
              <a:t>Global Private Equity – IRRs by Vintage Year (Q3 2024) – source Pitchbook</a:t>
            </a:r>
          </a:p>
        </p:txBody>
      </p:sp>
      <p:pic>
        <p:nvPicPr>
          <p:cNvPr id="4" name="Picture 3" descr="A graph with blue and white lines&#10;&#10;Description automatically generated with medium confidence">
            <a:extLst>
              <a:ext uri="{FF2B5EF4-FFF2-40B4-BE49-F238E27FC236}">
                <a16:creationId xmlns:a16="http://schemas.microsoft.com/office/drawing/2014/main" id="{8E4FEA95-2F61-308B-7B42-EDA66DF20ED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61395" y="1327798"/>
            <a:ext cx="9548649" cy="4774325"/>
          </a:xfrm>
          <a:prstGeom prst="rect">
            <a:avLst/>
          </a:prstGeom>
        </p:spPr>
      </p:pic>
      <p:sp>
        <p:nvSpPr>
          <p:cNvPr id="5" name="TextBox 4">
            <a:extLst>
              <a:ext uri="{FF2B5EF4-FFF2-40B4-BE49-F238E27FC236}">
                <a16:creationId xmlns:a16="http://schemas.microsoft.com/office/drawing/2014/main" id="{DB068EBB-C329-A6DE-61B9-C6037A19D13C}"/>
              </a:ext>
            </a:extLst>
          </p:cNvPr>
          <p:cNvSpPr txBox="1"/>
          <p:nvPr/>
        </p:nvSpPr>
        <p:spPr>
          <a:xfrm>
            <a:off x="474523" y="6186179"/>
            <a:ext cx="11242954" cy="338554"/>
          </a:xfrm>
          <a:prstGeom prst="rect">
            <a:avLst/>
          </a:prstGeom>
          <a:noFill/>
        </p:spPr>
        <p:txBody>
          <a:bodyPr wrap="square">
            <a:spAutoFit/>
          </a:bodyPr>
          <a:lstStyle/>
          <a:p>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rPr>
              <a:t>All IRRs are net of fees and carried interest and calculated up to Q3 2024</a:t>
            </a:r>
          </a:p>
        </p:txBody>
      </p:sp>
      <p:sp>
        <p:nvSpPr>
          <p:cNvPr id="6" name="TextBox 5">
            <a:extLst>
              <a:ext uri="{FF2B5EF4-FFF2-40B4-BE49-F238E27FC236}">
                <a16:creationId xmlns:a16="http://schemas.microsoft.com/office/drawing/2014/main" id="{4FE4B264-CDE0-7CA4-7554-F15AE514A4D9}"/>
              </a:ext>
            </a:extLst>
          </p:cNvPr>
          <p:cNvSpPr txBox="1"/>
          <p:nvPr/>
        </p:nvSpPr>
        <p:spPr>
          <a:xfrm>
            <a:off x="10447282" y="2699297"/>
            <a:ext cx="1513490" cy="1015663"/>
          </a:xfrm>
          <a:prstGeom prst="rect">
            <a:avLst/>
          </a:prstGeom>
          <a:noFill/>
        </p:spPr>
        <p:txBody>
          <a:bodyPr wrap="square" rtlCol="0">
            <a:spAutoFit/>
          </a:bodyPr>
          <a:lstStyle/>
          <a:p>
            <a:pPr algn="ctr"/>
            <a:r>
              <a:rPr lang="en-GB" sz="2000" dirty="0"/>
              <a:t>Problem is the returns dispersion</a:t>
            </a:r>
          </a:p>
        </p:txBody>
      </p:sp>
    </p:spTree>
    <p:extLst>
      <p:ext uri="{BB962C8B-B14F-4D97-AF65-F5344CB8AC3E}">
        <p14:creationId xmlns:p14="http://schemas.microsoft.com/office/powerpoint/2010/main" val="866229399"/>
      </p:ext>
    </p:extLst>
  </p:cSld>
  <p:clrMapOvr>
    <a:masterClrMapping/>
  </p:clrMapOvr>
  <p:transition spd="med">
    <p:pull dir="d"/>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AC26A-F1FC-3A7C-AE3F-5DF09FDBE237}"/>
              </a:ext>
            </a:extLst>
          </p:cNvPr>
          <p:cNvSpPr>
            <a:spLocks noGrp="1"/>
          </p:cNvSpPr>
          <p:nvPr>
            <p:ph type="title"/>
          </p:nvPr>
        </p:nvSpPr>
        <p:spPr>
          <a:xfrm>
            <a:off x="436425" y="340852"/>
            <a:ext cx="10439400" cy="648392"/>
          </a:xfrm>
        </p:spPr>
        <p:txBody>
          <a:bodyPr/>
          <a:lstStyle/>
          <a:p>
            <a:r>
              <a:rPr lang="en-US" dirty="0"/>
              <a:t>Private equity returns</a:t>
            </a:r>
            <a:endParaRPr lang="en-GB" dirty="0"/>
          </a:p>
        </p:txBody>
      </p:sp>
      <p:sp>
        <p:nvSpPr>
          <p:cNvPr id="3" name="Slide Number Placeholder 2">
            <a:extLst>
              <a:ext uri="{FF2B5EF4-FFF2-40B4-BE49-F238E27FC236}">
                <a16:creationId xmlns:a16="http://schemas.microsoft.com/office/drawing/2014/main" id="{B8AE4B87-E988-A062-F794-C3B3EC0EEC8A}"/>
              </a:ext>
            </a:extLst>
          </p:cNvPr>
          <p:cNvSpPr>
            <a:spLocks noGrp="1"/>
          </p:cNvSpPr>
          <p:nvPr>
            <p:ph type="sldNum" sz="quarter" idx="10"/>
          </p:nvPr>
        </p:nvSpPr>
        <p:spPr/>
        <p:txBody>
          <a:bodyPr/>
          <a:lstStyle/>
          <a:p>
            <a:fld id="{306CB06F-8D94-B64C-AC66-62AFBAF0736E}" type="slidenum">
              <a:rPr lang="nl-NL" smtClean="0"/>
              <a:pPr/>
              <a:t>12</a:t>
            </a:fld>
            <a:endParaRPr lang="nl-NL" dirty="0"/>
          </a:p>
        </p:txBody>
      </p:sp>
      <p:sp>
        <p:nvSpPr>
          <p:cNvPr id="9" name="TextBox 8">
            <a:extLst>
              <a:ext uri="{FF2B5EF4-FFF2-40B4-BE49-F238E27FC236}">
                <a16:creationId xmlns:a16="http://schemas.microsoft.com/office/drawing/2014/main" id="{46B408EA-E272-81F9-1CDD-94F540368443}"/>
              </a:ext>
            </a:extLst>
          </p:cNvPr>
          <p:cNvSpPr txBox="1"/>
          <p:nvPr/>
        </p:nvSpPr>
        <p:spPr>
          <a:xfrm>
            <a:off x="512620" y="989244"/>
            <a:ext cx="11242954" cy="338554"/>
          </a:xfrm>
          <a:prstGeom prst="rect">
            <a:avLst/>
          </a:prstGeom>
          <a:noFill/>
        </p:spPr>
        <p:txBody>
          <a:bodyPr wrap="square">
            <a:spAutoFit/>
          </a:bodyPr>
          <a:lstStyle/>
          <a:p>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rPr>
              <a:t>European Private Equity – IRRs by Vintage Year (Q3 2024) – source Pitchbook</a:t>
            </a:r>
          </a:p>
        </p:txBody>
      </p:sp>
      <p:sp>
        <p:nvSpPr>
          <p:cNvPr id="5" name="TextBox 4">
            <a:extLst>
              <a:ext uri="{FF2B5EF4-FFF2-40B4-BE49-F238E27FC236}">
                <a16:creationId xmlns:a16="http://schemas.microsoft.com/office/drawing/2014/main" id="{DB068EBB-C329-A6DE-61B9-C6037A19D13C}"/>
              </a:ext>
            </a:extLst>
          </p:cNvPr>
          <p:cNvSpPr txBox="1"/>
          <p:nvPr/>
        </p:nvSpPr>
        <p:spPr>
          <a:xfrm>
            <a:off x="474523" y="6186179"/>
            <a:ext cx="11242954" cy="338554"/>
          </a:xfrm>
          <a:prstGeom prst="rect">
            <a:avLst/>
          </a:prstGeom>
          <a:noFill/>
        </p:spPr>
        <p:txBody>
          <a:bodyPr wrap="square">
            <a:spAutoFit/>
          </a:bodyPr>
          <a:lstStyle/>
          <a:p>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rPr>
              <a:t>All IRRs are net of fees and carried interest and calculated up to Q3 2024</a:t>
            </a:r>
          </a:p>
        </p:txBody>
      </p:sp>
      <p:pic>
        <p:nvPicPr>
          <p:cNvPr id="6" name="Picture 5" descr="A graph with blue squares and yellow dots">
            <a:extLst>
              <a:ext uri="{FF2B5EF4-FFF2-40B4-BE49-F238E27FC236}">
                <a16:creationId xmlns:a16="http://schemas.microsoft.com/office/drawing/2014/main" id="{3820A59C-3BE5-41C9-F6BB-050B1FB05654}"/>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70940" y="1380324"/>
            <a:ext cx="9726314" cy="4863157"/>
          </a:xfrm>
          <a:prstGeom prst="rect">
            <a:avLst/>
          </a:prstGeom>
        </p:spPr>
      </p:pic>
    </p:spTree>
    <p:extLst>
      <p:ext uri="{BB962C8B-B14F-4D97-AF65-F5344CB8AC3E}">
        <p14:creationId xmlns:p14="http://schemas.microsoft.com/office/powerpoint/2010/main" val="466282661"/>
      </p:ext>
    </p:extLst>
  </p:cSld>
  <p:clrMapOvr>
    <a:masterClrMapping/>
  </p:clrMapOvr>
  <p:transition spd="med">
    <p:pull dir="d"/>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AC26A-F1FC-3A7C-AE3F-5DF09FDBE237}"/>
              </a:ext>
            </a:extLst>
          </p:cNvPr>
          <p:cNvSpPr>
            <a:spLocks noGrp="1"/>
          </p:cNvSpPr>
          <p:nvPr>
            <p:ph type="title"/>
          </p:nvPr>
        </p:nvSpPr>
        <p:spPr>
          <a:xfrm>
            <a:off x="436425" y="340852"/>
            <a:ext cx="10439400" cy="648392"/>
          </a:xfrm>
        </p:spPr>
        <p:txBody>
          <a:bodyPr/>
          <a:lstStyle/>
          <a:p>
            <a:r>
              <a:rPr lang="en-US" dirty="0"/>
              <a:t>Private equity returns</a:t>
            </a:r>
            <a:endParaRPr lang="en-GB" dirty="0"/>
          </a:p>
        </p:txBody>
      </p:sp>
      <p:sp>
        <p:nvSpPr>
          <p:cNvPr id="3" name="Slide Number Placeholder 2">
            <a:extLst>
              <a:ext uri="{FF2B5EF4-FFF2-40B4-BE49-F238E27FC236}">
                <a16:creationId xmlns:a16="http://schemas.microsoft.com/office/drawing/2014/main" id="{B8AE4B87-E988-A062-F794-C3B3EC0EEC8A}"/>
              </a:ext>
            </a:extLst>
          </p:cNvPr>
          <p:cNvSpPr>
            <a:spLocks noGrp="1"/>
          </p:cNvSpPr>
          <p:nvPr>
            <p:ph type="sldNum" sz="quarter" idx="10"/>
          </p:nvPr>
        </p:nvSpPr>
        <p:spPr/>
        <p:txBody>
          <a:bodyPr/>
          <a:lstStyle/>
          <a:p>
            <a:fld id="{306CB06F-8D94-B64C-AC66-62AFBAF0736E}" type="slidenum">
              <a:rPr lang="nl-NL" smtClean="0"/>
              <a:pPr/>
              <a:t>13</a:t>
            </a:fld>
            <a:endParaRPr lang="nl-NL" dirty="0"/>
          </a:p>
        </p:txBody>
      </p:sp>
      <p:sp>
        <p:nvSpPr>
          <p:cNvPr id="9" name="TextBox 8">
            <a:extLst>
              <a:ext uri="{FF2B5EF4-FFF2-40B4-BE49-F238E27FC236}">
                <a16:creationId xmlns:a16="http://schemas.microsoft.com/office/drawing/2014/main" id="{46B408EA-E272-81F9-1CDD-94F540368443}"/>
              </a:ext>
            </a:extLst>
          </p:cNvPr>
          <p:cNvSpPr txBox="1"/>
          <p:nvPr/>
        </p:nvSpPr>
        <p:spPr>
          <a:xfrm>
            <a:off x="512620" y="989244"/>
            <a:ext cx="11242954" cy="338554"/>
          </a:xfrm>
          <a:prstGeom prst="rect">
            <a:avLst/>
          </a:prstGeom>
          <a:noFill/>
        </p:spPr>
        <p:txBody>
          <a:bodyPr wrap="square">
            <a:spAutoFit/>
          </a:bodyPr>
          <a:lstStyle/>
          <a:p>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rPr>
              <a:t>Global Venture Capital – IRRs by Vintage Year (Q3 2024) – source Pitchbook</a:t>
            </a:r>
          </a:p>
        </p:txBody>
      </p:sp>
      <p:sp>
        <p:nvSpPr>
          <p:cNvPr id="5" name="TextBox 4">
            <a:extLst>
              <a:ext uri="{FF2B5EF4-FFF2-40B4-BE49-F238E27FC236}">
                <a16:creationId xmlns:a16="http://schemas.microsoft.com/office/drawing/2014/main" id="{DB068EBB-C329-A6DE-61B9-C6037A19D13C}"/>
              </a:ext>
            </a:extLst>
          </p:cNvPr>
          <p:cNvSpPr txBox="1"/>
          <p:nvPr/>
        </p:nvSpPr>
        <p:spPr>
          <a:xfrm>
            <a:off x="474523" y="6186179"/>
            <a:ext cx="11242954" cy="338554"/>
          </a:xfrm>
          <a:prstGeom prst="rect">
            <a:avLst/>
          </a:prstGeom>
          <a:noFill/>
        </p:spPr>
        <p:txBody>
          <a:bodyPr wrap="square">
            <a:spAutoFit/>
          </a:bodyPr>
          <a:lstStyle/>
          <a:p>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rPr>
              <a:t>All IRRs are net of fees and carried interest and calculated up to Q3 2024</a:t>
            </a:r>
          </a:p>
        </p:txBody>
      </p:sp>
      <p:pic>
        <p:nvPicPr>
          <p:cNvPr id="4" name="Picture 3" descr="A screenshot of a graph">
            <a:extLst>
              <a:ext uri="{FF2B5EF4-FFF2-40B4-BE49-F238E27FC236}">
                <a16:creationId xmlns:a16="http://schemas.microsoft.com/office/drawing/2014/main" id="{14230E8D-83E9-9929-78F1-6F894CC0A1B8}"/>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4996" y="1367438"/>
            <a:ext cx="9558202" cy="4779101"/>
          </a:xfrm>
          <a:prstGeom prst="rect">
            <a:avLst/>
          </a:prstGeom>
        </p:spPr>
      </p:pic>
    </p:spTree>
    <p:extLst>
      <p:ext uri="{BB962C8B-B14F-4D97-AF65-F5344CB8AC3E}">
        <p14:creationId xmlns:p14="http://schemas.microsoft.com/office/powerpoint/2010/main" val="122203353"/>
      </p:ext>
    </p:extLst>
  </p:cSld>
  <p:clrMapOvr>
    <a:masterClrMapping/>
  </p:clrMapOvr>
  <p:transition spd="med">
    <p:pull dir="d"/>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lstStyle/>
          <a:p>
            <a:fld id="{306CB06F-8D94-B64C-AC66-62AFBAF0736E}" type="slidenum">
              <a:rPr lang="nl-NL" smtClean="0"/>
              <a:pPr/>
              <a:t>14</a:t>
            </a:fld>
            <a:endParaRPr lang="nl-NL"/>
          </a:p>
        </p:txBody>
      </p:sp>
      <p:sp>
        <p:nvSpPr>
          <p:cNvPr id="2" name="Titel 1">
            <a:extLst>
              <a:ext uri="{FF2B5EF4-FFF2-40B4-BE49-F238E27FC236}">
                <a16:creationId xmlns:a16="http://schemas.microsoft.com/office/drawing/2014/main" id="{96D56A9F-7714-2C7B-4D01-48952310FDA8}"/>
              </a:ext>
            </a:extLst>
          </p:cNvPr>
          <p:cNvSpPr txBox="1">
            <a:spLocks/>
          </p:cNvSpPr>
          <p:nvPr/>
        </p:nvSpPr>
        <p:spPr>
          <a:xfrm>
            <a:off x="467564" y="289934"/>
            <a:ext cx="9544885" cy="508495"/>
          </a:xfrm>
          <a:prstGeom prst="rect">
            <a:avLst/>
          </a:prstGeom>
        </p:spPr>
        <p:txBody>
          <a:bodyPr vert="horz" lIns="0" tIns="0" rIns="0" bIns="0" rtlCol="0" anchor="t" anchorCtr="0">
            <a:noAutofit/>
          </a:bodyPr>
          <a:lstStyle>
            <a:lvl1pPr algn="l" defTabSz="761981" rtl="0" eaLnBrk="1" fontAlgn="base" hangingPunct="1">
              <a:spcBef>
                <a:spcPct val="0"/>
              </a:spcBef>
              <a:spcAft>
                <a:spcPct val="0"/>
              </a:spcAft>
              <a:defRPr sz="2200" b="1" i="0">
                <a:solidFill>
                  <a:srgbClr val="00457C"/>
                </a:solidFill>
                <a:latin typeface="Calibri Vet" charset="0"/>
                <a:ea typeface="Calibri Vet" charset="0"/>
                <a:cs typeface="Calibri Vet" charset="0"/>
              </a:defRPr>
            </a:lvl1pPr>
            <a:lvl2pPr algn="l" defTabSz="761981" rtl="0" eaLnBrk="1" fontAlgn="base" hangingPunct="1">
              <a:spcBef>
                <a:spcPct val="0"/>
              </a:spcBef>
              <a:spcAft>
                <a:spcPct val="0"/>
              </a:spcAft>
              <a:defRPr sz="3000">
                <a:solidFill>
                  <a:srgbClr val="D06000"/>
                </a:solidFill>
                <a:latin typeface="Verdana" charset="0"/>
                <a:ea typeface="ＭＳ Ｐゴシック" charset="0"/>
              </a:defRPr>
            </a:lvl2pPr>
            <a:lvl3pPr algn="l" defTabSz="761981" rtl="0" eaLnBrk="1" fontAlgn="base" hangingPunct="1">
              <a:spcBef>
                <a:spcPct val="0"/>
              </a:spcBef>
              <a:spcAft>
                <a:spcPct val="0"/>
              </a:spcAft>
              <a:defRPr sz="3000">
                <a:solidFill>
                  <a:srgbClr val="D06000"/>
                </a:solidFill>
                <a:latin typeface="Verdana" charset="0"/>
                <a:ea typeface="ＭＳ Ｐゴシック" charset="0"/>
              </a:defRPr>
            </a:lvl3pPr>
            <a:lvl4pPr algn="l" defTabSz="761981" rtl="0" eaLnBrk="1" fontAlgn="base" hangingPunct="1">
              <a:spcBef>
                <a:spcPct val="0"/>
              </a:spcBef>
              <a:spcAft>
                <a:spcPct val="0"/>
              </a:spcAft>
              <a:defRPr sz="3000">
                <a:solidFill>
                  <a:srgbClr val="D06000"/>
                </a:solidFill>
                <a:latin typeface="Verdana" charset="0"/>
                <a:ea typeface="ＭＳ Ｐゴシック" charset="0"/>
              </a:defRPr>
            </a:lvl4pPr>
            <a:lvl5pPr algn="l" defTabSz="761981" rtl="0" eaLnBrk="1" fontAlgn="base" hangingPunct="1">
              <a:spcBef>
                <a:spcPct val="0"/>
              </a:spcBef>
              <a:spcAft>
                <a:spcPct val="0"/>
              </a:spcAft>
              <a:defRPr sz="3000">
                <a:solidFill>
                  <a:srgbClr val="D06000"/>
                </a:solidFill>
                <a:latin typeface="Verdana" charset="0"/>
                <a:ea typeface="ＭＳ Ｐゴシック" charset="0"/>
              </a:defRPr>
            </a:lvl5pPr>
            <a:lvl6pPr marL="457189" algn="l" defTabSz="761981" rtl="0" eaLnBrk="1" fontAlgn="base" hangingPunct="1">
              <a:spcBef>
                <a:spcPct val="0"/>
              </a:spcBef>
              <a:spcAft>
                <a:spcPct val="0"/>
              </a:spcAft>
              <a:defRPr sz="3000">
                <a:solidFill>
                  <a:srgbClr val="D06000"/>
                </a:solidFill>
                <a:latin typeface="Verdana" charset="0"/>
                <a:ea typeface="ＭＳ Ｐゴシック" charset="0"/>
              </a:defRPr>
            </a:lvl6pPr>
            <a:lvl7pPr marL="914377" algn="l" defTabSz="761981" rtl="0" eaLnBrk="1" fontAlgn="base" hangingPunct="1">
              <a:spcBef>
                <a:spcPct val="0"/>
              </a:spcBef>
              <a:spcAft>
                <a:spcPct val="0"/>
              </a:spcAft>
              <a:defRPr sz="3000">
                <a:solidFill>
                  <a:srgbClr val="D06000"/>
                </a:solidFill>
                <a:latin typeface="Verdana" charset="0"/>
                <a:ea typeface="ＭＳ Ｐゴシック" charset="0"/>
              </a:defRPr>
            </a:lvl7pPr>
            <a:lvl8pPr marL="1371566" algn="l" defTabSz="761981" rtl="0" eaLnBrk="1" fontAlgn="base" hangingPunct="1">
              <a:spcBef>
                <a:spcPct val="0"/>
              </a:spcBef>
              <a:spcAft>
                <a:spcPct val="0"/>
              </a:spcAft>
              <a:defRPr sz="3000">
                <a:solidFill>
                  <a:srgbClr val="D06000"/>
                </a:solidFill>
                <a:latin typeface="Verdana" charset="0"/>
                <a:ea typeface="ＭＳ Ｐゴシック" charset="0"/>
              </a:defRPr>
            </a:lvl8pPr>
            <a:lvl9pPr marL="1828754" algn="l" defTabSz="761981" rtl="0" eaLnBrk="1" fontAlgn="base" hangingPunct="1">
              <a:spcBef>
                <a:spcPct val="0"/>
              </a:spcBef>
              <a:spcAft>
                <a:spcPct val="0"/>
              </a:spcAft>
              <a:defRPr sz="3000">
                <a:solidFill>
                  <a:srgbClr val="D06000"/>
                </a:solidFill>
                <a:latin typeface="Verdana" charset="0"/>
                <a:ea typeface="ＭＳ Ｐゴシック" charset="0"/>
              </a:defRPr>
            </a:lvl9pPr>
          </a:lstStyle>
          <a:p>
            <a:r>
              <a:rPr lang="en-US" sz="3000" kern="0" dirty="0">
                <a:solidFill>
                  <a:srgbClr val="007BBD"/>
                </a:solidFill>
                <a:latin typeface="Calibri" panose="020F0502020204030204" pitchFamily="34" charset="0"/>
                <a:ea typeface="Calibri" panose="020F0502020204030204" pitchFamily="34" charset="0"/>
                <a:cs typeface="Calibri" panose="020F0502020204030204" pitchFamily="34" charset="0"/>
              </a:rPr>
              <a:t>Interesting documents to read – Challenging Private Equity</a:t>
            </a:r>
            <a:endParaRPr lang="en-US" sz="3000" kern="0" dirty="0">
              <a:solidFill>
                <a:srgbClr val="007BBD"/>
              </a:solidFill>
              <a:highlight>
                <a:srgbClr val="C0C0C0"/>
              </a:highlight>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869C72DF-C7F2-F749-975C-1810D569CEB7}"/>
              </a:ext>
            </a:extLst>
          </p:cNvPr>
          <p:cNvSpPr txBox="1"/>
          <p:nvPr/>
        </p:nvSpPr>
        <p:spPr>
          <a:xfrm>
            <a:off x="256310" y="1454692"/>
            <a:ext cx="11679380" cy="1785104"/>
          </a:xfrm>
          <a:prstGeom prst="rect">
            <a:avLst/>
          </a:prstGeom>
          <a:noFill/>
        </p:spPr>
        <p:txBody>
          <a:bodyPr wrap="square">
            <a:spAutoFit/>
          </a:bodyPr>
          <a:lstStyle/>
          <a:p>
            <a:pPr marL="406398" lvl="1" indent="-285750">
              <a:spcAft>
                <a:spcPts val="1800"/>
              </a:spcAft>
              <a:buFont typeface="Arial" panose="020B0604020202020204" pitchFamily="34" charset="0"/>
              <a:buChar char="•"/>
            </a:pPr>
            <a:r>
              <a:rPr lang="en-US" sz="2000" b="1"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An Inconvenient Fact: Private Equity Returns &amp; The Billionaire Factory </a:t>
            </a:r>
            <a:r>
              <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Ludovic </a:t>
            </a:r>
            <a:r>
              <a:rPr lang="en-US" sz="2000" kern="0" dirty="0" err="1">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Phalippou</a:t>
            </a:r>
            <a:r>
              <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(2020)</a:t>
            </a:r>
            <a:r>
              <a:rPr lang="en-US" sz="2000" b="1"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a:t>
            </a:r>
          </a:p>
          <a:p>
            <a:pPr marL="406398" lvl="1" indent="-285750">
              <a:spcAft>
                <a:spcPts val="1800"/>
              </a:spcAft>
              <a:buFont typeface="Arial" panose="020B0604020202020204" pitchFamily="34" charset="0"/>
              <a:buChar char="•"/>
            </a:pPr>
            <a:r>
              <a:rPr lang="en-US" sz="2000" b="1"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The hazards of using IRR to measure performance: The case of private equity </a:t>
            </a:r>
            <a:r>
              <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Ludovic </a:t>
            </a:r>
            <a:r>
              <a:rPr lang="en-US" sz="2000" kern="0" dirty="0" err="1">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Phalippou</a:t>
            </a:r>
            <a:r>
              <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 (2008)</a:t>
            </a:r>
          </a:p>
          <a:p>
            <a:pPr marL="406398" lvl="1" indent="-285750">
              <a:spcAft>
                <a:spcPts val="1800"/>
              </a:spcAft>
              <a:buFont typeface="Arial" panose="020B0604020202020204" pitchFamily="34" charset="0"/>
              <a:buChar char="•"/>
            </a:pPr>
            <a:r>
              <a:rPr lang="en-US" sz="2000" b="1"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How persistent is private equity performance? Evidence from deal-level data </a:t>
            </a:r>
            <a:r>
              <a:rPr lang="de-DE" sz="20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rPr>
              <a:t>Reiner Braun, Tim Jenkinson, Ingo Stoff (2015)</a:t>
            </a:r>
            <a:endPar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sym typeface="Wingdings" panose="05000000000000000000" pitchFamily="2" charset="2"/>
            </a:endParaRPr>
          </a:p>
        </p:txBody>
      </p:sp>
    </p:spTree>
    <p:extLst>
      <p:ext uri="{BB962C8B-B14F-4D97-AF65-F5344CB8AC3E}">
        <p14:creationId xmlns:p14="http://schemas.microsoft.com/office/powerpoint/2010/main" val="2067749045"/>
      </p:ext>
    </p:extLst>
  </p:cSld>
  <p:clrMapOvr>
    <a:masterClrMapping/>
  </p:clrMapOvr>
  <p:transition spd="med">
    <p:pull dir="d"/>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lstStyle/>
          <a:p>
            <a:fld id="{306CB06F-8D94-B64C-AC66-62AFBAF0736E}" type="slidenum">
              <a:rPr lang="nl-NL" smtClean="0"/>
              <a:pPr/>
              <a:t>15</a:t>
            </a:fld>
            <a:endParaRPr lang="nl-NL"/>
          </a:p>
        </p:txBody>
      </p:sp>
      <p:sp>
        <p:nvSpPr>
          <p:cNvPr id="2" name="Titel 1">
            <a:extLst>
              <a:ext uri="{FF2B5EF4-FFF2-40B4-BE49-F238E27FC236}">
                <a16:creationId xmlns:a16="http://schemas.microsoft.com/office/drawing/2014/main" id="{96D56A9F-7714-2C7B-4D01-48952310FDA8}"/>
              </a:ext>
            </a:extLst>
          </p:cNvPr>
          <p:cNvSpPr txBox="1">
            <a:spLocks/>
          </p:cNvSpPr>
          <p:nvPr/>
        </p:nvSpPr>
        <p:spPr>
          <a:xfrm>
            <a:off x="467564" y="289934"/>
            <a:ext cx="9544885" cy="508495"/>
          </a:xfrm>
          <a:prstGeom prst="rect">
            <a:avLst/>
          </a:prstGeom>
        </p:spPr>
        <p:txBody>
          <a:bodyPr vert="horz" lIns="0" tIns="0" rIns="0" bIns="0" rtlCol="0" anchor="t" anchorCtr="0">
            <a:noAutofit/>
          </a:bodyPr>
          <a:lstStyle>
            <a:lvl1pPr algn="l" defTabSz="761981" rtl="0" eaLnBrk="1" fontAlgn="base" hangingPunct="1">
              <a:spcBef>
                <a:spcPct val="0"/>
              </a:spcBef>
              <a:spcAft>
                <a:spcPct val="0"/>
              </a:spcAft>
              <a:defRPr sz="2200" b="1" i="0">
                <a:solidFill>
                  <a:srgbClr val="00457C"/>
                </a:solidFill>
                <a:latin typeface="Calibri Vet" charset="0"/>
                <a:ea typeface="Calibri Vet" charset="0"/>
                <a:cs typeface="Calibri Vet" charset="0"/>
              </a:defRPr>
            </a:lvl1pPr>
            <a:lvl2pPr algn="l" defTabSz="761981" rtl="0" eaLnBrk="1" fontAlgn="base" hangingPunct="1">
              <a:spcBef>
                <a:spcPct val="0"/>
              </a:spcBef>
              <a:spcAft>
                <a:spcPct val="0"/>
              </a:spcAft>
              <a:defRPr sz="3000">
                <a:solidFill>
                  <a:srgbClr val="D06000"/>
                </a:solidFill>
                <a:latin typeface="Verdana" charset="0"/>
                <a:ea typeface="ＭＳ Ｐゴシック" charset="0"/>
              </a:defRPr>
            </a:lvl2pPr>
            <a:lvl3pPr algn="l" defTabSz="761981" rtl="0" eaLnBrk="1" fontAlgn="base" hangingPunct="1">
              <a:spcBef>
                <a:spcPct val="0"/>
              </a:spcBef>
              <a:spcAft>
                <a:spcPct val="0"/>
              </a:spcAft>
              <a:defRPr sz="3000">
                <a:solidFill>
                  <a:srgbClr val="D06000"/>
                </a:solidFill>
                <a:latin typeface="Verdana" charset="0"/>
                <a:ea typeface="ＭＳ Ｐゴシック" charset="0"/>
              </a:defRPr>
            </a:lvl3pPr>
            <a:lvl4pPr algn="l" defTabSz="761981" rtl="0" eaLnBrk="1" fontAlgn="base" hangingPunct="1">
              <a:spcBef>
                <a:spcPct val="0"/>
              </a:spcBef>
              <a:spcAft>
                <a:spcPct val="0"/>
              </a:spcAft>
              <a:defRPr sz="3000">
                <a:solidFill>
                  <a:srgbClr val="D06000"/>
                </a:solidFill>
                <a:latin typeface="Verdana" charset="0"/>
                <a:ea typeface="ＭＳ Ｐゴシック" charset="0"/>
              </a:defRPr>
            </a:lvl4pPr>
            <a:lvl5pPr algn="l" defTabSz="761981" rtl="0" eaLnBrk="1" fontAlgn="base" hangingPunct="1">
              <a:spcBef>
                <a:spcPct val="0"/>
              </a:spcBef>
              <a:spcAft>
                <a:spcPct val="0"/>
              </a:spcAft>
              <a:defRPr sz="3000">
                <a:solidFill>
                  <a:srgbClr val="D06000"/>
                </a:solidFill>
                <a:latin typeface="Verdana" charset="0"/>
                <a:ea typeface="ＭＳ Ｐゴシック" charset="0"/>
              </a:defRPr>
            </a:lvl5pPr>
            <a:lvl6pPr marL="457189" algn="l" defTabSz="761981" rtl="0" eaLnBrk="1" fontAlgn="base" hangingPunct="1">
              <a:spcBef>
                <a:spcPct val="0"/>
              </a:spcBef>
              <a:spcAft>
                <a:spcPct val="0"/>
              </a:spcAft>
              <a:defRPr sz="3000">
                <a:solidFill>
                  <a:srgbClr val="D06000"/>
                </a:solidFill>
                <a:latin typeface="Verdana" charset="0"/>
                <a:ea typeface="ＭＳ Ｐゴシック" charset="0"/>
              </a:defRPr>
            </a:lvl6pPr>
            <a:lvl7pPr marL="914377" algn="l" defTabSz="761981" rtl="0" eaLnBrk="1" fontAlgn="base" hangingPunct="1">
              <a:spcBef>
                <a:spcPct val="0"/>
              </a:spcBef>
              <a:spcAft>
                <a:spcPct val="0"/>
              </a:spcAft>
              <a:defRPr sz="3000">
                <a:solidFill>
                  <a:srgbClr val="D06000"/>
                </a:solidFill>
                <a:latin typeface="Verdana" charset="0"/>
                <a:ea typeface="ＭＳ Ｐゴシック" charset="0"/>
              </a:defRPr>
            </a:lvl7pPr>
            <a:lvl8pPr marL="1371566" algn="l" defTabSz="761981" rtl="0" eaLnBrk="1" fontAlgn="base" hangingPunct="1">
              <a:spcBef>
                <a:spcPct val="0"/>
              </a:spcBef>
              <a:spcAft>
                <a:spcPct val="0"/>
              </a:spcAft>
              <a:defRPr sz="3000">
                <a:solidFill>
                  <a:srgbClr val="D06000"/>
                </a:solidFill>
                <a:latin typeface="Verdana" charset="0"/>
                <a:ea typeface="ＭＳ Ｐゴシック" charset="0"/>
              </a:defRPr>
            </a:lvl8pPr>
            <a:lvl9pPr marL="1828754" algn="l" defTabSz="761981" rtl="0" eaLnBrk="1" fontAlgn="base" hangingPunct="1">
              <a:spcBef>
                <a:spcPct val="0"/>
              </a:spcBef>
              <a:spcAft>
                <a:spcPct val="0"/>
              </a:spcAft>
              <a:defRPr sz="3000">
                <a:solidFill>
                  <a:srgbClr val="D06000"/>
                </a:solidFill>
                <a:latin typeface="Verdana" charset="0"/>
                <a:ea typeface="ＭＳ Ｐゴシック" charset="0"/>
              </a:defRPr>
            </a:lvl9pPr>
          </a:lstStyle>
          <a:p>
            <a:r>
              <a:rPr lang="en-US" sz="3200" kern="0" dirty="0">
                <a:solidFill>
                  <a:srgbClr val="007BBD"/>
                </a:solidFill>
                <a:latin typeface="Calibri" panose="020F0502020204030204" pitchFamily="34" charset="0"/>
                <a:ea typeface="Calibri" panose="020F0502020204030204" pitchFamily="34" charset="0"/>
                <a:cs typeface="Calibri" panose="020F0502020204030204" pitchFamily="34" charset="0"/>
              </a:rPr>
              <a:t>Infrastructure</a:t>
            </a:r>
            <a:endParaRPr lang="en-US" sz="3200" kern="0" dirty="0">
              <a:solidFill>
                <a:srgbClr val="007BBD"/>
              </a:solidFill>
              <a:highlight>
                <a:srgbClr val="C0C0C0"/>
              </a:highlight>
              <a:latin typeface="Calibri" panose="020F0502020204030204" pitchFamily="34" charset="0"/>
              <a:ea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D44CC370-AA19-C95F-430A-43FCD3FA9F99}"/>
              </a:ext>
            </a:extLst>
          </p:cNvPr>
          <p:cNvPicPr>
            <a:picLocks noChangeAspect="1"/>
          </p:cNvPicPr>
          <p:nvPr/>
        </p:nvPicPr>
        <p:blipFill>
          <a:blip r:embed="rId3"/>
          <a:stretch>
            <a:fillRect/>
          </a:stretch>
        </p:blipFill>
        <p:spPr>
          <a:xfrm>
            <a:off x="368711" y="1765244"/>
            <a:ext cx="11050542" cy="3458058"/>
          </a:xfrm>
          <a:prstGeom prst="rect">
            <a:avLst/>
          </a:prstGeom>
        </p:spPr>
      </p:pic>
      <p:sp>
        <p:nvSpPr>
          <p:cNvPr id="7" name="TextBox 6">
            <a:extLst>
              <a:ext uri="{FF2B5EF4-FFF2-40B4-BE49-F238E27FC236}">
                <a16:creationId xmlns:a16="http://schemas.microsoft.com/office/drawing/2014/main" id="{4ABEA543-DCB5-B564-9718-3A94342A6927}"/>
              </a:ext>
            </a:extLst>
          </p:cNvPr>
          <p:cNvSpPr txBox="1"/>
          <p:nvPr/>
        </p:nvSpPr>
        <p:spPr>
          <a:xfrm>
            <a:off x="946298" y="5497033"/>
            <a:ext cx="6772939" cy="830997"/>
          </a:xfrm>
          <a:prstGeom prst="rect">
            <a:avLst/>
          </a:prstGeom>
          <a:noFill/>
        </p:spPr>
        <p:txBody>
          <a:bodyPr wrap="square" rtlCol="0">
            <a:spAutoFit/>
          </a:bodyPr>
          <a:lstStyle/>
          <a:p>
            <a:r>
              <a:rPr lang="en-US" sz="1200" b="0" i="0" dirty="0">
                <a:solidFill>
                  <a:srgbClr val="424242"/>
                </a:solidFill>
                <a:effectLst/>
                <a:latin typeface="Calibri" panose="020F0502020204030204" pitchFamily="34" charset="0"/>
                <a:ea typeface="Calibri" panose="020F0502020204030204" pitchFamily="34" charset="0"/>
                <a:cs typeface="Calibri" panose="020F0502020204030204" pitchFamily="34" charset="0"/>
              </a:rPr>
              <a:t>Source: RBC Capital Markets. Global Infrastructure Hub based on </a:t>
            </a:r>
            <a:r>
              <a:rPr lang="en-US" sz="1200" b="0" i="0" dirty="0" err="1">
                <a:solidFill>
                  <a:srgbClr val="424242"/>
                </a:solidFill>
                <a:effectLst/>
                <a:latin typeface="Calibri" panose="020F0502020204030204" pitchFamily="34" charset="0"/>
                <a:ea typeface="Calibri" panose="020F0502020204030204" pitchFamily="34" charset="0"/>
                <a:cs typeface="Calibri" panose="020F0502020204030204" pitchFamily="34" charset="0"/>
              </a:rPr>
              <a:t>IJGlobal</a:t>
            </a:r>
            <a:r>
              <a:rPr lang="en-US" sz="1200" b="0" i="0" dirty="0">
                <a:solidFill>
                  <a:srgbClr val="424242"/>
                </a:solidFill>
                <a:effectLst/>
                <a:latin typeface="Calibri" panose="020F0502020204030204" pitchFamily="34" charset="0"/>
                <a:ea typeface="Calibri" panose="020F0502020204030204" pitchFamily="34" charset="0"/>
                <a:cs typeface="Calibri" panose="020F0502020204030204" pitchFamily="34" charset="0"/>
              </a:rPr>
              <a:t> data.</a:t>
            </a:r>
            <a:br>
              <a:rPr lang="en-US" sz="1200" dirty="0">
                <a:latin typeface="Calibri" panose="020F0502020204030204" pitchFamily="34" charset="0"/>
                <a:ea typeface="Calibri" panose="020F0502020204030204" pitchFamily="34" charset="0"/>
                <a:cs typeface="Calibri" panose="020F0502020204030204" pitchFamily="34" charset="0"/>
              </a:rPr>
            </a:br>
            <a:r>
              <a:rPr lang="en-US" sz="1200" b="0" i="0" dirty="0">
                <a:solidFill>
                  <a:srgbClr val="424242"/>
                </a:solidFill>
                <a:effectLst/>
                <a:latin typeface="Calibri" panose="020F0502020204030204" pitchFamily="34" charset="0"/>
                <a:ea typeface="Calibri" panose="020F0502020204030204" pitchFamily="34" charset="0"/>
                <a:cs typeface="Calibri" panose="020F0502020204030204" pitchFamily="34" charset="0"/>
              </a:rPr>
              <a:t>Note: Other renewables includes biofuels, hydrogen, geothermal, marine, and others. Other social includes prisons, leisure facilities, municipal street lighting, and others. Other transport includes parking facilities and others.</a:t>
            </a:r>
            <a:endParaRPr lang="en-GB" sz="1200" dirty="0">
              <a:latin typeface="Calibri" panose="020F0502020204030204" pitchFamily="34" charset="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27CB7DBC-1148-BDE6-B1E2-19912E6FC048}"/>
              </a:ext>
            </a:extLst>
          </p:cNvPr>
          <p:cNvSpPr txBox="1"/>
          <p:nvPr/>
        </p:nvSpPr>
        <p:spPr>
          <a:xfrm>
            <a:off x="467564" y="1021719"/>
            <a:ext cx="7998610" cy="400110"/>
          </a:xfrm>
          <a:prstGeom prst="rect">
            <a:avLst/>
          </a:prstGeom>
          <a:noFill/>
        </p:spPr>
        <p:txBody>
          <a:bodyPr wrap="square">
            <a:spAutoFit/>
          </a:bodyPr>
          <a:lstStyle/>
          <a:p>
            <a:pPr marL="457200" indent="-457200" algn="ctr">
              <a:buFont typeface="Arial" panose="020B0604020202020204" pitchFamily="34" charset="0"/>
              <a:buChar char="•"/>
            </a:pPr>
            <a:r>
              <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rPr>
              <a:t>Private investment in infrastructure projects by subsector, 2020 (USD)</a:t>
            </a:r>
          </a:p>
        </p:txBody>
      </p:sp>
    </p:spTree>
    <p:extLst>
      <p:ext uri="{BB962C8B-B14F-4D97-AF65-F5344CB8AC3E}">
        <p14:creationId xmlns:p14="http://schemas.microsoft.com/office/powerpoint/2010/main" val="2025446743"/>
      </p:ext>
    </p:extLst>
  </p:cSld>
  <p:clrMapOvr>
    <a:masterClrMapping/>
  </p:clrMapOvr>
  <p:transition spd="med">
    <p:pull dir="d"/>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dianummer 2"/>
          <p:cNvSpPr>
            <a:spLocks noGrp="1"/>
          </p:cNvSpPr>
          <p:nvPr>
            <p:ph type="sldNum" sz="quarter" idx="10"/>
          </p:nvPr>
        </p:nvSpPr>
        <p:spPr/>
        <p:txBody>
          <a:bodyPr/>
          <a:lstStyle/>
          <a:p>
            <a:fld id="{306CB06F-8D94-B64C-AC66-62AFBAF0736E}" type="slidenum">
              <a:rPr lang="nl-NL" smtClean="0"/>
              <a:pPr/>
              <a:t>16</a:t>
            </a:fld>
            <a:endParaRPr lang="nl-NL"/>
          </a:p>
        </p:txBody>
      </p:sp>
      <p:sp>
        <p:nvSpPr>
          <p:cNvPr id="2" name="Titel 1">
            <a:extLst>
              <a:ext uri="{FF2B5EF4-FFF2-40B4-BE49-F238E27FC236}">
                <a16:creationId xmlns:a16="http://schemas.microsoft.com/office/drawing/2014/main" id="{96D56A9F-7714-2C7B-4D01-48952310FDA8}"/>
              </a:ext>
            </a:extLst>
          </p:cNvPr>
          <p:cNvSpPr txBox="1">
            <a:spLocks/>
          </p:cNvSpPr>
          <p:nvPr/>
        </p:nvSpPr>
        <p:spPr>
          <a:xfrm>
            <a:off x="467564" y="289934"/>
            <a:ext cx="9544885" cy="508495"/>
          </a:xfrm>
          <a:prstGeom prst="rect">
            <a:avLst/>
          </a:prstGeom>
        </p:spPr>
        <p:txBody>
          <a:bodyPr vert="horz" lIns="0" tIns="0" rIns="0" bIns="0" rtlCol="0" anchor="t" anchorCtr="0">
            <a:noAutofit/>
          </a:bodyPr>
          <a:lstStyle>
            <a:lvl1pPr algn="l" defTabSz="761981" rtl="0" eaLnBrk="1" fontAlgn="base" hangingPunct="1">
              <a:spcBef>
                <a:spcPct val="0"/>
              </a:spcBef>
              <a:spcAft>
                <a:spcPct val="0"/>
              </a:spcAft>
              <a:defRPr sz="2200" b="1" i="0">
                <a:solidFill>
                  <a:srgbClr val="00457C"/>
                </a:solidFill>
                <a:latin typeface="Calibri Vet" charset="0"/>
                <a:ea typeface="Calibri Vet" charset="0"/>
                <a:cs typeface="Calibri Vet" charset="0"/>
              </a:defRPr>
            </a:lvl1pPr>
            <a:lvl2pPr algn="l" defTabSz="761981" rtl="0" eaLnBrk="1" fontAlgn="base" hangingPunct="1">
              <a:spcBef>
                <a:spcPct val="0"/>
              </a:spcBef>
              <a:spcAft>
                <a:spcPct val="0"/>
              </a:spcAft>
              <a:defRPr sz="3000">
                <a:solidFill>
                  <a:srgbClr val="D06000"/>
                </a:solidFill>
                <a:latin typeface="Verdana" charset="0"/>
                <a:ea typeface="ＭＳ Ｐゴシック" charset="0"/>
              </a:defRPr>
            </a:lvl2pPr>
            <a:lvl3pPr algn="l" defTabSz="761981" rtl="0" eaLnBrk="1" fontAlgn="base" hangingPunct="1">
              <a:spcBef>
                <a:spcPct val="0"/>
              </a:spcBef>
              <a:spcAft>
                <a:spcPct val="0"/>
              </a:spcAft>
              <a:defRPr sz="3000">
                <a:solidFill>
                  <a:srgbClr val="D06000"/>
                </a:solidFill>
                <a:latin typeface="Verdana" charset="0"/>
                <a:ea typeface="ＭＳ Ｐゴシック" charset="0"/>
              </a:defRPr>
            </a:lvl3pPr>
            <a:lvl4pPr algn="l" defTabSz="761981" rtl="0" eaLnBrk="1" fontAlgn="base" hangingPunct="1">
              <a:spcBef>
                <a:spcPct val="0"/>
              </a:spcBef>
              <a:spcAft>
                <a:spcPct val="0"/>
              </a:spcAft>
              <a:defRPr sz="3000">
                <a:solidFill>
                  <a:srgbClr val="D06000"/>
                </a:solidFill>
                <a:latin typeface="Verdana" charset="0"/>
                <a:ea typeface="ＭＳ Ｐゴシック" charset="0"/>
              </a:defRPr>
            </a:lvl4pPr>
            <a:lvl5pPr algn="l" defTabSz="761981" rtl="0" eaLnBrk="1" fontAlgn="base" hangingPunct="1">
              <a:spcBef>
                <a:spcPct val="0"/>
              </a:spcBef>
              <a:spcAft>
                <a:spcPct val="0"/>
              </a:spcAft>
              <a:defRPr sz="3000">
                <a:solidFill>
                  <a:srgbClr val="D06000"/>
                </a:solidFill>
                <a:latin typeface="Verdana" charset="0"/>
                <a:ea typeface="ＭＳ Ｐゴシック" charset="0"/>
              </a:defRPr>
            </a:lvl5pPr>
            <a:lvl6pPr marL="457189" algn="l" defTabSz="761981" rtl="0" eaLnBrk="1" fontAlgn="base" hangingPunct="1">
              <a:spcBef>
                <a:spcPct val="0"/>
              </a:spcBef>
              <a:spcAft>
                <a:spcPct val="0"/>
              </a:spcAft>
              <a:defRPr sz="3000">
                <a:solidFill>
                  <a:srgbClr val="D06000"/>
                </a:solidFill>
                <a:latin typeface="Verdana" charset="0"/>
                <a:ea typeface="ＭＳ Ｐゴシック" charset="0"/>
              </a:defRPr>
            </a:lvl6pPr>
            <a:lvl7pPr marL="914377" algn="l" defTabSz="761981" rtl="0" eaLnBrk="1" fontAlgn="base" hangingPunct="1">
              <a:spcBef>
                <a:spcPct val="0"/>
              </a:spcBef>
              <a:spcAft>
                <a:spcPct val="0"/>
              </a:spcAft>
              <a:defRPr sz="3000">
                <a:solidFill>
                  <a:srgbClr val="D06000"/>
                </a:solidFill>
                <a:latin typeface="Verdana" charset="0"/>
                <a:ea typeface="ＭＳ Ｐゴシック" charset="0"/>
              </a:defRPr>
            </a:lvl7pPr>
            <a:lvl8pPr marL="1371566" algn="l" defTabSz="761981" rtl="0" eaLnBrk="1" fontAlgn="base" hangingPunct="1">
              <a:spcBef>
                <a:spcPct val="0"/>
              </a:spcBef>
              <a:spcAft>
                <a:spcPct val="0"/>
              </a:spcAft>
              <a:defRPr sz="3000">
                <a:solidFill>
                  <a:srgbClr val="D06000"/>
                </a:solidFill>
                <a:latin typeface="Verdana" charset="0"/>
                <a:ea typeface="ＭＳ Ｐゴシック" charset="0"/>
              </a:defRPr>
            </a:lvl8pPr>
            <a:lvl9pPr marL="1828754" algn="l" defTabSz="761981" rtl="0" eaLnBrk="1" fontAlgn="base" hangingPunct="1">
              <a:spcBef>
                <a:spcPct val="0"/>
              </a:spcBef>
              <a:spcAft>
                <a:spcPct val="0"/>
              </a:spcAft>
              <a:defRPr sz="3000">
                <a:solidFill>
                  <a:srgbClr val="D06000"/>
                </a:solidFill>
                <a:latin typeface="Verdana" charset="0"/>
                <a:ea typeface="ＭＳ Ｐゴシック" charset="0"/>
              </a:defRPr>
            </a:lvl9pPr>
          </a:lstStyle>
          <a:p>
            <a:r>
              <a:rPr lang="en-US" sz="3200" kern="0" dirty="0">
                <a:solidFill>
                  <a:srgbClr val="007BBD"/>
                </a:solidFill>
                <a:latin typeface="Calibri" panose="020F0502020204030204" pitchFamily="34" charset="0"/>
                <a:ea typeface="Calibri" panose="020F0502020204030204" pitchFamily="34" charset="0"/>
                <a:cs typeface="Calibri" panose="020F0502020204030204" pitchFamily="34" charset="0"/>
              </a:rPr>
              <a:t>Infrastructure</a:t>
            </a:r>
            <a:endParaRPr lang="en-US" sz="3200" kern="0" dirty="0">
              <a:solidFill>
                <a:srgbClr val="007BBD"/>
              </a:solidFill>
              <a:highlight>
                <a:srgbClr val="C0C0C0"/>
              </a:highlight>
              <a:latin typeface="Calibri" panose="020F0502020204030204" pitchFamily="34" charset="0"/>
              <a:ea typeface="Calibri" panose="020F0502020204030204" pitchFamily="34" charset="0"/>
              <a:cs typeface="Calibri" panose="020F0502020204030204" pitchFamily="34" charset="0"/>
            </a:endParaRPr>
          </a:p>
        </p:txBody>
      </p:sp>
      <p:sp>
        <p:nvSpPr>
          <p:cNvPr id="9" name="TextBox 8">
            <a:extLst>
              <a:ext uri="{FF2B5EF4-FFF2-40B4-BE49-F238E27FC236}">
                <a16:creationId xmlns:a16="http://schemas.microsoft.com/office/drawing/2014/main" id="{27CB7DBC-1148-BDE6-B1E2-19912E6FC048}"/>
              </a:ext>
            </a:extLst>
          </p:cNvPr>
          <p:cNvSpPr txBox="1"/>
          <p:nvPr/>
        </p:nvSpPr>
        <p:spPr>
          <a:xfrm>
            <a:off x="-289181" y="2009692"/>
            <a:ext cx="5302615" cy="400110"/>
          </a:xfrm>
          <a:prstGeom prst="rect">
            <a:avLst/>
          </a:prstGeom>
          <a:noFill/>
        </p:spPr>
        <p:txBody>
          <a:bodyPr wrap="square">
            <a:spAutoFit/>
          </a:bodyPr>
          <a:lstStyle/>
          <a:p>
            <a:pPr marL="457200" indent="-457200" algn="ctr">
              <a:buFont typeface="Arial" panose="020B0604020202020204" pitchFamily="34" charset="0"/>
              <a:buChar char="•"/>
            </a:pPr>
            <a:r>
              <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rPr>
              <a:t>Energy transition market map</a:t>
            </a:r>
          </a:p>
        </p:txBody>
      </p:sp>
      <p:pic>
        <p:nvPicPr>
          <p:cNvPr id="5" name="Picture 4">
            <a:extLst>
              <a:ext uri="{FF2B5EF4-FFF2-40B4-BE49-F238E27FC236}">
                <a16:creationId xmlns:a16="http://schemas.microsoft.com/office/drawing/2014/main" id="{B1C0E7D5-7967-7A21-233E-5CF44A8B6CFA}"/>
              </a:ext>
            </a:extLst>
          </p:cNvPr>
          <p:cNvPicPr>
            <a:picLocks noChangeAspect="1"/>
          </p:cNvPicPr>
          <p:nvPr/>
        </p:nvPicPr>
        <p:blipFill>
          <a:blip r:embed="rId3"/>
          <a:stretch>
            <a:fillRect/>
          </a:stretch>
        </p:blipFill>
        <p:spPr>
          <a:xfrm>
            <a:off x="5580359" y="808838"/>
            <a:ext cx="5070753" cy="5488024"/>
          </a:xfrm>
          <a:prstGeom prst="rect">
            <a:avLst/>
          </a:prstGeom>
        </p:spPr>
      </p:pic>
    </p:spTree>
    <p:extLst>
      <p:ext uri="{BB962C8B-B14F-4D97-AF65-F5344CB8AC3E}">
        <p14:creationId xmlns:p14="http://schemas.microsoft.com/office/powerpoint/2010/main" val="3298712666"/>
      </p:ext>
    </p:extLst>
  </p:cSld>
  <p:clrMapOvr>
    <a:masterClrMapping/>
  </p:clrMapOvr>
  <p:transition spd="med">
    <p:pull dir="d"/>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ACFC9F-F7EE-C360-7731-9FCE10097E23}"/>
            </a:ext>
          </a:extLst>
        </p:cNvPr>
        <p:cNvGrpSpPr/>
        <p:nvPr/>
      </p:nvGrpSpPr>
      <p:grpSpPr>
        <a:xfrm>
          <a:off x="0" y="0"/>
          <a:ext cx="0" cy="0"/>
          <a:chOff x="0" y="0"/>
          <a:chExt cx="0" cy="0"/>
        </a:xfrm>
      </p:grpSpPr>
      <p:sp>
        <p:nvSpPr>
          <p:cNvPr id="3" name="Subtitle 2">
            <a:extLst>
              <a:ext uri="{FF2B5EF4-FFF2-40B4-BE49-F238E27FC236}">
                <a16:creationId xmlns:a16="http://schemas.microsoft.com/office/drawing/2014/main" id="{33F6FF12-91A8-FDB8-BCCD-BE1B51AA9FD4}"/>
              </a:ext>
            </a:extLst>
          </p:cNvPr>
          <p:cNvSpPr>
            <a:spLocks noGrp="1"/>
          </p:cNvSpPr>
          <p:nvPr>
            <p:ph type="subTitle" idx="1"/>
          </p:nvPr>
        </p:nvSpPr>
        <p:spPr>
          <a:xfrm>
            <a:off x="1066800" y="3113461"/>
            <a:ext cx="10058400" cy="510909"/>
          </a:xfrm>
        </p:spPr>
        <p:txBody>
          <a:bodyPr/>
          <a:lstStyle/>
          <a:p>
            <a:pPr algn="ctr"/>
            <a:r>
              <a:rPr lang="da-DK" sz="6000" b="1" dirty="0"/>
              <a:t>Any questions?</a:t>
            </a:r>
          </a:p>
        </p:txBody>
      </p:sp>
    </p:spTree>
    <p:extLst>
      <p:ext uri="{BB962C8B-B14F-4D97-AF65-F5344CB8AC3E}">
        <p14:creationId xmlns:p14="http://schemas.microsoft.com/office/powerpoint/2010/main" val="219126647"/>
      </p:ext>
    </p:extLst>
  </p:cSld>
  <p:clrMapOvr>
    <a:masterClrMapping/>
  </p:clrMapOvr>
  <p:transition spd="med">
    <p:pull dir="d"/>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AC26A-F1FC-3A7C-AE3F-5DF09FDBE237}"/>
              </a:ext>
            </a:extLst>
          </p:cNvPr>
          <p:cNvSpPr>
            <a:spLocks noGrp="1"/>
          </p:cNvSpPr>
          <p:nvPr>
            <p:ph type="title"/>
          </p:nvPr>
        </p:nvSpPr>
        <p:spPr>
          <a:xfrm>
            <a:off x="436425" y="340852"/>
            <a:ext cx="10439400" cy="648392"/>
          </a:xfrm>
        </p:spPr>
        <p:txBody>
          <a:bodyPr>
            <a:normAutofit/>
          </a:bodyPr>
          <a:lstStyle/>
          <a:p>
            <a:r>
              <a:rPr lang="en-US" dirty="0"/>
              <a:t>Alternative Investments – Overview key asset classes</a:t>
            </a:r>
            <a:endParaRPr lang="en-GB" dirty="0"/>
          </a:p>
        </p:txBody>
      </p:sp>
      <p:sp>
        <p:nvSpPr>
          <p:cNvPr id="3" name="Slide Number Placeholder 2">
            <a:extLst>
              <a:ext uri="{FF2B5EF4-FFF2-40B4-BE49-F238E27FC236}">
                <a16:creationId xmlns:a16="http://schemas.microsoft.com/office/drawing/2014/main" id="{B8AE4B87-E988-A062-F794-C3B3EC0EEC8A}"/>
              </a:ext>
            </a:extLst>
          </p:cNvPr>
          <p:cNvSpPr>
            <a:spLocks noGrp="1"/>
          </p:cNvSpPr>
          <p:nvPr>
            <p:ph type="sldNum" sz="quarter" idx="10"/>
          </p:nvPr>
        </p:nvSpPr>
        <p:spPr/>
        <p:txBody>
          <a:bodyPr/>
          <a:lstStyle/>
          <a:p>
            <a:fld id="{306CB06F-8D94-B64C-AC66-62AFBAF0736E}" type="slidenum">
              <a:rPr lang="nl-NL" smtClean="0"/>
              <a:pPr/>
              <a:t>2</a:t>
            </a:fld>
            <a:endParaRPr lang="nl-NL" dirty="0"/>
          </a:p>
        </p:txBody>
      </p:sp>
      <p:pic>
        <p:nvPicPr>
          <p:cNvPr id="7" name="Picture 6">
            <a:extLst>
              <a:ext uri="{FF2B5EF4-FFF2-40B4-BE49-F238E27FC236}">
                <a16:creationId xmlns:a16="http://schemas.microsoft.com/office/drawing/2014/main" id="{FEA57084-B360-F902-C203-DE1C4852424C}"/>
              </a:ext>
            </a:extLst>
          </p:cNvPr>
          <p:cNvPicPr>
            <a:picLocks noChangeAspect="1"/>
          </p:cNvPicPr>
          <p:nvPr/>
        </p:nvPicPr>
        <p:blipFill>
          <a:blip r:embed="rId3"/>
          <a:stretch>
            <a:fillRect/>
          </a:stretch>
        </p:blipFill>
        <p:spPr>
          <a:xfrm>
            <a:off x="663345" y="1669424"/>
            <a:ext cx="10865310" cy="3816976"/>
          </a:xfrm>
          <a:prstGeom prst="rect">
            <a:avLst/>
          </a:prstGeom>
        </p:spPr>
      </p:pic>
    </p:spTree>
    <p:extLst>
      <p:ext uri="{BB962C8B-B14F-4D97-AF65-F5344CB8AC3E}">
        <p14:creationId xmlns:p14="http://schemas.microsoft.com/office/powerpoint/2010/main" val="1282630890"/>
      </p:ext>
    </p:extLst>
  </p:cSld>
  <p:clrMapOvr>
    <a:masterClrMapping/>
  </p:clrMapOvr>
  <p:transition spd="med">
    <p:pull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AC26A-F1FC-3A7C-AE3F-5DF09FDBE237}"/>
              </a:ext>
            </a:extLst>
          </p:cNvPr>
          <p:cNvSpPr>
            <a:spLocks noGrp="1"/>
          </p:cNvSpPr>
          <p:nvPr>
            <p:ph type="title"/>
          </p:nvPr>
        </p:nvSpPr>
        <p:spPr>
          <a:xfrm>
            <a:off x="436425" y="340852"/>
            <a:ext cx="10439400" cy="648392"/>
          </a:xfrm>
        </p:spPr>
        <p:txBody>
          <a:bodyPr>
            <a:normAutofit/>
          </a:bodyPr>
          <a:lstStyle/>
          <a:p>
            <a:r>
              <a:rPr lang="en-US" dirty="0"/>
              <a:t>Alternative Investments – Way to diversify?</a:t>
            </a:r>
            <a:endParaRPr lang="en-GB" dirty="0"/>
          </a:p>
        </p:txBody>
      </p:sp>
      <p:sp>
        <p:nvSpPr>
          <p:cNvPr id="3" name="Slide Number Placeholder 2">
            <a:extLst>
              <a:ext uri="{FF2B5EF4-FFF2-40B4-BE49-F238E27FC236}">
                <a16:creationId xmlns:a16="http://schemas.microsoft.com/office/drawing/2014/main" id="{B8AE4B87-E988-A062-F794-C3B3EC0EEC8A}"/>
              </a:ext>
            </a:extLst>
          </p:cNvPr>
          <p:cNvSpPr>
            <a:spLocks noGrp="1"/>
          </p:cNvSpPr>
          <p:nvPr>
            <p:ph type="sldNum" sz="quarter" idx="10"/>
          </p:nvPr>
        </p:nvSpPr>
        <p:spPr/>
        <p:txBody>
          <a:bodyPr/>
          <a:lstStyle/>
          <a:p>
            <a:fld id="{306CB06F-8D94-B64C-AC66-62AFBAF0736E}" type="slidenum">
              <a:rPr lang="nl-NL" smtClean="0"/>
              <a:pPr/>
              <a:t>3</a:t>
            </a:fld>
            <a:endParaRPr lang="nl-NL" dirty="0"/>
          </a:p>
        </p:txBody>
      </p:sp>
      <p:pic>
        <p:nvPicPr>
          <p:cNvPr id="8" name="Picture 7">
            <a:extLst>
              <a:ext uri="{FF2B5EF4-FFF2-40B4-BE49-F238E27FC236}">
                <a16:creationId xmlns:a16="http://schemas.microsoft.com/office/drawing/2014/main" id="{FA6F5E27-35AF-1F47-C3D8-15EAF5CBB96C}"/>
              </a:ext>
            </a:extLst>
          </p:cNvPr>
          <p:cNvPicPr>
            <a:picLocks noChangeAspect="1"/>
          </p:cNvPicPr>
          <p:nvPr/>
        </p:nvPicPr>
        <p:blipFill>
          <a:blip r:embed="rId3"/>
          <a:stretch>
            <a:fillRect/>
          </a:stretch>
        </p:blipFill>
        <p:spPr>
          <a:xfrm>
            <a:off x="436425" y="1078872"/>
            <a:ext cx="9384685" cy="4700256"/>
          </a:xfrm>
          <a:prstGeom prst="rect">
            <a:avLst/>
          </a:prstGeom>
        </p:spPr>
      </p:pic>
      <p:sp>
        <p:nvSpPr>
          <p:cNvPr id="9" name="TextBox 8">
            <a:extLst>
              <a:ext uri="{FF2B5EF4-FFF2-40B4-BE49-F238E27FC236}">
                <a16:creationId xmlns:a16="http://schemas.microsoft.com/office/drawing/2014/main" id="{87433CD7-804B-14D7-6828-B6D660B5B66C}"/>
              </a:ext>
            </a:extLst>
          </p:cNvPr>
          <p:cNvSpPr txBox="1"/>
          <p:nvPr/>
        </p:nvSpPr>
        <p:spPr>
          <a:xfrm>
            <a:off x="10132664" y="1113630"/>
            <a:ext cx="1945921" cy="4893647"/>
          </a:xfrm>
          <a:prstGeom prst="rect">
            <a:avLst/>
          </a:prstGeom>
          <a:noFill/>
        </p:spPr>
        <p:txBody>
          <a:bodyPr wrap="square" rtlCol="0">
            <a:spAutoFit/>
          </a:bodyPr>
          <a:lstStyle/>
          <a:p>
            <a:pPr algn="l"/>
            <a:r>
              <a:rPr lang="en-US" sz="1200" b="0" i="0" dirty="0">
                <a:solidFill>
                  <a:srgbClr val="444444"/>
                </a:solidFill>
                <a:effectLst/>
                <a:latin typeface="Calibri" panose="020F0502020204030204" pitchFamily="34" charset="0"/>
                <a:ea typeface="Calibri" panose="020F0502020204030204" pitchFamily="34" charset="0"/>
                <a:cs typeface="Calibri" panose="020F0502020204030204" pitchFamily="34" charset="0"/>
              </a:rPr>
              <a:t>Note: Analysis using quarterly returns since 1Q04 to 2Q24. Private Equity, Private Infrastructure, Private Credit, and Private Real Estate refer to the respective Cambridge Associates Benchmark Index and are quoted in net return. Global Equities refers to the MSCI World Index. Listed Infrastructure refers to the S&amp;P Global Infrastructure Index. Global Bonds refers to the Bloomberg Global Agg Index. Global Equities, Listed Infrastructure, and Global Bonds are gross returns. Source: Bloomberg, MSCI, Cambridge Associates, KKR GBR analysis.</a:t>
            </a:r>
          </a:p>
          <a:p>
            <a:br>
              <a:rPr lang="en-US" sz="1200" b="0" i="0" dirty="0">
                <a:solidFill>
                  <a:srgbClr val="444444"/>
                </a:solidFill>
                <a:effectLst/>
                <a:latin typeface="Calibri" panose="020F0502020204030204" pitchFamily="34" charset="0"/>
                <a:ea typeface="Calibri" panose="020F0502020204030204" pitchFamily="34" charset="0"/>
                <a:cs typeface="Calibri" panose="020F0502020204030204" pitchFamily="34" charset="0"/>
              </a:rPr>
            </a:br>
            <a:endParaRPr lang="en-GB" sz="12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58521691"/>
      </p:ext>
    </p:extLst>
  </p:cSld>
  <p:clrMapOvr>
    <a:masterClrMapping/>
  </p:clrMapOvr>
  <p:transition spd="med">
    <p:pull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AC26A-F1FC-3A7C-AE3F-5DF09FDBE237}"/>
              </a:ext>
            </a:extLst>
          </p:cNvPr>
          <p:cNvSpPr>
            <a:spLocks noGrp="1"/>
          </p:cNvSpPr>
          <p:nvPr>
            <p:ph type="title"/>
          </p:nvPr>
        </p:nvSpPr>
        <p:spPr>
          <a:xfrm>
            <a:off x="436425" y="340852"/>
            <a:ext cx="10439400" cy="648392"/>
          </a:xfrm>
        </p:spPr>
        <p:txBody>
          <a:bodyPr/>
          <a:lstStyle/>
          <a:p>
            <a:r>
              <a:rPr lang="en-US" dirty="0"/>
              <a:t>Alternative Investments</a:t>
            </a:r>
            <a:endParaRPr lang="en-GB" dirty="0"/>
          </a:p>
        </p:txBody>
      </p:sp>
      <p:sp>
        <p:nvSpPr>
          <p:cNvPr id="3" name="Slide Number Placeholder 2">
            <a:extLst>
              <a:ext uri="{FF2B5EF4-FFF2-40B4-BE49-F238E27FC236}">
                <a16:creationId xmlns:a16="http://schemas.microsoft.com/office/drawing/2014/main" id="{B8AE4B87-E988-A062-F794-C3B3EC0EEC8A}"/>
              </a:ext>
            </a:extLst>
          </p:cNvPr>
          <p:cNvSpPr>
            <a:spLocks noGrp="1"/>
          </p:cNvSpPr>
          <p:nvPr>
            <p:ph type="sldNum" sz="quarter" idx="10"/>
          </p:nvPr>
        </p:nvSpPr>
        <p:spPr/>
        <p:txBody>
          <a:bodyPr/>
          <a:lstStyle/>
          <a:p>
            <a:fld id="{306CB06F-8D94-B64C-AC66-62AFBAF0736E}" type="slidenum">
              <a:rPr lang="nl-NL" smtClean="0"/>
              <a:pPr/>
              <a:t>4</a:t>
            </a:fld>
            <a:endParaRPr lang="nl-NL" dirty="0"/>
          </a:p>
        </p:txBody>
      </p:sp>
      <p:sp>
        <p:nvSpPr>
          <p:cNvPr id="5" name="TextBox 4">
            <a:extLst>
              <a:ext uri="{FF2B5EF4-FFF2-40B4-BE49-F238E27FC236}">
                <a16:creationId xmlns:a16="http://schemas.microsoft.com/office/drawing/2014/main" id="{C275E426-5A1A-51CD-F98A-04E35F42BAAB}"/>
              </a:ext>
            </a:extLst>
          </p:cNvPr>
          <p:cNvSpPr txBox="1"/>
          <p:nvPr/>
        </p:nvSpPr>
        <p:spPr>
          <a:xfrm>
            <a:off x="436425" y="999761"/>
            <a:ext cx="11242954" cy="5693866"/>
          </a:xfrm>
          <a:prstGeom prst="rect">
            <a:avLst/>
          </a:prstGeom>
          <a:noFill/>
        </p:spPr>
        <p:txBody>
          <a:bodyPr wrap="square">
            <a:spAutoFit/>
          </a:bodyPr>
          <a:lstStyle/>
          <a:p>
            <a:r>
              <a:rPr lang="en-US" sz="2200" b="1" kern="0" dirty="0">
                <a:solidFill>
                  <a:srgbClr val="114372"/>
                </a:solidFill>
                <a:latin typeface="Calibri" panose="020F0502020204030204" pitchFamily="34" charset="0"/>
                <a:ea typeface="Calibri" panose="020F0502020204030204" pitchFamily="34" charset="0"/>
                <a:cs typeface="Calibri" panose="020F0502020204030204" pitchFamily="34" charset="0"/>
              </a:rPr>
              <a:t>PRIVATE EQUITY</a:t>
            </a:r>
          </a:p>
          <a:p>
            <a:endPar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endParaRPr>
          </a:p>
          <a:p>
            <a:r>
              <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rPr>
              <a:t>•</a:t>
            </a:r>
            <a:r>
              <a:rPr lang="en-US" sz="2000" b="1" kern="0" dirty="0">
                <a:solidFill>
                  <a:srgbClr val="114372"/>
                </a:solidFill>
                <a:latin typeface="Calibri" panose="020F0502020204030204" pitchFamily="34" charset="0"/>
                <a:ea typeface="Calibri" panose="020F0502020204030204" pitchFamily="34" charset="0"/>
                <a:cs typeface="Calibri" panose="020F0502020204030204" pitchFamily="34" charset="0"/>
              </a:rPr>
              <a:t>Opportunity</a:t>
            </a:r>
            <a:r>
              <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rPr>
              <a:t>: Capital formation is increasingly private. Access to innovation (VC)</a:t>
            </a:r>
          </a:p>
          <a:p>
            <a:r>
              <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rPr>
              <a:t>Private equity is gaining traction due to its potential for higher returns, diversification benefits, and long-term alignment with pension fund goals</a:t>
            </a:r>
          </a:p>
          <a:p>
            <a:endPar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endParaRPr>
          </a:p>
          <a:p>
            <a:r>
              <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rPr>
              <a:t>•</a:t>
            </a:r>
            <a:r>
              <a:rPr lang="en-US" sz="2000" b="1" kern="0" dirty="0">
                <a:solidFill>
                  <a:srgbClr val="114372"/>
                </a:solidFill>
                <a:latin typeface="Calibri" panose="020F0502020204030204" pitchFamily="34" charset="0"/>
                <a:ea typeface="Calibri" panose="020F0502020204030204" pitchFamily="34" charset="0"/>
                <a:cs typeface="Calibri" panose="020F0502020204030204" pitchFamily="34" charset="0"/>
              </a:rPr>
              <a:t>Challenges</a:t>
            </a:r>
            <a:r>
              <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rPr>
              <a:t>: Manager selection, high fees, implementation complexity, performance analytics and modelling.</a:t>
            </a:r>
          </a:p>
          <a:p>
            <a:endPar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endParaRPr>
          </a:p>
          <a:p>
            <a:endParaRPr lang="en-US" sz="2000" b="1" kern="0" dirty="0">
              <a:solidFill>
                <a:srgbClr val="114372"/>
              </a:solidFill>
              <a:latin typeface="Calibri" panose="020F0502020204030204" pitchFamily="34" charset="0"/>
              <a:ea typeface="Calibri" panose="020F0502020204030204" pitchFamily="34" charset="0"/>
              <a:cs typeface="Calibri" panose="020F0502020204030204" pitchFamily="34" charset="0"/>
            </a:endParaRPr>
          </a:p>
          <a:p>
            <a:r>
              <a:rPr lang="en-US" sz="2200" b="1" kern="0" dirty="0">
                <a:solidFill>
                  <a:srgbClr val="114372"/>
                </a:solidFill>
                <a:latin typeface="Calibri" panose="020F0502020204030204" pitchFamily="34" charset="0"/>
                <a:ea typeface="Calibri" panose="020F0502020204030204" pitchFamily="34" charset="0"/>
                <a:cs typeface="Calibri" panose="020F0502020204030204" pitchFamily="34" charset="0"/>
              </a:rPr>
              <a:t>INFRASTRUCTURE</a:t>
            </a:r>
          </a:p>
          <a:p>
            <a:endPar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endParaRPr>
          </a:p>
          <a:p>
            <a:r>
              <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rPr>
              <a:t>•</a:t>
            </a:r>
            <a:r>
              <a:rPr lang="en-US" sz="2000" b="1" kern="0" dirty="0">
                <a:solidFill>
                  <a:srgbClr val="114372"/>
                </a:solidFill>
                <a:latin typeface="Calibri" panose="020F0502020204030204" pitchFamily="34" charset="0"/>
                <a:ea typeface="Calibri" panose="020F0502020204030204" pitchFamily="34" charset="0"/>
                <a:cs typeface="Calibri" panose="020F0502020204030204" pitchFamily="34" charset="0"/>
              </a:rPr>
              <a:t>Opportunity</a:t>
            </a:r>
            <a:r>
              <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rPr>
              <a:t>: Infrastructure investments offer long-term stable returns and are essential for economic development and growth.</a:t>
            </a:r>
          </a:p>
          <a:p>
            <a:endPar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endParaRPr>
          </a:p>
          <a:p>
            <a:r>
              <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rPr>
              <a:t>•</a:t>
            </a:r>
            <a:r>
              <a:rPr lang="en-US" sz="2000" b="1" kern="0" dirty="0">
                <a:solidFill>
                  <a:srgbClr val="114372"/>
                </a:solidFill>
                <a:latin typeface="Calibri" panose="020F0502020204030204" pitchFamily="34" charset="0"/>
                <a:ea typeface="Calibri" panose="020F0502020204030204" pitchFamily="34" charset="0"/>
                <a:cs typeface="Calibri" panose="020F0502020204030204" pitchFamily="34" charset="0"/>
              </a:rPr>
              <a:t>Challenges</a:t>
            </a:r>
            <a:r>
              <a:rPr lang="en-US" sz="2000" kern="0" dirty="0">
                <a:solidFill>
                  <a:srgbClr val="114372"/>
                </a:solidFill>
                <a:latin typeface="Calibri" panose="020F0502020204030204" pitchFamily="34" charset="0"/>
                <a:ea typeface="Calibri" panose="020F0502020204030204" pitchFamily="34" charset="0"/>
                <a:cs typeface="Calibri" panose="020F0502020204030204" pitchFamily="34" charset="0"/>
              </a:rPr>
              <a:t>: Investments can be complex, requiring thorough due diligence and an understanding of the specific market dynamics involved.</a:t>
            </a:r>
          </a:p>
          <a:p>
            <a:endParaRPr lang="en-US" sz="2000" i="1" kern="0" dirty="0">
              <a:solidFill>
                <a:srgbClr val="114372"/>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78353687"/>
      </p:ext>
    </p:extLst>
  </p:cSld>
  <p:clrMapOvr>
    <a:masterClrMapping/>
  </p:clrMapOvr>
  <p:transition spd="med">
    <p:pull dir="d"/>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AC26A-F1FC-3A7C-AE3F-5DF09FDBE237}"/>
              </a:ext>
            </a:extLst>
          </p:cNvPr>
          <p:cNvSpPr>
            <a:spLocks noGrp="1"/>
          </p:cNvSpPr>
          <p:nvPr>
            <p:ph type="title"/>
          </p:nvPr>
        </p:nvSpPr>
        <p:spPr>
          <a:xfrm>
            <a:off x="870381" y="715163"/>
            <a:ext cx="10439400" cy="648392"/>
          </a:xfrm>
        </p:spPr>
        <p:txBody>
          <a:bodyPr anchor="ctr">
            <a:normAutofit/>
          </a:bodyPr>
          <a:lstStyle/>
          <a:p>
            <a:r>
              <a:rPr lang="en-US" dirty="0"/>
              <a:t>Alternative Investments</a:t>
            </a:r>
            <a:endParaRPr lang="en-GB" dirty="0"/>
          </a:p>
        </p:txBody>
      </p:sp>
      <p:sp>
        <p:nvSpPr>
          <p:cNvPr id="3" name="Slide Number Placeholder 2">
            <a:extLst>
              <a:ext uri="{FF2B5EF4-FFF2-40B4-BE49-F238E27FC236}">
                <a16:creationId xmlns:a16="http://schemas.microsoft.com/office/drawing/2014/main" id="{B8AE4B87-E988-A062-F794-C3B3EC0EEC8A}"/>
              </a:ext>
            </a:extLst>
          </p:cNvPr>
          <p:cNvSpPr>
            <a:spLocks noGrp="1"/>
          </p:cNvSpPr>
          <p:nvPr>
            <p:ph type="sldNum" sz="quarter" idx="10"/>
          </p:nvPr>
        </p:nvSpPr>
        <p:spPr>
          <a:xfrm>
            <a:off x="8957129" y="6608789"/>
            <a:ext cx="2351073" cy="258835"/>
          </a:xfrm>
        </p:spPr>
        <p:txBody>
          <a:bodyPr vert="horz" lIns="91440" tIns="28800" rIns="0" bIns="45720" rtlCol="0" anchor="ctr">
            <a:normAutofit/>
          </a:bodyPr>
          <a:lstStyle/>
          <a:p>
            <a:pPr>
              <a:spcAft>
                <a:spcPts val="600"/>
              </a:spcAft>
            </a:pPr>
            <a:fld id="{306CB06F-8D94-B64C-AC66-62AFBAF0736E}" type="slidenum">
              <a:rPr lang="nl-NL" smtClean="0"/>
              <a:pPr>
                <a:spcAft>
                  <a:spcPts val="600"/>
                </a:spcAft>
              </a:pPr>
              <a:t>5</a:t>
            </a:fld>
            <a:endParaRPr lang="nl-NL"/>
          </a:p>
        </p:txBody>
      </p:sp>
      <p:sp>
        <p:nvSpPr>
          <p:cNvPr id="5" name="TextBox 4">
            <a:extLst>
              <a:ext uri="{FF2B5EF4-FFF2-40B4-BE49-F238E27FC236}">
                <a16:creationId xmlns:a16="http://schemas.microsoft.com/office/drawing/2014/main" id="{C275E426-5A1A-51CD-F98A-04E35F42BAAB}"/>
              </a:ext>
            </a:extLst>
          </p:cNvPr>
          <p:cNvSpPr txBox="1"/>
          <p:nvPr/>
        </p:nvSpPr>
        <p:spPr bwMode="auto">
          <a:xfrm>
            <a:off x="868800" y="1440000"/>
            <a:ext cx="5124450" cy="4800000"/>
          </a:xfrm>
          <a:prstGeom prst="rect">
            <a:avLst/>
          </a:prstGeom>
          <a:noFill/>
          <a:ln>
            <a:noFill/>
          </a:ln>
          <a:effectLst/>
          <a:extLst>
            <a:ext uri="{FAA26D3D-D897-4be2-8F04-BA451C77F1D7}">
              <ma14:placeholderFlag xmlns="" xmlns:ma14="http://schemas.microsoft.com/office/mac/drawingml/2011/main" val="1"/>
            </a:ext>
            <a:ext uri="{909E8E84-426E-40dd-AFC4-6F175D3DCCD1}">
              <a14:hiddenFill xmlns="" xmlns:a14="http://schemas.microsoft.com/office/drawing/2010/main">
                <a:solidFill>
                  <a:srgbClr val="1E8AC2"/>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0" tIns="0" rIns="0" bIns="0" numCol="1" anchor="t" anchorCtr="0" compatLnSpc="1">
            <a:prstTxWarp prst="textNoShape">
              <a:avLst/>
            </a:prstTxWarp>
            <a:normAutofit/>
          </a:bodyPr>
          <a:lstStyle/>
          <a:p>
            <a:pPr marL="342900" indent="-342900" defTabSz="761981" eaLnBrk="1" hangingPunct="1">
              <a:spcBef>
                <a:spcPts val="0"/>
              </a:spcBef>
              <a:spcAft>
                <a:spcPts val="600"/>
              </a:spcAft>
              <a:buFont typeface="Arial" panose="020B0604020202020204" pitchFamily="34" charset="0"/>
              <a:buChar char="•"/>
            </a:pPr>
            <a:endParaRPr lang="en-US" sz="2400" kern="0" dirty="0">
              <a:solidFill>
                <a:srgbClr val="0E4133"/>
              </a:solidFill>
              <a:latin typeface="Calibri" panose="020F0502020204030204" pitchFamily="34" charset="0"/>
              <a:ea typeface="Calibri" panose="020F0502020204030204" pitchFamily="34" charset="0"/>
              <a:cs typeface="Calibri" panose="020F0502020204030204" pitchFamily="34" charset="0"/>
            </a:endParaRPr>
          </a:p>
          <a:p>
            <a:pPr marL="342900" indent="-342900" defTabSz="761981" eaLnBrk="1" hangingPunct="1">
              <a:spcBef>
                <a:spcPts val="0"/>
              </a:spcBef>
              <a:spcAft>
                <a:spcPts val="600"/>
              </a:spcAft>
              <a:buFont typeface="Arial" panose="020B0604020202020204" pitchFamily="34" charset="0"/>
              <a:buChar char="•"/>
            </a:pPr>
            <a:r>
              <a:rPr lang="en-US" sz="2400" kern="0" dirty="0">
                <a:solidFill>
                  <a:srgbClr val="0E4133"/>
                </a:solidFill>
                <a:latin typeface="Calibri" panose="020F0502020204030204" pitchFamily="34" charset="0"/>
                <a:ea typeface="Calibri" panose="020F0502020204030204" pitchFamily="34" charset="0"/>
                <a:cs typeface="Calibri" panose="020F0502020204030204" pitchFamily="34" charset="0"/>
              </a:rPr>
              <a:t>Lower number of listed companies</a:t>
            </a:r>
            <a:endParaRPr lang="en-US" sz="2400" b="0" i="0" kern="0" dirty="0">
              <a:solidFill>
                <a:srgbClr val="0E4133"/>
              </a:solidFill>
              <a:latin typeface="Calibri" panose="020F0502020204030204" pitchFamily="34" charset="0"/>
              <a:ea typeface="Calibri" panose="020F0502020204030204" pitchFamily="34" charset="0"/>
              <a:cs typeface="Calibri" panose="020F0502020204030204" pitchFamily="34" charset="0"/>
            </a:endParaRPr>
          </a:p>
        </p:txBody>
      </p:sp>
      <p:pic>
        <p:nvPicPr>
          <p:cNvPr id="8" name="Picture 7">
            <a:extLst>
              <a:ext uri="{FF2B5EF4-FFF2-40B4-BE49-F238E27FC236}">
                <a16:creationId xmlns:a16="http://schemas.microsoft.com/office/drawing/2014/main" id="{D5440E78-75B6-0BFF-CDB9-DF777144A0F2}"/>
              </a:ext>
            </a:extLst>
          </p:cNvPr>
          <p:cNvPicPr>
            <a:picLocks noChangeAspect="1"/>
          </p:cNvPicPr>
          <p:nvPr/>
        </p:nvPicPr>
        <p:blipFill>
          <a:blip r:embed="rId3"/>
          <a:srcRect t="353" r="-1" b="-1"/>
          <a:stretch/>
        </p:blipFill>
        <p:spPr>
          <a:xfrm>
            <a:off x="6183750" y="1440000"/>
            <a:ext cx="5124450" cy="4800000"/>
          </a:xfrm>
          <a:prstGeom prst="rect">
            <a:avLst/>
          </a:prstGeom>
          <a:noFill/>
          <a:ln>
            <a:noFill/>
          </a:ln>
          <a:effectLst/>
        </p:spPr>
      </p:pic>
    </p:spTree>
    <p:extLst>
      <p:ext uri="{BB962C8B-B14F-4D97-AF65-F5344CB8AC3E}">
        <p14:creationId xmlns:p14="http://schemas.microsoft.com/office/powerpoint/2010/main" val="3972402263"/>
      </p:ext>
    </p:extLst>
  </p:cSld>
  <p:clrMapOvr>
    <a:masterClrMapping/>
  </p:clrMapOvr>
  <p:transition spd="med">
    <p:pull dir="d"/>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AC26A-F1FC-3A7C-AE3F-5DF09FDBE237}"/>
              </a:ext>
            </a:extLst>
          </p:cNvPr>
          <p:cNvSpPr>
            <a:spLocks noGrp="1"/>
          </p:cNvSpPr>
          <p:nvPr>
            <p:ph type="title"/>
          </p:nvPr>
        </p:nvSpPr>
        <p:spPr>
          <a:xfrm>
            <a:off x="436425" y="340852"/>
            <a:ext cx="10439400" cy="648392"/>
          </a:xfrm>
        </p:spPr>
        <p:txBody>
          <a:bodyPr/>
          <a:lstStyle/>
          <a:p>
            <a:r>
              <a:rPr lang="en-US" dirty="0"/>
              <a:t>Pension Fund’s Asset Allocations</a:t>
            </a:r>
            <a:endParaRPr lang="en-GB" dirty="0"/>
          </a:p>
        </p:txBody>
      </p:sp>
      <p:sp>
        <p:nvSpPr>
          <p:cNvPr id="3" name="Slide Number Placeholder 2">
            <a:extLst>
              <a:ext uri="{FF2B5EF4-FFF2-40B4-BE49-F238E27FC236}">
                <a16:creationId xmlns:a16="http://schemas.microsoft.com/office/drawing/2014/main" id="{B8AE4B87-E988-A062-F794-C3B3EC0EEC8A}"/>
              </a:ext>
            </a:extLst>
          </p:cNvPr>
          <p:cNvSpPr>
            <a:spLocks noGrp="1"/>
          </p:cNvSpPr>
          <p:nvPr>
            <p:ph type="sldNum" sz="quarter" idx="10"/>
          </p:nvPr>
        </p:nvSpPr>
        <p:spPr/>
        <p:txBody>
          <a:bodyPr/>
          <a:lstStyle/>
          <a:p>
            <a:fld id="{306CB06F-8D94-B64C-AC66-62AFBAF0736E}" type="slidenum">
              <a:rPr lang="nl-NL" smtClean="0"/>
              <a:pPr/>
              <a:t>6</a:t>
            </a:fld>
            <a:endParaRPr lang="nl-NL" dirty="0"/>
          </a:p>
        </p:txBody>
      </p:sp>
      <p:sp>
        <p:nvSpPr>
          <p:cNvPr id="5" name="TextBox 4">
            <a:extLst>
              <a:ext uri="{FF2B5EF4-FFF2-40B4-BE49-F238E27FC236}">
                <a16:creationId xmlns:a16="http://schemas.microsoft.com/office/drawing/2014/main" id="{C275E426-5A1A-51CD-F98A-04E35F42BAAB}"/>
              </a:ext>
            </a:extLst>
          </p:cNvPr>
          <p:cNvSpPr txBox="1"/>
          <p:nvPr/>
        </p:nvSpPr>
        <p:spPr>
          <a:xfrm>
            <a:off x="550896" y="1441188"/>
            <a:ext cx="4584898" cy="1200329"/>
          </a:xfrm>
          <a:prstGeom prst="rect">
            <a:avLst/>
          </a:prstGeom>
          <a:noFill/>
        </p:spPr>
        <p:txBody>
          <a:bodyPr wrap="square">
            <a:spAutoFit/>
          </a:bodyPr>
          <a:lstStyle/>
          <a:p>
            <a:pPr algn="ctr"/>
            <a:r>
              <a:rPr lang="en-US" sz="2400" kern="0" dirty="0">
                <a:solidFill>
                  <a:srgbClr val="114372"/>
                </a:solidFill>
                <a:latin typeface="Calibri" panose="020F0502020204030204" pitchFamily="34" charset="0"/>
                <a:ea typeface="Calibri" panose="020F0502020204030204" pitchFamily="34" charset="0"/>
                <a:cs typeface="Calibri" panose="020F0502020204030204" pitchFamily="34" charset="0"/>
              </a:rPr>
              <a:t>OECD’s Findings on Long-Term Investing of Large Pension Funds (LPFs)</a:t>
            </a:r>
          </a:p>
        </p:txBody>
      </p:sp>
      <p:pic>
        <p:nvPicPr>
          <p:cNvPr id="6" name="Picture 5">
            <a:extLst>
              <a:ext uri="{FF2B5EF4-FFF2-40B4-BE49-F238E27FC236}">
                <a16:creationId xmlns:a16="http://schemas.microsoft.com/office/drawing/2014/main" id="{8AD583F0-A2F5-F285-6B1C-DDB579A64667}"/>
              </a:ext>
            </a:extLst>
          </p:cNvPr>
          <p:cNvPicPr>
            <a:picLocks noChangeAspect="1"/>
          </p:cNvPicPr>
          <p:nvPr/>
        </p:nvPicPr>
        <p:blipFill>
          <a:blip r:embed="rId3"/>
          <a:stretch>
            <a:fillRect/>
          </a:stretch>
        </p:blipFill>
        <p:spPr>
          <a:xfrm>
            <a:off x="5424185" y="1123345"/>
            <a:ext cx="6504463" cy="5018383"/>
          </a:xfrm>
          <a:prstGeom prst="rect">
            <a:avLst/>
          </a:prstGeom>
        </p:spPr>
      </p:pic>
      <p:graphicFrame>
        <p:nvGraphicFramePr>
          <p:cNvPr id="7" name="Table 6">
            <a:extLst>
              <a:ext uri="{FF2B5EF4-FFF2-40B4-BE49-F238E27FC236}">
                <a16:creationId xmlns:a16="http://schemas.microsoft.com/office/drawing/2014/main" id="{2708E47D-6B15-3581-67E2-A888332B6CA8}"/>
              </a:ext>
            </a:extLst>
          </p:cNvPr>
          <p:cNvGraphicFramePr>
            <a:graphicFrameLocks noGrp="1"/>
          </p:cNvGraphicFramePr>
          <p:nvPr>
            <p:extLst>
              <p:ext uri="{D42A27DB-BD31-4B8C-83A1-F6EECF244321}">
                <p14:modId xmlns:p14="http://schemas.microsoft.com/office/powerpoint/2010/main" val="1456104255"/>
              </p:ext>
            </p:extLst>
          </p:nvPr>
        </p:nvGraphicFramePr>
        <p:xfrm>
          <a:off x="589173" y="3081577"/>
          <a:ext cx="4508345" cy="2164632"/>
        </p:xfrm>
        <a:graphic>
          <a:graphicData uri="http://schemas.openxmlformats.org/drawingml/2006/table">
            <a:tbl>
              <a:tblPr firstRow="1" firstCol="1" bandRow="1">
                <a:tableStyleId>{5C22544A-7EE6-4342-B048-85BDC9FD1C3A}</a:tableStyleId>
              </a:tblPr>
              <a:tblGrid>
                <a:gridCol w="2254653">
                  <a:extLst>
                    <a:ext uri="{9D8B030D-6E8A-4147-A177-3AD203B41FA5}">
                      <a16:colId xmlns:a16="http://schemas.microsoft.com/office/drawing/2014/main" val="2243096757"/>
                    </a:ext>
                  </a:extLst>
                </a:gridCol>
                <a:gridCol w="2253692">
                  <a:extLst>
                    <a:ext uri="{9D8B030D-6E8A-4147-A177-3AD203B41FA5}">
                      <a16:colId xmlns:a16="http://schemas.microsoft.com/office/drawing/2014/main" val="2722821928"/>
                    </a:ext>
                  </a:extLst>
                </a:gridCol>
              </a:tblGrid>
              <a:tr h="274040">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Asset Class</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LPFs (%)</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448859096"/>
                  </a:ext>
                </a:extLst>
              </a:tr>
              <a:tr h="286240">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Fixed Income</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37.0</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460858841"/>
                  </a:ext>
                </a:extLst>
              </a:tr>
              <a:tr h="286240">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Listed Equity</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31.7</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61707463"/>
                  </a:ext>
                </a:extLst>
              </a:tr>
              <a:tr h="494872">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Land and Buildings</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8.4</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756227438"/>
                  </a:ext>
                </a:extLst>
              </a:tr>
              <a:tr h="274040">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Private Equity</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5.8</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726259134"/>
                  </a:ext>
                </a:extLst>
              </a:tr>
              <a:tr h="494872">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Unlisted Infrastructure</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3.6</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055128996"/>
                  </a:ext>
                </a:extLst>
              </a:tr>
            </a:tbl>
          </a:graphicData>
        </a:graphic>
      </p:graphicFrame>
    </p:spTree>
    <p:extLst>
      <p:ext uri="{BB962C8B-B14F-4D97-AF65-F5344CB8AC3E}">
        <p14:creationId xmlns:p14="http://schemas.microsoft.com/office/powerpoint/2010/main" val="1923533239"/>
      </p:ext>
    </p:extLst>
  </p:cSld>
  <p:clrMapOvr>
    <a:masterClrMapping/>
  </p:clrMapOvr>
  <p:transition spd="med">
    <p:pull dir="d"/>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AC26A-F1FC-3A7C-AE3F-5DF09FDBE237}"/>
              </a:ext>
            </a:extLst>
          </p:cNvPr>
          <p:cNvSpPr>
            <a:spLocks noGrp="1"/>
          </p:cNvSpPr>
          <p:nvPr>
            <p:ph type="title"/>
          </p:nvPr>
        </p:nvSpPr>
        <p:spPr>
          <a:xfrm>
            <a:off x="436425" y="340852"/>
            <a:ext cx="10439400" cy="648392"/>
          </a:xfrm>
        </p:spPr>
        <p:txBody>
          <a:bodyPr/>
          <a:lstStyle/>
          <a:p>
            <a:r>
              <a:rPr lang="en-US" dirty="0"/>
              <a:t>Pension Fund’s Asset Allocations</a:t>
            </a:r>
            <a:endParaRPr lang="en-GB" dirty="0"/>
          </a:p>
        </p:txBody>
      </p:sp>
      <p:sp>
        <p:nvSpPr>
          <p:cNvPr id="3" name="Slide Number Placeholder 2">
            <a:extLst>
              <a:ext uri="{FF2B5EF4-FFF2-40B4-BE49-F238E27FC236}">
                <a16:creationId xmlns:a16="http://schemas.microsoft.com/office/drawing/2014/main" id="{B8AE4B87-E988-A062-F794-C3B3EC0EEC8A}"/>
              </a:ext>
            </a:extLst>
          </p:cNvPr>
          <p:cNvSpPr>
            <a:spLocks noGrp="1"/>
          </p:cNvSpPr>
          <p:nvPr>
            <p:ph type="sldNum" sz="quarter" idx="10"/>
          </p:nvPr>
        </p:nvSpPr>
        <p:spPr/>
        <p:txBody>
          <a:bodyPr/>
          <a:lstStyle/>
          <a:p>
            <a:fld id="{306CB06F-8D94-B64C-AC66-62AFBAF0736E}" type="slidenum">
              <a:rPr lang="nl-NL" smtClean="0"/>
              <a:pPr/>
              <a:t>7</a:t>
            </a:fld>
            <a:endParaRPr lang="nl-NL" dirty="0"/>
          </a:p>
        </p:txBody>
      </p:sp>
      <p:sp>
        <p:nvSpPr>
          <p:cNvPr id="5" name="TextBox 4">
            <a:extLst>
              <a:ext uri="{FF2B5EF4-FFF2-40B4-BE49-F238E27FC236}">
                <a16:creationId xmlns:a16="http://schemas.microsoft.com/office/drawing/2014/main" id="{C275E426-5A1A-51CD-F98A-04E35F42BAAB}"/>
              </a:ext>
            </a:extLst>
          </p:cNvPr>
          <p:cNvSpPr txBox="1"/>
          <p:nvPr/>
        </p:nvSpPr>
        <p:spPr>
          <a:xfrm>
            <a:off x="550896" y="1294048"/>
            <a:ext cx="4584898" cy="830997"/>
          </a:xfrm>
          <a:prstGeom prst="rect">
            <a:avLst/>
          </a:prstGeom>
          <a:noFill/>
        </p:spPr>
        <p:txBody>
          <a:bodyPr wrap="square">
            <a:spAutoFit/>
          </a:bodyPr>
          <a:lstStyle/>
          <a:p>
            <a:pPr algn="ctr"/>
            <a:r>
              <a:rPr lang="en-US" sz="2400" kern="0" dirty="0">
                <a:solidFill>
                  <a:srgbClr val="114372"/>
                </a:solidFill>
                <a:latin typeface="Calibri" panose="020F0502020204030204" pitchFamily="34" charset="0"/>
                <a:ea typeface="Calibri" panose="020F0502020204030204" pitchFamily="34" charset="0"/>
                <a:cs typeface="Calibri" panose="020F0502020204030204" pitchFamily="34" charset="0"/>
              </a:rPr>
              <a:t>OECD’s Findings on public pension reserve funds’ (PPRFs) </a:t>
            </a:r>
          </a:p>
        </p:txBody>
      </p:sp>
      <p:pic>
        <p:nvPicPr>
          <p:cNvPr id="4" name="Picture 3">
            <a:extLst>
              <a:ext uri="{FF2B5EF4-FFF2-40B4-BE49-F238E27FC236}">
                <a16:creationId xmlns:a16="http://schemas.microsoft.com/office/drawing/2014/main" id="{2D4D367E-F8F9-2C20-9F50-EEAB6F0FC189}"/>
              </a:ext>
            </a:extLst>
          </p:cNvPr>
          <p:cNvPicPr>
            <a:picLocks noChangeAspect="1"/>
          </p:cNvPicPr>
          <p:nvPr/>
        </p:nvPicPr>
        <p:blipFill>
          <a:blip r:embed="rId3"/>
          <a:stretch>
            <a:fillRect/>
          </a:stretch>
        </p:blipFill>
        <p:spPr>
          <a:xfrm>
            <a:off x="1727961" y="3702265"/>
            <a:ext cx="8330196" cy="2840172"/>
          </a:xfrm>
          <a:prstGeom prst="rect">
            <a:avLst/>
          </a:prstGeom>
        </p:spPr>
      </p:pic>
      <p:graphicFrame>
        <p:nvGraphicFramePr>
          <p:cNvPr id="8" name="Table 7">
            <a:extLst>
              <a:ext uri="{FF2B5EF4-FFF2-40B4-BE49-F238E27FC236}">
                <a16:creationId xmlns:a16="http://schemas.microsoft.com/office/drawing/2014/main" id="{32F181FD-AED6-E844-82DC-DBBCEB81A2A8}"/>
              </a:ext>
            </a:extLst>
          </p:cNvPr>
          <p:cNvGraphicFramePr>
            <a:graphicFrameLocks noGrp="1"/>
          </p:cNvGraphicFramePr>
          <p:nvPr>
            <p:extLst>
              <p:ext uri="{D42A27DB-BD31-4B8C-83A1-F6EECF244321}">
                <p14:modId xmlns:p14="http://schemas.microsoft.com/office/powerpoint/2010/main" val="2987127064"/>
              </p:ext>
            </p:extLst>
          </p:nvPr>
        </p:nvGraphicFramePr>
        <p:xfrm>
          <a:off x="5984986" y="1144425"/>
          <a:ext cx="5323216" cy="1645920"/>
        </p:xfrm>
        <a:graphic>
          <a:graphicData uri="http://schemas.openxmlformats.org/drawingml/2006/table">
            <a:tbl>
              <a:tblPr firstRow="1" firstCol="1" bandRow="1">
                <a:tableStyleId>{5C22544A-7EE6-4342-B048-85BDC9FD1C3A}</a:tableStyleId>
              </a:tblPr>
              <a:tblGrid>
                <a:gridCol w="2661608">
                  <a:extLst>
                    <a:ext uri="{9D8B030D-6E8A-4147-A177-3AD203B41FA5}">
                      <a16:colId xmlns:a16="http://schemas.microsoft.com/office/drawing/2014/main" val="795508317"/>
                    </a:ext>
                  </a:extLst>
                </a:gridCol>
                <a:gridCol w="2661608">
                  <a:extLst>
                    <a:ext uri="{9D8B030D-6E8A-4147-A177-3AD203B41FA5}">
                      <a16:colId xmlns:a16="http://schemas.microsoft.com/office/drawing/2014/main" val="3791933500"/>
                    </a:ext>
                  </a:extLst>
                </a:gridCol>
              </a:tblGrid>
              <a:tr h="233682">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Asset Class</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PPRFs (%)</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250636758"/>
                  </a:ext>
                </a:extLst>
              </a:tr>
              <a:tr h="244085">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Fixed Income</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44.2</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1553626513"/>
                  </a:ext>
                </a:extLst>
              </a:tr>
              <a:tr h="244085">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Listed Equity</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29.9</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271976507"/>
                  </a:ext>
                </a:extLst>
              </a:tr>
              <a:tr h="233682">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Land and Buildings</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4.1</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900972545"/>
                  </a:ext>
                </a:extLst>
              </a:tr>
              <a:tr h="233682">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Private Equity</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14.3</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894804948"/>
                  </a:ext>
                </a:extLst>
              </a:tr>
              <a:tr h="233682">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Unlisted Infrastructure</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tc>
                  <a:txBody>
                    <a:bodyPr/>
                    <a:lstStyle/>
                    <a:p>
                      <a:pPr algn="ctr">
                        <a:spcBef>
                          <a:spcPts val="100"/>
                        </a:spcBef>
                        <a:spcAft>
                          <a:spcPts val="100"/>
                        </a:spcAft>
                        <a:tabLst>
                          <a:tab pos="215900" algn="l"/>
                          <a:tab pos="431800" algn="l"/>
                        </a:tabLst>
                      </a:pPr>
                      <a:r>
                        <a:rPr lang="en-GB" sz="1800" noProof="0" dirty="0">
                          <a:effectLst/>
                          <a:latin typeface="Calibri" panose="020F0502020204030204" pitchFamily="34" charset="0"/>
                          <a:ea typeface="Calibri" panose="020F0502020204030204" pitchFamily="34" charset="0"/>
                          <a:cs typeface="Calibri" panose="020F0502020204030204" pitchFamily="34" charset="0"/>
                        </a:rPr>
                        <a:t>2.8</a:t>
                      </a:r>
                      <a:endParaRPr lang="en-GB" sz="1400" noProof="0" dirty="0">
                        <a:effectLst/>
                        <a:latin typeface="Calibri" panose="020F0502020204030204" pitchFamily="34" charset="0"/>
                        <a:ea typeface="Calibri" panose="020F0502020204030204" pitchFamily="34" charset="0"/>
                        <a:cs typeface="Calibri" panose="020F0502020204030204" pitchFamily="34" charset="0"/>
                      </a:endParaRPr>
                    </a:p>
                  </a:txBody>
                  <a:tcPr marL="68580" marR="68580" marT="0" marB="0" anchor="ctr"/>
                </a:tc>
                <a:extLst>
                  <a:ext uri="{0D108BD9-81ED-4DB2-BD59-A6C34878D82A}">
                    <a16:rowId xmlns:a16="http://schemas.microsoft.com/office/drawing/2014/main" val="3396193590"/>
                  </a:ext>
                </a:extLst>
              </a:tr>
            </a:tbl>
          </a:graphicData>
        </a:graphic>
      </p:graphicFrame>
      <p:pic>
        <p:nvPicPr>
          <p:cNvPr id="10" name="Picture 9">
            <a:extLst>
              <a:ext uri="{FF2B5EF4-FFF2-40B4-BE49-F238E27FC236}">
                <a16:creationId xmlns:a16="http://schemas.microsoft.com/office/drawing/2014/main" id="{94301DD6-E877-5696-C595-E5D73F5E9DF8}"/>
              </a:ext>
            </a:extLst>
          </p:cNvPr>
          <p:cNvPicPr>
            <a:picLocks noChangeAspect="1"/>
          </p:cNvPicPr>
          <p:nvPr/>
        </p:nvPicPr>
        <p:blipFill>
          <a:blip r:embed="rId4"/>
          <a:stretch>
            <a:fillRect/>
          </a:stretch>
        </p:blipFill>
        <p:spPr>
          <a:xfrm>
            <a:off x="2116841" y="3033976"/>
            <a:ext cx="7593588" cy="830996"/>
          </a:xfrm>
          <a:prstGeom prst="rect">
            <a:avLst/>
          </a:prstGeom>
        </p:spPr>
      </p:pic>
    </p:spTree>
    <p:extLst>
      <p:ext uri="{BB962C8B-B14F-4D97-AF65-F5344CB8AC3E}">
        <p14:creationId xmlns:p14="http://schemas.microsoft.com/office/powerpoint/2010/main" val="1559392279"/>
      </p:ext>
    </p:extLst>
  </p:cSld>
  <p:clrMapOvr>
    <a:masterClrMapping/>
  </p:clrMapOvr>
  <p:transition spd="med">
    <p:pull dir="d"/>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AC26A-F1FC-3A7C-AE3F-5DF09FDBE237}"/>
              </a:ext>
            </a:extLst>
          </p:cNvPr>
          <p:cNvSpPr>
            <a:spLocks noGrp="1"/>
          </p:cNvSpPr>
          <p:nvPr>
            <p:ph type="title"/>
          </p:nvPr>
        </p:nvSpPr>
        <p:spPr>
          <a:xfrm>
            <a:off x="436425" y="340852"/>
            <a:ext cx="10439400" cy="648392"/>
          </a:xfrm>
        </p:spPr>
        <p:txBody>
          <a:bodyPr/>
          <a:lstStyle/>
          <a:p>
            <a:r>
              <a:rPr lang="en-US" dirty="0"/>
              <a:t>Pension Fund’s Asset Allocations</a:t>
            </a:r>
            <a:endParaRPr lang="en-GB" dirty="0"/>
          </a:p>
        </p:txBody>
      </p:sp>
      <p:sp>
        <p:nvSpPr>
          <p:cNvPr id="3" name="Slide Number Placeholder 2">
            <a:extLst>
              <a:ext uri="{FF2B5EF4-FFF2-40B4-BE49-F238E27FC236}">
                <a16:creationId xmlns:a16="http://schemas.microsoft.com/office/drawing/2014/main" id="{B8AE4B87-E988-A062-F794-C3B3EC0EEC8A}"/>
              </a:ext>
            </a:extLst>
          </p:cNvPr>
          <p:cNvSpPr>
            <a:spLocks noGrp="1"/>
          </p:cNvSpPr>
          <p:nvPr>
            <p:ph type="sldNum" sz="quarter" idx="10"/>
          </p:nvPr>
        </p:nvSpPr>
        <p:spPr/>
        <p:txBody>
          <a:bodyPr/>
          <a:lstStyle/>
          <a:p>
            <a:fld id="{306CB06F-8D94-B64C-AC66-62AFBAF0736E}" type="slidenum">
              <a:rPr lang="nl-NL" smtClean="0"/>
              <a:pPr/>
              <a:t>8</a:t>
            </a:fld>
            <a:endParaRPr lang="nl-NL" dirty="0"/>
          </a:p>
        </p:txBody>
      </p:sp>
      <p:pic>
        <p:nvPicPr>
          <p:cNvPr id="6" name="Picture 5">
            <a:extLst>
              <a:ext uri="{FF2B5EF4-FFF2-40B4-BE49-F238E27FC236}">
                <a16:creationId xmlns:a16="http://schemas.microsoft.com/office/drawing/2014/main" id="{24E7BD65-8A08-F16C-EF92-71A53E082C03}"/>
              </a:ext>
            </a:extLst>
          </p:cNvPr>
          <p:cNvPicPr>
            <a:picLocks noChangeAspect="1"/>
          </p:cNvPicPr>
          <p:nvPr/>
        </p:nvPicPr>
        <p:blipFill rotWithShape="1">
          <a:blip r:embed="rId3"/>
          <a:srcRect t="10254"/>
          <a:stretch/>
        </p:blipFill>
        <p:spPr bwMode="auto">
          <a:xfrm>
            <a:off x="78750" y="1052738"/>
            <a:ext cx="12034500" cy="5805262"/>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550491700"/>
      </p:ext>
    </p:extLst>
  </p:cSld>
  <p:clrMapOvr>
    <a:masterClrMapping/>
  </p:clrMapOvr>
  <p:transition spd="med">
    <p:pull dir="d"/>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BAC26A-F1FC-3A7C-AE3F-5DF09FDBE237}"/>
              </a:ext>
            </a:extLst>
          </p:cNvPr>
          <p:cNvSpPr>
            <a:spLocks noGrp="1"/>
          </p:cNvSpPr>
          <p:nvPr>
            <p:ph type="title"/>
          </p:nvPr>
        </p:nvSpPr>
        <p:spPr>
          <a:xfrm>
            <a:off x="436425" y="340852"/>
            <a:ext cx="10439400" cy="648392"/>
          </a:xfrm>
        </p:spPr>
        <p:txBody>
          <a:bodyPr/>
          <a:lstStyle/>
          <a:p>
            <a:r>
              <a:rPr lang="en-US" dirty="0"/>
              <a:t>Private equity strategies</a:t>
            </a:r>
            <a:endParaRPr lang="en-GB" dirty="0"/>
          </a:p>
        </p:txBody>
      </p:sp>
      <p:sp>
        <p:nvSpPr>
          <p:cNvPr id="3" name="Slide Number Placeholder 2">
            <a:extLst>
              <a:ext uri="{FF2B5EF4-FFF2-40B4-BE49-F238E27FC236}">
                <a16:creationId xmlns:a16="http://schemas.microsoft.com/office/drawing/2014/main" id="{B8AE4B87-E988-A062-F794-C3B3EC0EEC8A}"/>
              </a:ext>
            </a:extLst>
          </p:cNvPr>
          <p:cNvSpPr>
            <a:spLocks noGrp="1"/>
          </p:cNvSpPr>
          <p:nvPr>
            <p:ph type="sldNum" sz="quarter" idx="10"/>
          </p:nvPr>
        </p:nvSpPr>
        <p:spPr/>
        <p:txBody>
          <a:bodyPr/>
          <a:lstStyle/>
          <a:p>
            <a:fld id="{306CB06F-8D94-B64C-AC66-62AFBAF0736E}" type="slidenum">
              <a:rPr lang="nl-NL" smtClean="0"/>
              <a:pPr/>
              <a:t>9</a:t>
            </a:fld>
            <a:endParaRPr lang="nl-NL" dirty="0"/>
          </a:p>
        </p:txBody>
      </p:sp>
      <p:pic>
        <p:nvPicPr>
          <p:cNvPr id="4" name="Picture 3">
            <a:extLst>
              <a:ext uri="{FF2B5EF4-FFF2-40B4-BE49-F238E27FC236}">
                <a16:creationId xmlns:a16="http://schemas.microsoft.com/office/drawing/2014/main" id="{90E52590-31E7-A7E3-338C-A7EEC03429D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76300" y="1639120"/>
            <a:ext cx="10439400" cy="4656577"/>
          </a:xfrm>
          <a:prstGeom prst="rect">
            <a:avLst/>
          </a:prstGeom>
          <a:noFill/>
          <a:ln>
            <a:noFill/>
          </a:ln>
        </p:spPr>
      </p:pic>
      <p:sp>
        <p:nvSpPr>
          <p:cNvPr id="5" name="TextBox 4">
            <a:extLst>
              <a:ext uri="{FF2B5EF4-FFF2-40B4-BE49-F238E27FC236}">
                <a16:creationId xmlns:a16="http://schemas.microsoft.com/office/drawing/2014/main" id="{C275E426-5A1A-51CD-F98A-04E35F42BAAB}"/>
              </a:ext>
            </a:extLst>
          </p:cNvPr>
          <p:cNvSpPr txBox="1"/>
          <p:nvPr/>
        </p:nvSpPr>
        <p:spPr>
          <a:xfrm>
            <a:off x="512620" y="989244"/>
            <a:ext cx="11242954" cy="338554"/>
          </a:xfrm>
          <a:prstGeom prst="rect">
            <a:avLst/>
          </a:prstGeom>
          <a:noFill/>
        </p:spPr>
        <p:txBody>
          <a:bodyPr wrap="square">
            <a:spAutoFit/>
          </a:bodyPr>
          <a:lstStyle/>
          <a:p>
            <a:pPr marL="285750" indent="-285750">
              <a:buFont typeface="Arial" panose="020B0604020202020204" pitchFamily="34" charset="0"/>
              <a:buChar char="•"/>
            </a:pPr>
            <a:r>
              <a:rPr lang="en-US" sz="1600" kern="0" dirty="0">
                <a:solidFill>
                  <a:srgbClr val="114372"/>
                </a:solidFill>
                <a:latin typeface="Calibri" panose="020F0502020204030204" pitchFamily="34" charset="0"/>
                <a:ea typeface="Calibri" panose="020F0502020204030204" pitchFamily="34" charset="0"/>
                <a:cs typeface="Calibri" panose="020F0502020204030204" pitchFamily="34" charset="0"/>
              </a:rPr>
              <a:t>Private equity strategies in yellow</a:t>
            </a:r>
          </a:p>
        </p:txBody>
      </p:sp>
    </p:spTree>
    <p:extLst>
      <p:ext uri="{BB962C8B-B14F-4D97-AF65-F5344CB8AC3E}">
        <p14:creationId xmlns:p14="http://schemas.microsoft.com/office/powerpoint/2010/main" val="3630588996"/>
      </p:ext>
    </p:extLst>
  </p:cSld>
  <p:clrMapOvr>
    <a:masterClrMapping/>
  </p:clrMapOvr>
  <p:transition spd="med">
    <p:pull dir="d"/>
  </p:transition>
</p:sld>
</file>

<file path=ppt/theme/theme1.xml><?xml version="1.0" encoding="utf-8"?>
<a:theme xmlns:a="http://schemas.openxmlformats.org/drawingml/2006/main" name="Diamodel AAE">
  <a:themeElements>
    <a:clrScheme name="Aangepast 12">
      <a:dk1>
        <a:srgbClr val="0B3D53"/>
      </a:dk1>
      <a:lt1>
        <a:srgbClr val="FFFFFF"/>
      </a:lt1>
      <a:dk2>
        <a:srgbClr val="C8BE9F"/>
      </a:dk2>
      <a:lt2>
        <a:srgbClr val="ECE8DC"/>
      </a:lt2>
      <a:accent1>
        <a:srgbClr val="007BBA"/>
      </a:accent1>
      <a:accent2>
        <a:srgbClr val="842A2B"/>
      </a:accent2>
      <a:accent3>
        <a:srgbClr val="CFB312"/>
      </a:accent3>
      <a:accent4>
        <a:srgbClr val="055849"/>
      </a:accent4>
      <a:accent5>
        <a:srgbClr val="006C92"/>
      </a:accent5>
      <a:accent6>
        <a:srgbClr val="A02B7C"/>
      </a:accent6>
      <a:hlink>
        <a:srgbClr val="007BBA"/>
      </a:hlink>
      <a:folHlink>
        <a:srgbClr val="007BBA"/>
      </a:folHlink>
    </a:clrScheme>
    <a:fontScheme name="HN-pp-template">
      <a:majorFont>
        <a:latin typeface="Verdana"/>
        <a:ea typeface="ＭＳ Ｐゴシック"/>
        <a:cs typeface=""/>
      </a:majorFont>
      <a:minorFont>
        <a:latin typeface="Verdana"/>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Times" charset="0"/>
            <a:ea typeface="ＭＳ Ｐゴシック" charset="0"/>
          </a:defRPr>
        </a:defPPr>
      </a:lstStyle>
    </a:lnDef>
  </a:objectDefaults>
  <a:extraClrSchemeLst>
    <a:extraClrScheme>
      <a:clrScheme name="HN-pp-template 1">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HN-pp-template 2">
        <a:dk1>
          <a:srgbClr val="0E4133"/>
        </a:dk1>
        <a:lt1>
          <a:srgbClr val="FFFFFF"/>
        </a:lt1>
        <a:dk2>
          <a:srgbClr val="93B82B"/>
        </a:dk2>
        <a:lt2>
          <a:srgbClr val="9F9F9F"/>
        </a:lt2>
        <a:accent1>
          <a:srgbClr val="E4E4E4"/>
        </a:accent1>
        <a:accent2>
          <a:srgbClr val="B6CB90"/>
        </a:accent2>
        <a:accent3>
          <a:srgbClr val="FFFFFF"/>
        </a:accent3>
        <a:accent4>
          <a:srgbClr val="0A362A"/>
        </a:accent4>
        <a:accent5>
          <a:srgbClr val="EFEFEF"/>
        </a:accent5>
        <a:accent6>
          <a:srgbClr val="A5B882"/>
        </a:accent6>
        <a:hlink>
          <a:srgbClr val="93B82B"/>
        </a:hlink>
        <a:folHlink>
          <a:srgbClr val="A46322"/>
        </a:folHlink>
      </a:clrScheme>
      <a:clrMap bg1="lt1" tx1="dk1" bg2="lt2" tx2="dk2" accent1="accent1" accent2="accent2" accent3="accent3" accent4="accent4" accent5="accent5" accent6="accent6" hlink="hlink" folHlink="folHlink"/>
    </a:extraClrScheme>
    <a:extraClrScheme>
      <a:clrScheme name="HN-pp-template 3">
        <a:dk1>
          <a:srgbClr val="0E4133"/>
        </a:dk1>
        <a:lt1>
          <a:srgbClr val="FFFFFF"/>
        </a:lt1>
        <a:dk2>
          <a:srgbClr val="D06000"/>
        </a:dk2>
        <a:lt2>
          <a:srgbClr val="9F9F9F"/>
        </a:lt2>
        <a:accent1>
          <a:srgbClr val="E4E4E4"/>
        </a:accent1>
        <a:accent2>
          <a:srgbClr val="B6CB90"/>
        </a:accent2>
        <a:accent3>
          <a:srgbClr val="FFFFFF"/>
        </a:accent3>
        <a:accent4>
          <a:srgbClr val="0A362A"/>
        </a:accent4>
        <a:accent5>
          <a:srgbClr val="EFEFEF"/>
        </a:accent5>
        <a:accent6>
          <a:srgbClr val="A5B882"/>
        </a:accent6>
        <a:hlink>
          <a:srgbClr val="93B82B"/>
        </a:hlink>
        <a:folHlink>
          <a:srgbClr val="A4632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F939789889C1DB4D8F7A5D5D13705062" ma:contentTypeVersion="12" ma:contentTypeDescription="Create a new document." ma:contentTypeScope="" ma:versionID="ce35b5c743b0e0053e3cbfadac4c888d">
  <xsd:schema xmlns:xsd="http://www.w3.org/2001/XMLSchema" xmlns:xs="http://www.w3.org/2001/XMLSchema" xmlns:p="http://schemas.microsoft.com/office/2006/metadata/properties" xmlns:ns2="3d8ebbbe-db8c-4fa7-a4b0-72a6b71d62b6" xmlns:ns3="c6734263-52e6-4385-badb-acaaacb06cec" targetNamespace="http://schemas.microsoft.com/office/2006/metadata/properties" ma:root="true" ma:fieldsID="f1dc12e3b6faa721d9efb9e5bd4975a8" ns2:_="" ns3:_="">
    <xsd:import namespace="3d8ebbbe-db8c-4fa7-a4b0-72a6b71d62b6"/>
    <xsd:import namespace="c6734263-52e6-4385-badb-acaaacb06cec"/>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ObjectDetectorVersions" minOccurs="0"/>
                <xsd:element ref="ns3:SharedWithUsers" minOccurs="0"/>
                <xsd:element ref="ns3:SharedWithDetails" minOccurs="0"/>
                <xsd:element ref="ns2:MediaServiceSearchProperties" minOccurs="0"/>
                <xsd:element ref="ns2:MediaServiceGenerationTime" minOccurs="0"/>
                <xsd:element ref="ns2:MediaServiceEventHashCode"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d8ebbbe-db8c-4fa7-a4b0-72a6b71d62b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MediaServiceSearchProperties" ma:index="15" nillable="true" ma:displayName="MediaServiceSearchProperties" ma:hidden="true" ma:internalName="MediaServiceSearchProperties" ma:readOnly="true">
      <xsd:simpleType>
        <xsd:restriction base="dms:Note"/>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dexed="true" ma:internalName="MediaServiceDateTaken"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6734263-52e6-4385-badb-acaaacb06cec" elementFormDefault="qualified">
    <xsd:import namespace="http://schemas.microsoft.com/office/2006/documentManagement/types"/>
    <xsd:import namespace="http://schemas.microsoft.com/office/infopath/2007/PartnerControls"/>
    <xsd:element name="SharedWithUsers" ma:index="13"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4"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D20C23C-0B91-4F9C-9A7A-9754276E4301}">
  <ds:schemaRefs>
    <ds:schemaRef ds:uri="http://schemas.microsoft.com/sharepoint/v3/contenttype/forms"/>
  </ds:schemaRefs>
</ds:datastoreItem>
</file>

<file path=customXml/itemProps2.xml><?xml version="1.0" encoding="utf-8"?>
<ds:datastoreItem xmlns:ds="http://schemas.openxmlformats.org/officeDocument/2006/customXml" ds:itemID="{C3E525A7-6CC7-41C1-B2E2-B619E47C3BD0}">
  <ds:schemaRefs>
    <ds:schemaRef ds:uri="http://schemas.microsoft.com/office/2006/documentManagement/types"/>
    <ds:schemaRef ds:uri="3d8ebbbe-db8c-4fa7-a4b0-72a6b71d62b6"/>
    <ds:schemaRef ds:uri="http://purl.org/dc/terms/"/>
    <ds:schemaRef ds:uri="http://schemas.openxmlformats.org/package/2006/metadata/core-properties"/>
    <ds:schemaRef ds:uri="http://purl.org/dc/dcmitype/"/>
    <ds:schemaRef ds:uri="http://purl.org/dc/elements/1.1/"/>
    <ds:schemaRef ds:uri="http://www.w3.org/XML/1998/namespace"/>
    <ds:schemaRef ds:uri="http://schemas.microsoft.com/office/infopath/2007/PartnerControls"/>
    <ds:schemaRef ds:uri="c6734263-52e6-4385-badb-acaaacb06cec"/>
    <ds:schemaRef ds:uri="http://schemas.microsoft.com/office/2006/metadata/properties"/>
  </ds:schemaRefs>
</ds:datastoreItem>
</file>

<file path=customXml/itemProps3.xml><?xml version="1.0" encoding="utf-8"?>
<ds:datastoreItem xmlns:ds="http://schemas.openxmlformats.org/officeDocument/2006/customXml" ds:itemID="{9263D9BD-2738-4015-8F3C-4E77E7DF5565}">
  <ds:schemaRefs>
    <ds:schemaRef ds:uri="3d8ebbbe-db8c-4fa7-a4b0-72a6b71d62b6"/>
    <ds:schemaRef ds:uri="c6734263-52e6-4385-badb-acaaacb06cec"/>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Standaardthema</Template>
  <TotalTime>2215</TotalTime>
  <Words>1017</Words>
  <Application>Microsoft Office PowerPoint</Application>
  <PresentationFormat>Widescreen</PresentationFormat>
  <Paragraphs>113</Paragraphs>
  <Slides>17</Slides>
  <Notes>11</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17</vt:i4>
      </vt:variant>
    </vt:vector>
  </HeadingPairs>
  <TitlesOfParts>
    <vt:vector size="27" baseType="lpstr">
      <vt:lpstr>Amerigo BT</vt:lpstr>
      <vt:lpstr>Arial</vt:lpstr>
      <vt:lpstr>Calibri</vt:lpstr>
      <vt:lpstr>Calibri Normaal</vt:lpstr>
      <vt:lpstr>Calibri Vet</vt:lpstr>
      <vt:lpstr>Times</vt:lpstr>
      <vt:lpstr>Times New Roman</vt:lpstr>
      <vt:lpstr>Trebuchet MS</vt:lpstr>
      <vt:lpstr>Verdana</vt:lpstr>
      <vt:lpstr>Diamodel AAE</vt:lpstr>
      <vt:lpstr>Alternative investments and how they could boost the return of Pension Funds Pensions Committee  Edinburgh, 10 April 2025</vt:lpstr>
      <vt:lpstr>Alternative Investments – Overview key asset classes</vt:lpstr>
      <vt:lpstr>Alternative Investments – Way to diversify?</vt:lpstr>
      <vt:lpstr>Alternative Investments</vt:lpstr>
      <vt:lpstr>Alternative Investments</vt:lpstr>
      <vt:lpstr>Pension Fund’s Asset Allocations</vt:lpstr>
      <vt:lpstr>Pension Fund’s Asset Allocations</vt:lpstr>
      <vt:lpstr>Pension Fund’s Asset Allocations</vt:lpstr>
      <vt:lpstr>Private equity strategies</vt:lpstr>
      <vt:lpstr>Private equity returns</vt:lpstr>
      <vt:lpstr>Private equity returns</vt:lpstr>
      <vt:lpstr>Private equity returns</vt:lpstr>
      <vt:lpstr>Private equity returns</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Linda van den Akker</dc:creator>
  <cp:lastModifiedBy>MANCEBO Maitane, RPS/IAS</cp:lastModifiedBy>
  <cp:revision>21</cp:revision>
  <dcterms:created xsi:type="dcterms:W3CDTF">2017-04-07T11:37:20Z</dcterms:created>
  <dcterms:modified xsi:type="dcterms:W3CDTF">2025-04-09T09:25:12Z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0x010100F939789889C1DB4D8F7A5D5D13705062</vt:lpwstr>
  </property>
</Properties>
</file>