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99" r:id="rId5"/>
  </p:sldMasterIdLst>
  <p:notesMasterIdLst>
    <p:notesMasterId r:id="rId17"/>
  </p:notesMasterIdLst>
  <p:handoutMasterIdLst>
    <p:handoutMasterId r:id="rId18"/>
  </p:handoutMasterIdLst>
  <p:sldIdLst>
    <p:sldId id="292" r:id="rId6"/>
    <p:sldId id="353" r:id="rId7"/>
    <p:sldId id="357" r:id="rId8"/>
    <p:sldId id="334" r:id="rId9"/>
    <p:sldId id="356" r:id="rId10"/>
    <p:sldId id="360" r:id="rId11"/>
    <p:sldId id="358" r:id="rId12"/>
    <p:sldId id="354" r:id="rId13"/>
    <p:sldId id="355" r:id="rId14"/>
    <p:sldId id="359" r:id="rId15"/>
    <p:sldId id="260" r:id="rId16"/>
  </p:sldIdLst>
  <p:sldSz cx="12192000" cy="6858000"/>
  <p:notesSz cx="6888163" cy="100187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Gareth Groarke" initials="GG" lastIdx="2" clrIdx="0">
    <p:extLst>
      <p:ext uri="{19B8F6BF-5375-455C-9EA6-DF929625EA0E}">
        <p15:presenceInfo xmlns:p15="http://schemas.microsoft.com/office/powerpoint/2012/main" userId="S-1-5-21-1960408961-1935655697-1177238915-16389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A3C8"/>
    <a:srgbClr val="009CC8"/>
    <a:srgbClr val="D9AB16"/>
    <a:srgbClr val="D9D9D9"/>
    <a:srgbClr val="113458"/>
    <a:srgbClr val="1C0C09"/>
    <a:srgbClr val="300D09"/>
    <a:srgbClr val="ECECEC"/>
    <a:srgbClr val="4096B8"/>
    <a:srgbClr val="3F454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481" autoAdjust="0"/>
    <p:restoredTop sz="94742" autoAdjust="0"/>
  </p:normalViewPr>
  <p:slideViewPr>
    <p:cSldViewPr snapToGrid="0">
      <p:cViewPr>
        <p:scale>
          <a:sx n="75" d="100"/>
          <a:sy n="75" d="100"/>
        </p:scale>
        <p:origin x="1851" y="672"/>
      </p:cViewPr>
      <p:guideLst/>
    </p:cSldViewPr>
  </p:slideViewPr>
  <p:outlineViewPr>
    <p:cViewPr>
      <p:scale>
        <a:sx n="33" d="100"/>
        <a:sy n="33" d="100"/>
      </p:scale>
      <p:origin x="0" y="-670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tableStyles" Target="tableStyles.xml"/><Relationship Id="rId10" Type="http://schemas.openxmlformats.org/officeDocument/2006/relationships/slide" Target="slides/slide5.xml"/><Relationship Id="rId19" Type="http://schemas.openxmlformats.org/officeDocument/2006/relationships/commentAuthors" Target="commentAuthor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tephanos Hadjistyllis" userId="63b9db5f-8d19-468b-aa13-2edd97c64631" providerId="ADAL" clId="{9351449D-1A74-4D5C-9CD3-F1FF9F1241EA}"/>
    <pc:docChg chg="modSld">
      <pc:chgData name="Stephanos Hadjistyllis" userId="63b9db5f-8d19-468b-aa13-2edd97c64631" providerId="ADAL" clId="{9351449D-1A74-4D5C-9CD3-F1FF9F1241EA}" dt="2024-09-06T08:11:40.201" v="1" actId="404"/>
      <pc:docMkLst>
        <pc:docMk/>
      </pc:docMkLst>
      <pc:sldChg chg="modSp mod">
        <pc:chgData name="Stephanos Hadjistyllis" userId="63b9db5f-8d19-468b-aa13-2edd97c64631" providerId="ADAL" clId="{9351449D-1A74-4D5C-9CD3-F1FF9F1241EA}" dt="2024-09-06T08:11:40.201" v="1" actId="404"/>
        <pc:sldMkLst>
          <pc:docMk/>
          <pc:sldMk cId="3947237918" sldId="356"/>
        </pc:sldMkLst>
        <pc:spChg chg="mod">
          <ac:chgData name="Stephanos Hadjistyllis" userId="63b9db5f-8d19-468b-aa13-2edd97c64631" providerId="ADAL" clId="{9351449D-1A74-4D5C-9CD3-F1FF9F1241EA}" dt="2024-09-06T08:11:40.201" v="1" actId="404"/>
          <ac:spMkLst>
            <pc:docMk/>
            <pc:sldMk cId="3947237918" sldId="356"/>
            <ac:spMk id="3" creationId="{00000000-0000-0000-0000-000000000000}"/>
          </ac:spMkLst>
        </pc:spChg>
      </pc:sld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8B061F9-EC0C-4E72-BD8D-F043ABDA5F44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37276C11-694C-47FE-92AA-B6DB12A859C8}">
      <dgm:prSet phldrT="[Text]" custT="1"/>
      <dgm:spPr/>
      <dgm:t>
        <a:bodyPr/>
        <a:lstStyle/>
        <a:p>
          <a:r>
            <a:rPr lang="en-GB" sz="1600" dirty="0"/>
            <a:t>Actuaries leading</a:t>
          </a:r>
        </a:p>
      </dgm:t>
    </dgm:pt>
    <dgm:pt modelId="{22AA267A-52F8-4C66-9496-D8768BA0FF9F}" type="parTrans" cxnId="{E665352E-12D7-43D2-B789-D1E3310E9726}">
      <dgm:prSet/>
      <dgm:spPr/>
      <dgm:t>
        <a:bodyPr/>
        <a:lstStyle/>
        <a:p>
          <a:endParaRPr lang="en-GB"/>
        </a:p>
      </dgm:t>
    </dgm:pt>
    <dgm:pt modelId="{AE6A3DEA-75FB-4906-A5A8-3A9A7679079E}" type="sibTrans" cxnId="{E665352E-12D7-43D2-B789-D1E3310E9726}">
      <dgm:prSet/>
      <dgm:spPr/>
      <dgm:t>
        <a:bodyPr/>
        <a:lstStyle/>
        <a:p>
          <a:endParaRPr lang="en-GB"/>
        </a:p>
      </dgm:t>
    </dgm:pt>
    <dgm:pt modelId="{1A0F4308-0B8D-4E66-B7A9-5E6AAC904B4E}">
      <dgm:prSet phldrT="[Text]" custT="1"/>
      <dgm:spPr/>
      <dgm:t>
        <a:bodyPr/>
        <a:lstStyle/>
        <a:p>
          <a:r>
            <a:rPr lang="en-GB" sz="1400" dirty="0"/>
            <a:t>In many organisations actuaries are among those leading the thinking on climate-related risk</a:t>
          </a:r>
        </a:p>
      </dgm:t>
    </dgm:pt>
    <dgm:pt modelId="{506C7B1A-7995-45E0-A125-27DE387D703C}" type="parTrans" cxnId="{F4AAB30A-5A39-4783-87AA-4997B7F2B4E3}">
      <dgm:prSet/>
      <dgm:spPr/>
      <dgm:t>
        <a:bodyPr/>
        <a:lstStyle/>
        <a:p>
          <a:endParaRPr lang="en-GB"/>
        </a:p>
      </dgm:t>
    </dgm:pt>
    <dgm:pt modelId="{7F8550B6-F93A-4F24-8226-720C17CB6391}" type="sibTrans" cxnId="{F4AAB30A-5A39-4783-87AA-4997B7F2B4E3}">
      <dgm:prSet/>
      <dgm:spPr/>
      <dgm:t>
        <a:bodyPr/>
        <a:lstStyle/>
        <a:p>
          <a:endParaRPr lang="en-GB"/>
        </a:p>
      </dgm:t>
    </dgm:pt>
    <dgm:pt modelId="{6CDD319E-C219-4A41-A88F-F86AA6C957AD}">
      <dgm:prSet phldrT="[Text]" custT="1"/>
      <dgm:spPr/>
      <dgm:t>
        <a:bodyPr/>
        <a:lstStyle/>
        <a:p>
          <a:r>
            <a:rPr lang="en-GB" sz="1600" dirty="0"/>
            <a:t>Asset management</a:t>
          </a:r>
        </a:p>
      </dgm:t>
    </dgm:pt>
    <dgm:pt modelId="{EF515D05-5ED9-4DFC-9B7E-32B98BF597F8}" type="parTrans" cxnId="{63D93E80-2B21-43DE-9C9A-A5AC5020DFA5}">
      <dgm:prSet/>
      <dgm:spPr/>
      <dgm:t>
        <a:bodyPr/>
        <a:lstStyle/>
        <a:p>
          <a:endParaRPr lang="en-GB"/>
        </a:p>
      </dgm:t>
    </dgm:pt>
    <dgm:pt modelId="{2A022869-3388-48A2-8BDE-879E4C86CA8C}" type="sibTrans" cxnId="{63D93E80-2B21-43DE-9C9A-A5AC5020DFA5}">
      <dgm:prSet/>
      <dgm:spPr/>
      <dgm:t>
        <a:bodyPr/>
        <a:lstStyle/>
        <a:p>
          <a:endParaRPr lang="en-GB"/>
        </a:p>
      </dgm:t>
    </dgm:pt>
    <dgm:pt modelId="{CFD58BE4-38B8-4D47-8BB2-38E1C9132DAA}">
      <dgm:prSet phldrT="[Text]" custT="1"/>
      <dgm:spPr/>
      <dgm:t>
        <a:bodyPr/>
        <a:lstStyle/>
        <a:p>
          <a:r>
            <a:rPr lang="en-GB" sz="1400" dirty="0"/>
            <a:t>Although actuaries are not always the key players in asset management, we heard examples of significant influence, and this continues to be a major domain for the profession</a:t>
          </a:r>
        </a:p>
      </dgm:t>
    </dgm:pt>
    <dgm:pt modelId="{E03A5918-BAD1-4DEF-82CC-5AE48B47FCCE}" type="parTrans" cxnId="{0E860954-3389-499B-91D4-9579D2B5ED02}">
      <dgm:prSet/>
      <dgm:spPr/>
      <dgm:t>
        <a:bodyPr/>
        <a:lstStyle/>
        <a:p>
          <a:endParaRPr lang="en-GB"/>
        </a:p>
      </dgm:t>
    </dgm:pt>
    <dgm:pt modelId="{DB975F70-5A25-49C9-B8C9-FA6904E93F53}" type="sibTrans" cxnId="{0E860954-3389-499B-91D4-9579D2B5ED02}">
      <dgm:prSet/>
      <dgm:spPr/>
      <dgm:t>
        <a:bodyPr/>
        <a:lstStyle/>
        <a:p>
          <a:endParaRPr lang="en-GB"/>
        </a:p>
      </dgm:t>
    </dgm:pt>
    <dgm:pt modelId="{74E35A21-7F28-499D-9AEC-5A569E28F79B}">
      <dgm:prSet phldrT="[Text]" custT="1"/>
      <dgm:spPr/>
      <dgm:t>
        <a:bodyPr/>
        <a:lstStyle/>
        <a:p>
          <a:r>
            <a:rPr lang="en-GB" sz="1600" dirty="0"/>
            <a:t>Limited in traditional areas</a:t>
          </a:r>
        </a:p>
      </dgm:t>
    </dgm:pt>
    <dgm:pt modelId="{AD94006B-07BF-4F41-8EBD-42D5C70FF2D2}" type="parTrans" cxnId="{49A812B6-5712-4FB7-8944-20D977E44785}">
      <dgm:prSet/>
      <dgm:spPr/>
      <dgm:t>
        <a:bodyPr/>
        <a:lstStyle/>
        <a:p>
          <a:endParaRPr lang="en-GB"/>
        </a:p>
      </dgm:t>
    </dgm:pt>
    <dgm:pt modelId="{F11D45DD-77F3-4540-8EA0-1E4CDE44DADD}" type="sibTrans" cxnId="{49A812B6-5712-4FB7-8944-20D977E44785}">
      <dgm:prSet/>
      <dgm:spPr/>
      <dgm:t>
        <a:bodyPr/>
        <a:lstStyle/>
        <a:p>
          <a:endParaRPr lang="en-GB"/>
        </a:p>
      </dgm:t>
    </dgm:pt>
    <dgm:pt modelId="{022060E6-61DC-4CA1-A3CF-F7B0C81A2999}">
      <dgm:prSet phldrT="[Text]" custT="1"/>
      <dgm:spPr/>
      <dgm:t>
        <a:bodyPr/>
        <a:lstStyle/>
        <a:p>
          <a:r>
            <a:rPr lang="en-GB" sz="1400" dirty="0"/>
            <a:t>In many significant areas of traditional actuarial work, there is limited consideration of climate-related risk</a:t>
          </a:r>
        </a:p>
      </dgm:t>
    </dgm:pt>
    <dgm:pt modelId="{C4EEC016-BFB5-4FA6-A9D8-2D2B93898956}" type="parTrans" cxnId="{81B98545-FD3C-4311-9747-BDF8F1C3248D}">
      <dgm:prSet/>
      <dgm:spPr/>
      <dgm:t>
        <a:bodyPr/>
        <a:lstStyle/>
        <a:p>
          <a:endParaRPr lang="en-GB"/>
        </a:p>
      </dgm:t>
    </dgm:pt>
    <dgm:pt modelId="{24C98BF3-06DE-4395-B73E-17E5E907581E}" type="sibTrans" cxnId="{81B98545-FD3C-4311-9747-BDF8F1C3248D}">
      <dgm:prSet/>
      <dgm:spPr/>
      <dgm:t>
        <a:bodyPr/>
        <a:lstStyle/>
        <a:p>
          <a:endParaRPr lang="en-GB"/>
        </a:p>
      </dgm:t>
    </dgm:pt>
    <dgm:pt modelId="{CC02391C-7DF6-4472-AAD5-216F21E217FE}">
      <dgm:prSet phldrT="[Text]" custT="1"/>
      <dgm:spPr/>
      <dgm:t>
        <a:bodyPr/>
        <a:lstStyle/>
        <a:p>
          <a:r>
            <a:rPr lang="en-GB" sz="1400" dirty="0"/>
            <a:t>Impact less clear, or seen as less material than other risks</a:t>
          </a:r>
        </a:p>
      </dgm:t>
    </dgm:pt>
    <dgm:pt modelId="{CC70318B-E8B7-4D90-A1A9-9060FB33B7C3}" type="parTrans" cxnId="{31316D4D-95F6-4700-A211-18522FB6F227}">
      <dgm:prSet/>
      <dgm:spPr/>
      <dgm:t>
        <a:bodyPr/>
        <a:lstStyle/>
        <a:p>
          <a:endParaRPr lang="en-GB"/>
        </a:p>
      </dgm:t>
    </dgm:pt>
    <dgm:pt modelId="{BD02A083-9557-4F5F-9728-8C944BA83860}" type="sibTrans" cxnId="{31316D4D-95F6-4700-A211-18522FB6F227}">
      <dgm:prSet/>
      <dgm:spPr/>
      <dgm:t>
        <a:bodyPr/>
        <a:lstStyle/>
        <a:p>
          <a:endParaRPr lang="en-GB"/>
        </a:p>
      </dgm:t>
    </dgm:pt>
    <dgm:pt modelId="{E5608B01-0A1F-4077-809D-38450093EED6}">
      <dgm:prSet phldrT="[Text]" custT="1"/>
      <dgm:spPr/>
      <dgm:t>
        <a:bodyPr/>
        <a:lstStyle/>
        <a:p>
          <a:r>
            <a:rPr lang="en-GB" sz="1400" dirty="0"/>
            <a:t>Helping to put in place the requirements of emerging regulation, and updating risk management principles to reflect this critical risk of our time</a:t>
          </a:r>
        </a:p>
      </dgm:t>
    </dgm:pt>
    <dgm:pt modelId="{3CB574A0-3A82-4EB7-B717-588CAD963CC4}" type="parTrans" cxnId="{49D73685-96DC-42B8-9073-89E2D8D843DD}">
      <dgm:prSet/>
      <dgm:spPr/>
      <dgm:t>
        <a:bodyPr/>
        <a:lstStyle/>
        <a:p>
          <a:endParaRPr lang="en-GB"/>
        </a:p>
      </dgm:t>
    </dgm:pt>
    <dgm:pt modelId="{C961D178-AF2F-44BA-B92C-47167A585095}" type="sibTrans" cxnId="{49D73685-96DC-42B8-9073-89E2D8D843DD}">
      <dgm:prSet/>
      <dgm:spPr/>
      <dgm:t>
        <a:bodyPr/>
        <a:lstStyle/>
        <a:p>
          <a:endParaRPr lang="en-GB"/>
        </a:p>
      </dgm:t>
    </dgm:pt>
    <dgm:pt modelId="{BE0EA4E0-4DCB-4178-B090-322A757F2E0C}">
      <dgm:prSet custT="1"/>
      <dgm:spPr/>
      <dgm:t>
        <a:bodyPr/>
        <a:lstStyle/>
        <a:p>
          <a:r>
            <a:rPr lang="en-GB" sz="1600" dirty="0"/>
            <a:t>Modelling</a:t>
          </a:r>
        </a:p>
      </dgm:t>
    </dgm:pt>
    <dgm:pt modelId="{B9999027-F179-44F7-BE4E-018797B2B981}" type="parTrans" cxnId="{F9793E4B-5A56-4DE8-9ECC-01576BA4EE83}">
      <dgm:prSet/>
      <dgm:spPr/>
      <dgm:t>
        <a:bodyPr/>
        <a:lstStyle/>
        <a:p>
          <a:endParaRPr lang="en-GB"/>
        </a:p>
      </dgm:t>
    </dgm:pt>
    <dgm:pt modelId="{AB27F3A9-E94C-4957-AA00-7EA3E7D7EA10}" type="sibTrans" cxnId="{F9793E4B-5A56-4DE8-9ECC-01576BA4EE83}">
      <dgm:prSet/>
      <dgm:spPr/>
      <dgm:t>
        <a:bodyPr/>
        <a:lstStyle/>
        <a:p>
          <a:endParaRPr lang="en-GB"/>
        </a:p>
      </dgm:t>
    </dgm:pt>
    <dgm:pt modelId="{25BEC6DE-4AF4-4FF2-B19E-D16C522EBD5B}">
      <dgm:prSet custT="1"/>
      <dgm:spPr/>
      <dgm:t>
        <a:bodyPr/>
        <a:lstStyle/>
        <a:p>
          <a:r>
            <a:rPr lang="en-GB" sz="1400" dirty="0"/>
            <a:t>Actuaries across all practice areas are often heavily involved in scenario modelling and stress testing</a:t>
          </a:r>
        </a:p>
      </dgm:t>
    </dgm:pt>
    <dgm:pt modelId="{EEEB38BE-1AB7-4A07-B3A5-AF9D0AF2FDA0}" type="parTrans" cxnId="{0AED6864-EE26-41A7-B156-072D8F06F967}">
      <dgm:prSet/>
      <dgm:spPr/>
      <dgm:t>
        <a:bodyPr/>
        <a:lstStyle/>
        <a:p>
          <a:endParaRPr lang="en-GB"/>
        </a:p>
      </dgm:t>
    </dgm:pt>
    <dgm:pt modelId="{052D5AD9-E9F2-499B-894F-99553C2D4663}" type="sibTrans" cxnId="{0AED6864-EE26-41A7-B156-072D8F06F967}">
      <dgm:prSet/>
      <dgm:spPr/>
      <dgm:t>
        <a:bodyPr/>
        <a:lstStyle/>
        <a:p>
          <a:endParaRPr lang="en-GB"/>
        </a:p>
      </dgm:t>
    </dgm:pt>
    <dgm:pt modelId="{33E333D5-5829-47F1-9925-2C021F0A7659}" type="pres">
      <dgm:prSet presAssocID="{18B061F9-EC0C-4E72-BD8D-F043ABDA5F44}" presName="Name0" presStyleCnt="0">
        <dgm:presLayoutVars>
          <dgm:dir/>
          <dgm:animLvl val="lvl"/>
          <dgm:resizeHandles val="exact"/>
        </dgm:presLayoutVars>
      </dgm:prSet>
      <dgm:spPr/>
    </dgm:pt>
    <dgm:pt modelId="{15733F4B-6BAA-467E-A21E-9D76093FDCFA}" type="pres">
      <dgm:prSet presAssocID="{37276C11-694C-47FE-92AA-B6DB12A859C8}" presName="linNode" presStyleCnt="0"/>
      <dgm:spPr/>
    </dgm:pt>
    <dgm:pt modelId="{84D70014-D72C-40A6-941B-BDA7825B5D1D}" type="pres">
      <dgm:prSet presAssocID="{37276C11-694C-47FE-92AA-B6DB12A859C8}" presName="parentText" presStyleLbl="node1" presStyleIdx="0" presStyleCnt="4" custScaleX="72404" custLinFactNeighborY="-151">
        <dgm:presLayoutVars>
          <dgm:chMax val="1"/>
          <dgm:bulletEnabled val="1"/>
        </dgm:presLayoutVars>
      </dgm:prSet>
      <dgm:spPr/>
    </dgm:pt>
    <dgm:pt modelId="{75E58739-6DB9-435F-B5CC-C1044DF2853B}" type="pres">
      <dgm:prSet presAssocID="{37276C11-694C-47FE-92AA-B6DB12A859C8}" presName="descendantText" presStyleLbl="alignAccFollowNode1" presStyleIdx="0" presStyleCnt="4" custScaleX="107510" custScaleY="121752">
        <dgm:presLayoutVars>
          <dgm:bulletEnabled val="1"/>
        </dgm:presLayoutVars>
      </dgm:prSet>
      <dgm:spPr/>
    </dgm:pt>
    <dgm:pt modelId="{46D3406C-09B6-4A07-9EB8-3B08ACA753EE}" type="pres">
      <dgm:prSet presAssocID="{AE6A3DEA-75FB-4906-A5A8-3A9A7679079E}" presName="sp" presStyleCnt="0"/>
      <dgm:spPr/>
    </dgm:pt>
    <dgm:pt modelId="{93228460-8D1B-479F-A0F7-2210036396D5}" type="pres">
      <dgm:prSet presAssocID="{BE0EA4E0-4DCB-4178-B090-322A757F2E0C}" presName="linNode" presStyleCnt="0"/>
      <dgm:spPr/>
    </dgm:pt>
    <dgm:pt modelId="{ABBAD419-92F1-456F-98F9-88C4515721DD}" type="pres">
      <dgm:prSet presAssocID="{BE0EA4E0-4DCB-4178-B090-322A757F2E0C}" presName="parentText" presStyleLbl="node1" presStyleIdx="1" presStyleCnt="4" custScaleX="72404">
        <dgm:presLayoutVars>
          <dgm:chMax val="1"/>
          <dgm:bulletEnabled val="1"/>
        </dgm:presLayoutVars>
      </dgm:prSet>
      <dgm:spPr/>
    </dgm:pt>
    <dgm:pt modelId="{BA6EEB70-D36B-47D2-9BBD-656D513E2FC8}" type="pres">
      <dgm:prSet presAssocID="{BE0EA4E0-4DCB-4178-B090-322A757F2E0C}" presName="descendantText" presStyleLbl="alignAccFollowNode1" presStyleIdx="1" presStyleCnt="4" custScaleX="108013" custScaleY="112019">
        <dgm:presLayoutVars>
          <dgm:bulletEnabled val="1"/>
        </dgm:presLayoutVars>
      </dgm:prSet>
      <dgm:spPr/>
    </dgm:pt>
    <dgm:pt modelId="{9E85317B-6DAC-4612-B7AF-7C979091B2D7}" type="pres">
      <dgm:prSet presAssocID="{AB27F3A9-E94C-4957-AA00-7EA3E7D7EA10}" presName="sp" presStyleCnt="0"/>
      <dgm:spPr/>
    </dgm:pt>
    <dgm:pt modelId="{37E86074-C613-4FEF-9B8E-3CAEBABB1ABD}" type="pres">
      <dgm:prSet presAssocID="{6CDD319E-C219-4A41-A88F-F86AA6C957AD}" presName="linNode" presStyleCnt="0"/>
      <dgm:spPr/>
    </dgm:pt>
    <dgm:pt modelId="{B5D83959-3D61-421F-853B-0E227C14ED30}" type="pres">
      <dgm:prSet presAssocID="{6CDD319E-C219-4A41-A88F-F86AA6C957AD}" presName="parentText" presStyleLbl="node1" presStyleIdx="2" presStyleCnt="4" custScaleX="72404">
        <dgm:presLayoutVars>
          <dgm:chMax val="1"/>
          <dgm:bulletEnabled val="1"/>
        </dgm:presLayoutVars>
      </dgm:prSet>
      <dgm:spPr/>
    </dgm:pt>
    <dgm:pt modelId="{21827290-FB8D-49CC-B918-727E0057331A}" type="pres">
      <dgm:prSet presAssocID="{6CDD319E-C219-4A41-A88F-F86AA6C957AD}" presName="descendantText" presStyleLbl="alignAccFollowNode1" presStyleIdx="2" presStyleCnt="4" custScaleX="107906" custScaleY="113275" custLinFactNeighborY="0">
        <dgm:presLayoutVars>
          <dgm:bulletEnabled val="1"/>
        </dgm:presLayoutVars>
      </dgm:prSet>
      <dgm:spPr/>
    </dgm:pt>
    <dgm:pt modelId="{1028F66A-9D09-4B66-859B-6262C8FFA1DB}" type="pres">
      <dgm:prSet presAssocID="{2A022869-3388-48A2-8BDE-879E4C86CA8C}" presName="sp" presStyleCnt="0"/>
      <dgm:spPr/>
    </dgm:pt>
    <dgm:pt modelId="{7DC05B99-277D-46E1-BAEC-D02A284B8A65}" type="pres">
      <dgm:prSet presAssocID="{74E35A21-7F28-499D-9AEC-5A569E28F79B}" presName="linNode" presStyleCnt="0"/>
      <dgm:spPr/>
    </dgm:pt>
    <dgm:pt modelId="{7EEDF54E-A7E2-4DE4-84EA-1148724BC120}" type="pres">
      <dgm:prSet presAssocID="{74E35A21-7F28-499D-9AEC-5A569E28F79B}" presName="parentText" presStyleLbl="node1" presStyleIdx="3" presStyleCnt="4" custScaleX="72404">
        <dgm:presLayoutVars>
          <dgm:chMax val="1"/>
          <dgm:bulletEnabled val="1"/>
        </dgm:presLayoutVars>
      </dgm:prSet>
      <dgm:spPr/>
    </dgm:pt>
    <dgm:pt modelId="{B9D6D066-95D5-4D6E-8D20-20CD15378BB4}" type="pres">
      <dgm:prSet presAssocID="{74E35A21-7F28-499D-9AEC-5A569E28F79B}" presName="descendantText" presStyleLbl="alignAccFollowNode1" presStyleIdx="3" presStyleCnt="4" custScaleX="107510" custScaleY="117278">
        <dgm:presLayoutVars>
          <dgm:bulletEnabled val="1"/>
        </dgm:presLayoutVars>
      </dgm:prSet>
      <dgm:spPr/>
    </dgm:pt>
  </dgm:ptLst>
  <dgm:cxnLst>
    <dgm:cxn modelId="{F4AAB30A-5A39-4783-87AA-4997B7F2B4E3}" srcId="{37276C11-694C-47FE-92AA-B6DB12A859C8}" destId="{1A0F4308-0B8D-4E66-B7A9-5E6AAC904B4E}" srcOrd="0" destOrd="0" parTransId="{506C7B1A-7995-45E0-A125-27DE387D703C}" sibTransId="{7F8550B6-F93A-4F24-8226-720C17CB6391}"/>
    <dgm:cxn modelId="{A117A11A-984A-44C3-BF0A-52974758F40D}" type="presOf" srcId="{022060E6-61DC-4CA1-A3CF-F7B0C81A2999}" destId="{B9D6D066-95D5-4D6E-8D20-20CD15378BB4}" srcOrd="0" destOrd="0" presId="urn:microsoft.com/office/officeart/2005/8/layout/vList5"/>
    <dgm:cxn modelId="{E665352E-12D7-43D2-B789-D1E3310E9726}" srcId="{18B061F9-EC0C-4E72-BD8D-F043ABDA5F44}" destId="{37276C11-694C-47FE-92AA-B6DB12A859C8}" srcOrd="0" destOrd="0" parTransId="{22AA267A-52F8-4C66-9496-D8768BA0FF9F}" sibTransId="{AE6A3DEA-75FB-4906-A5A8-3A9A7679079E}"/>
    <dgm:cxn modelId="{62E84D61-E99B-474B-B337-22A201E1001A}" type="presOf" srcId="{BE0EA4E0-4DCB-4178-B090-322A757F2E0C}" destId="{ABBAD419-92F1-456F-98F9-88C4515721DD}" srcOrd="0" destOrd="0" presId="urn:microsoft.com/office/officeart/2005/8/layout/vList5"/>
    <dgm:cxn modelId="{0AED6864-EE26-41A7-B156-072D8F06F967}" srcId="{BE0EA4E0-4DCB-4178-B090-322A757F2E0C}" destId="{25BEC6DE-4AF4-4FF2-B19E-D16C522EBD5B}" srcOrd="0" destOrd="0" parTransId="{EEEB38BE-1AB7-4A07-B3A5-AF9D0AF2FDA0}" sibTransId="{052D5AD9-E9F2-499B-894F-99553C2D4663}"/>
    <dgm:cxn modelId="{81B98545-FD3C-4311-9747-BDF8F1C3248D}" srcId="{74E35A21-7F28-499D-9AEC-5A569E28F79B}" destId="{022060E6-61DC-4CA1-A3CF-F7B0C81A2999}" srcOrd="0" destOrd="0" parTransId="{C4EEC016-BFB5-4FA6-A9D8-2D2B93898956}" sibTransId="{24C98BF3-06DE-4395-B73E-17E5E907581E}"/>
    <dgm:cxn modelId="{4568BF66-BD07-48E6-BCB1-4C82143FA6D1}" type="presOf" srcId="{74E35A21-7F28-499D-9AEC-5A569E28F79B}" destId="{7EEDF54E-A7E2-4DE4-84EA-1148724BC120}" srcOrd="0" destOrd="0" presId="urn:microsoft.com/office/officeart/2005/8/layout/vList5"/>
    <dgm:cxn modelId="{F9793E4B-5A56-4DE8-9ECC-01576BA4EE83}" srcId="{18B061F9-EC0C-4E72-BD8D-F043ABDA5F44}" destId="{BE0EA4E0-4DCB-4178-B090-322A757F2E0C}" srcOrd="1" destOrd="0" parTransId="{B9999027-F179-44F7-BE4E-018797B2B981}" sibTransId="{AB27F3A9-E94C-4957-AA00-7EA3E7D7EA10}"/>
    <dgm:cxn modelId="{38ECBA4B-BC49-4B10-A3DE-C3D351C75587}" type="presOf" srcId="{E5608B01-0A1F-4077-809D-38450093EED6}" destId="{75E58739-6DB9-435F-B5CC-C1044DF2853B}" srcOrd="0" destOrd="1" presId="urn:microsoft.com/office/officeart/2005/8/layout/vList5"/>
    <dgm:cxn modelId="{31316D4D-95F6-4700-A211-18522FB6F227}" srcId="{74E35A21-7F28-499D-9AEC-5A569E28F79B}" destId="{CC02391C-7DF6-4472-AAD5-216F21E217FE}" srcOrd="1" destOrd="0" parTransId="{CC70318B-E8B7-4D90-A1A9-9060FB33B7C3}" sibTransId="{BD02A083-9557-4F5F-9728-8C944BA83860}"/>
    <dgm:cxn modelId="{0E860954-3389-499B-91D4-9579D2B5ED02}" srcId="{6CDD319E-C219-4A41-A88F-F86AA6C957AD}" destId="{CFD58BE4-38B8-4D47-8BB2-38E1C9132DAA}" srcOrd="0" destOrd="0" parTransId="{E03A5918-BAD1-4DEF-82CC-5AE48B47FCCE}" sibTransId="{DB975F70-5A25-49C9-B8C9-FA6904E93F53}"/>
    <dgm:cxn modelId="{CD58617A-621D-477B-B41C-36E2757E09E3}" type="presOf" srcId="{CFD58BE4-38B8-4D47-8BB2-38E1C9132DAA}" destId="{21827290-FB8D-49CC-B918-727E0057331A}" srcOrd="0" destOrd="0" presId="urn:microsoft.com/office/officeart/2005/8/layout/vList5"/>
    <dgm:cxn modelId="{63D93E80-2B21-43DE-9C9A-A5AC5020DFA5}" srcId="{18B061F9-EC0C-4E72-BD8D-F043ABDA5F44}" destId="{6CDD319E-C219-4A41-A88F-F86AA6C957AD}" srcOrd="2" destOrd="0" parTransId="{EF515D05-5ED9-4DFC-9B7E-32B98BF597F8}" sibTransId="{2A022869-3388-48A2-8BDE-879E4C86CA8C}"/>
    <dgm:cxn modelId="{49D73685-96DC-42B8-9073-89E2D8D843DD}" srcId="{37276C11-694C-47FE-92AA-B6DB12A859C8}" destId="{E5608B01-0A1F-4077-809D-38450093EED6}" srcOrd="1" destOrd="0" parTransId="{3CB574A0-3A82-4EB7-B717-588CAD963CC4}" sibTransId="{C961D178-AF2F-44BA-B92C-47167A585095}"/>
    <dgm:cxn modelId="{2EEB1387-E206-46E8-87A6-02DA6216EDD6}" type="presOf" srcId="{18B061F9-EC0C-4E72-BD8D-F043ABDA5F44}" destId="{33E333D5-5829-47F1-9925-2C021F0A7659}" srcOrd="0" destOrd="0" presId="urn:microsoft.com/office/officeart/2005/8/layout/vList5"/>
    <dgm:cxn modelId="{226CF5AA-848E-4B0D-A051-78B648F16A02}" type="presOf" srcId="{6CDD319E-C219-4A41-A88F-F86AA6C957AD}" destId="{B5D83959-3D61-421F-853B-0E227C14ED30}" srcOrd="0" destOrd="0" presId="urn:microsoft.com/office/officeart/2005/8/layout/vList5"/>
    <dgm:cxn modelId="{49A812B6-5712-4FB7-8944-20D977E44785}" srcId="{18B061F9-EC0C-4E72-BD8D-F043ABDA5F44}" destId="{74E35A21-7F28-499D-9AEC-5A569E28F79B}" srcOrd="3" destOrd="0" parTransId="{AD94006B-07BF-4F41-8EBD-42D5C70FF2D2}" sibTransId="{F11D45DD-77F3-4540-8EA0-1E4CDE44DADD}"/>
    <dgm:cxn modelId="{57F213BC-ADC4-441C-966D-27EFB8CFE6ED}" type="presOf" srcId="{CC02391C-7DF6-4472-AAD5-216F21E217FE}" destId="{B9D6D066-95D5-4D6E-8D20-20CD15378BB4}" srcOrd="0" destOrd="1" presId="urn:microsoft.com/office/officeart/2005/8/layout/vList5"/>
    <dgm:cxn modelId="{EFE51BBD-990B-48EA-9178-30B0D0F10CAD}" type="presOf" srcId="{1A0F4308-0B8D-4E66-B7A9-5E6AAC904B4E}" destId="{75E58739-6DB9-435F-B5CC-C1044DF2853B}" srcOrd="0" destOrd="0" presId="urn:microsoft.com/office/officeart/2005/8/layout/vList5"/>
    <dgm:cxn modelId="{6D3F0AD3-D891-4E7C-BB05-28BB1F4DBCAD}" type="presOf" srcId="{25BEC6DE-4AF4-4FF2-B19E-D16C522EBD5B}" destId="{BA6EEB70-D36B-47D2-9BBD-656D513E2FC8}" srcOrd="0" destOrd="0" presId="urn:microsoft.com/office/officeart/2005/8/layout/vList5"/>
    <dgm:cxn modelId="{6B9E38F5-E872-474E-B4F0-FB2E1C5E1517}" type="presOf" srcId="{37276C11-694C-47FE-92AA-B6DB12A859C8}" destId="{84D70014-D72C-40A6-941B-BDA7825B5D1D}" srcOrd="0" destOrd="0" presId="urn:microsoft.com/office/officeart/2005/8/layout/vList5"/>
    <dgm:cxn modelId="{9A3C387D-76FB-4006-89C9-E0367E5C7881}" type="presParOf" srcId="{33E333D5-5829-47F1-9925-2C021F0A7659}" destId="{15733F4B-6BAA-467E-A21E-9D76093FDCFA}" srcOrd="0" destOrd="0" presId="urn:microsoft.com/office/officeart/2005/8/layout/vList5"/>
    <dgm:cxn modelId="{67888DEB-DCC4-459E-AC30-A6D9DF91A35D}" type="presParOf" srcId="{15733F4B-6BAA-467E-A21E-9D76093FDCFA}" destId="{84D70014-D72C-40A6-941B-BDA7825B5D1D}" srcOrd="0" destOrd="0" presId="urn:microsoft.com/office/officeart/2005/8/layout/vList5"/>
    <dgm:cxn modelId="{B36AF495-E3BA-4F26-A5C5-882D9E740C6E}" type="presParOf" srcId="{15733F4B-6BAA-467E-A21E-9D76093FDCFA}" destId="{75E58739-6DB9-435F-B5CC-C1044DF2853B}" srcOrd="1" destOrd="0" presId="urn:microsoft.com/office/officeart/2005/8/layout/vList5"/>
    <dgm:cxn modelId="{2EF3A4DE-C118-4F3E-9693-F9F695684A80}" type="presParOf" srcId="{33E333D5-5829-47F1-9925-2C021F0A7659}" destId="{46D3406C-09B6-4A07-9EB8-3B08ACA753EE}" srcOrd="1" destOrd="0" presId="urn:microsoft.com/office/officeart/2005/8/layout/vList5"/>
    <dgm:cxn modelId="{70D6CD36-352A-4AD0-999E-B5F6E3D5038F}" type="presParOf" srcId="{33E333D5-5829-47F1-9925-2C021F0A7659}" destId="{93228460-8D1B-479F-A0F7-2210036396D5}" srcOrd="2" destOrd="0" presId="urn:microsoft.com/office/officeart/2005/8/layout/vList5"/>
    <dgm:cxn modelId="{2567342B-FE89-40F9-8C14-710CD6D30024}" type="presParOf" srcId="{93228460-8D1B-479F-A0F7-2210036396D5}" destId="{ABBAD419-92F1-456F-98F9-88C4515721DD}" srcOrd="0" destOrd="0" presId="urn:microsoft.com/office/officeart/2005/8/layout/vList5"/>
    <dgm:cxn modelId="{998216ED-DA5F-4B8D-BC8B-A67213D3510A}" type="presParOf" srcId="{93228460-8D1B-479F-A0F7-2210036396D5}" destId="{BA6EEB70-D36B-47D2-9BBD-656D513E2FC8}" srcOrd="1" destOrd="0" presId="urn:microsoft.com/office/officeart/2005/8/layout/vList5"/>
    <dgm:cxn modelId="{5AFEBAC1-8EC8-4B8A-BA2F-7297837BF320}" type="presParOf" srcId="{33E333D5-5829-47F1-9925-2C021F0A7659}" destId="{9E85317B-6DAC-4612-B7AF-7C979091B2D7}" srcOrd="3" destOrd="0" presId="urn:microsoft.com/office/officeart/2005/8/layout/vList5"/>
    <dgm:cxn modelId="{A620AF26-44EA-4EA5-86B4-10D112C1359F}" type="presParOf" srcId="{33E333D5-5829-47F1-9925-2C021F0A7659}" destId="{37E86074-C613-4FEF-9B8E-3CAEBABB1ABD}" srcOrd="4" destOrd="0" presId="urn:microsoft.com/office/officeart/2005/8/layout/vList5"/>
    <dgm:cxn modelId="{BC83A447-0694-4240-AC1C-BC4B95B2BB6E}" type="presParOf" srcId="{37E86074-C613-4FEF-9B8E-3CAEBABB1ABD}" destId="{B5D83959-3D61-421F-853B-0E227C14ED30}" srcOrd="0" destOrd="0" presId="urn:microsoft.com/office/officeart/2005/8/layout/vList5"/>
    <dgm:cxn modelId="{DDF4CAB3-24B7-469A-9ADA-8FE193402EB6}" type="presParOf" srcId="{37E86074-C613-4FEF-9B8E-3CAEBABB1ABD}" destId="{21827290-FB8D-49CC-B918-727E0057331A}" srcOrd="1" destOrd="0" presId="urn:microsoft.com/office/officeart/2005/8/layout/vList5"/>
    <dgm:cxn modelId="{CE301146-F162-4137-8F10-163A4CD8C1D3}" type="presParOf" srcId="{33E333D5-5829-47F1-9925-2C021F0A7659}" destId="{1028F66A-9D09-4B66-859B-6262C8FFA1DB}" srcOrd="5" destOrd="0" presId="urn:microsoft.com/office/officeart/2005/8/layout/vList5"/>
    <dgm:cxn modelId="{B5696E4F-B43B-4826-A7A7-04EC763A7726}" type="presParOf" srcId="{33E333D5-5829-47F1-9925-2C021F0A7659}" destId="{7DC05B99-277D-46E1-BAEC-D02A284B8A65}" srcOrd="6" destOrd="0" presId="urn:microsoft.com/office/officeart/2005/8/layout/vList5"/>
    <dgm:cxn modelId="{3ED9C04D-939E-404D-A0E9-32AA19CF5B06}" type="presParOf" srcId="{7DC05B99-277D-46E1-BAEC-D02A284B8A65}" destId="{7EEDF54E-A7E2-4DE4-84EA-1148724BC120}" srcOrd="0" destOrd="0" presId="urn:microsoft.com/office/officeart/2005/8/layout/vList5"/>
    <dgm:cxn modelId="{7FF55A23-6F68-4537-8837-338388E0519A}" type="presParOf" srcId="{7DC05B99-277D-46E1-BAEC-D02A284B8A65}" destId="{B9D6D066-95D5-4D6E-8D20-20CD15378BB4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5E58739-6DB9-435F-B5CC-C1044DF2853B}">
      <dsp:nvSpPr>
        <dsp:cNvPr id="0" name=""/>
        <dsp:cNvSpPr/>
      </dsp:nvSpPr>
      <dsp:spPr>
        <a:xfrm rot="5400000">
          <a:off x="6067513" y="-3126041"/>
          <a:ext cx="802397" cy="7079311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400" kern="1200" dirty="0"/>
            <a:t>In many organisations actuaries are among those leading the thinking on climate-related risk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400" kern="1200" dirty="0"/>
            <a:t>Helping to put in place the requirements of emerging regulation, and updating risk management principles to reflect this critical risk of our time</a:t>
          </a:r>
        </a:p>
      </dsp:txBody>
      <dsp:txXfrm rot="-5400000">
        <a:off x="2929056" y="51586"/>
        <a:ext cx="7040141" cy="724057"/>
      </dsp:txXfrm>
    </dsp:sp>
    <dsp:sp modelId="{84D70014-D72C-40A6-941B-BDA7825B5D1D}">
      <dsp:nvSpPr>
        <dsp:cNvPr id="0" name=""/>
        <dsp:cNvSpPr/>
      </dsp:nvSpPr>
      <dsp:spPr>
        <a:xfrm>
          <a:off x="247250" y="468"/>
          <a:ext cx="2681805" cy="823803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kern="1200" dirty="0"/>
            <a:t>Actuaries leading</a:t>
          </a:r>
        </a:p>
      </dsp:txBody>
      <dsp:txXfrm>
        <a:off x="287465" y="40683"/>
        <a:ext cx="2601375" cy="743373"/>
      </dsp:txXfrm>
    </dsp:sp>
    <dsp:sp modelId="{BA6EEB70-D36B-47D2-9BBD-656D513E2FC8}">
      <dsp:nvSpPr>
        <dsp:cNvPr id="0" name=""/>
        <dsp:cNvSpPr/>
      </dsp:nvSpPr>
      <dsp:spPr>
        <a:xfrm rot="5400000">
          <a:off x="6116146" y="-2277608"/>
          <a:ext cx="738252" cy="7112433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400" kern="1200" dirty="0"/>
            <a:t>Actuaries across all practice areas are often heavily involved in scenario modelling and stress testing</a:t>
          </a:r>
        </a:p>
      </dsp:txBody>
      <dsp:txXfrm rot="-5400000">
        <a:off x="2929056" y="945520"/>
        <a:ext cx="7076395" cy="666176"/>
      </dsp:txXfrm>
    </dsp:sp>
    <dsp:sp modelId="{ABBAD419-92F1-456F-98F9-88C4515721DD}">
      <dsp:nvSpPr>
        <dsp:cNvPr id="0" name=""/>
        <dsp:cNvSpPr/>
      </dsp:nvSpPr>
      <dsp:spPr>
        <a:xfrm>
          <a:off x="247250" y="866706"/>
          <a:ext cx="2681805" cy="823803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kern="1200" dirty="0"/>
            <a:t>Modelling</a:t>
          </a:r>
        </a:p>
      </dsp:txBody>
      <dsp:txXfrm>
        <a:off x="287465" y="906921"/>
        <a:ext cx="2601375" cy="743373"/>
      </dsp:txXfrm>
    </dsp:sp>
    <dsp:sp modelId="{21827290-FB8D-49CC-B918-727E0057331A}">
      <dsp:nvSpPr>
        <dsp:cNvPr id="0" name=""/>
        <dsp:cNvSpPr/>
      </dsp:nvSpPr>
      <dsp:spPr>
        <a:xfrm rot="5400000">
          <a:off x="6108484" y="-1409092"/>
          <a:ext cx="746530" cy="7105387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400" kern="1200" dirty="0"/>
            <a:t>Although actuaries are not always the key players in asset management, we heard examples of significant influence, and this continues to be a major domain for the profession</a:t>
          </a:r>
        </a:p>
      </dsp:txBody>
      <dsp:txXfrm rot="-5400000">
        <a:off x="2929056" y="1806779"/>
        <a:ext cx="7068944" cy="673644"/>
      </dsp:txXfrm>
    </dsp:sp>
    <dsp:sp modelId="{B5D83959-3D61-421F-853B-0E227C14ED30}">
      <dsp:nvSpPr>
        <dsp:cNvPr id="0" name=""/>
        <dsp:cNvSpPr/>
      </dsp:nvSpPr>
      <dsp:spPr>
        <a:xfrm>
          <a:off x="247250" y="1731699"/>
          <a:ext cx="2681805" cy="823803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kern="1200" dirty="0"/>
            <a:t>Asset management</a:t>
          </a:r>
        </a:p>
      </dsp:txBody>
      <dsp:txXfrm>
        <a:off x="287465" y="1771914"/>
        <a:ext cx="2601375" cy="743373"/>
      </dsp:txXfrm>
    </dsp:sp>
    <dsp:sp modelId="{B9D6D066-95D5-4D6E-8D20-20CD15378BB4}">
      <dsp:nvSpPr>
        <dsp:cNvPr id="0" name=""/>
        <dsp:cNvSpPr/>
      </dsp:nvSpPr>
      <dsp:spPr>
        <a:xfrm rot="5400000">
          <a:off x="6082255" y="-531061"/>
          <a:ext cx="772911" cy="7079311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400" kern="1200" dirty="0"/>
            <a:t>In many significant areas of traditional actuarial work, there is limited consideration of climate-related risk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400" kern="1200" dirty="0"/>
            <a:t>Impact less clear, or seen as less material than other risks</a:t>
          </a:r>
        </a:p>
      </dsp:txBody>
      <dsp:txXfrm rot="-5400000">
        <a:off x="2929055" y="2659869"/>
        <a:ext cx="7041581" cy="697451"/>
      </dsp:txXfrm>
    </dsp:sp>
    <dsp:sp modelId="{7EEDF54E-A7E2-4DE4-84EA-1148724BC120}">
      <dsp:nvSpPr>
        <dsp:cNvPr id="0" name=""/>
        <dsp:cNvSpPr/>
      </dsp:nvSpPr>
      <dsp:spPr>
        <a:xfrm>
          <a:off x="247250" y="2596692"/>
          <a:ext cx="2681805" cy="823803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kern="1200" dirty="0"/>
            <a:t>Limited in traditional areas</a:t>
          </a:r>
        </a:p>
      </dsp:txBody>
      <dsp:txXfrm>
        <a:off x="287465" y="2636907"/>
        <a:ext cx="2601375" cy="74337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5621" cy="501497"/>
          </a:xfrm>
          <a:prstGeom prst="rect">
            <a:avLst/>
          </a:prstGeom>
        </p:spPr>
        <p:txBody>
          <a:bodyPr vert="horz" lIns="92437" tIns="46218" rIns="92437" bIns="46218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00934" y="0"/>
            <a:ext cx="2985621" cy="501497"/>
          </a:xfrm>
          <a:prstGeom prst="rect">
            <a:avLst/>
          </a:prstGeom>
        </p:spPr>
        <p:txBody>
          <a:bodyPr vert="horz" lIns="92437" tIns="46218" rIns="92437" bIns="46218" rtlCol="0"/>
          <a:lstStyle>
            <a:lvl1pPr algn="r">
              <a:defRPr sz="1200"/>
            </a:lvl1pPr>
          </a:lstStyle>
          <a:p>
            <a:fld id="{905EC21B-C2D8-467E-BAB6-FA9D7540DBD3}" type="datetimeFigureOut">
              <a:rPr lang="en-GB" smtClean="0"/>
              <a:t>06/09/2024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517216"/>
            <a:ext cx="2985621" cy="501497"/>
          </a:xfrm>
          <a:prstGeom prst="rect">
            <a:avLst/>
          </a:prstGeom>
        </p:spPr>
        <p:txBody>
          <a:bodyPr vert="horz" lIns="92437" tIns="46218" rIns="92437" bIns="46218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00934" y="9517216"/>
            <a:ext cx="2985621" cy="501497"/>
          </a:xfrm>
          <a:prstGeom prst="rect">
            <a:avLst/>
          </a:prstGeom>
        </p:spPr>
        <p:txBody>
          <a:bodyPr vert="horz" lIns="92437" tIns="46218" rIns="92437" bIns="46218" rtlCol="0" anchor="b"/>
          <a:lstStyle>
            <a:lvl1pPr algn="r">
              <a:defRPr sz="1200"/>
            </a:lvl1pPr>
          </a:lstStyle>
          <a:p>
            <a:fld id="{EFE6363E-76D4-4B43-B0FE-17A7D55306A8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803234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84870" cy="502676"/>
          </a:xfrm>
          <a:prstGeom prst="rect">
            <a:avLst/>
          </a:prstGeom>
        </p:spPr>
        <p:txBody>
          <a:bodyPr vert="horz" lIns="92437" tIns="46218" rIns="92437" bIns="46218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01699" y="0"/>
            <a:ext cx="2984870" cy="502676"/>
          </a:xfrm>
          <a:prstGeom prst="rect">
            <a:avLst/>
          </a:prstGeom>
        </p:spPr>
        <p:txBody>
          <a:bodyPr vert="horz" lIns="92437" tIns="46218" rIns="92437" bIns="46218" rtlCol="0"/>
          <a:lstStyle>
            <a:lvl1pPr algn="r">
              <a:defRPr sz="1200"/>
            </a:lvl1pPr>
          </a:lstStyle>
          <a:p>
            <a:fld id="{4A21380D-F055-475B-B0EB-E57E10904271}" type="datetimeFigureOut">
              <a:rPr lang="en-GB" smtClean="0"/>
              <a:t>06/09/2024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38150" y="1252538"/>
            <a:ext cx="6011863" cy="33813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437" tIns="46218" rIns="92437" bIns="46218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8817" y="4821505"/>
            <a:ext cx="5510530" cy="3944869"/>
          </a:xfrm>
          <a:prstGeom prst="rect">
            <a:avLst/>
          </a:prstGeom>
        </p:spPr>
        <p:txBody>
          <a:bodyPr vert="horz" lIns="92437" tIns="46218" rIns="92437" bIns="46218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9516040"/>
            <a:ext cx="2984870" cy="502675"/>
          </a:xfrm>
          <a:prstGeom prst="rect">
            <a:avLst/>
          </a:prstGeom>
        </p:spPr>
        <p:txBody>
          <a:bodyPr vert="horz" lIns="92437" tIns="46218" rIns="92437" bIns="46218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01699" y="9516040"/>
            <a:ext cx="2984870" cy="502675"/>
          </a:xfrm>
          <a:prstGeom prst="rect">
            <a:avLst/>
          </a:prstGeom>
        </p:spPr>
        <p:txBody>
          <a:bodyPr vert="horz" lIns="92437" tIns="46218" rIns="92437" bIns="46218" rtlCol="0" anchor="b"/>
          <a:lstStyle>
            <a:lvl1pPr algn="r">
              <a:defRPr sz="1200"/>
            </a:lvl1pPr>
          </a:lstStyle>
          <a:p>
            <a:fld id="{C68DACCC-D86B-43DA-943A-F69EA98D3B1E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223354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C75E569-FA29-4591-9ED9-413A86DC2D18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74671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wmf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1.jp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2.jpe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2.wmf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rgbClr val="11345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4" descr="E:\Pants Work\Current Work\Actuaries 2011\IFOA Rebrand 2012\PowerPoint\blue_crest.png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1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16377" y="2116264"/>
            <a:ext cx="5248580" cy="44889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27052" y="2133602"/>
            <a:ext cx="10354711" cy="1295399"/>
          </a:xfrm>
        </p:spPr>
        <p:txBody>
          <a:bodyPr anchor="t"/>
          <a:lstStyle>
            <a:lvl1pPr>
              <a:defRPr sz="36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527052" y="2781300"/>
            <a:ext cx="8161867" cy="1007740"/>
          </a:xfrm>
        </p:spPr>
        <p:txBody>
          <a:bodyPr/>
          <a:lstStyle>
            <a:lvl1pPr marL="0" indent="0">
              <a:spcBef>
                <a:spcPts val="0"/>
              </a:spcBef>
              <a:buFontTx/>
              <a:buNone/>
              <a:defRPr sz="26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/>
              <a:t>Click to edit Master subtitle style</a:t>
            </a:r>
            <a:endParaRPr lang="en-GB" noProof="0" dirty="0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527052" y="6410325"/>
            <a:ext cx="2927349" cy="331788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1744C141-B97D-4979-AB76-E8E6AB76C28B}" type="datetime4">
              <a:rPr lang="en-GB">
                <a:solidFill>
                  <a:prstClr val="white"/>
                </a:solidFill>
              </a:rPr>
              <a:pPr/>
              <a:t>06 September 2024</a:t>
            </a:fld>
            <a:endParaRPr lang="en-GB" dirty="0">
              <a:solidFill>
                <a:prstClr val="white"/>
              </a:solidFill>
            </a:endParaRPr>
          </a:p>
        </p:txBody>
      </p:sp>
      <p:pic>
        <p:nvPicPr>
          <p:cNvPr id="7" name="Picture 4" descr="E:\Pants Work\Current Work\Actuaries 2011\Logos all\IFOA Logo\Lanscape - Standard\WMF logos\IFOA_logo_L_RGB_WO_text.wmf"/>
          <p:cNvPicPr>
            <a:picLocks noChangeAspect="1" noChangeArrowheads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8249" y="260350"/>
            <a:ext cx="3229014" cy="1314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682207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Front cover 1">
    <p:bg>
      <p:bgPr>
        <a:blipFill dpi="0" rotWithShape="1">
          <a:blip r:embed="rId2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27051" y="1721220"/>
            <a:ext cx="9505950" cy="1295399"/>
          </a:xfrm>
        </p:spPr>
        <p:txBody>
          <a:bodyPr anchor="t"/>
          <a:lstStyle>
            <a:lvl1pPr>
              <a:defRPr sz="3600">
                <a:solidFill>
                  <a:srgbClr val="009CC8"/>
                </a:solidFill>
              </a:defRPr>
            </a:lvl1pPr>
          </a:lstStyle>
          <a:p>
            <a:pPr lvl="0"/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527052" y="2368918"/>
            <a:ext cx="8161867" cy="1007740"/>
          </a:xfrm>
        </p:spPr>
        <p:txBody>
          <a:bodyPr/>
          <a:lstStyle>
            <a:lvl1pPr marL="0" indent="0">
              <a:spcBef>
                <a:spcPts val="0"/>
              </a:spcBef>
              <a:buFontTx/>
              <a:buNone/>
              <a:defRPr sz="2600">
                <a:solidFill>
                  <a:schemeClr val="tx2">
                    <a:lumMod val="85000"/>
                    <a:lumOff val="15000"/>
                  </a:schemeClr>
                </a:solidFill>
              </a:defRPr>
            </a:lvl1pPr>
          </a:lstStyle>
          <a:p>
            <a:pPr lvl="0"/>
            <a:r>
              <a:rPr lang="en-US" noProof="0"/>
              <a:t>Click to edit Master subtitle style</a:t>
            </a:r>
            <a:endParaRPr lang="en-GB" noProof="0" dirty="0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527052" y="6410325"/>
            <a:ext cx="2927349" cy="331788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>
                <a:solidFill>
                  <a:prstClr val="white"/>
                </a:solidFill>
              </a:rPr>
              <a:t>25 September 2019</a:t>
            </a:r>
            <a:endParaRPr lang="en-GB" dirty="0">
              <a:solidFill>
                <a:prstClr val="white"/>
              </a:solidFill>
            </a:endParaRPr>
          </a:p>
        </p:txBody>
      </p:sp>
      <p:pic>
        <p:nvPicPr>
          <p:cNvPr id="6" name="Picture 4" descr="E:\Pants Work\Current Work\Actuaries 2011\Logos all\IFOA Logo\Lanscape - Standard\WMF logos\IFOA_logo_L_RGB_WO_text.wmf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249" y="260350"/>
            <a:ext cx="3229014" cy="1314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Line 7"/>
          <p:cNvSpPr>
            <a:spLocks noChangeShapeType="1"/>
          </p:cNvSpPr>
          <p:nvPr userDrawn="1"/>
        </p:nvSpPr>
        <p:spPr bwMode="auto">
          <a:xfrm>
            <a:off x="624419" y="6329363"/>
            <a:ext cx="10943167" cy="0"/>
          </a:xfrm>
          <a:prstGeom prst="line">
            <a:avLst/>
          </a:prstGeom>
          <a:noFill/>
          <a:ln w="12700">
            <a:solidFill>
              <a:schemeClr val="accent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GB" sz="1800">
              <a:solidFill>
                <a:srgbClr val="3F454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59878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ront cover 2">
    <p:bg>
      <p:bgPr>
        <a:blipFill dpi="0" rotWithShape="1">
          <a:blip r:embed="rId2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527052" y="6410325"/>
            <a:ext cx="2927349" cy="331788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>
                <a:solidFill>
                  <a:srgbClr val="3F4548"/>
                </a:solidFill>
              </a:rPr>
              <a:t>25 September 2019</a:t>
            </a:r>
            <a:endParaRPr lang="en-GB" dirty="0">
              <a:solidFill>
                <a:srgbClr val="3F4548"/>
              </a:solidFill>
            </a:endParaRPr>
          </a:p>
        </p:txBody>
      </p:sp>
      <p:pic>
        <p:nvPicPr>
          <p:cNvPr id="7" name="Picture 4" descr="E:\Pants Work\Current Work\Actuaries 2011\Logos all\IFOA Logo\Lanscape - Standard\WMF logos\IFOA_logo_L_RGB_WO_text.wmf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249" y="260350"/>
            <a:ext cx="3229014" cy="1314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Line 7"/>
          <p:cNvSpPr>
            <a:spLocks noChangeShapeType="1"/>
          </p:cNvSpPr>
          <p:nvPr userDrawn="1"/>
        </p:nvSpPr>
        <p:spPr bwMode="auto">
          <a:xfrm>
            <a:off x="624419" y="6329363"/>
            <a:ext cx="10943167" cy="0"/>
          </a:xfrm>
          <a:prstGeom prst="line">
            <a:avLst/>
          </a:prstGeom>
          <a:noFill/>
          <a:ln w="12700">
            <a:solidFill>
              <a:schemeClr val="accent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GB" sz="1800">
              <a:solidFill>
                <a:srgbClr val="3F4548"/>
              </a:solidFill>
            </a:endParaRPr>
          </a:p>
        </p:txBody>
      </p:sp>
      <p:sp>
        <p:nvSpPr>
          <p:cNvPr id="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27051" y="1721220"/>
            <a:ext cx="9505950" cy="1295399"/>
          </a:xfrm>
        </p:spPr>
        <p:txBody>
          <a:bodyPr anchor="t"/>
          <a:lstStyle>
            <a:lvl1pPr>
              <a:defRPr sz="3600">
                <a:solidFill>
                  <a:srgbClr val="00A3C8"/>
                </a:solidFill>
              </a:defRPr>
            </a:lvl1pPr>
          </a:lstStyle>
          <a:p>
            <a:pPr lvl="0"/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527052" y="2368918"/>
            <a:ext cx="8161867" cy="1007740"/>
          </a:xfrm>
        </p:spPr>
        <p:txBody>
          <a:bodyPr/>
          <a:lstStyle>
            <a:lvl1pPr marL="0" indent="0">
              <a:spcBef>
                <a:spcPts val="0"/>
              </a:spcBef>
              <a:buFontTx/>
              <a:buNone/>
              <a:defRPr sz="26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/>
              <a:t>Click to edit Master subtitle style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6010865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ront cover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>
                <a:solidFill>
                  <a:srgbClr val="3F4548"/>
                </a:solidFill>
              </a:rPr>
              <a:t>25 September 2019</a:t>
            </a:r>
            <a:endParaRPr lang="en-GB" dirty="0">
              <a:solidFill>
                <a:srgbClr val="3F4548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65C5C0B4-F90D-4B90-B187-E84366B07232}" type="slidenum">
              <a:rPr lang="en-GB" smtClean="0"/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GB" dirty="0"/>
          </a:p>
        </p:txBody>
      </p:sp>
      <p:pic>
        <p:nvPicPr>
          <p:cNvPr id="3074" name="Picture 2" descr="Garden By The Bay in Singapore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69" t="10476" r="-1" b="-950"/>
          <a:stretch/>
        </p:blipFill>
        <p:spPr bwMode="auto">
          <a:xfrm>
            <a:off x="-95250" y="-57150"/>
            <a:ext cx="12439650" cy="73709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4" descr="E:\Pants Work\Current Work\Actuaries 2011\Logos all\IFOA Logo\Lanscape - Standard\WMF logos\IFOA_logo_L_RGB_WO_text.wmf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249" y="260350"/>
            <a:ext cx="3229014" cy="1314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2"/>
          <p:cNvSpPr txBox="1">
            <a:spLocks noChangeArrowheads="1"/>
          </p:cNvSpPr>
          <p:nvPr userDrawn="1"/>
        </p:nvSpPr>
        <p:spPr bwMode="auto">
          <a:xfrm>
            <a:off x="527051" y="1721220"/>
            <a:ext cx="8449735" cy="12953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9CC8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rgbClr val="D9AB16"/>
                </a:solidFill>
                <a:latin typeface="Arial" charset="0"/>
                <a:cs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rgbClr val="D9AB16"/>
                </a:solidFill>
                <a:latin typeface="Arial" charset="0"/>
                <a:cs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rgbClr val="D9AB16"/>
                </a:solidFill>
                <a:latin typeface="Arial" charset="0"/>
                <a:cs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rgbClr val="D9AB16"/>
                </a:solidFill>
                <a:latin typeface="Arial" charset="0"/>
                <a:cs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rgbClr val="D9AB16"/>
                </a:solidFill>
                <a:latin typeface="Arial" charset="0"/>
                <a:cs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rgbClr val="D9AB16"/>
                </a:solidFill>
                <a:latin typeface="Arial" charset="0"/>
                <a:cs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rgbClr val="D9AB16"/>
                </a:solidFill>
                <a:latin typeface="Arial" charset="0"/>
                <a:cs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rgbClr val="D9AB16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kern="0" dirty="0">
                <a:solidFill>
                  <a:srgbClr val="00A3C8"/>
                </a:solidFill>
              </a:rPr>
              <a:t>Click to edit Master title style</a:t>
            </a:r>
            <a:endParaRPr lang="en-GB" kern="0" dirty="0">
              <a:solidFill>
                <a:srgbClr val="00A3C8"/>
              </a:solidFill>
            </a:endParaRPr>
          </a:p>
        </p:txBody>
      </p:sp>
      <p:sp>
        <p:nvSpPr>
          <p:cNvPr id="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527052" y="2368918"/>
            <a:ext cx="8161867" cy="1007740"/>
          </a:xfrm>
        </p:spPr>
        <p:txBody>
          <a:bodyPr/>
          <a:lstStyle>
            <a:lvl1pPr marL="0" indent="0">
              <a:spcBef>
                <a:spcPts val="0"/>
              </a:spcBef>
              <a:buFontTx/>
              <a:buNone/>
              <a:defRPr sz="26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/>
              <a:t>Click to edit Master subtitle style</a:t>
            </a:r>
            <a:endParaRPr lang="en-GB" noProof="0" dirty="0"/>
          </a:p>
        </p:txBody>
      </p:sp>
      <p:sp>
        <p:nvSpPr>
          <p:cNvPr id="10" name="Line 7"/>
          <p:cNvSpPr>
            <a:spLocks noChangeShapeType="1"/>
          </p:cNvSpPr>
          <p:nvPr userDrawn="1"/>
        </p:nvSpPr>
        <p:spPr bwMode="auto">
          <a:xfrm>
            <a:off x="624419" y="6329363"/>
            <a:ext cx="10943167" cy="0"/>
          </a:xfrm>
          <a:prstGeom prst="line">
            <a:avLst/>
          </a:prstGeom>
          <a:noFill/>
          <a:ln w="12700">
            <a:solidFill>
              <a:schemeClr val="accent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GB" sz="1800">
              <a:solidFill>
                <a:srgbClr val="3F454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062912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ront cover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aerial photography of buildings during nighttime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524" y="-1081088"/>
            <a:ext cx="12902306" cy="86058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>
                <a:solidFill>
                  <a:srgbClr val="3F4548"/>
                </a:solidFill>
              </a:rPr>
              <a:t>25 September 2019</a:t>
            </a:r>
            <a:endParaRPr lang="en-GB" dirty="0">
              <a:solidFill>
                <a:srgbClr val="3F4548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65C5C0B4-F90D-4B90-B187-E84366B07232}" type="slidenum">
              <a:rPr lang="en-GB" smtClean="0"/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GB" dirty="0"/>
          </a:p>
        </p:txBody>
      </p:sp>
      <p:pic>
        <p:nvPicPr>
          <p:cNvPr id="8" name="Picture 4" descr="E:\Pants Work\Current Work\Actuaries 2011\Logos all\IFOA Logo\Lanscape - Standard\WMF logos\IFOA_logo_L_RGB_WO_text.wmf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249" y="260350"/>
            <a:ext cx="3229014" cy="1314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27051" y="1721220"/>
            <a:ext cx="7169149" cy="1295399"/>
          </a:xfrm>
        </p:spPr>
        <p:txBody>
          <a:bodyPr anchor="t"/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10" name="Line 7"/>
          <p:cNvSpPr>
            <a:spLocks noChangeShapeType="1"/>
          </p:cNvSpPr>
          <p:nvPr userDrawn="1"/>
        </p:nvSpPr>
        <p:spPr bwMode="auto">
          <a:xfrm>
            <a:off x="624419" y="6329363"/>
            <a:ext cx="10943167" cy="0"/>
          </a:xfrm>
          <a:prstGeom prst="line">
            <a:avLst/>
          </a:prstGeom>
          <a:noFill/>
          <a:ln w="12700">
            <a:solidFill>
              <a:schemeClr val="accent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GB" sz="1800">
              <a:solidFill>
                <a:srgbClr val="3F4548"/>
              </a:solidFill>
            </a:endParaRPr>
          </a:p>
        </p:txBody>
      </p:sp>
      <p:sp>
        <p:nvSpPr>
          <p:cNvPr id="1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527052" y="2368918"/>
            <a:ext cx="8161867" cy="1007740"/>
          </a:xfrm>
        </p:spPr>
        <p:txBody>
          <a:bodyPr/>
          <a:lstStyle>
            <a:lvl1pPr marL="0" indent="0">
              <a:spcBef>
                <a:spcPts val="0"/>
              </a:spcBef>
              <a:buFontTx/>
              <a:buNone/>
              <a:defRPr sz="2600">
                <a:solidFill>
                  <a:srgbClr val="00A3C8"/>
                </a:solidFill>
              </a:defRPr>
            </a:lvl1pPr>
          </a:lstStyle>
          <a:p>
            <a:pPr lvl="0"/>
            <a:r>
              <a:rPr lang="en-US" noProof="0"/>
              <a:t>Click to edit Master subtitle style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4826979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ront cover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buildings near body of water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-571500"/>
            <a:ext cx="12252549" cy="8172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>
                <a:solidFill>
                  <a:srgbClr val="3F4548"/>
                </a:solidFill>
              </a:rPr>
              <a:t>25 September 2019</a:t>
            </a:r>
            <a:endParaRPr lang="en-GB" dirty="0">
              <a:solidFill>
                <a:srgbClr val="3F4548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65C5C0B4-F90D-4B90-B187-E84366B07232}" type="slidenum">
              <a:rPr lang="en-GB" smtClean="0"/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GB" dirty="0"/>
          </a:p>
        </p:txBody>
      </p:sp>
      <p:pic>
        <p:nvPicPr>
          <p:cNvPr id="8" name="Picture 4" descr="E:\Pants Work\Current Work\Actuaries 2011\Logos all\IFOA Logo\Lanscape - Standard\WMF logos\IFOA_logo_L_RGB_WO_text.wmf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249" y="260350"/>
            <a:ext cx="3229014" cy="1314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27051" y="1721220"/>
            <a:ext cx="7607299" cy="1295399"/>
          </a:xfrm>
        </p:spPr>
        <p:txBody>
          <a:bodyPr anchor="t"/>
          <a:lstStyle>
            <a:lvl1pPr>
              <a:defRPr sz="3600">
                <a:solidFill>
                  <a:srgbClr val="009CC8"/>
                </a:solidFill>
              </a:defRPr>
            </a:lvl1pPr>
          </a:lstStyle>
          <a:p>
            <a:pPr lvl="0"/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10" name="Line 7"/>
          <p:cNvSpPr>
            <a:spLocks noChangeShapeType="1"/>
          </p:cNvSpPr>
          <p:nvPr userDrawn="1"/>
        </p:nvSpPr>
        <p:spPr bwMode="auto">
          <a:xfrm>
            <a:off x="624419" y="6329363"/>
            <a:ext cx="10943167" cy="0"/>
          </a:xfrm>
          <a:prstGeom prst="line">
            <a:avLst/>
          </a:prstGeom>
          <a:noFill/>
          <a:ln w="12700">
            <a:solidFill>
              <a:schemeClr val="accent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GB" sz="1800">
              <a:solidFill>
                <a:srgbClr val="3F4548"/>
              </a:solidFill>
            </a:endParaRPr>
          </a:p>
        </p:txBody>
      </p:sp>
      <p:sp>
        <p:nvSpPr>
          <p:cNvPr id="12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527052" y="2368918"/>
            <a:ext cx="8161867" cy="1007740"/>
          </a:xfrm>
        </p:spPr>
        <p:txBody>
          <a:bodyPr/>
          <a:lstStyle>
            <a:lvl1pPr marL="0" indent="0">
              <a:spcBef>
                <a:spcPts val="0"/>
              </a:spcBef>
              <a:buFontTx/>
              <a:buNone/>
              <a:defRPr sz="26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/>
              <a:t>Click to edit Master subtitle style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425905597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ront cover 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hotography of footbridge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701" y="-304800"/>
            <a:ext cx="12233691" cy="81598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E:\Pants Work\Current Work\Actuaries 2011\Logos all\IFOA Logo\Lanscape - Standard\WMF logos\IFOA_logo_L_RGB.wmf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725" y="273049"/>
            <a:ext cx="3251642" cy="131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>
                <a:solidFill>
                  <a:srgbClr val="3F4548"/>
                </a:solidFill>
              </a:rPr>
              <a:t>25 September 2019</a:t>
            </a:r>
            <a:endParaRPr lang="en-GB" dirty="0">
              <a:solidFill>
                <a:srgbClr val="3F4548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65C5C0B4-F90D-4B90-B187-E84366B07232}" type="slidenum">
              <a:rPr lang="en-GB" smtClean="0"/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GB" dirty="0"/>
          </a:p>
        </p:txBody>
      </p:sp>
      <p:sp>
        <p:nvSpPr>
          <p:cNvPr id="9" name="Rectangle 4"/>
          <p:cNvSpPr txBox="1">
            <a:spLocks noChangeArrowheads="1"/>
          </p:cNvSpPr>
          <p:nvPr userDrawn="1"/>
        </p:nvSpPr>
        <p:spPr bwMode="auto">
          <a:xfrm>
            <a:off x="527052" y="6410325"/>
            <a:ext cx="2927349" cy="331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744C141-B97D-4979-AB76-E8E6AB76C28B}" type="datetime4">
              <a:rPr lang="en-GB" smtClean="0">
                <a:solidFill>
                  <a:srgbClr val="3F4548"/>
                </a:solidFill>
              </a:rPr>
              <a:pPr/>
              <a:t>06 September 2024</a:t>
            </a:fld>
            <a:endParaRPr lang="en-GB" dirty="0">
              <a:solidFill>
                <a:srgbClr val="3F4548"/>
              </a:solidFill>
            </a:endParaRPr>
          </a:p>
        </p:txBody>
      </p:sp>
      <p:sp>
        <p:nvSpPr>
          <p:cNvPr id="10" name="Line 7"/>
          <p:cNvSpPr>
            <a:spLocks noChangeShapeType="1"/>
          </p:cNvSpPr>
          <p:nvPr userDrawn="1"/>
        </p:nvSpPr>
        <p:spPr bwMode="auto">
          <a:xfrm>
            <a:off x="624419" y="6329363"/>
            <a:ext cx="10943167" cy="0"/>
          </a:xfrm>
          <a:prstGeom prst="line">
            <a:avLst/>
          </a:prstGeom>
          <a:noFill/>
          <a:ln w="12700">
            <a:solidFill>
              <a:schemeClr val="accent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GB" sz="1800">
              <a:solidFill>
                <a:srgbClr val="3F4548"/>
              </a:solidFill>
            </a:endParaRPr>
          </a:p>
        </p:txBody>
      </p:sp>
      <p:sp>
        <p:nvSpPr>
          <p:cNvPr id="1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27051" y="1721220"/>
            <a:ext cx="9505950" cy="1295399"/>
          </a:xfrm>
        </p:spPr>
        <p:txBody>
          <a:bodyPr anchor="t"/>
          <a:lstStyle>
            <a:lvl1pPr>
              <a:defRPr sz="3600"/>
            </a:lvl1pPr>
          </a:lstStyle>
          <a:p>
            <a:pPr lvl="0"/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14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527052" y="2368918"/>
            <a:ext cx="8161867" cy="1007740"/>
          </a:xfrm>
        </p:spPr>
        <p:txBody>
          <a:bodyPr/>
          <a:lstStyle>
            <a:lvl1pPr marL="0" indent="0">
              <a:spcBef>
                <a:spcPts val="0"/>
              </a:spcBef>
              <a:buFontTx/>
              <a:buNone/>
              <a:defRPr sz="26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noProof="0"/>
              <a:t>Click to edit Master subtitle style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20411099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ront cover 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woman sitting on corner with MacBook Air on lap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53" t="8267" r="-901"/>
          <a:stretch/>
        </p:blipFill>
        <p:spPr bwMode="auto">
          <a:xfrm>
            <a:off x="-38100" y="-762000"/>
            <a:ext cx="12401550" cy="7762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>
                <a:solidFill>
                  <a:srgbClr val="3F4548"/>
                </a:solidFill>
              </a:rPr>
              <a:t>25 September 2019</a:t>
            </a:r>
            <a:endParaRPr lang="en-GB" dirty="0">
              <a:solidFill>
                <a:srgbClr val="3F4548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65C5C0B4-F90D-4B90-B187-E84366B07232}" type="slidenum">
              <a:rPr lang="en-GB" smtClean="0"/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GB" dirty="0"/>
          </a:p>
        </p:txBody>
      </p:sp>
      <p:pic>
        <p:nvPicPr>
          <p:cNvPr id="8" name="Picture 2" descr="E:\Pants Work\Current Work\Actuaries 2011\Logos all\IFOA Logo\Lanscape - Standard\WMF logos\IFOA_logo_L_RGB.wmf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725" y="273049"/>
            <a:ext cx="3251642" cy="131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27051" y="1721220"/>
            <a:ext cx="9505950" cy="1295399"/>
          </a:xfrm>
        </p:spPr>
        <p:txBody>
          <a:bodyPr anchor="t"/>
          <a:lstStyle>
            <a:lvl1pPr>
              <a:defRPr sz="3600">
                <a:solidFill>
                  <a:srgbClr val="009CC8"/>
                </a:solidFill>
              </a:defRPr>
            </a:lvl1pPr>
          </a:lstStyle>
          <a:p>
            <a:pPr lvl="0"/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10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527052" y="2368918"/>
            <a:ext cx="8161867" cy="1007740"/>
          </a:xfrm>
        </p:spPr>
        <p:txBody>
          <a:bodyPr/>
          <a:lstStyle>
            <a:lvl1pPr marL="0" indent="0">
              <a:spcBef>
                <a:spcPts val="0"/>
              </a:spcBef>
              <a:buFontTx/>
              <a:buNone/>
              <a:defRPr sz="26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noProof="0"/>
              <a:t>Click to edit Master subtitle style</a:t>
            </a:r>
            <a:endParaRPr lang="en-GB" noProof="0" dirty="0"/>
          </a:p>
        </p:txBody>
      </p:sp>
      <p:sp>
        <p:nvSpPr>
          <p:cNvPr id="11" name="Line 7"/>
          <p:cNvSpPr>
            <a:spLocks noChangeShapeType="1"/>
          </p:cNvSpPr>
          <p:nvPr userDrawn="1"/>
        </p:nvSpPr>
        <p:spPr bwMode="auto">
          <a:xfrm>
            <a:off x="624419" y="6329363"/>
            <a:ext cx="10943167" cy="0"/>
          </a:xfrm>
          <a:prstGeom prst="line">
            <a:avLst/>
          </a:prstGeom>
          <a:noFill/>
          <a:ln w="12700">
            <a:solidFill>
              <a:schemeClr val="accent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GB" sz="1800">
              <a:solidFill>
                <a:srgbClr val="3F454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689371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ront cover 8">
    <p:bg>
      <p:bgPr>
        <a:blipFill dpi="0" rotWithShape="1">
          <a:blip r:embed="rId2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527052" y="6410325"/>
            <a:ext cx="2927349" cy="331788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25 September 2019</a:t>
            </a:r>
            <a:endParaRPr lang="en-GB" dirty="0"/>
          </a:p>
        </p:txBody>
      </p:sp>
      <p:pic>
        <p:nvPicPr>
          <p:cNvPr id="6" name="Picture 4" descr="E:\Pants Work\Current Work\Actuaries 2011\Logos all\IFOA Logo\Lanscape - Standard\WMF logos\IFOA_logo_L_RGB_WO_text.wmf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249" y="260350"/>
            <a:ext cx="3229014" cy="1314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Line 7"/>
          <p:cNvSpPr>
            <a:spLocks noChangeShapeType="1"/>
          </p:cNvSpPr>
          <p:nvPr userDrawn="1"/>
        </p:nvSpPr>
        <p:spPr bwMode="auto">
          <a:xfrm>
            <a:off x="624419" y="6329363"/>
            <a:ext cx="10943167" cy="0"/>
          </a:xfrm>
          <a:prstGeom prst="line">
            <a:avLst/>
          </a:prstGeom>
          <a:noFill/>
          <a:ln w="12700">
            <a:solidFill>
              <a:schemeClr val="accent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GB" sz="1800">
              <a:solidFill>
                <a:srgbClr val="3F4548"/>
              </a:solidFill>
            </a:endParaRPr>
          </a:p>
        </p:txBody>
      </p:sp>
      <p:sp>
        <p:nvSpPr>
          <p:cNvPr id="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27051" y="1721220"/>
            <a:ext cx="9505950" cy="1295399"/>
          </a:xfrm>
        </p:spPr>
        <p:txBody>
          <a:bodyPr anchor="t"/>
          <a:lstStyle>
            <a:lvl1pPr>
              <a:defRPr sz="3600">
                <a:ln>
                  <a:noFill/>
                </a:ln>
                <a:solidFill>
                  <a:srgbClr val="00A3C8"/>
                </a:solidFill>
              </a:defRPr>
            </a:lvl1pPr>
          </a:lstStyle>
          <a:p>
            <a:pPr lvl="0"/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527052" y="2368918"/>
            <a:ext cx="8161867" cy="1007740"/>
          </a:xfrm>
        </p:spPr>
        <p:txBody>
          <a:bodyPr/>
          <a:lstStyle>
            <a:lvl1pPr marL="0" indent="0">
              <a:spcBef>
                <a:spcPts val="0"/>
              </a:spcBef>
              <a:buFontTx/>
              <a:buNone/>
              <a:defRPr sz="26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noProof="0"/>
              <a:t>Click to edit Master subtitle style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201348782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ront cover 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>
                <a:solidFill>
                  <a:srgbClr val="3F4548"/>
                </a:solidFill>
              </a:rPr>
              <a:t>25 September 2019</a:t>
            </a:r>
            <a:endParaRPr lang="en-GB" dirty="0">
              <a:solidFill>
                <a:srgbClr val="3F4548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65C5C0B4-F90D-4B90-B187-E84366B07232}" type="slidenum">
              <a:rPr lang="en-GB" smtClean="0"/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GB" dirty="0"/>
          </a:p>
        </p:txBody>
      </p:sp>
      <p:pic>
        <p:nvPicPr>
          <p:cNvPr id="8194" name="Picture 2" descr="white ladders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010" b="1503"/>
          <a:stretch/>
        </p:blipFill>
        <p:spPr bwMode="auto">
          <a:xfrm>
            <a:off x="0" y="-152400"/>
            <a:ext cx="12192000" cy="7277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4" descr="E:\Pants Work\Current Work\Actuaries 2011\Logos all\IFOA Logo\Lanscape - Standard\WMF logos\IFOA_logo_L_RGB_WO_text.wmf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249" y="260350"/>
            <a:ext cx="3229014" cy="1314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2"/>
          <p:cNvSpPr txBox="1">
            <a:spLocks noChangeArrowheads="1"/>
          </p:cNvSpPr>
          <p:nvPr userDrawn="1"/>
        </p:nvSpPr>
        <p:spPr bwMode="auto">
          <a:xfrm>
            <a:off x="527051" y="1721220"/>
            <a:ext cx="9505950" cy="12953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ln>
                  <a:noFill/>
                </a:ln>
                <a:solidFill>
                  <a:srgbClr val="00A3C8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rgbClr val="D9AB16"/>
                </a:solidFill>
                <a:latin typeface="Arial" charset="0"/>
                <a:cs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rgbClr val="D9AB16"/>
                </a:solidFill>
                <a:latin typeface="Arial" charset="0"/>
                <a:cs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rgbClr val="D9AB16"/>
                </a:solidFill>
                <a:latin typeface="Arial" charset="0"/>
                <a:cs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rgbClr val="D9AB16"/>
                </a:solidFill>
                <a:latin typeface="Arial" charset="0"/>
                <a:cs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rgbClr val="D9AB16"/>
                </a:solidFill>
                <a:latin typeface="Arial" charset="0"/>
                <a:cs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rgbClr val="D9AB16"/>
                </a:solidFill>
                <a:latin typeface="Arial" charset="0"/>
                <a:cs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rgbClr val="D9AB16"/>
                </a:solidFill>
                <a:latin typeface="Arial" charset="0"/>
                <a:cs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rgbClr val="D9AB16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kern="0"/>
              <a:t>Click to edit Master title style</a:t>
            </a:r>
            <a:endParaRPr lang="en-GB" kern="0" dirty="0"/>
          </a:p>
        </p:txBody>
      </p:sp>
      <p:sp>
        <p:nvSpPr>
          <p:cNvPr id="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527052" y="2368918"/>
            <a:ext cx="8161867" cy="1007740"/>
          </a:xfrm>
        </p:spPr>
        <p:txBody>
          <a:bodyPr/>
          <a:lstStyle>
            <a:lvl1pPr marL="0" indent="0">
              <a:spcBef>
                <a:spcPts val="0"/>
              </a:spcBef>
              <a:buFontTx/>
              <a:buNone/>
              <a:defRPr sz="26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/>
              <a:t>Click to edit Master subtitle style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415499541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rgbClr val="11345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4" descr="E:\Pants Work\Current Work\Actuaries 2011\IFOA Rebrand 2012\PowerPoint\blue_crest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1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6377" y="2116264"/>
            <a:ext cx="5248580" cy="44889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27052" y="2133602"/>
            <a:ext cx="10354711" cy="1295399"/>
          </a:xfrm>
        </p:spPr>
        <p:txBody>
          <a:bodyPr anchor="t"/>
          <a:lstStyle>
            <a:lvl1pPr>
              <a:defRPr sz="36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527052" y="2781300"/>
            <a:ext cx="8161867" cy="1007740"/>
          </a:xfrm>
        </p:spPr>
        <p:txBody>
          <a:bodyPr/>
          <a:lstStyle>
            <a:lvl1pPr marL="0" indent="0">
              <a:spcBef>
                <a:spcPts val="0"/>
              </a:spcBef>
              <a:buFontTx/>
              <a:buNone/>
              <a:defRPr sz="26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/>
              <a:t>Click to edit Master subtitle style</a:t>
            </a:r>
            <a:endParaRPr lang="en-GB" noProof="0" dirty="0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527052" y="6410325"/>
            <a:ext cx="2927349" cy="331788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>
                <a:solidFill>
                  <a:prstClr val="white"/>
                </a:solidFill>
              </a:rPr>
              <a:t>25 September 2019</a:t>
            </a:r>
            <a:endParaRPr lang="en-GB">
              <a:solidFill>
                <a:prstClr val="white"/>
              </a:solidFill>
            </a:endParaRPr>
          </a:p>
        </p:txBody>
      </p:sp>
      <p:pic>
        <p:nvPicPr>
          <p:cNvPr id="7" name="Picture 4" descr="E:\Pants Work\Current Work\Actuaries 2011\Logos all\IFOA Logo\Lanscape - Standard\WMF logos\IFOA_logo_L_RGB_WO_text.wmf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249" y="260350"/>
            <a:ext cx="3229014" cy="1314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375326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0D5A5B80-4E0E-41F8-BFF5-504EC24C412E}" type="datetime4">
              <a:rPr lang="en-GB" smtClean="0">
                <a:solidFill>
                  <a:srgbClr val="3F4548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06 September 2024</a:t>
            </a:fld>
            <a:endParaRPr lang="en-GB" dirty="0">
              <a:solidFill>
                <a:srgbClr val="3F4548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65C5C0B4-F90D-4B90-B187-E84366B07232}" type="slidenum">
              <a:rPr lang="en-GB" smtClean="0"/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GB" dirty="0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512611" y="1556792"/>
            <a:ext cx="11152339" cy="46402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6865511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3_Title Slide">
    <p:bg>
      <p:bgPr>
        <a:solidFill>
          <a:srgbClr val="11345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27051" y="2133602"/>
            <a:ext cx="8493582" cy="1295399"/>
          </a:xfrm>
        </p:spPr>
        <p:txBody>
          <a:bodyPr anchor="t"/>
          <a:lstStyle>
            <a:lvl1pPr>
              <a:defRPr sz="36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527052" y="2781300"/>
            <a:ext cx="8161867" cy="1007740"/>
          </a:xfrm>
        </p:spPr>
        <p:txBody>
          <a:bodyPr/>
          <a:lstStyle>
            <a:lvl1pPr marL="0" indent="0">
              <a:spcBef>
                <a:spcPts val="0"/>
              </a:spcBef>
              <a:buFontTx/>
              <a:buNone/>
              <a:defRPr sz="26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/>
              <a:t>Click to edit Master subtitle style</a:t>
            </a:r>
            <a:endParaRPr lang="en-GB" noProof="0" dirty="0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527052" y="6410325"/>
            <a:ext cx="2927349" cy="331788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>
                <a:solidFill>
                  <a:prstClr val="white"/>
                </a:solidFill>
              </a:rPr>
              <a:t>25 September 2019</a:t>
            </a:r>
            <a:endParaRPr lang="en-GB">
              <a:solidFill>
                <a:prstClr val="white"/>
              </a:solidFill>
            </a:endParaRPr>
          </a:p>
        </p:txBody>
      </p:sp>
      <p:grpSp>
        <p:nvGrpSpPr>
          <p:cNvPr id="4" name="Group 3"/>
          <p:cNvGrpSpPr/>
          <p:nvPr userDrawn="1"/>
        </p:nvGrpSpPr>
        <p:grpSpPr>
          <a:xfrm>
            <a:off x="9729635" y="493474"/>
            <a:ext cx="2038380" cy="809188"/>
            <a:chOff x="7905328" y="493473"/>
            <a:chExt cx="1656184" cy="631271"/>
          </a:xfrm>
        </p:grpSpPr>
        <p:sp>
          <p:nvSpPr>
            <p:cNvPr id="2" name="Oval 1"/>
            <p:cNvSpPr/>
            <p:nvPr userDrawn="1"/>
          </p:nvSpPr>
          <p:spPr>
            <a:xfrm>
              <a:off x="7905328" y="493473"/>
              <a:ext cx="648072" cy="631271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GB" sz="1800">
                <a:solidFill>
                  <a:prstClr val="white"/>
                </a:solidFill>
              </a:endParaRPr>
            </a:p>
          </p:txBody>
        </p:sp>
        <p:sp>
          <p:nvSpPr>
            <p:cNvPr id="3" name="TextBox 2"/>
            <p:cNvSpPr txBox="1"/>
            <p:nvPr userDrawn="1"/>
          </p:nvSpPr>
          <p:spPr>
            <a:xfrm>
              <a:off x="8553400" y="539969"/>
              <a:ext cx="1008112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sz="1600" dirty="0">
                  <a:solidFill>
                    <a:prstClr val="white"/>
                  </a:solidFill>
                </a:rPr>
                <a:t>Partner</a:t>
              </a:r>
            </a:p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sz="1600" dirty="0">
                  <a:solidFill>
                    <a:prstClr val="white"/>
                  </a:solidFill>
                </a:rPr>
                <a:t>Logo</a:t>
              </a:r>
            </a:p>
          </p:txBody>
        </p:sp>
      </p:grpSp>
      <p:grpSp>
        <p:nvGrpSpPr>
          <p:cNvPr id="5" name="Group 4"/>
          <p:cNvGrpSpPr/>
          <p:nvPr userDrawn="1"/>
        </p:nvGrpSpPr>
        <p:grpSpPr>
          <a:xfrm>
            <a:off x="9729635" y="1357570"/>
            <a:ext cx="2038380" cy="776032"/>
            <a:chOff x="7905328" y="1357569"/>
            <a:chExt cx="1656184" cy="631271"/>
          </a:xfrm>
        </p:grpSpPr>
        <p:sp>
          <p:nvSpPr>
            <p:cNvPr id="9" name="Oval 8"/>
            <p:cNvSpPr/>
            <p:nvPr userDrawn="1"/>
          </p:nvSpPr>
          <p:spPr>
            <a:xfrm>
              <a:off x="7905328" y="1357569"/>
              <a:ext cx="648072" cy="631271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GB" sz="1800">
                <a:solidFill>
                  <a:prstClr val="white"/>
                </a:solidFill>
              </a:endParaRPr>
            </a:p>
          </p:txBody>
        </p:sp>
        <p:sp>
          <p:nvSpPr>
            <p:cNvPr id="12" name="TextBox 11"/>
            <p:cNvSpPr txBox="1"/>
            <p:nvPr userDrawn="1"/>
          </p:nvSpPr>
          <p:spPr>
            <a:xfrm>
              <a:off x="8553400" y="1404065"/>
              <a:ext cx="1008112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sz="1600" dirty="0">
                  <a:solidFill>
                    <a:prstClr val="white"/>
                  </a:solidFill>
                </a:rPr>
                <a:t>Partner</a:t>
              </a:r>
            </a:p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sz="1600" dirty="0">
                  <a:solidFill>
                    <a:prstClr val="white"/>
                  </a:solidFill>
                </a:rPr>
                <a:t>Logo</a:t>
              </a:r>
            </a:p>
          </p:txBody>
        </p:sp>
      </p:grpSp>
      <p:pic>
        <p:nvPicPr>
          <p:cNvPr id="13" name="Picture 4" descr="E:\Pants Work\Current Work\Actuaries 2011\Logos all\IFOA Logo\Lanscape - Standard\WMF logos\IFOA_logo_L_RGB_WO_text.wmf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249" y="260350"/>
            <a:ext cx="3229014" cy="1314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9095404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>
                <a:solidFill>
                  <a:srgbClr val="3F4548"/>
                </a:solidFill>
              </a:rPr>
              <a:t>25 September 2019</a:t>
            </a:r>
            <a:endParaRPr lang="en-GB" dirty="0">
              <a:solidFill>
                <a:srgbClr val="3F4548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65C5C0B4-F90D-4B90-B187-E84366B07232}" type="slidenum">
              <a:rPr lang="en-GB" smtClean="0"/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GB" dirty="0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512611" y="1556792"/>
            <a:ext cx="11152339" cy="46402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2581685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Emphasis 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8" descr="A high view of visitors on the white floor of a modern museum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190" b="7722"/>
          <a:stretch/>
        </p:blipFill>
        <p:spPr bwMode="auto">
          <a:xfrm>
            <a:off x="8577871" y="0"/>
            <a:ext cx="4548812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7"/>
          <p:cNvSpPr/>
          <p:nvPr userDrawn="1"/>
        </p:nvSpPr>
        <p:spPr>
          <a:xfrm rot="10800000">
            <a:off x="8577871" y="-576490"/>
            <a:ext cx="2307771" cy="7852229"/>
          </a:xfrm>
          <a:prstGeom prst="rect">
            <a:avLst/>
          </a:prstGeom>
          <a:gradFill flip="none" rotWithShape="1">
            <a:gsLst>
              <a:gs pos="86000">
                <a:schemeClr val="accent1">
                  <a:lumMod val="5000"/>
                  <a:lumOff val="95000"/>
                  <a:alpha val="0"/>
                </a:schemeClr>
              </a:gs>
              <a:gs pos="50440">
                <a:srgbClr val="FAFDFE">
                  <a:alpha val="75000"/>
                </a:srgbClr>
              </a:gs>
              <a:gs pos="16000">
                <a:srgbClr val="FFFFFF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7053" y="404813"/>
            <a:ext cx="8050818" cy="1143000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2612" y="1556792"/>
            <a:ext cx="8050818" cy="46402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>
                <a:solidFill>
                  <a:srgbClr val="3F4548"/>
                </a:solidFill>
              </a:rPr>
              <a:t>25 September 2019</a:t>
            </a:r>
            <a:endParaRPr lang="en-GB">
              <a:solidFill>
                <a:srgbClr val="3F4548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E8DA6AF-1811-4E27-A96F-54109F1D0275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9" name="Line 7"/>
          <p:cNvSpPr>
            <a:spLocks noChangeShapeType="1"/>
          </p:cNvSpPr>
          <p:nvPr userDrawn="1"/>
        </p:nvSpPr>
        <p:spPr bwMode="auto">
          <a:xfrm>
            <a:off x="624419" y="6329363"/>
            <a:ext cx="10943167" cy="0"/>
          </a:xfrm>
          <a:prstGeom prst="line">
            <a:avLst/>
          </a:prstGeom>
          <a:noFill/>
          <a:ln w="12700">
            <a:solidFill>
              <a:schemeClr val="accent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GB" sz="1800">
              <a:solidFill>
                <a:srgbClr val="3F454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056457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Emphasis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 descr="man sitting on couch using MacBook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2500"/>
          <a:stretch/>
        </p:blipFill>
        <p:spPr bwMode="auto">
          <a:xfrm>
            <a:off x="8324850" y="0"/>
            <a:ext cx="40005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7"/>
          <p:cNvSpPr/>
          <p:nvPr userDrawn="1"/>
        </p:nvSpPr>
        <p:spPr>
          <a:xfrm rot="10800000">
            <a:off x="8229599" y="-275772"/>
            <a:ext cx="2307771" cy="7852229"/>
          </a:xfrm>
          <a:prstGeom prst="rect">
            <a:avLst/>
          </a:prstGeom>
          <a:gradFill flip="none" rotWithShape="1">
            <a:gsLst>
              <a:gs pos="86000">
                <a:schemeClr val="accent1">
                  <a:lumMod val="5000"/>
                  <a:lumOff val="95000"/>
                  <a:alpha val="0"/>
                </a:schemeClr>
              </a:gs>
              <a:gs pos="50440">
                <a:srgbClr val="FAFDFE">
                  <a:alpha val="75000"/>
                </a:srgbClr>
              </a:gs>
              <a:gs pos="16000">
                <a:srgbClr val="FFFFFF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7053" y="404813"/>
            <a:ext cx="8050818" cy="1143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2612" y="1556792"/>
            <a:ext cx="8050818" cy="46402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>
                <a:solidFill>
                  <a:srgbClr val="3F4548"/>
                </a:solidFill>
              </a:rPr>
              <a:t>25 September 2019</a:t>
            </a:r>
            <a:endParaRPr lang="en-GB">
              <a:solidFill>
                <a:srgbClr val="3F4548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E8DA6AF-1811-4E27-A96F-54109F1D0275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10" name="Line 7"/>
          <p:cNvSpPr>
            <a:spLocks noChangeShapeType="1"/>
          </p:cNvSpPr>
          <p:nvPr userDrawn="1"/>
        </p:nvSpPr>
        <p:spPr bwMode="auto">
          <a:xfrm>
            <a:off x="624419" y="6329363"/>
            <a:ext cx="10943167" cy="0"/>
          </a:xfrm>
          <a:prstGeom prst="line">
            <a:avLst/>
          </a:prstGeom>
          <a:noFill/>
          <a:ln w="12700">
            <a:solidFill>
              <a:schemeClr val="accent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GB" sz="1800">
              <a:solidFill>
                <a:srgbClr val="3F454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192957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Emphasis slid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752" r="5946"/>
          <a:stretch/>
        </p:blipFill>
        <p:spPr>
          <a:xfrm>
            <a:off x="8134350" y="0"/>
            <a:ext cx="5581650" cy="6858000"/>
          </a:xfrm>
          <a:prstGeom prst="rect">
            <a:avLst/>
          </a:prstGeom>
        </p:spPr>
      </p:pic>
      <p:sp>
        <p:nvSpPr>
          <p:cNvPr id="8" name="Rectangle 7"/>
          <p:cNvSpPr/>
          <p:nvPr userDrawn="1"/>
        </p:nvSpPr>
        <p:spPr>
          <a:xfrm rot="10800000">
            <a:off x="8126185" y="-497115"/>
            <a:ext cx="2307771" cy="7852229"/>
          </a:xfrm>
          <a:prstGeom prst="rect">
            <a:avLst/>
          </a:prstGeom>
          <a:gradFill flip="none" rotWithShape="1">
            <a:gsLst>
              <a:gs pos="86000">
                <a:schemeClr val="accent1">
                  <a:lumMod val="5000"/>
                  <a:lumOff val="95000"/>
                  <a:alpha val="0"/>
                </a:schemeClr>
              </a:gs>
              <a:gs pos="50440">
                <a:srgbClr val="FAFDFE">
                  <a:alpha val="75000"/>
                </a:srgbClr>
              </a:gs>
              <a:gs pos="16000">
                <a:srgbClr val="FFFFFF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7053" y="404813"/>
            <a:ext cx="8050818" cy="1143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2612" y="1556792"/>
            <a:ext cx="8050818" cy="46402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>
                <a:solidFill>
                  <a:srgbClr val="3F4548"/>
                </a:solidFill>
              </a:rPr>
              <a:t>25 September 2019</a:t>
            </a:r>
            <a:endParaRPr lang="en-GB">
              <a:solidFill>
                <a:srgbClr val="3F4548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E8DA6AF-1811-4E27-A96F-54109F1D0275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10" name="Line 7"/>
          <p:cNvSpPr>
            <a:spLocks noChangeShapeType="1"/>
          </p:cNvSpPr>
          <p:nvPr userDrawn="1"/>
        </p:nvSpPr>
        <p:spPr bwMode="auto">
          <a:xfrm>
            <a:off x="624419" y="6329363"/>
            <a:ext cx="10943167" cy="0"/>
          </a:xfrm>
          <a:prstGeom prst="line">
            <a:avLst/>
          </a:prstGeom>
          <a:noFill/>
          <a:ln w="12700">
            <a:solidFill>
              <a:schemeClr val="accent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GB" sz="1800">
              <a:solidFill>
                <a:srgbClr val="3F454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887806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mphasis slid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930"/>
          <a:stretch/>
        </p:blipFill>
        <p:spPr>
          <a:xfrm>
            <a:off x="8686800" y="0"/>
            <a:ext cx="4151072" cy="6858000"/>
          </a:xfrm>
          <a:prstGeom prst="rect">
            <a:avLst/>
          </a:prstGeom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>
                <a:solidFill>
                  <a:srgbClr val="3F4548"/>
                </a:solidFill>
              </a:rPr>
              <a:t>25 September 2019</a:t>
            </a:r>
            <a:endParaRPr lang="en-GB" dirty="0">
              <a:solidFill>
                <a:srgbClr val="3F4548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65C5C0B4-F90D-4B90-B187-E84366B07232}" type="slidenum">
              <a:rPr lang="en-GB" smtClean="0"/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GB" dirty="0"/>
          </a:p>
        </p:txBody>
      </p:sp>
      <p:sp>
        <p:nvSpPr>
          <p:cNvPr id="8" name="Rectangle 7"/>
          <p:cNvSpPr/>
          <p:nvPr userDrawn="1"/>
        </p:nvSpPr>
        <p:spPr>
          <a:xfrm rot="10800000">
            <a:off x="8592312" y="-362857"/>
            <a:ext cx="2307771" cy="7852229"/>
          </a:xfrm>
          <a:prstGeom prst="rect">
            <a:avLst/>
          </a:prstGeom>
          <a:gradFill flip="none" rotWithShape="1">
            <a:gsLst>
              <a:gs pos="86000">
                <a:schemeClr val="accent1">
                  <a:lumMod val="5000"/>
                  <a:lumOff val="95000"/>
                  <a:alpha val="0"/>
                </a:schemeClr>
              </a:gs>
              <a:gs pos="50440">
                <a:srgbClr val="FAFDFE">
                  <a:alpha val="75000"/>
                </a:srgbClr>
              </a:gs>
              <a:gs pos="16000">
                <a:srgbClr val="FFFFFF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527053" y="404813"/>
            <a:ext cx="8050818" cy="1143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512612" y="1556792"/>
            <a:ext cx="8050818" cy="46402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11" name="Line 7"/>
          <p:cNvSpPr>
            <a:spLocks noChangeShapeType="1"/>
          </p:cNvSpPr>
          <p:nvPr userDrawn="1"/>
        </p:nvSpPr>
        <p:spPr bwMode="auto">
          <a:xfrm>
            <a:off x="624419" y="6329363"/>
            <a:ext cx="10943167" cy="0"/>
          </a:xfrm>
          <a:prstGeom prst="line">
            <a:avLst/>
          </a:prstGeom>
          <a:noFill/>
          <a:ln w="12700">
            <a:solidFill>
              <a:schemeClr val="accent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GB" sz="1800">
              <a:solidFill>
                <a:srgbClr val="3F454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821204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Emphasis slide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gray arrow left sign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6901974" y="1434598"/>
            <a:ext cx="7099299" cy="37475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7"/>
          <p:cNvSpPr/>
          <p:nvPr userDrawn="1"/>
        </p:nvSpPr>
        <p:spPr>
          <a:xfrm rot="10800000">
            <a:off x="8592312" y="-362857"/>
            <a:ext cx="2307771" cy="7852229"/>
          </a:xfrm>
          <a:prstGeom prst="rect">
            <a:avLst/>
          </a:prstGeom>
          <a:gradFill flip="none" rotWithShape="1">
            <a:gsLst>
              <a:gs pos="86000">
                <a:schemeClr val="accent1">
                  <a:lumMod val="5000"/>
                  <a:lumOff val="95000"/>
                  <a:alpha val="0"/>
                </a:schemeClr>
              </a:gs>
              <a:gs pos="50440">
                <a:srgbClr val="FAFDFE">
                  <a:alpha val="75000"/>
                </a:srgbClr>
              </a:gs>
              <a:gs pos="16000">
                <a:srgbClr val="FFFFFF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7053" y="404813"/>
            <a:ext cx="8050818" cy="1143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2612" y="1556792"/>
            <a:ext cx="8050818" cy="46402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>
                <a:solidFill>
                  <a:srgbClr val="3F4548"/>
                </a:solidFill>
              </a:rPr>
              <a:t>25 September 2019</a:t>
            </a:r>
            <a:endParaRPr lang="en-GB">
              <a:solidFill>
                <a:srgbClr val="3F4548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E8DA6AF-1811-4E27-A96F-54109F1D0275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10" name="Line 7"/>
          <p:cNvSpPr>
            <a:spLocks noChangeShapeType="1"/>
          </p:cNvSpPr>
          <p:nvPr userDrawn="1"/>
        </p:nvSpPr>
        <p:spPr bwMode="auto">
          <a:xfrm>
            <a:off x="624419" y="6329363"/>
            <a:ext cx="10943167" cy="0"/>
          </a:xfrm>
          <a:prstGeom prst="line">
            <a:avLst/>
          </a:prstGeom>
          <a:noFill/>
          <a:ln w="12700">
            <a:solidFill>
              <a:schemeClr val="accent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GB" sz="1800">
              <a:solidFill>
                <a:srgbClr val="3F454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073681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Emphasis slide 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https://images.unsplash.com/photo-1516496636080-14fb876e029d?ixlib=rb-0.3.5&amp;ixid=eyJhcHBfaWQiOjEyMDd9&amp;s=b7c4dce29d0c04926ef1bc71ad2b0d65&amp;dpr=1&amp;auto=format&amp;fit=crop&amp;w=1000&amp;q=80&amp;cs=tinysrgb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4847"/>
          <a:stretch/>
        </p:blipFill>
        <p:spPr bwMode="auto">
          <a:xfrm flipH="1">
            <a:off x="8635999" y="0"/>
            <a:ext cx="3556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7"/>
          <p:cNvSpPr/>
          <p:nvPr userDrawn="1"/>
        </p:nvSpPr>
        <p:spPr>
          <a:xfrm rot="10800000">
            <a:off x="8200572" y="-362857"/>
            <a:ext cx="2307771" cy="7852229"/>
          </a:xfrm>
          <a:prstGeom prst="rect">
            <a:avLst/>
          </a:prstGeom>
          <a:gradFill flip="none" rotWithShape="1">
            <a:gsLst>
              <a:gs pos="86000">
                <a:schemeClr val="accent1">
                  <a:lumMod val="5000"/>
                  <a:lumOff val="95000"/>
                  <a:alpha val="0"/>
                </a:schemeClr>
              </a:gs>
              <a:gs pos="50440">
                <a:srgbClr val="FAFDFE">
                  <a:alpha val="75000"/>
                </a:srgbClr>
              </a:gs>
              <a:gs pos="16000">
                <a:srgbClr val="FFFFFF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7053" y="404813"/>
            <a:ext cx="8050818" cy="1143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2612" y="1556792"/>
            <a:ext cx="8050818" cy="46402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>
                <a:solidFill>
                  <a:srgbClr val="3F4548"/>
                </a:solidFill>
              </a:rPr>
              <a:t>25 September 2019</a:t>
            </a:r>
            <a:endParaRPr lang="en-GB">
              <a:solidFill>
                <a:srgbClr val="3F4548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E8DA6AF-1811-4E27-A96F-54109F1D0275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10" name="Line 7"/>
          <p:cNvSpPr>
            <a:spLocks noChangeShapeType="1"/>
          </p:cNvSpPr>
          <p:nvPr userDrawn="1"/>
        </p:nvSpPr>
        <p:spPr bwMode="auto">
          <a:xfrm>
            <a:off x="624419" y="6329363"/>
            <a:ext cx="10943167" cy="0"/>
          </a:xfrm>
          <a:prstGeom prst="line">
            <a:avLst/>
          </a:prstGeom>
          <a:noFill/>
          <a:ln w="12700">
            <a:solidFill>
              <a:schemeClr val="accent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GB" sz="1800">
              <a:solidFill>
                <a:srgbClr val="3F454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029313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Emphasis slide 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images.unsplash.com/photo-1495522130528-81c79aba3194?ixlib=rb-0.3.5&amp;ixid=eyJhcHBfaWQiOjEyMDd9&amp;s=cb28dd2b3810ad54f7ee7d04b1a8a271&amp;dpr=1&amp;auto=format&amp;fit=crop&amp;w=1000&amp;q=80&amp;cs=tinysrgb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433"/>
          <a:stretch/>
        </p:blipFill>
        <p:spPr bwMode="auto">
          <a:xfrm>
            <a:off x="7619180" y="-137276"/>
            <a:ext cx="4699820" cy="69952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7"/>
          <p:cNvSpPr/>
          <p:nvPr userDrawn="1"/>
        </p:nvSpPr>
        <p:spPr>
          <a:xfrm rot="10800000">
            <a:off x="7460343" y="-406400"/>
            <a:ext cx="2307771" cy="7852229"/>
          </a:xfrm>
          <a:prstGeom prst="rect">
            <a:avLst/>
          </a:prstGeom>
          <a:gradFill flip="none" rotWithShape="1">
            <a:gsLst>
              <a:gs pos="86000">
                <a:schemeClr val="accent1">
                  <a:lumMod val="5000"/>
                  <a:lumOff val="95000"/>
                  <a:alpha val="0"/>
                </a:schemeClr>
              </a:gs>
              <a:gs pos="50440">
                <a:srgbClr val="FAFDFE">
                  <a:alpha val="75000"/>
                </a:srgbClr>
              </a:gs>
              <a:gs pos="16000">
                <a:srgbClr val="FFFFFF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7053" y="404813"/>
            <a:ext cx="8050818" cy="1143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2612" y="1556792"/>
            <a:ext cx="8050818" cy="46402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>
                <a:solidFill>
                  <a:srgbClr val="3F4548"/>
                </a:solidFill>
              </a:rPr>
              <a:t>25 September 2019</a:t>
            </a:r>
            <a:endParaRPr lang="en-GB">
              <a:solidFill>
                <a:srgbClr val="3F4548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E8DA6AF-1811-4E27-A96F-54109F1D0275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9" name="Line 7"/>
          <p:cNvSpPr>
            <a:spLocks noChangeShapeType="1"/>
          </p:cNvSpPr>
          <p:nvPr userDrawn="1"/>
        </p:nvSpPr>
        <p:spPr bwMode="auto">
          <a:xfrm>
            <a:off x="624419" y="6329363"/>
            <a:ext cx="10943167" cy="0"/>
          </a:xfrm>
          <a:prstGeom prst="line">
            <a:avLst/>
          </a:prstGeom>
          <a:noFill/>
          <a:ln w="12700">
            <a:solidFill>
              <a:schemeClr val="accent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GB" sz="1800">
              <a:solidFill>
                <a:srgbClr val="3F454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512961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Emphasis slide 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people standing inside city building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586"/>
          <a:stretch/>
        </p:blipFill>
        <p:spPr bwMode="auto">
          <a:xfrm>
            <a:off x="7981310" y="-361950"/>
            <a:ext cx="5240600" cy="7219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7"/>
          <p:cNvSpPr/>
          <p:nvPr userDrawn="1"/>
        </p:nvSpPr>
        <p:spPr>
          <a:xfrm rot="10800000">
            <a:off x="7822900" y="-361950"/>
            <a:ext cx="2307771" cy="7852229"/>
          </a:xfrm>
          <a:prstGeom prst="rect">
            <a:avLst/>
          </a:prstGeom>
          <a:gradFill flip="none" rotWithShape="1">
            <a:gsLst>
              <a:gs pos="86000">
                <a:schemeClr val="accent1">
                  <a:lumMod val="5000"/>
                  <a:lumOff val="95000"/>
                  <a:alpha val="0"/>
                </a:schemeClr>
              </a:gs>
              <a:gs pos="50440">
                <a:srgbClr val="FAFDFE">
                  <a:alpha val="75000"/>
                </a:srgbClr>
              </a:gs>
              <a:gs pos="16000">
                <a:srgbClr val="FFFFFF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7053" y="404813"/>
            <a:ext cx="8050818" cy="1143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2612" y="1556792"/>
            <a:ext cx="8050818" cy="46402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>
                <a:solidFill>
                  <a:srgbClr val="3F4548"/>
                </a:solidFill>
              </a:rPr>
              <a:t>25 September 2019</a:t>
            </a:r>
            <a:endParaRPr lang="en-GB">
              <a:solidFill>
                <a:srgbClr val="3F4548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E8DA6AF-1811-4E27-A96F-54109F1D0275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10" name="Line 7"/>
          <p:cNvSpPr>
            <a:spLocks noChangeShapeType="1"/>
          </p:cNvSpPr>
          <p:nvPr userDrawn="1"/>
        </p:nvSpPr>
        <p:spPr bwMode="auto">
          <a:xfrm>
            <a:off x="624419" y="6329363"/>
            <a:ext cx="10943167" cy="0"/>
          </a:xfrm>
          <a:prstGeom prst="line">
            <a:avLst/>
          </a:prstGeom>
          <a:noFill/>
          <a:ln w="12700">
            <a:solidFill>
              <a:schemeClr val="accent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GB" sz="1800">
              <a:solidFill>
                <a:srgbClr val="3F454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18804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Emphasis 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 rot="10800000">
            <a:off x="8577871" y="-576490"/>
            <a:ext cx="2307771" cy="7852229"/>
          </a:xfrm>
          <a:prstGeom prst="rect">
            <a:avLst/>
          </a:prstGeom>
          <a:gradFill flip="none" rotWithShape="1">
            <a:gsLst>
              <a:gs pos="86000">
                <a:schemeClr val="accent1">
                  <a:lumMod val="5000"/>
                  <a:lumOff val="95000"/>
                  <a:alpha val="0"/>
                </a:schemeClr>
              </a:gs>
              <a:gs pos="50440">
                <a:srgbClr val="FAFDFE">
                  <a:alpha val="75000"/>
                </a:srgbClr>
              </a:gs>
              <a:gs pos="16000">
                <a:srgbClr val="FFFFFF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7053" y="404813"/>
            <a:ext cx="8050818" cy="1143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2612" y="1556792"/>
            <a:ext cx="8050818" cy="46402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C1242CF-12C1-4411-B532-E91306108269}" type="datetime4">
              <a:rPr lang="en-GB">
                <a:solidFill>
                  <a:srgbClr val="3F4548"/>
                </a:solidFill>
              </a:rPr>
              <a:pPr/>
              <a:t>06 September 2024</a:t>
            </a:fld>
            <a:endParaRPr lang="en-GB" dirty="0">
              <a:solidFill>
                <a:srgbClr val="3F4548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E8DA6AF-1811-4E27-A96F-54109F1D0275}" type="slidenum">
              <a:rPr lang="en-GB"/>
              <a:pPr/>
              <a:t>‹#›</a:t>
            </a:fld>
            <a:endParaRPr lang="en-GB" dirty="0"/>
          </a:p>
        </p:txBody>
      </p:sp>
      <p:sp>
        <p:nvSpPr>
          <p:cNvPr id="9" name="Line 7"/>
          <p:cNvSpPr>
            <a:spLocks noChangeShapeType="1"/>
          </p:cNvSpPr>
          <p:nvPr userDrawn="1"/>
        </p:nvSpPr>
        <p:spPr bwMode="auto">
          <a:xfrm>
            <a:off x="624419" y="6329363"/>
            <a:ext cx="10943167" cy="0"/>
          </a:xfrm>
          <a:prstGeom prst="line">
            <a:avLst/>
          </a:prstGeom>
          <a:noFill/>
          <a:ln w="12700">
            <a:solidFill>
              <a:schemeClr val="accent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GB" sz="1800" dirty="0">
              <a:solidFill>
                <a:srgbClr val="3F454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8279303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Emphasis slide 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3333"/>
          <a:stretch/>
        </p:blipFill>
        <p:spPr>
          <a:xfrm rot="5400000">
            <a:off x="6781800" y="1447800"/>
            <a:ext cx="6858000" cy="3962400"/>
          </a:xfrm>
          <a:prstGeom prst="rect">
            <a:avLst/>
          </a:prstGeom>
        </p:spPr>
      </p:pic>
      <p:sp>
        <p:nvSpPr>
          <p:cNvPr id="8" name="Rectangle 7"/>
          <p:cNvSpPr/>
          <p:nvPr userDrawn="1"/>
        </p:nvSpPr>
        <p:spPr>
          <a:xfrm rot="10800000">
            <a:off x="8229599" y="-275772"/>
            <a:ext cx="2307771" cy="7852229"/>
          </a:xfrm>
          <a:prstGeom prst="rect">
            <a:avLst/>
          </a:prstGeom>
          <a:gradFill flip="none" rotWithShape="1">
            <a:gsLst>
              <a:gs pos="86000">
                <a:schemeClr val="accent1">
                  <a:lumMod val="5000"/>
                  <a:lumOff val="95000"/>
                  <a:alpha val="0"/>
                </a:schemeClr>
              </a:gs>
              <a:gs pos="50440">
                <a:srgbClr val="FAFDFE">
                  <a:alpha val="75000"/>
                </a:srgbClr>
              </a:gs>
              <a:gs pos="16000">
                <a:srgbClr val="FFFFFF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7053" y="404813"/>
            <a:ext cx="8050818" cy="1143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2612" y="1556792"/>
            <a:ext cx="8050818" cy="46402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>
                <a:solidFill>
                  <a:srgbClr val="3F4548"/>
                </a:solidFill>
              </a:rPr>
              <a:t>25 September 2019</a:t>
            </a:r>
            <a:endParaRPr lang="en-GB">
              <a:solidFill>
                <a:srgbClr val="3F4548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E8DA6AF-1811-4E27-A96F-54109F1D0275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10" name="Line 7"/>
          <p:cNvSpPr>
            <a:spLocks noChangeShapeType="1"/>
          </p:cNvSpPr>
          <p:nvPr userDrawn="1"/>
        </p:nvSpPr>
        <p:spPr bwMode="auto">
          <a:xfrm>
            <a:off x="624419" y="6329363"/>
            <a:ext cx="10943167" cy="0"/>
          </a:xfrm>
          <a:prstGeom prst="line">
            <a:avLst/>
          </a:prstGeom>
          <a:noFill/>
          <a:ln w="12700">
            <a:solidFill>
              <a:schemeClr val="accent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GB" sz="1800">
              <a:solidFill>
                <a:srgbClr val="3F454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154053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Emphasis slide 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 descr="man holding white ceramic teacup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233"/>
          <a:stretch/>
        </p:blipFill>
        <p:spPr bwMode="auto">
          <a:xfrm>
            <a:off x="8286750" y="-219527"/>
            <a:ext cx="3905250" cy="70775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7"/>
          <p:cNvSpPr/>
          <p:nvPr userDrawn="1"/>
        </p:nvSpPr>
        <p:spPr>
          <a:xfrm rot="10800000">
            <a:off x="8229599" y="-275772"/>
            <a:ext cx="2307771" cy="7852229"/>
          </a:xfrm>
          <a:prstGeom prst="rect">
            <a:avLst/>
          </a:prstGeom>
          <a:gradFill flip="none" rotWithShape="1">
            <a:gsLst>
              <a:gs pos="86000">
                <a:schemeClr val="accent1">
                  <a:lumMod val="5000"/>
                  <a:lumOff val="95000"/>
                  <a:alpha val="0"/>
                </a:schemeClr>
              </a:gs>
              <a:gs pos="50440">
                <a:srgbClr val="FAFDFE">
                  <a:alpha val="75000"/>
                </a:srgbClr>
              </a:gs>
              <a:gs pos="16000">
                <a:srgbClr val="FFFFFF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7053" y="404813"/>
            <a:ext cx="8050818" cy="1143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2612" y="1556792"/>
            <a:ext cx="8050818" cy="46402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>
                <a:solidFill>
                  <a:srgbClr val="3F4548"/>
                </a:solidFill>
              </a:rPr>
              <a:t>25 September 2019</a:t>
            </a:r>
            <a:endParaRPr lang="en-GB">
              <a:solidFill>
                <a:srgbClr val="3F4548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E8DA6AF-1811-4E27-A96F-54109F1D0275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10" name="Line 7"/>
          <p:cNvSpPr>
            <a:spLocks noChangeShapeType="1"/>
          </p:cNvSpPr>
          <p:nvPr userDrawn="1"/>
        </p:nvSpPr>
        <p:spPr bwMode="auto">
          <a:xfrm>
            <a:off x="624419" y="6329363"/>
            <a:ext cx="10943167" cy="0"/>
          </a:xfrm>
          <a:prstGeom prst="line">
            <a:avLst/>
          </a:prstGeom>
          <a:noFill/>
          <a:ln w="12700">
            <a:solidFill>
              <a:schemeClr val="accent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GB" sz="1800">
              <a:solidFill>
                <a:srgbClr val="3F454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556731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27050" y="1557338"/>
            <a:ext cx="5425017" cy="4640262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55266" y="1557338"/>
            <a:ext cx="5427134" cy="4640262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>
                <a:solidFill>
                  <a:srgbClr val="3F4548"/>
                </a:solidFill>
              </a:rPr>
              <a:t>25 September 2019</a:t>
            </a:r>
            <a:endParaRPr lang="en-GB">
              <a:solidFill>
                <a:srgbClr val="3F4548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75E1C19-A04E-4390-A400-023E4FCB19F2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15934553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9339" y="404664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7" y="1535113"/>
            <a:ext cx="5389034" cy="639762"/>
          </a:xfrm>
        </p:spPr>
        <p:txBody>
          <a:bodyPr anchor="b"/>
          <a:lstStyle>
            <a:lvl1pPr marL="0" indent="0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7" y="2174875"/>
            <a:ext cx="5389034" cy="3951288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>
                <a:solidFill>
                  <a:srgbClr val="3F4548"/>
                </a:solidFill>
              </a:rPr>
              <a:t>25 September 2019</a:t>
            </a:r>
            <a:endParaRPr lang="en-GB">
              <a:solidFill>
                <a:srgbClr val="3F4548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B513AD-2D40-40B6-B454-91430654BAD4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1160667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>
                <a:solidFill>
                  <a:srgbClr val="3F4548"/>
                </a:solidFill>
              </a:rPr>
              <a:t>25 September 2019</a:t>
            </a:r>
            <a:endParaRPr lang="en-GB">
              <a:solidFill>
                <a:srgbClr val="3F4548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CC5EDD3-CB13-45EB-8A5C-B486875EE4D2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96010075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>
                <a:solidFill>
                  <a:srgbClr val="3F4548"/>
                </a:solidFill>
              </a:rPr>
              <a:t>25 September 2019</a:t>
            </a:r>
            <a:endParaRPr lang="en-GB">
              <a:solidFill>
                <a:srgbClr val="3F4548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2D29D89-28D6-400C-BE2E-4CB4EC7E1F86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24090714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1908" y="4653136"/>
            <a:ext cx="7315200" cy="566738"/>
          </a:xfrm>
        </p:spPr>
        <p:txBody>
          <a:bodyPr anchor="b"/>
          <a:lstStyle>
            <a:lvl1pPr algn="l">
              <a:defRPr sz="2400" b="1"/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1907" y="466328"/>
            <a:ext cx="11167482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11908" y="5219874"/>
            <a:ext cx="7315200" cy="804862"/>
          </a:xfrm>
        </p:spPr>
        <p:txBody>
          <a:bodyPr/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>
                <a:solidFill>
                  <a:srgbClr val="3F4548"/>
                </a:solidFill>
              </a:rPr>
              <a:t>25 September 2019</a:t>
            </a:r>
            <a:endParaRPr lang="en-GB">
              <a:solidFill>
                <a:srgbClr val="3F4548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3FE9C09-A791-4882-904F-A1C4017C9B6E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61587032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hart" preserve="1">
  <p:cSld name="Title, Text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7052" y="404813"/>
            <a:ext cx="11055349" cy="1143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527050" y="1557338"/>
            <a:ext cx="5425017" cy="4640262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Chart Placeholder 3"/>
          <p:cNvSpPr>
            <a:spLocks noGrp="1"/>
          </p:cNvSpPr>
          <p:nvPr>
            <p:ph type="chart" sz="half" idx="2"/>
          </p:nvPr>
        </p:nvSpPr>
        <p:spPr>
          <a:xfrm>
            <a:off x="6155266" y="1557338"/>
            <a:ext cx="5427134" cy="4640262"/>
          </a:xfrm>
        </p:spPr>
        <p:txBody>
          <a:bodyPr/>
          <a:lstStyle>
            <a:lvl1pPr>
              <a:defRPr sz="2200"/>
            </a:lvl1pPr>
          </a:lstStyle>
          <a:p>
            <a:r>
              <a:rPr lang="en-US"/>
              <a:t>Click icon to add chart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27052" y="6410325"/>
            <a:ext cx="2688166" cy="331788"/>
          </a:xfrm>
        </p:spPr>
        <p:txBody>
          <a:bodyPr/>
          <a:lstStyle>
            <a:lvl1pPr>
              <a:defRPr/>
            </a:lvl1pPr>
          </a:lstStyle>
          <a:p>
            <a:r>
              <a:rPr lang="en-US">
                <a:solidFill>
                  <a:srgbClr val="3F4548"/>
                </a:solidFill>
              </a:rPr>
              <a:t>25 September 2019</a:t>
            </a:r>
            <a:endParaRPr lang="en-GB">
              <a:solidFill>
                <a:srgbClr val="3F4548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215219" y="6410325"/>
            <a:ext cx="5761567" cy="331788"/>
          </a:xfr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01351" y="6402390"/>
            <a:ext cx="863600" cy="339725"/>
          </a:xfrm>
        </p:spPr>
        <p:txBody>
          <a:bodyPr/>
          <a:lstStyle>
            <a:lvl1pPr>
              <a:defRPr/>
            </a:lvl1pPr>
          </a:lstStyle>
          <a:p>
            <a:fld id="{DD990B9C-E09A-4941-8EE5-1699664D5C7B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44716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27050" y="1557338"/>
            <a:ext cx="5425017" cy="4640262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55266" y="1557338"/>
            <a:ext cx="5427134" cy="4640262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978B6D0-AB09-4B3E-9118-B4659F37B303}" type="datetime4">
              <a:rPr lang="en-GB">
                <a:solidFill>
                  <a:srgbClr val="3F4548"/>
                </a:solidFill>
              </a:rPr>
              <a:pPr/>
              <a:t>06 September 2024</a:t>
            </a:fld>
            <a:endParaRPr lang="en-GB" dirty="0">
              <a:solidFill>
                <a:srgbClr val="3F4548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75E1C19-A04E-4390-A400-023E4FCB19F2}" type="slidenum">
              <a:rPr lang="en-GB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872424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9339" y="404664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7" y="1535113"/>
            <a:ext cx="5389034" cy="639762"/>
          </a:xfrm>
        </p:spPr>
        <p:txBody>
          <a:bodyPr anchor="b"/>
          <a:lstStyle>
            <a:lvl1pPr marL="0" indent="0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7" y="2174875"/>
            <a:ext cx="5389034" cy="3951288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2D14434-9E7D-48B3-A0B1-B61FF5889F61}" type="datetime4">
              <a:rPr lang="en-GB">
                <a:solidFill>
                  <a:srgbClr val="3F4548"/>
                </a:solidFill>
              </a:rPr>
              <a:pPr/>
              <a:t>06 September 2024</a:t>
            </a:fld>
            <a:endParaRPr lang="en-GB" dirty="0">
              <a:solidFill>
                <a:srgbClr val="3F4548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B513AD-2D40-40B6-B454-91430654BAD4}" type="slidenum">
              <a:rPr lang="en-GB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960443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0CB7BE8-6A98-487E-A0BA-75F334DA4484}" type="datetime4">
              <a:rPr lang="en-GB">
                <a:solidFill>
                  <a:srgbClr val="3F4548"/>
                </a:solidFill>
              </a:rPr>
              <a:pPr/>
              <a:t>06 September 2024</a:t>
            </a:fld>
            <a:endParaRPr lang="en-GB" dirty="0">
              <a:solidFill>
                <a:srgbClr val="3F4548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CC5EDD3-CB13-45EB-8A5C-B486875EE4D2}" type="slidenum">
              <a:rPr lang="en-GB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001983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7B165FE-1D5F-4086-A6F1-ADCC09BA4FF2}" type="datetime4">
              <a:rPr lang="en-GB">
                <a:solidFill>
                  <a:srgbClr val="3F4548"/>
                </a:solidFill>
              </a:rPr>
              <a:pPr/>
              <a:t>06 September 2024</a:t>
            </a:fld>
            <a:endParaRPr lang="en-GB" dirty="0">
              <a:solidFill>
                <a:srgbClr val="3F4548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2D29D89-28D6-400C-BE2E-4CB4EC7E1F86}" type="slidenum">
              <a:rPr lang="en-GB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90540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1908" y="4653136"/>
            <a:ext cx="7315200" cy="566738"/>
          </a:xfrm>
        </p:spPr>
        <p:txBody>
          <a:bodyPr anchor="b"/>
          <a:lstStyle>
            <a:lvl1pPr algn="l">
              <a:defRPr sz="2400" b="1"/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1907" y="466328"/>
            <a:ext cx="11167482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11908" y="5219874"/>
            <a:ext cx="7315200" cy="804862"/>
          </a:xfrm>
        </p:spPr>
        <p:txBody>
          <a:bodyPr/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22C0A29-9CEF-41E0-85B3-88BBAFC398D9}" type="datetime4">
              <a:rPr lang="en-GB">
                <a:solidFill>
                  <a:srgbClr val="3F4548"/>
                </a:solidFill>
              </a:rPr>
              <a:pPr/>
              <a:t>06 September 2024</a:t>
            </a:fld>
            <a:endParaRPr lang="en-GB" dirty="0">
              <a:solidFill>
                <a:srgbClr val="3F4548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3FE9C09-A791-4882-904F-A1C4017C9B6E}" type="slidenum">
              <a:rPr lang="en-GB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76454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hart" preserve="1">
  <p:cSld name="Title, Text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7052" y="404813"/>
            <a:ext cx="11055349" cy="1143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527050" y="1557338"/>
            <a:ext cx="5425017" cy="4640262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Chart Placeholder 3"/>
          <p:cNvSpPr>
            <a:spLocks noGrp="1"/>
          </p:cNvSpPr>
          <p:nvPr>
            <p:ph type="chart" sz="half" idx="2"/>
          </p:nvPr>
        </p:nvSpPr>
        <p:spPr>
          <a:xfrm>
            <a:off x="6155266" y="1557338"/>
            <a:ext cx="5427134" cy="4640262"/>
          </a:xfrm>
        </p:spPr>
        <p:txBody>
          <a:bodyPr/>
          <a:lstStyle>
            <a:lvl1pPr>
              <a:defRPr sz="2200"/>
            </a:lvl1pPr>
          </a:lstStyle>
          <a:p>
            <a:r>
              <a:rPr lang="en-US" dirty="0"/>
              <a:t>Click icon to add chart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27052" y="6410325"/>
            <a:ext cx="2688166" cy="331788"/>
          </a:xfrm>
        </p:spPr>
        <p:txBody>
          <a:bodyPr/>
          <a:lstStyle>
            <a:lvl1pPr>
              <a:defRPr/>
            </a:lvl1pPr>
          </a:lstStyle>
          <a:p>
            <a:fld id="{E55E8865-9CB5-4569-9D00-F0979EDB96F2}" type="datetime4">
              <a:rPr lang="en-GB">
                <a:solidFill>
                  <a:srgbClr val="3F4548"/>
                </a:solidFill>
              </a:rPr>
              <a:pPr/>
              <a:t>06 September 2024</a:t>
            </a:fld>
            <a:endParaRPr lang="en-GB" dirty="0">
              <a:solidFill>
                <a:srgbClr val="3F4548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215219" y="6410325"/>
            <a:ext cx="5761567" cy="331788"/>
          </a:xfrm>
        </p:spPr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01351" y="6402390"/>
            <a:ext cx="863600" cy="339725"/>
          </a:xfrm>
        </p:spPr>
        <p:txBody>
          <a:bodyPr/>
          <a:lstStyle>
            <a:lvl1pPr>
              <a:defRPr/>
            </a:lvl1pPr>
          </a:lstStyle>
          <a:p>
            <a:fld id="{DD990B9C-E09A-4941-8EE5-1699664D5C7B}" type="slidenum">
              <a:rPr lang="en-GB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688483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.xml"/><Relationship Id="rId13" Type="http://schemas.openxmlformats.org/officeDocument/2006/relationships/slideLayout" Target="../slideLayouts/slideLayout22.xml"/><Relationship Id="rId18" Type="http://schemas.openxmlformats.org/officeDocument/2006/relationships/slideLayout" Target="../slideLayouts/slideLayout27.xml"/><Relationship Id="rId26" Type="http://schemas.openxmlformats.org/officeDocument/2006/relationships/slideLayout" Target="../slideLayouts/slideLayout35.xml"/><Relationship Id="rId3" Type="http://schemas.openxmlformats.org/officeDocument/2006/relationships/slideLayout" Target="../slideLayouts/slideLayout12.xml"/><Relationship Id="rId21" Type="http://schemas.openxmlformats.org/officeDocument/2006/relationships/slideLayout" Target="../slideLayouts/slideLayout30.xml"/><Relationship Id="rId7" Type="http://schemas.openxmlformats.org/officeDocument/2006/relationships/slideLayout" Target="../slideLayouts/slideLayout16.xml"/><Relationship Id="rId12" Type="http://schemas.openxmlformats.org/officeDocument/2006/relationships/slideLayout" Target="../slideLayouts/slideLayout21.xml"/><Relationship Id="rId17" Type="http://schemas.openxmlformats.org/officeDocument/2006/relationships/slideLayout" Target="../slideLayouts/slideLayout26.xml"/><Relationship Id="rId25" Type="http://schemas.openxmlformats.org/officeDocument/2006/relationships/slideLayout" Target="../slideLayouts/slideLayout34.xml"/><Relationship Id="rId2" Type="http://schemas.openxmlformats.org/officeDocument/2006/relationships/slideLayout" Target="../slideLayouts/slideLayout11.xml"/><Relationship Id="rId16" Type="http://schemas.openxmlformats.org/officeDocument/2006/relationships/slideLayout" Target="../slideLayouts/slideLayout25.xml"/><Relationship Id="rId20" Type="http://schemas.openxmlformats.org/officeDocument/2006/relationships/slideLayout" Target="../slideLayouts/slideLayout29.xml"/><Relationship Id="rId29" Type="http://schemas.openxmlformats.org/officeDocument/2006/relationships/theme" Target="../theme/theme2.x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11" Type="http://schemas.openxmlformats.org/officeDocument/2006/relationships/slideLayout" Target="../slideLayouts/slideLayout20.xml"/><Relationship Id="rId24" Type="http://schemas.openxmlformats.org/officeDocument/2006/relationships/slideLayout" Target="../slideLayouts/slideLayout33.xml"/><Relationship Id="rId5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24.xml"/><Relationship Id="rId23" Type="http://schemas.openxmlformats.org/officeDocument/2006/relationships/slideLayout" Target="../slideLayouts/slideLayout32.xml"/><Relationship Id="rId28" Type="http://schemas.openxmlformats.org/officeDocument/2006/relationships/slideLayout" Target="../slideLayouts/slideLayout37.xml"/><Relationship Id="rId10" Type="http://schemas.openxmlformats.org/officeDocument/2006/relationships/slideLayout" Target="../slideLayouts/slideLayout19.xml"/><Relationship Id="rId19" Type="http://schemas.openxmlformats.org/officeDocument/2006/relationships/slideLayout" Target="../slideLayouts/slideLayout28.xml"/><Relationship Id="rId4" Type="http://schemas.openxmlformats.org/officeDocument/2006/relationships/slideLayout" Target="../slideLayouts/slideLayout13.xml"/><Relationship Id="rId9" Type="http://schemas.openxmlformats.org/officeDocument/2006/relationships/slideLayout" Target="../slideLayouts/slideLayout18.xml"/><Relationship Id="rId14" Type="http://schemas.openxmlformats.org/officeDocument/2006/relationships/slideLayout" Target="../slideLayouts/slideLayout23.xml"/><Relationship Id="rId22" Type="http://schemas.openxmlformats.org/officeDocument/2006/relationships/slideLayout" Target="../slideLayouts/slideLayout31.xml"/><Relationship Id="rId27" Type="http://schemas.openxmlformats.org/officeDocument/2006/relationships/slideLayout" Target="../slideLayouts/slideLayout3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27052" y="404813"/>
            <a:ext cx="11055349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27052" y="1557338"/>
            <a:ext cx="11055349" cy="4640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527052" y="6410325"/>
            <a:ext cx="2688166" cy="331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chemeClr val="tx1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0D5A5B80-4E0E-41F8-BFF5-504EC24C412E}" type="datetime4">
              <a:rPr lang="en-GB" smtClean="0">
                <a:solidFill>
                  <a:srgbClr val="3F4548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06 September 2024</a:t>
            </a:fld>
            <a:endParaRPr lang="en-GB" dirty="0">
              <a:solidFill>
                <a:srgbClr val="3F4548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215219" y="6410325"/>
            <a:ext cx="5761567" cy="331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3F4548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GB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0801351" y="6402390"/>
            <a:ext cx="863600" cy="339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3F4548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65C5C0B4-F90D-4B90-B187-E84366B07232}" type="slidenum">
              <a:rPr lang="en-GB" smtClean="0"/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GB" dirty="0"/>
          </a:p>
        </p:txBody>
      </p:sp>
      <p:sp>
        <p:nvSpPr>
          <p:cNvPr id="1031" name="Line 7"/>
          <p:cNvSpPr>
            <a:spLocks noChangeShapeType="1"/>
          </p:cNvSpPr>
          <p:nvPr/>
        </p:nvSpPr>
        <p:spPr bwMode="auto">
          <a:xfrm>
            <a:off x="624419" y="6329363"/>
            <a:ext cx="10943167" cy="0"/>
          </a:xfrm>
          <a:prstGeom prst="line">
            <a:avLst/>
          </a:prstGeom>
          <a:noFill/>
          <a:ln w="12700">
            <a:solidFill>
              <a:schemeClr val="accent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GB" sz="1800" dirty="0">
              <a:solidFill>
                <a:srgbClr val="3F4548"/>
              </a:solidFill>
            </a:endParaRPr>
          </a:p>
        </p:txBody>
      </p:sp>
      <p:grpSp>
        <p:nvGrpSpPr>
          <p:cNvPr id="10" name="Group 64"/>
          <p:cNvGrpSpPr/>
          <p:nvPr/>
        </p:nvGrpSpPr>
        <p:grpSpPr>
          <a:xfrm>
            <a:off x="-3861359" y="0"/>
            <a:ext cx="3714777" cy="6858000"/>
            <a:chOff x="-3137354" y="0"/>
            <a:chExt cx="3018256" cy="6858000"/>
          </a:xfrm>
        </p:grpSpPr>
        <p:sp>
          <p:nvSpPr>
            <p:cNvPr id="12" name="Rectangle 11"/>
            <p:cNvSpPr/>
            <p:nvPr userDrawn="1"/>
          </p:nvSpPr>
          <p:spPr>
            <a:xfrm>
              <a:off x="-3137354" y="0"/>
              <a:ext cx="2994443" cy="6858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sz="1800" dirty="0">
                <a:solidFill>
                  <a:prstClr val="white"/>
                </a:solidFill>
              </a:endParaRPr>
            </a:p>
          </p:txBody>
        </p:sp>
        <p:sp>
          <p:nvSpPr>
            <p:cNvPr id="13" name="TextBox 12"/>
            <p:cNvSpPr txBox="1"/>
            <p:nvPr userDrawn="1"/>
          </p:nvSpPr>
          <p:spPr>
            <a:xfrm>
              <a:off x="-2982572" y="99308"/>
              <a:ext cx="2839661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sz="1000" b="1" dirty="0">
                  <a:solidFill>
                    <a:srgbClr val="113458"/>
                  </a:solidFill>
                </a:rPr>
                <a:t>Colour palette for PowerPoint presentations</a:t>
              </a:r>
              <a:endParaRPr lang="en-US" sz="1000" b="1" dirty="0">
                <a:solidFill>
                  <a:srgbClr val="113458"/>
                </a:solidFill>
              </a:endParaRPr>
            </a:p>
          </p:txBody>
        </p:sp>
        <p:grpSp>
          <p:nvGrpSpPr>
            <p:cNvPr id="14" name="Group 58"/>
            <p:cNvGrpSpPr/>
            <p:nvPr userDrawn="1"/>
          </p:nvGrpSpPr>
          <p:grpSpPr>
            <a:xfrm>
              <a:off x="-2982571" y="476672"/>
              <a:ext cx="2863473" cy="307777"/>
              <a:chOff x="-2982571" y="476672"/>
              <a:chExt cx="2863473" cy="307777"/>
            </a:xfrm>
          </p:grpSpPr>
          <p:sp>
            <p:nvSpPr>
              <p:cNvPr id="56" name="Rectangle 9"/>
              <p:cNvSpPr/>
              <p:nvPr userDrawn="1"/>
            </p:nvSpPr>
            <p:spPr>
              <a:xfrm>
                <a:off x="-2982571" y="476672"/>
                <a:ext cx="309565" cy="285752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800" dirty="0">
                  <a:solidFill>
                    <a:prstClr val="white"/>
                  </a:solidFill>
                </a:endParaRPr>
              </a:p>
            </p:txBody>
          </p:sp>
          <p:sp>
            <p:nvSpPr>
              <p:cNvPr id="57" name="TextBox 11"/>
              <p:cNvSpPr txBox="1"/>
              <p:nvPr userDrawn="1"/>
            </p:nvSpPr>
            <p:spPr>
              <a:xfrm>
                <a:off x="-2518224" y="476672"/>
                <a:ext cx="2399126" cy="30777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GB" sz="1000" dirty="0">
                    <a:solidFill>
                      <a:srgbClr val="3F4548"/>
                    </a:solidFill>
                  </a:rPr>
                  <a:t>Dark blue</a:t>
                </a:r>
              </a:p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GB" sz="1000" dirty="0">
                    <a:solidFill>
                      <a:srgbClr val="3F4548"/>
                    </a:solidFill>
                  </a:rPr>
                  <a:t>R17  G52  B88</a:t>
                </a:r>
                <a:endParaRPr lang="en-US" sz="1000" dirty="0">
                  <a:solidFill>
                    <a:srgbClr val="3F4548"/>
                  </a:solidFill>
                </a:endParaRPr>
              </a:p>
            </p:txBody>
          </p:sp>
        </p:grpSp>
        <p:grpSp>
          <p:nvGrpSpPr>
            <p:cNvPr id="15" name="Group 13"/>
            <p:cNvGrpSpPr/>
            <p:nvPr userDrawn="1"/>
          </p:nvGrpSpPr>
          <p:grpSpPr>
            <a:xfrm>
              <a:off x="-2982575" y="882170"/>
              <a:ext cx="2863476" cy="307777"/>
              <a:chOff x="-2928990" y="365095"/>
              <a:chExt cx="2643206" cy="307777"/>
            </a:xfrm>
          </p:grpSpPr>
          <p:sp>
            <p:nvSpPr>
              <p:cNvPr id="54" name="Rectangle 14"/>
              <p:cNvSpPr/>
              <p:nvPr userDrawn="1"/>
            </p:nvSpPr>
            <p:spPr>
              <a:xfrm>
                <a:off x="-2928990" y="365095"/>
                <a:ext cx="285752" cy="285752"/>
              </a:xfrm>
              <a:prstGeom prst="rect">
                <a:avLst/>
              </a:prstGeom>
              <a:solidFill>
                <a:srgbClr val="D9AB1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800" dirty="0">
                  <a:solidFill>
                    <a:prstClr val="white"/>
                  </a:solidFill>
                </a:endParaRPr>
              </a:p>
            </p:txBody>
          </p:sp>
          <p:sp>
            <p:nvSpPr>
              <p:cNvPr id="55" name="TextBox 15"/>
              <p:cNvSpPr txBox="1"/>
              <p:nvPr userDrawn="1"/>
            </p:nvSpPr>
            <p:spPr>
              <a:xfrm>
                <a:off x="-2500362" y="365095"/>
                <a:ext cx="2214578" cy="30777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GB" sz="1000" dirty="0">
                    <a:solidFill>
                      <a:srgbClr val="3F4548"/>
                    </a:solidFill>
                  </a:rPr>
                  <a:t>Gold</a:t>
                </a:r>
              </a:p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GB" sz="1000" dirty="0">
                    <a:solidFill>
                      <a:srgbClr val="3F4548"/>
                    </a:solidFill>
                  </a:rPr>
                  <a:t>R217  G171  B22</a:t>
                </a:r>
                <a:endParaRPr lang="en-US" sz="800" dirty="0">
                  <a:solidFill>
                    <a:srgbClr val="3F4548"/>
                  </a:solidFill>
                </a:endParaRPr>
              </a:p>
            </p:txBody>
          </p:sp>
        </p:grpSp>
        <p:grpSp>
          <p:nvGrpSpPr>
            <p:cNvPr id="16" name="Group 16"/>
            <p:cNvGrpSpPr/>
            <p:nvPr userDrawn="1"/>
          </p:nvGrpSpPr>
          <p:grpSpPr>
            <a:xfrm>
              <a:off x="-2982575" y="1277829"/>
              <a:ext cx="2863476" cy="307777"/>
              <a:chOff x="-2928990" y="63509"/>
              <a:chExt cx="2643206" cy="307777"/>
            </a:xfrm>
          </p:grpSpPr>
          <p:sp>
            <p:nvSpPr>
              <p:cNvPr id="52" name="Rectangle 17"/>
              <p:cNvSpPr/>
              <p:nvPr userDrawn="1"/>
            </p:nvSpPr>
            <p:spPr>
              <a:xfrm>
                <a:off x="-2928990" y="63509"/>
                <a:ext cx="285752" cy="285752"/>
              </a:xfrm>
              <a:prstGeom prst="rect">
                <a:avLst/>
              </a:prstGeom>
              <a:solidFill>
                <a:srgbClr val="4096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800" dirty="0">
                  <a:solidFill>
                    <a:prstClr val="white"/>
                  </a:solidFill>
                </a:endParaRPr>
              </a:p>
            </p:txBody>
          </p:sp>
          <p:sp>
            <p:nvSpPr>
              <p:cNvPr id="53" name="TextBox 18"/>
              <p:cNvSpPr txBox="1"/>
              <p:nvPr userDrawn="1"/>
            </p:nvSpPr>
            <p:spPr>
              <a:xfrm>
                <a:off x="-2500362" y="63509"/>
                <a:ext cx="2214578" cy="30777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GB" sz="1000" dirty="0">
                    <a:solidFill>
                      <a:srgbClr val="3F4548"/>
                    </a:solidFill>
                  </a:rPr>
                  <a:t>Mid blue</a:t>
                </a:r>
              </a:p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GB" sz="1000" dirty="0">
                    <a:solidFill>
                      <a:srgbClr val="3F4548"/>
                    </a:solidFill>
                  </a:rPr>
                  <a:t>R64  G150  B184</a:t>
                </a:r>
                <a:endParaRPr lang="en-US" sz="1000" dirty="0">
                  <a:solidFill>
                    <a:srgbClr val="3F4548"/>
                  </a:solidFill>
                </a:endParaRPr>
              </a:p>
            </p:txBody>
          </p:sp>
        </p:grpSp>
        <p:sp>
          <p:nvSpPr>
            <p:cNvPr id="17" name="TextBox 16"/>
            <p:cNvSpPr txBox="1"/>
            <p:nvPr userDrawn="1"/>
          </p:nvSpPr>
          <p:spPr>
            <a:xfrm>
              <a:off x="-2982571" y="2122984"/>
              <a:ext cx="2399126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sz="1000" b="1" dirty="0">
                  <a:solidFill>
                    <a:srgbClr val="4096B8"/>
                  </a:solidFill>
                </a:rPr>
                <a:t>Secondary colour palette</a:t>
              </a:r>
              <a:endParaRPr lang="en-US" sz="1000" b="1" dirty="0">
                <a:solidFill>
                  <a:srgbClr val="4096B8"/>
                </a:solidFill>
              </a:endParaRPr>
            </a:p>
          </p:txBody>
        </p:sp>
        <p:sp>
          <p:nvSpPr>
            <p:cNvPr id="18" name="TextBox 17"/>
            <p:cNvSpPr txBox="1"/>
            <p:nvPr userDrawn="1"/>
          </p:nvSpPr>
          <p:spPr>
            <a:xfrm>
              <a:off x="-2982571" y="260648"/>
              <a:ext cx="2399126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tabLst>
                  <a:tab pos="2419350" algn="l"/>
                </a:tabLst>
              </a:pPr>
              <a:r>
                <a:rPr lang="en-GB" sz="1000" b="1" dirty="0">
                  <a:solidFill>
                    <a:srgbClr val="4096B8"/>
                  </a:solidFill>
                </a:rPr>
                <a:t>Primary colour palette</a:t>
              </a:r>
              <a:endParaRPr lang="en-US" sz="1000" b="1" dirty="0">
                <a:solidFill>
                  <a:srgbClr val="4096B8"/>
                </a:solidFill>
              </a:endParaRPr>
            </a:p>
          </p:txBody>
        </p:sp>
        <p:grpSp>
          <p:nvGrpSpPr>
            <p:cNvPr id="19" name="Group 24"/>
            <p:cNvGrpSpPr/>
            <p:nvPr userDrawn="1"/>
          </p:nvGrpSpPr>
          <p:grpSpPr>
            <a:xfrm>
              <a:off x="-2982575" y="1688965"/>
              <a:ext cx="2863476" cy="307777"/>
              <a:chOff x="-2928990" y="63509"/>
              <a:chExt cx="2643206" cy="307777"/>
            </a:xfrm>
          </p:grpSpPr>
          <p:sp>
            <p:nvSpPr>
              <p:cNvPr id="50" name="Rectangle 49"/>
              <p:cNvSpPr/>
              <p:nvPr userDrawn="1"/>
            </p:nvSpPr>
            <p:spPr>
              <a:xfrm>
                <a:off x="-2928990" y="63509"/>
                <a:ext cx="285752" cy="285752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800" dirty="0">
                  <a:solidFill>
                    <a:prstClr val="white"/>
                  </a:solidFill>
                </a:endParaRPr>
              </a:p>
            </p:txBody>
          </p:sp>
          <p:sp>
            <p:nvSpPr>
              <p:cNvPr id="51" name="TextBox 50"/>
              <p:cNvSpPr txBox="1"/>
              <p:nvPr userDrawn="1"/>
            </p:nvSpPr>
            <p:spPr>
              <a:xfrm>
                <a:off x="-2500362" y="63509"/>
                <a:ext cx="2214578" cy="30777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GB" sz="1000" dirty="0">
                    <a:solidFill>
                      <a:srgbClr val="3F4548"/>
                    </a:solidFill>
                  </a:rPr>
                  <a:t>Light grey</a:t>
                </a:r>
              </a:p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GB" sz="1000" dirty="0">
                    <a:solidFill>
                      <a:srgbClr val="3F4548"/>
                    </a:solidFill>
                  </a:rPr>
                  <a:t>R220  G221  B217</a:t>
                </a:r>
                <a:endParaRPr lang="en-US" sz="1000" dirty="0">
                  <a:solidFill>
                    <a:srgbClr val="3F4548"/>
                  </a:solidFill>
                </a:endParaRPr>
              </a:p>
            </p:txBody>
          </p:sp>
        </p:grpSp>
        <p:grpSp>
          <p:nvGrpSpPr>
            <p:cNvPr id="20" name="Group 27"/>
            <p:cNvGrpSpPr/>
            <p:nvPr userDrawn="1"/>
          </p:nvGrpSpPr>
          <p:grpSpPr>
            <a:xfrm>
              <a:off x="-2982575" y="2733370"/>
              <a:ext cx="2863476" cy="307777"/>
              <a:chOff x="-2928990" y="696778"/>
              <a:chExt cx="2643206" cy="307777"/>
            </a:xfrm>
          </p:grpSpPr>
          <p:sp>
            <p:nvSpPr>
              <p:cNvPr id="48" name="Rectangle 47"/>
              <p:cNvSpPr/>
              <p:nvPr userDrawn="1"/>
            </p:nvSpPr>
            <p:spPr>
              <a:xfrm>
                <a:off x="-2928990" y="696778"/>
                <a:ext cx="285752" cy="285752"/>
              </a:xfrm>
              <a:prstGeom prst="rect">
                <a:avLst/>
              </a:prstGeom>
              <a:solidFill>
                <a:srgbClr val="79A32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800" dirty="0">
                  <a:solidFill>
                    <a:prstClr val="white"/>
                  </a:solidFill>
                </a:endParaRPr>
              </a:p>
            </p:txBody>
          </p:sp>
          <p:sp>
            <p:nvSpPr>
              <p:cNvPr id="49" name="TextBox 48"/>
              <p:cNvSpPr txBox="1"/>
              <p:nvPr userDrawn="1"/>
            </p:nvSpPr>
            <p:spPr>
              <a:xfrm>
                <a:off x="-2500362" y="696778"/>
                <a:ext cx="2214578" cy="30777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GB" sz="1000" dirty="0">
                    <a:solidFill>
                      <a:srgbClr val="3F4548"/>
                    </a:solidFill>
                  </a:rPr>
                  <a:t>Pea green</a:t>
                </a:r>
              </a:p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GB" sz="1000" dirty="0">
                    <a:solidFill>
                      <a:srgbClr val="3F4548"/>
                    </a:solidFill>
                  </a:rPr>
                  <a:t>R121  G163  B42</a:t>
                </a:r>
                <a:endParaRPr lang="en-US" sz="1000" dirty="0">
                  <a:solidFill>
                    <a:srgbClr val="3F4548"/>
                  </a:solidFill>
                </a:endParaRPr>
              </a:p>
            </p:txBody>
          </p:sp>
        </p:grpSp>
        <p:grpSp>
          <p:nvGrpSpPr>
            <p:cNvPr id="21" name="Group 60"/>
            <p:cNvGrpSpPr/>
            <p:nvPr userDrawn="1"/>
          </p:nvGrpSpPr>
          <p:grpSpPr>
            <a:xfrm>
              <a:off x="-2982571" y="3144506"/>
              <a:ext cx="2863473" cy="307777"/>
              <a:chOff x="-2982571" y="3144506"/>
              <a:chExt cx="2863473" cy="307777"/>
            </a:xfrm>
          </p:grpSpPr>
          <p:sp>
            <p:nvSpPr>
              <p:cNvPr id="46" name="Rectangle 45"/>
              <p:cNvSpPr/>
              <p:nvPr userDrawn="1"/>
            </p:nvSpPr>
            <p:spPr>
              <a:xfrm>
                <a:off x="-2982571" y="3144506"/>
                <a:ext cx="309565" cy="285752"/>
              </a:xfrm>
              <a:prstGeom prst="rect">
                <a:avLst/>
              </a:prstGeom>
              <a:solidFill>
                <a:srgbClr val="00845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800" dirty="0">
                  <a:solidFill>
                    <a:prstClr val="white"/>
                  </a:solidFill>
                </a:endParaRPr>
              </a:p>
            </p:txBody>
          </p:sp>
          <p:sp>
            <p:nvSpPr>
              <p:cNvPr id="47" name="TextBox 46"/>
              <p:cNvSpPr txBox="1"/>
              <p:nvPr userDrawn="1"/>
            </p:nvSpPr>
            <p:spPr>
              <a:xfrm>
                <a:off x="-2518224" y="3144506"/>
                <a:ext cx="2399126" cy="30777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GB" sz="1000" dirty="0">
                    <a:solidFill>
                      <a:srgbClr val="3F4548"/>
                    </a:solidFill>
                  </a:rPr>
                  <a:t>Forest green</a:t>
                </a:r>
              </a:p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GB" sz="1000" dirty="0">
                    <a:solidFill>
                      <a:srgbClr val="3F4548"/>
                    </a:solidFill>
                  </a:rPr>
                  <a:t>R0 G132  B82</a:t>
                </a:r>
                <a:endParaRPr lang="en-US" sz="1000" dirty="0">
                  <a:solidFill>
                    <a:srgbClr val="3F4548"/>
                  </a:solidFill>
                </a:endParaRPr>
              </a:p>
            </p:txBody>
          </p:sp>
        </p:grpSp>
        <p:grpSp>
          <p:nvGrpSpPr>
            <p:cNvPr id="22" name="Group 33"/>
            <p:cNvGrpSpPr/>
            <p:nvPr userDrawn="1"/>
          </p:nvGrpSpPr>
          <p:grpSpPr>
            <a:xfrm>
              <a:off x="-2982575" y="3555642"/>
              <a:ext cx="2863476" cy="307777"/>
              <a:chOff x="-2928990" y="696778"/>
              <a:chExt cx="2643206" cy="307777"/>
            </a:xfrm>
          </p:grpSpPr>
          <p:sp>
            <p:nvSpPr>
              <p:cNvPr id="44" name="Rectangle 43"/>
              <p:cNvSpPr/>
              <p:nvPr userDrawn="1"/>
            </p:nvSpPr>
            <p:spPr>
              <a:xfrm>
                <a:off x="-2928990" y="696778"/>
                <a:ext cx="285752" cy="285752"/>
              </a:xfrm>
              <a:prstGeom prst="rect">
                <a:avLst/>
              </a:prstGeom>
              <a:solidFill>
                <a:srgbClr val="11B3A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800" dirty="0">
                  <a:solidFill>
                    <a:prstClr val="white"/>
                  </a:solidFill>
                </a:endParaRPr>
              </a:p>
            </p:txBody>
          </p:sp>
          <p:sp>
            <p:nvSpPr>
              <p:cNvPr id="45" name="TextBox 44"/>
              <p:cNvSpPr txBox="1"/>
              <p:nvPr userDrawn="1"/>
            </p:nvSpPr>
            <p:spPr>
              <a:xfrm>
                <a:off x="-2500362" y="696778"/>
                <a:ext cx="2214578" cy="30777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GB" sz="1000" dirty="0">
                    <a:solidFill>
                      <a:srgbClr val="3F4548"/>
                    </a:solidFill>
                  </a:rPr>
                  <a:t>Bottle green</a:t>
                </a:r>
              </a:p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GB" sz="1000" dirty="0">
                    <a:solidFill>
                      <a:srgbClr val="3F4548"/>
                    </a:solidFill>
                  </a:rPr>
                  <a:t>R17  G179  B162</a:t>
                </a:r>
                <a:endParaRPr lang="en-US" sz="1000" dirty="0">
                  <a:solidFill>
                    <a:srgbClr val="3F4548"/>
                  </a:solidFill>
                </a:endParaRPr>
              </a:p>
            </p:txBody>
          </p:sp>
        </p:grpSp>
        <p:grpSp>
          <p:nvGrpSpPr>
            <p:cNvPr id="23" name="Group 36"/>
            <p:cNvGrpSpPr/>
            <p:nvPr userDrawn="1"/>
          </p:nvGrpSpPr>
          <p:grpSpPr>
            <a:xfrm>
              <a:off x="-2982575" y="3966778"/>
              <a:ext cx="2863476" cy="307777"/>
              <a:chOff x="-2928990" y="696778"/>
              <a:chExt cx="2643206" cy="307777"/>
            </a:xfrm>
          </p:grpSpPr>
          <p:sp>
            <p:nvSpPr>
              <p:cNvPr id="42" name="Rectangle 41"/>
              <p:cNvSpPr/>
              <p:nvPr userDrawn="1"/>
            </p:nvSpPr>
            <p:spPr>
              <a:xfrm>
                <a:off x="-2928990" y="696778"/>
                <a:ext cx="285752" cy="285752"/>
              </a:xfrm>
              <a:prstGeom prst="rect">
                <a:avLst/>
              </a:prstGeom>
              <a:solidFill>
                <a:srgbClr val="009CC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800" dirty="0">
                  <a:solidFill>
                    <a:prstClr val="white"/>
                  </a:solidFill>
                </a:endParaRPr>
              </a:p>
            </p:txBody>
          </p:sp>
          <p:sp>
            <p:nvSpPr>
              <p:cNvPr id="43" name="TextBox 42"/>
              <p:cNvSpPr txBox="1"/>
              <p:nvPr userDrawn="1"/>
            </p:nvSpPr>
            <p:spPr>
              <a:xfrm>
                <a:off x="-2500362" y="696778"/>
                <a:ext cx="2214578" cy="30777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GB" sz="1000" dirty="0">
                    <a:solidFill>
                      <a:srgbClr val="3F4548"/>
                    </a:solidFill>
                  </a:rPr>
                  <a:t>Cyan</a:t>
                </a:r>
              </a:p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GB" sz="1000" dirty="0">
                    <a:solidFill>
                      <a:srgbClr val="3F4548"/>
                    </a:solidFill>
                  </a:rPr>
                  <a:t>R0  G156  B200</a:t>
                </a:r>
                <a:endParaRPr lang="en-US" sz="1000" dirty="0">
                  <a:solidFill>
                    <a:srgbClr val="3F4548"/>
                  </a:solidFill>
                </a:endParaRPr>
              </a:p>
            </p:txBody>
          </p:sp>
        </p:grpSp>
        <p:grpSp>
          <p:nvGrpSpPr>
            <p:cNvPr id="24" name="Group 63"/>
            <p:cNvGrpSpPr/>
            <p:nvPr userDrawn="1"/>
          </p:nvGrpSpPr>
          <p:grpSpPr>
            <a:xfrm>
              <a:off x="-2982571" y="4377914"/>
              <a:ext cx="2863473" cy="307777"/>
              <a:chOff x="-2982571" y="4377914"/>
              <a:chExt cx="2863473" cy="307777"/>
            </a:xfrm>
          </p:grpSpPr>
          <p:sp>
            <p:nvSpPr>
              <p:cNvPr id="40" name="Rectangle 39"/>
              <p:cNvSpPr/>
              <p:nvPr userDrawn="1"/>
            </p:nvSpPr>
            <p:spPr>
              <a:xfrm>
                <a:off x="-2982571" y="4377914"/>
                <a:ext cx="309565" cy="285752"/>
              </a:xfrm>
              <a:prstGeom prst="rect">
                <a:avLst/>
              </a:prstGeom>
              <a:solidFill>
                <a:srgbClr val="7CB3E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800" dirty="0">
                  <a:solidFill>
                    <a:prstClr val="white"/>
                  </a:solidFill>
                </a:endParaRPr>
              </a:p>
            </p:txBody>
          </p:sp>
          <p:sp>
            <p:nvSpPr>
              <p:cNvPr id="41" name="TextBox 40"/>
              <p:cNvSpPr txBox="1"/>
              <p:nvPr userDrawn="1"/>
            </p:nvSpPr>
            <p:spPr>
              <a:xfrm>
                <a:off x="-2518224" y="4377914"/>
                <a:ext cx="2399126" cy="30777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GB" sz="1000" dirty="0">
                    <a:solidFill>
                      <a:srgbClr val="3F4548"/>
                    </a:solidFill>
                  </a:rPr>
                  <a:t>Light blue</a:t>
                </a:r>
              </a:p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GB" sz="1000" dirty="0">
                    <a:solidFill>
                      <a:srgbClr val="3F4548"/>
                    </a:solidFill>
                  </a:rPr>
                  <a:t>R124  G179  B225</a:t>
                </a:r>
                <a:endParaRPr lang="en-US" sz="1000" dirty="0">
                  <a:solidFill>
                    <a:srgbClr val="3F4548"/>
                  </a:solidFill>
                </a:endParaRPr>
              </a:p>
            </p:txBody>
          </p:sp>
        </p:grpSp>
        <p:grpSp>
          <p:nvGrpSpPr>
            <p:cNvPr id="25" name="Group 43"/>
            <p:cNvGrpSpPr/>
            <p:nvPr userDrawn="1"/>
          </p:nvGrpSpPr>
          <p:grpSpPr>
            <a:xfrm>
              <a:off x="-2982575" y="4789050"/>
              <a:ext cx="2863476" cy="307777"/>
              <a:chOff x="-2928990" y="696778"/>
              <a:chExt cx="2643206" cy="307777"/>
            </a:xfrm>
          </p:grpSpPr>
          <p:sp>
            <p:nvSpPr>
              <p:cNvPr id="38" name="Rectangle 37"/>
              <p:cNvSpPr/>
              <p:nvPr userDrawn="1"/>
            </p:nvSpPr>
            <p:spPr>
              <a:xfrm>
                <a:off x="-2928990" y="696778"/>
                <a:ext cx="285752" cy="285752"/>
              </a:xfrm>
              <a:prstGeom prst="rect">
                <a:avLst/>
              </a:prstGeom>
              <a:solidFill>
                <a:srgbClr val="8076C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800" dirty="0">
                  <a:solidFill>
                    <a:prstClr val="white"/>
                  </a:solidFill>
                </a:endParaRPr>
              </a:p>
            </p:txBody>
          </p:sp>
          <p:sp>
            <p:nvSpPr>
              <p:cNvPr id="39" name="TextBox 38"/>
              <p:cNvSpPr txBox="1"/>
              <p:nvPr userDrawn="1"/>
            </p:nvSpPr>
            <p:spPr>
              <a:xfrm>
                <a:off x="-2500362" y="696778"/>
                <a:ext cx="2214578" cy="30777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GB" sz="1000" dirty="0">
                    <a:solidFill>
                      <a:srgbClr val="3F4548"/>
                    </a:solidFill>
                  </a:rPr>
                  <a:t>Violet</a:t>
                </a:r>
              </a:p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GB" sz="1000" dirty="0">
                    <a:solidFill>
                      <a:srgbClr val="3F4548"/>
                    </a:solidFill>
                  </a:rPr>
                  <a:t>R128  G118  B207</a:t>
                </a:r>
                <a:endParaRPr lang="en-US" sz="1000" dirty="0">
                  <a:solidFill>
                    <a:srgbClr val="3F4548"/>
                  </a:solidFill>
                </a:endParaRPr>
              </a:p>
            </p:txBody>
          </p:sp>
        </p:grpSp>
        <p:grpSp>
          <p:nvGrpSpPr>
            <p:cNvPr id="26" name="Group 46"/>
            <p:cNvGrpSpPr/>
            <p:nvPr userDrawn="1"/>
          </p:nvGrpSpPr>
          <p:grpSpPr>
            <a:xfrm>
              <a:off x="-2982575" y="5200186"/>
              <a:ext cx="2863476" cy="307777"/>
              <a:chOff x="-2928990" y="696778"/>
              <a:chExt cx="2643206" cy="307777"/>
            </a:xfrm>
          </p:grpSpPr>
          <p:sp>
            <p:nvSpPr>
              <p:cNvPr id="36" name="Rectangle 35"/>
              <p:cNvSpPr/>
              <p:nvPr userDrawn="1"/>
            </p:nvSpPr>
            <p:spPr>
              <a:xfrm>
                <a:off x="-2928990" y="696778"/>
                <a:ext cx="285752" cy="285752"/>
              </a:xfrm>
              <a:prstGeom prst="rect">
                <a:avLst/>
              </a:prstGeom>
              <a:solidFill>
                <a:srgbClr val="8F469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800" dirty="0">
                  <a:solidFill>
                    <a:prstClr val="white"/>
                  </a:solidFill>
                </a:endParaRPr>
              </a:p>
            </p:txBody>
          </p:sp>
          <p:sp>
            <p:nvSpPr>
              <p:cNvPr id="37" name="TextBox 36"/>
              <p:cNvSpPr txBox="1"/>
              <p:nvPr userDrawn="1"/>
            </p:nvSpPr>
            <p:spPr>
              <a:xfrm>
                <a:off x="-2500362" y="696778"/>
                <a:ext cx="2214578" cy="30777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GB" sz="1000" dirty="0">
                    <a:solidFill>
                      <a:srgbClr val="3F4548"/>
                    </a:solidFill>
                  </a:rPr>
                  <a:t>Purple</a:t>
                </a:r>
              </a:p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GB" sz="1000" dirty="0">
                    <a:solidFill>
                      <a:srgbClr val="3F4548"/>
                    </a:solidFill>
                  </a:rPr>
                  <a:t>R143  G70  B147</a:t>
                </a:r>
                <a:endParaRPr lang="en-US" sz="1000" dirty="0">
                  <a:solidFill>
                    <a:srgbClr val="3F4548"/>
                  </a:solidFill>
                </a:endParaRPr>
              </a:p>
            </p:txBody>
          </p:sp>
        </p:grpSp>
        <p:grpSp>
          <p:nvGrpSpPr>
            <p:cNvPr id="27" name="Group 49"/>
            <p:cNvGrpSpPr/>
            <p:nvPr userDrawn="1"/>
          </p:nvGrpSpPr>
          <p:grpSpPr>
            <a:xfrm>
              <a:off x="-2982575" y="5611322"/>
              <a:ext cx="2863476" cy="307777"/>
              <a:chOff x="-2928990" y="696778"/>
              <a:chExt cx="2643206" cy="307777"/>
            </a:xfrm>
          </p:grpSpPr>
          <p:sp>
            <p:nvSpPr>
              <p:cNvPr id="34" name="Rectangle 33"/>
              <p:cNvSpPr/>
              <p:nvPr userDrawn="1"/>
            </p:nvSpPr>
            <p:spPr>
              <a:xfrm>
                <a:off x="-2928990" y="696778"/>
                <a:ext cx="285752" cy="285752"/>
              </a:xfrm>
              <a:prstGeom prst="rect">
                <a:avLst/>
              </a:prstGeom>
              <a:solidFill>
                <a:srgbClr val="E9458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800" dirty="0">
                  <a:solidFill>
                    <a:prstClr val="white"/>
                  </a:solidFill>
                </a:endParaRPr>
              </a:p>
            </p:txBody>
          </p:sp>
          <p:sp>
            <p:nvSpPr>
              <p:cNvPr id="35" name="TextBox 34"/>
              <p:cNvSpPr txBox="1"/>
              <p:nvPr userDrawn="1"/>
            </p:nvSpPr>
            <p:spPr>
              <a:xfrm>
                <a:off x="-2500362" y="696778"/>
                <a:ext cx="2214578" cy="30777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GB" sz="1000" dirty="0">
                    <a:solidFill>
                      <a:srgbClr val="3F4548"/>
                    </a:solidFill>
                  </a:rPr>
                  <a:t>Fuscia</a:t>
                </a:r>
              </a:p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GB" sz="1000" dirty="0">
                    <a:solidFill>
                      <a:srgbClr val="3F4548"/>
                    </a:solidFill>
                  </a:rPr>
                  <a:t>R233  G69  B140</a:t>
                </a:r>
                <a:endParaRPr lang="en-US" sz="1000" dirty="0">
                  <a:solidFill>
                    <a:srgbClr val="3F4548"/>
                  </a:solidFill>
                </a:endParaRPr>
              </a:p>
            </p:txBody>
          </p:sp>
        </p:grpSp>
        <p:grpSp>
          <p:nvGrpSpPr>
            <p:cNvPr id="28" name="Group 52"/>
            <p:cNvGrpSpPr/>
            <p:nvPr userDrawn="1"/>
          </p:nvGrpSpPr>
          <p:grpSpPr>
            <a:xfrm>
              <a:off x="-2982575" y="6022458"/>
              <a:ext cx="2863476" cy="307777"/>
              <a:chOff x="-2928990" y="696778"/>
              <a:chExt cx="2643206" cy="307777"/>
            </a:xfrm>
          </p:grpSpPr>
          <p:sp>
            <p:nvSpPr>
              <p:cNvPr id="32" name="Rectangle 31"/>
              <p:cNvSpPr/>
              <p:nvPr userDrawn="1"/>
            </p:nvSpPr>
            <p:spPr>
              <a:xfrm>
                <a:off x="-2928990" y="696778"/>
                <a:ext cx="285752" cy="285752"/>
              </a:xfrm>
              <a:prstGeom prst="rect">
                <a:avLst/>
              </a:prstGeom>
              <a:solidFill>
                <a:srgbClr val="C81E4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800" dirty="0">
                  <a:solidFill>
                    <a:prstClr val="white"/>
                  </a:solidFill>
                </a:endParaRPr>
              </a:p>
            </p:txBody>
          </p:sp>
          <p:sp>
            <p:nvSpPr>
              <p:cNvPr id="33" name="TextBox 32"/>
              <p:cNvSpPr txBox="1"/>
              <p:nvPr userDrawn="1"/>
            </p:nvSpPr>
            <p:spPr>
              <a:xfrm>
                <a:off x="-2500362" y="696778"/>
                <a:ext cx="2214578" cy="30777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GB" sz="1000" dirty="0">
                    <a:solidFill>
                      <a:srgbClr val="3F4548"/>
                    </a:solidFill>
                  </a:rPr>
                  <a:t>Red</a:t>
                </a:r>
              </a:p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GB" sz="1000" dirty="0">
                    <a:solidFill>
                      <a:srgbClr val="3F4548"/>
                    </a:solidFill>
                  </a:rPr>
                  <a:t>R200  G30  B69</a:t>
                </a:r>
                <a:endParaRPr lang="en-US" sz="1000" dirty="0">
                  <a:solidFill>
                    <a:srgbClr val="3F4548"/>
                  </a:solidFill>
                </a:endParaRPr>
              </a:p>
            </p:txBody>
          </p:sp>
        </p:grpSp>
        <p:grpSp>
          <p:nvGrpSpPr>
            <p:cNvPr id="29" name="Group 55"/>
            <p:cNvGrpSpPr/>
            <p:nvPr userDrawn="1"/>
          </p:nvGrpSpPr>
          <p:grpSpPr>
            <a:xfrm>
              <a:off x="-2982575" y="6433591"/>
              <a:ext cx="2863476" cy="307777"/>
              <a:chOff x="-2928990" y="696778"/>
              <a:chExt cx="2643206" cy="307777"/>
            </a:xfrm>
          </p:grpSpPr>
          <p:sp>
            <p:nvSpPr>
              <p:cNvPr id="30" name="Rectangle 29"/>
              <p:cNvSpPr/>
              <p:nvPr userDrawn="1"/>
            </p:nvSpPr>
            <p:spPr>
              <a:xfrm>
                <a:off x="-2928990" y="696778"/>
                <a:ext cx="285752" cy="285752"/>
              </a:xfrm>
              <a:prstGeom prst="rect">
                <a:avLst/>
              </a:prstGeom>
              <a:solidFill>
                <a:srgbClr val="EE741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800" dirty="0">
                  <a:solidFill>
                    <a:prstClr val="white"/>
                  </a:solidFill>
                </a:endParaRPr>
              </a:p>
            </p:txBody>
          </p:sp>
          <p:sp>
            <p:nvSpPr>
              <p:cNvPr id="31" name="TextBox 30"/>
              <p:cNvSpPr txBox="1"/>
              <p:nvPr userDrawn="1"/>
            </p:nvSpPr>
            <p:spPr>
              <a:xfrm>
                <a:off x="-2500362" y="696778"/>
                <a:ext cx="2214578" cy="30777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GB" sz="1000" dirty="0">
                    <a:solidFill>
                      <a:srgbClr val="3F4548"/>
                    </a:solidFill>
                  </a:rPr>
                  <a:t>Orange</a:t>
                </a:r>
              </a:p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GB" sz="1000" dirty="0">
                    <a:solidFill>
                      <a:srgbClr val="3F4548"/>
                    </a:solidFill>
                  </a:rPr>
                  <a:t>R238  G116  29</a:t>
                </a:r>
                <a:endParaRPr lang="en-US" sz="1000" dirty="0">
                  <a:solidFill>
                    <a:srgbClr val="3F4548"/>
                  </a:solidFill>
                </a:endParaRPr>
              </a:p>
            </p:txBody>
          </p:sp>
        </p:grpSp>
      </p:grpSp>
      <p:sp>
        <p:nvSpPr>
          <p:cNvPr id="58" name="Rectangle 57"/>
          <p:cNvSpPr/>
          <p:nvPr/>
        </p:nvSpPr>
        <p:spPr>
          <a:xfrm>
            <a:off x="-3679277" y="2351160"/>
            <a:ext cx="381003" cy="28575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1800" dirty="0">
              <a:solidFill>
                <a:prstClr val="white"/>
              </a:solidFill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-3081271" y="2348881"/>
            <a:ext cx="2952774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GB" sz="1000" dirty="0">
                <a:solidFill>
                  <a:srgbClr val="3F4548"/>
                </a:solidFill>
              </a:rPr>
              <a:t>Dark grey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GB" sz="1000" dirty="0">
                <a:solidFill>
                  <a:srgbClr val="3F4548"/>
                </a:solidFill>
              </a:rPr>
              <a:t>R63  G69  B72</a:t>
            </a:r>
            <a:endParaRPr lang="en-US" sz="1000" dirty="0">
              <a:solidFill>
                <a:srgbClr val="3F454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51857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98" r:id="rId2"/>
    <p:sldLayoutId id="2147483669" r:id="rId3"/>
    <p:sldLayoutId id="2147483670" r:id="rId4"/>
    <p:sldLayoutId id="2147483671" r:id="rId5"/>
    <p:sldLayoutId id="2147483672" r:id="rId6"/>
    <p:sldLayoutId id="2147483673" r:id="rId7"/>
    <p:sldLayoutId id="2147483674" r:id="rId8"/>
    <p:sldLayoutId id="2147483675" r:id="rId9"/>
  </p:sldLayoutIdLst>
  <p:hf hdr="0" ft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accent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D9AB16"/>
          </a:solidFill>
          <a:latin typeface="Arial" charset="0"/>
          <a:cs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D9AB16"/>
          </a:solidFill>
          <a:latin typeface="Arial" charset="0"/>
          <a:cs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D9AB16"/>
          </a:solidFill>
          <a:latin typeface="Arial" charset="0"/>
          <a:cs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D9AB16"/>
          </a:solidFill>
          <a:latin typeface="Arial" charset="0"/>
          <a:cs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D9AB16"/>
          </a:solidFill>
          <a:latin typeface="Arial" charset="0"/>
          <a:cs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D9AB16"/>
          </a:solidFill>
          <a:latin typeface="Arial" charset="0"/>
          <a:cs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D9AB16"/>
          </a:solidFill>
          <a:latin typeface="Arial" charset="0"/>
          <a:cs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D9AB16"/>
          </a:solidFill>
          <a:latin typeface="Arial" charset="0"/>
          <a:cs typeface="Arial" charset="0"/>
        </a:defRPr>
      </a:lvl9pPr>
    </p:titleStyle>
    <p:bodyStyle>
      <a:lvl1pPr marL="269875" indent="-269875" algn="l" rtl="0" eaLnBrk="1" fontAlgn="base" hangingPunct="1">
        <a:spcBef>
          <a:spcPct val="50000"/>
        </a:spcBef>
        <a:spcAft>
          <a:spcPct val="0"/>
        </a:spcAft>
        <a:buClr>
          <a:schemeClr val="accent1"/>
        </a:buClr>
        <a:buChar char="•"/>
        <a:defRPr sz="2400">
          <a:solidFill>
            <a:srgbClr val="3F4548"/>
          </a:solidFill>
          <a:latin typeface="+mn-lt"/>
          <a:ea typeface="+mn-ea"/>
          <a:cs typeface="+mn-cs"/>
        </a:defRPr>
      </a:lvl1pPr>
      <a:lvl2pPr marL="717550" indent="-268288" algn="l" rtl="0" eaLnBrk="1" fontAlgn="base" hangingPunct="1">
        <a:spcBef>
          <a:spcPct val="50000"/>
        </a:spcBef>
        <a:spcAft>
          <a:spcPct val="0"/>
        </a:spcAft>
        <a:buClr>
          <a:schemeClr val="accent1"/>
        </a:buClr>
        <a:buChar char="–"/>
        <a:defRPr sz="2000">
          <a:solidFill>
            <a:srgbClr val="3F4548"/>
          </a:solidFill>
          <a:latin typeface="+mn-lt"/>
          <a:cs typeface="+mn-cs"/>
        </a:defRPr>
      </a:lvl2pPr>
      <a:lvl3pPr marL="1071563" indent="-174625" algn="l" rtl="0" eaLnBrk="1" fontAlgn="base" hangingPunct="1">
        <a:spcBef>
          <a:spcPct val="50000"/>
        </a:spcBef>
        <a:spcAft>
          <a:spcPct val="0"/>
        </a:spcAft>
        <a:buClr>
          <a:schemeClr val="accent1"/>
        </a:buClr>
        <a:buFont typeface="Arial" pitchFamily="34" charset="0"/>
        <a:buChar char="•"/>
        <a:defRPr>
          <a:solidFill>
            <a:srgbClr val="3F4548"/>
          </a:solidFill>
          <a:latin typeface="+mn-lt"/>
          <a:cs typeface="+mn-cs"/>
        </a:defRPr>
      </a:lvl3pPr>
      <a:lvl4pPr marL="1433513" indent="-182563" algn="l" rtl="0" eaLnBrk="1" fontAlgn="base" hangingPunct="1">
        <a:spcBef>
          <a:spcPct val="50000"/>
        </a:spcBef>
        <a:spcAft>
          <a:spcPct val="0"/>
        </a:spcAft>
        <a:buClr>
          <a:schemeClr val="accent1"/>
        </a:buClr>
        <a:buChar char="–"/>
        <a:defRPr sz="1600">
          <a:solidFill>
            <a:srgbClr val="3F4548"/>
          </a:solidFill>
          <a:latin typeface="+mn-lt"/>
          <a:cs typeface="+mn-cs"/>
        </a:defRPr>
      </a:lvl4pPr>
      <a:lvl5pPr marL="1792288" indent="-176213" algn="l" rtl="0" eaLnBrk="1" fontAlgn="base" hangingPunct="1">
        <a:spcBef>
          <a:spcPct val="50000"/>
        </a:spcBef>
        <a:spcAft>
          <a:spcPct val="0"/>
        </a:spcAft>
        <a:buClr>
          <a:schemeClr val="accent1"/>
        </a:buClr>
        <a:buFont typeface="Arial" pitchFamily="34" charset="0"/>
        <a:buChar char="•"/>
        <a:defRPr sz="1400">
          <a:solidFill>
            <a:srgbClr val="3F4548"/>
          </a:solidFill>
          <a:latin typeface="+mn-lt"/>
          <a:cs typeface="+mn-cs"/>
        </a:defRPr>
      </a:lvl5pPr>
      <a:lvl6pPr marL="2249488" indent="-176213" algn="l" rtl="0" eaLnBrk="1" fontAlgn="base" hangingPunct="1">
        <a:spcBef>
          <a:spcPct val="50000"/>
        </a:spcBef>
        <a:spcAft>
          <a:spcPct val="0"/>
        </a:spcAft>
        <a:buClr>
          <a:srgbClr val="D9AB16"/>
        </a:buClr>
        <a:buChar char="»"/>
        <a:defRPr sz="1400">
          <a:solidFill>
            <a:srgbClr val="0D2E64"/>
          </a:solidFill>
          <a:latin typeface="+mn-lt"/>
          <a:cs typeface="+mn-cs"/>
        </a:defRPr>
      </a:lvl6pPr>
      <a:lvl7pPr marL="2706688" indent="-176213" algn="l" rtl="0" eaLnBrk="1" fontAlgn="base" hangingPunct="1">
        <a:spcBef>
          <a:spcPct val="50000"/>
        </a:spcBef>
        <a:spcAft>
          <a:spcPct val="0"/>
        </a:spcAft>
        <a:buClr>
          <a:srgbClr val="D9AB16"/>
        </a:buClr>
        <a:buChar char="»"/>
        <a:defRPr sz="1400">
          <a:solidFill>
            <a:srgbClr val="0D2E64"/>
          </a:solidFill>
          <a:latin typeface="+mn-lt"/>
          <a:cs typeface="+mn-cs"/>
        </a:defRPr>
      </a:lvl7pPr>
      <a:lvl8pPr marL="3163888" indent="-176213" algn="l" rtl="0" eaLnBrk="1" fontAlgn="base" hangingPunct="1">
        <a:spcBef>
          <a:spcPct val="50000"/>
        </a:spcBef>
        <a:spcAft>
          <a:spcPct val="0"/>
        </a:spcAft>
        <a:buClr>
          <a:srgbClr val="D9AB16"/>
        </a:buClr>
        <a:buChar char="»"/>
        <a:defRPr sz="1400">
          <a:solidFill>
            <a:srgbClr val="0D2E64"/>
          </a:solidFill>
          <a:latin typeface="+mn-lt"/>
          <a:cs typeface="+mn-cs"/>
        </a:defRPr>
      </a:lvl8pPr>
      <a:lvl9pPr marL="3621088" indent="-176213" algn="l" rtl="0" eaLnBrk="1" fontAlgn="base" hangingPunct="1">
        <a:spcBef>
          <a:spcPct val="50000"/>
        </a:spcBef>
        <a:spcAft>
          <a:spcPct val="0"/>
        </a:spcAft>
        <a:buClr>
          <a:srgbClr val="D9AB16"/>
        </a:buClr>
        <a:buChar char="»"/>
        <a:defRPr sz="1400">
          <a:solidFill>
            <a:srgbClr val="0D2E64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27052" y="404813"/>
            <a:ext cx="11055349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27052" y="1557338"/>
            <a:ext cx="11055349" cy="4640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527052" y="6410325"/>
            <a:ext cx="2688166" cy="331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chemeClr val="tx1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>
                <a:solidFill>
                  <a:srgbClr val="3F4548"/>
                </a:solidFill>
              </a:rPr>
              <a:t>25 September 2019</a:t>
            </a:r>
            <a:endParaRPr lang="en-GB" dirty="0">
              <a:solidFill>
                <a:srgbClr val="3F4548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215219" y="6410325"/>
            <a:ext cx="5761567" cy="331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3F4548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GB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0801351" y="6402390"/>
            <a:ext cx="863600" cy="339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3F4548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65C5C0B4-F90D-4B90-B187-E84366B07232}" type="slidenum">
              <a:rPr lang="en-GB" smtClean="0"/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GB" dirty="0"/>
          </a:p>
        </p:txBody>
      </p:sp>
      <p:sp>
        <p:nvSpPr>
          <p:cNvPr id="1031" name="Line 7"/>
          <p:cNvSpPr>
            <a:spLocks noChangeShapeType="1"/>
          </p:cNvSpPr>
          <p:nvPr/>
        </p:nvSpPr>
        <p:spPr bwMode="auto">
          <a:xfrm>
            <a:off x="624419" y="6329363"/>
            <a:ext cx="10943167" cy="0"/>
          </a:xfrm>
          <a:prstGeom prst="line">
            <a:avLst/>
          </a:prstGeom>
          <a:noFill/>
          <a:ln w="12700">
            <a:solidFill>
              <a:schemeClr val="accent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GB" sz="1800">
              <a:solidFill>
                <a:srgbClr val="3F4548"/>
              </a:solidFill>
            </a:endParaRPr>
          </a:p>
        </p:txBody>
      </p:sp>
      <p:grpSp>
        <p:nvGrpSpPr>
          <p:cNvPr id="10" name="Group 64"/>
          <p:cNvGrpSpPr/>
          <p:nvPr/>
        </p:nvGrpSpPr>
        <p:grpSpPr>
          <a:xfrm>
            <a:off x="-3861359" y="0"/>
            <a:ext cx="3714777" cy="6858000"/>
            <a:chOff x="-3137354" y="0"/>
            <a:chExt cx="3018256" cy="6858000"/>
          </a:xfrm>
        </p:grpSpPr>
        <p:sp>
          <p:nvSpPr>
            <p:cNvPr id="12" name="Rectangle 11"/>
            <p:cNvSpPr/>
            <p:nvPr userDrawn="1"/>
          </p:nvSpPr>
          <p:spPr>
            <a:xfrm>
              <a:off x="-3137354" y="0"/>
              <a:ext cx="2994443" cy="6858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sz="1800" dirty="0">
                <a:solidFill>
                  <a:prstClr val="white"/>
                </a:solidFill>
              </a:endParaRPr>
            </a:p>
          </p:txBody>
        </p:sp>
        <p:sp>
          <p:nvSpPr>
            <p:cNvPr id="13" name="TextBox 12"/>
            <p:cNvSpPr txBox="1"/>
            <p:nvPr userDrawn="1"/>
          </p:nvSpPr>
          <p:spPr>
            <a:xfrm>
              <a:off x="-2982572" y="99308"/>
              <a:ext cx="2839661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sz="1000" b="1" dirty="0">
                  <a:solidFill>
                    <a:srgbClr val="113458"/>
                  </a:solidFill>
                </a:rPr>
                <a:t>Colour palette for PowerPoint presentations</a:t>
              </a:r>
              <a:endParaRPr lang="en-US" sz="1000" b="1" dirty="0">
                <a:solidFill>
                  <a:srgbClr val="113458"/>
                </a:solidFill>
              </a:endParaRPr>
            </a:p>
          </p:txBody>
        </p:sp>
        <p:grpSp>
          <p:nvGrpSpPr>
            <p:cNvPr id="14" name="Group 58"/>
            <p:cNvGrpSpPr/>
            <p:nvPr userDrawn="1"/>
          </p:nvGrpSpPr>
          <p:grpSpPr>
            <a:xfrm>
              <a:off x="-2982571" y="476672"/>
              <a:ext cx="2863473" cy="307777"/>
              <a:chOff x="-2982571" y="476672"/>
              <a:chExt cx="2863473" cy="307777"/>
            </a:xfrm>
          </p:grpSpPr>
          <p:sp>
            <p:nvSpPr>
              <p:cNvPr id="56" name="Rectangle 9"/>
              <p:cNvSpPr/>
              <p:nvPr userDrawn="1"/>
            </p:nvSpPr>
            <p:spPr>
              <a:xfrm>
                <a:off x="-2982571" y="476672"/>
                <a:ext cx="309565" cy="285752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800">
                  <a:solidFill>
                    <a:prstClr val="white"/>
                  </a:solidFill>
                </a:endParaRPr>
              </a:p>
            </p:txBody>
          </p:sp>
          <p:sp>
            <p:nvSpPr>
              <p:cNvPr id="57" name="TextBox 11"/>
              <p:cNvSpPr txBox="1"/>
              <p:nvPr userDrawn="1"/>
            </p:nvSpPr>
            <p:spPr>
              <a:xfrm>
                <a:off x="-2518224" y="476672"/>
                <a:ext cx="2399126" cy="30777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GB" sz="1000" dirty="0">
                    <a:solidFill>
                      <a:srgbClr val="3F4548"/>
                    </a:solidFill>
                  </a:rPr>
                  <a:t>Dark blue</a:t>
                </a:r>
              </a:p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GB" sz="1000" dirty="0">
                    <a:solidFill>
                      <a:srgbClr val="3F4548"/>
                    </a:solidFill>
                  </a:rPr>
                  <a:t>R17  G52  B88</a:t>
                </a:r>
                <a:endParaRPr lang="en-US" sz="1000" dirty="0">
                  <a:solidFill>
                    <a:srgbClr val="3F4548"/>
                  </a:solidFill>
                </a:endParaRPr>
              </a:p>
            </p:txBody>
          </p:sp>
        </p:grpSp>
        <p:grpSp>
          <p:nvGrpSpPr>
            <p:cNvPr id="15" name="Group 13"/>
            <p:cNvGrpSpPr/>
            <p:nvPr userDrawn="1"/>
          </p:nvGrpSpPr>
          <p:grpSpPr>
            <a:xfrm>
              <a:off x="-2982575" y="882170"/>
              <a:ext cx="2863476" cy="307777"/>
              <a:chOff x="-2928990" y="365095"/>
              <a:chExt cx="2643206" cy="307777"/>
            </a:xfrm>
          </p:grpSpPr>
          <p:sp>
            <p:nvSpPr>
              <p:cNvPr id="54" name="Rectangle 14"/>
              <p:cNvSpPr/>
              <p:nvPr userDrawn="1"/>
            </p:nvSpPr>
            <p:spPr>
              <a:xfrm>
                <a:off x="-2928990" y="365095"/>
                <a:ext cx="285752" cy="285752"/>
              </a:xfrm>
              <a:prstGeom prst="rect">
                <a:avLst/>
              </a:prstGeom>
              <a:solidFill>
                <a:srgbClr val="D9AB1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800">
                  <a:solidFill>
                    <a:prstClr val="white"/>
                  </a:solidFill>
                </a:endParaRPr>
              </a:p>
            </p:txBody>
          </p:sp>
          <p:sp>
            <p:nvSpPr>
              <p:cNvPr id="55" name="TextBox 15"/>
              <p:cNvSpPr txBox="1"/>
              <p:nvPr userDrawn="1"/>
            </p:nvSpPr>
            <p:spPr>
              <a:xfrm>
                <a:off x="-2500362" y="365095"/>
                <a:ext cx="2214578" cy="30777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GB" sz="1000" dirty="0">
                    <a:solidFill>
                      <a:srgbClr val="3F4548"/>
                    </a:solidFill>
                  </a:rPr>
                  <a:t>Gold</a:t>
                </a:r>
              </a:p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GB" sz="1000" dirty="0">
                    <a:solidFill>
                      <a:srgbClr val="3F4548"/>
                    </a:solidFill>
                  </a:rPr>
                  <a:t>R217  G171  B22</a:t>
                </a:r>
                <a:endParaRPr lang="en-US" sz="800" dirty="0">
                  <a:solidFill>
                    <a:srgbClr val="3F4548"/>
                  </a:solidFill>
                </a:endParaRPr>
              </a:p>
            </p:txBody>
          </p:sp>
        </p:grpSp>
        <p:grpSp>
          <p:nvGrpSpPr>
            <p:cNvPr id="16" name="Group 16"/>
            <p:cNvGrpSpPr/>
            <p:nvPr userDrawn="1"/>
          </p:nvGrpSpPr>
          <p:grpSpPr>
            <a:xfrm>
              <a:off x="-2982575" y="1277829"/>
              <a:ext cx="2863476" cy="307777"/>
              <a:chOff x="-2928990" y="63509"/>
              <a:chExt cx="2643206" cy="307777"/>
            </a:xfrm>
          </p:grpSpPr>
          <p:sp>
            <p:nvSpPr>
              <p:cNvPr id="52" name="Rectangle 17"/>
              <p:cNvSpPr/>
              <p:nvPr userDrawn="1"/>
            </p:nvSpPr>
            <p:spPr>
              <a:xfrm>
                <a:off x="-2928990" y="63509"/>
                <a:ext cx="285752" cy="285752"/>
              </a:xfrm>
              <a:prstGeom prst="rect">
                <a:avLst/>
              </a:prstGeom>
              <a:solidFill>
                <a:srgbClr val="4096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800">
                  <a:solidFill>
                    <a:prstClr val="white"/>
                  </a:solidFill>
                </a:endParaRPr>
              </a:p>
            </p:txBody>
          </p:sp>
          <p:sp>
            <p:nvSpPr>
              <p:cNvPr id="53" name="TextBox 18"/>
              <p:cNvSpPr txBox="1"/>
              <p:nvPr userDrawn="1"/>
            </p:nvSpPr>
            <p:spPr>
              <a:xfrm>
                <a:off x="-2500362" y="63509"/>
                <a:ext cx="2214578" cy="30777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GB" sz="1000" dirty="0">
                    <a:solidFill>
                      <a:srgbClr val="3F4548"/>
                    </a:solidFill>
                  </a:rPr>
                  <a:t>Mid blue</a:t>
                </a:r>
              </a:p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GB" sz="1000" dirty="0">
                    <a:solidFill>
                      <a:srgbClr val="3F4548"/>
                    </a:solidFill>
                  </a:rPr>
                  <a:t>R64  G150  B184</a:t>
                </a:r>
                <a:endParaRPr lang="en-US" sz="1000" dirty="0">
                  <a:solidFill>
                    <a:srgbClr val="3F4548"/>
                  </a:solidFill>
                </a:endParaRPr>
              </a:p>
            </p:txBody>
          </p:sp>
        </p:grpSp>
        <p:sp>
          <p:nvSpPr>
            <p:cNvPr id="17" name="TextBox 16"/>
            <p:cNvSpPr txBox="1"/>
            <p:nvPr userDrawn="1"/>
          </p:nvSpPr>
          <p:spPr>
            <a:xfrm>
              <a:off x="-2982571" y="2122984"/>
              <a:ext cx="2399126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sz="1000" b="1" dirty="0">
                  <a:solidFill>
                    <a:srgbClr val="4096B8"/>
                  </a:solidFill>
                </a:rPr>
                <a:t>Secondary colour palette</a:t>
              </a:r>
              <a:endParaRPr lang="en-US" sz="1000" b="1" dirty="0">
                <a:solidFill>
                  <a:srgbClr val="4096B8"/>
                </a:solidFill>
              </a:endParaRPr>
            </a:p>
          </p:txBody>
        </p:sp>
        <p:sp>
          <p:nvSpPr>
            <p:cNvPr id="18" name="TextBox 17"/>
            <p:cNvSpPr txBox="1"/>
            <p:nvPr userDrawn="1"/>
          </p:nvSpPr>
          <p:spPr>
            <a:xfrm>
              <a:off x="-2982571" y="260648"/>
              <a:ext cx="2399126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tabLst>
                  <a:tab pos="2419350" algn="l"/>
                </a:tabLst>
              </a:pPr>
              <a:r>
                <a:rPr lang="en-GB" sz="1000" b="1" dirty="0">
                  <a:solidFill>
                    <a:srgbClr val="4096B8"/>
                  </a:solidFill>
                </a:rPr>
                <a:t>Primary colour palette</a:t>
              </a:r>
              <a:endParaRPr lang="en-US" sz="1000" b="1" dirty="0">
                <a:solidFill>
                  <a:srgbClr val="4096B8"/>
                </a:solidFill>
              </a:endParaRPr>
            </a:p>
          </p:txBody>
        </p:sp>
        <p:grpSp>
          <p:nvGrpSpPr>
            <p:cNvPr id="19" name="Group 24"/>
            <p:cNvGrpSpPr/>
            <p:nvPr userDrawn="1"/>
          </p:nvGrpSpPr>
          <p:grpSpPr>
            <a:xfrm>
              <a:off x="-2982575" y="1688965"/>
              <a:ext cx="2863476" cy="307777"/>
              <a:chOff x="-2928990" y="63509"/>
              <a:chExt cx="2643206" cy="307777"/>
            </a:xfrm>
          </p:grpSpPr>
          <p:sp>
            <p:nvSpPr>
              <p:cNvPr id="50" name="Rectangle 49"/>
              <p:cNvSpPr/>
              <p:nvPr userDrawn="1"/>
            </p:nvSpPr>
            <p:spPr>
              <a:xfrm>
                <a:off x="-2928990" y="63509"/>
                <a:ext cx="285752" cy="285752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800">
                  <a:solidFill>
                    <a:prstClr val="white"/>
                  </a:solidFill>
                </a:endParaRPr>
              </a:p>
            </p:txBody>
          </p:sp>
          <p:sp>
            <p:nvSpPr>
              <p:cNvPr id="51" name="TextBox 50"/>
              <p:cNvSpPr txBox="1"/>
              <p:nvPr userDrawn="1"/>
            </p:nvSpPr>
            <p:spPr>
              <a:xfrm>
                <a:off x="-2500362" y="63509"/>
                <a:ext cx="2214578" cy="30777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GB" sz="1000" dirty="0">
                    <a:solidFill>
                      <a:srgbClr val="3F4548"/>
                    </a:solidFill>
                  </a:rPr>
                  <a:t>Light grey</a:t>
                </a:r>
              </a:p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GB" sz="1000" dirty="0">
                    <a:solidFill>
                      <a:srgbClr val="3F4548"/>
                    </a:solidFill>
                  </a:rPr>
                  <a:t>R220  G221  B217</a:t>
                </a:r>
                <a:endParaRPr lang="en-US" sz="1000" dirty="0">
                  <a:solidFill>
                    <a:srgbClr val="3F4548"/>
                  </a:solidFill>
                </a:endParaRPr>
              </a:p>
            </p:txBody>
          </p:sp>
        </p:grpSp>
        <p:grpSp>
          <p:nvGrpSpPr>
            <p:cNvPr id="20" name="Group 27"/>
            <p:cNvGrpSpPr/>
            <p:nvPr userDrawn="1"/>
          </p:nvGrpSpPr>
          <p:grpSpPr>
            <a:xfrm>
              <a:off x="-2982575" y="2733370"/>
              <a:ext cx="2863476" cy="307777"/>
              <a:chOff x="-2928990" y="696778"/>
              <a:chExt cx="2643206" cy="307777"/>
            </a:xfrm>
          </p:grpSpPr>
          <p:sp>
            <p:nvSpPr>
              <p:cNvPr id="48" name="Rectangle 47"/>
              <p:cNvSpPr/>
              <p:nvPr userDrawn="1"/>
            </p:nvSpPr>
            <p:spPr>
              <a:xfrm>
                <a:off x="-2928990" y="696778"/>
                <a:ext cx="285752" cy="285752"/>
              </a:xfrm>
              <a:prstGeom prst="rect">
                <a:avLst/>
              </a:prstGeom>
              <a:solidFill>
                <a:srgbClr val="79A32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800">
                  <a:solidFill>
                    <a:prstClr val="white"/>
                  </a:solidFill>
                </a:endParaRPr>
              </a:p>
            </p:txBody>
          </p:sp>
          <p:sp>
            <p:nvSpPr>
              <p:cNvPr id="49" name="TextBox 48"/>
              <p:cNvSpPr txBox="1"/>
              <p:nvPr userDrawn="1"/>
            </p:nvSpPr>
            <p:spPr>
              <a:xfrm>
                <a:off x="-2500362" y="696778"/>
                <a:ext cx="2214578" cy="30777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GB" sz="1000" dirty="0">
                    <a:solidFill>
                      <a:srgbClr val="3F4548"/>
                    </a:solidFill>
                  </a:rPr>
                  <a:t>Pea green</a:t>
                </a:r>
              </a:p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GB" sz="1000" dirty="0">
                    <a:solidFill>
                      <a:srgbClr val="3F4548"/>
                    </a:solidFill>
                  </a:rPr>
                  <a:t>R121  G163  B42</a:t>
                </a:r>
                <a:endParaRPr lang="en-US" sz="1000" dirty="0">
                  <a:solidFill>
                    <a:srgbClr val="3F4548"/>
                  </a:solidFill>
                </a:endParaRPr>
              </a:p>
            </p:txBody>
          </p:sp>
        </p:grpSp>
        <p:grpSp>
          <p:nvGrpSpPr>
            <p:cNvPr id="21" name="Group 60"/>
            <p:cNvGrpSpPr/>
            <p:nvPr userDrawn="1"/>
          </p:nvGrpSpPr>
          <p:grpSpPr>
            <a:xfrm>
              <a:off x="-2982571" y="3144506"/>
              <a:ext cx="2863473" cy="307777"/>
              <a:chOff x="-2982571" y="3144506"/>
              <a:chExt cx="2863473" cy="307777"/>
            </a:xfrm>
          </p:grpSpPr>
          <p:sp>
            <p:nvSpPr>
              <p:cNvPr id="46" name="Rectangle 45"/>
              <p:cNvSpPr/>
              <p:nvPr userDrawn="1"/>
            </p:nvSpPr>
            <p:spPr>
              <a:xfrm>
                <a:off x="-2982571" y="3144506"/>
                <a:ext cx="309565" cy="285752"/>
              </a:xfrm>
              <a:prstGeom prst="rect">
                <a:avLst/>
              </a:prstGeom>
              <a:solidFill>
                <a:srgbClr val="00845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800">
                  <a:solidFill>
                    <a:prstClr val="white"/>
                  </a:solidFill>
                </a:endParaRPr>
              </a:p>
            </p:txBody>
          </p:sp>
          <p:sp>
            <p:nvSpPr>
              <p:cNvPr id="47" name="TextBox 46"/>
              <p:cNvSpPr txBox="1"/>
              <p:nvPr userDrawn="1"/>
            </p:nvSpPr>
            <p:spPr>
              <a:xfrm>
                <a:off x="-2518224" y="3144506"/>
                <a:ext cx="2399126" cy="30777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GB" sz="1000" dirty="0">
                    <a:solidFill>
                      <a:srgbClr val="3F4548"/>
                    </a:solidFill>
                  </a:rPr>
                  <a:t>Forest green</a:t>
                </a:r>
              </a:p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GB" sz="1000" dirty="0">
                    <a:solidFill>
                      <a:srgbClr val="3F4548"/>
                    </a:solidFill>
                  </a:rPr>
                  <a:t>R0 G132  B82</a:t>
                </a:r>
                <a:endParaRPr lang="en-US" sz="1000" dirty="0">
                  <a:solidFill>
                    <a:srgbClr val="3F4548"/>
                  </a:solidFill>
                </a:endParaRPr>
              </a:p>
            </p:txBody>
          </p:sp>
        </p:grpSp>
        <p:grpSp>
          <p:nvGrpSpPr>
            <p:cNvPr id="22" name="Group 33"/>
            <p:cNvGrpSpPr/>
            <p:nvPr userDrawn="1"/>
          </p:nvGrpSpPr>
          <p:grpSpPr>
            <a:xfrm>
              <a:off x="-2982575" y="3555642"/>
              <a:ext cx="2863476" cy="307777"/>
              <a:chOff x="-2928990" y="696778"/>
              <a:chExt cx="2643206" cy="307777"/>
            </a:xfrm>
          </p:grpSpPr>
          <p:sp>
            <p:nvSpPr>
              <p:cNvPr id="44" name="Rectangle 43"/>
              <p:cNvSpPr/>
              <p:nvPr userDrawn="1"/>
            </p:nvSpPr>
            <p:spPr>
              <a:xfrm>
                <a:off x="-2928990" y="696778"/>
                <a:ext cx="285752" cy="285752"/>
              </a:xfrm>
              <a:prstGeom prst="rect">
                <a:avLst/>
              </a:prstGeom>
              <a:solidFill>
                <a:srgbClr val="11B3A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800">
                  <a:solidFill>
                    <a:prstClr val="white"/>
                  </a:solidFill>
                </a:endParaRPr>
              </a:p>
            </p:txBody>
          </p:sp>
          <p:sp>
            <p:nvSpPr>
              <p:cNvPr id="45" name="TextBox 44"/>
              <p:cNvSpPr txBox="1"/>
              <p:nvPr userDrawn="1"/>
            </p:nvSpPr>
            <p:spPr>
              <a:xfrm>
                <a:off x="-2500362" y="696778"/>
                <a:ext cx="2214578" cy="30777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GB" sz="1000" dirty="0">
                    <a:solidFill>
                      <a:srgbClr val="3F4548"/>
                    </a:solidFill>
                  </a:rPr>
                  <a:t>Bottle green</a:t>
                </a:r>
              </a:p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GB" sz="1000" dirty="0">
                    <a:solidFill>
                      <a:srgbClr val="3F4548"/>
                    </a:solidFill>
                  </a:rPr>
                  <a:t>R17  G179  B162</a:t>
                </a:r>
                <a:endParaRPr lang="en-US" sz="1000" dirty="0">
                  <a:solidFill>
                    <a:srgbClr val="3F4548"/>
                  </a:solidFill>
                </a:endParaRPr>
              </a:p>
            </p:txBody>
          </p:sp>
        </p:grpSp>
        <p:grpSp>
          <p:nvGrpSpPr>
            <p:cNvPr id="23" name="Group 36"/>
            <p:cNvGrpSpPr/>
            <p:nvPr userDrawn="1"/>
          </p:nvGrpSpPr>
          <p:grpSpPr>
            <a:xfrm>
              <a:off x="-2982575" y="3966778"/>
              <a:ext cx="2863476" cy="307777"/>
              <a:chOff x="-2928990" y="696778"/>
              <a:chExt cx="2643206" cy="307777"/>
            </a:xfrm>
          </p:grpSpPr>
          <p:sp>
            <p:nvSpPr>
              <p:cNvPr id="42" name="Rectangle 41"/>
              <p:cNvSpPr/>
              <p:nvPr userDrawn="1"/>
            </p:nvSpPr>
            <p:spPr>
              <a:xfrm>
                <a:off x="-2928990" y="696778"/>
                <a:ext cx="285752" cy="285752"/>
              </a:xfrm>
              <a:prstGeom prst="rect">
                <a:avLst/>
              </a:prstGeom>
              <a:solidFill>
                <a:srgbClr val="009CC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800">
                  <a:solidFill>
                    <a:prstClr val="white"/>
                  </a:solidFill>
                </a:endParaRPr>
              </a:p>
            </p:txBody>
          </p:sp>
          <p:sp>
            <p:nvSpPr>
              <p:cNvPr id="43" name="TextBox 42"/>
              <p:cNvSpPr txBox="1"/>
              <p:nvPr userDrawn="1"/>
            </p:nvSpPr>
            <p:spPr>
              <a:xfrm>
                <a:off x="-2500362" y="696778"/>
                <a:ext cx="2214578" cy="30777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GB" sz="1000" dirty="0">
                    <a:solidFill>
                      <a:srgbClr val="3F4548"/>
                    </a:solidFill>
                  </a:rPr>
                  <a:t>Cyan</a:t>
                </a:r>
              </a:p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GB" sz="1000" dirty="0">
                    <a:solidFill>
                      <a:srgbClr val="3F4548"/>
                    </a:solidFill>
                  </a:rPr>
                  <a:t>R0  G156  B200</a:t>
                </a:r>
                <a:endParaRPr lang="en-US" sz="1000" dirty="0">
                  <a:solidFill>
                    <a:srgbClr val="3F4548"/>
                  </a:solidFill>
                </a:endParaRPr>
              </a:p>
            </p:txBody>
          </p:sp>
        </p:grpSp>
        <p:grpSp>
          <p:nvGrpSpPr>
            <p:cNvPr id="24" name="Group 63"/>
            <p:cNvGrpSpPr/>
            <p:nvPr userDrawn="1"/>
          </p:nvGrpSpPr>
          <p:grpSpPr>
            <a:xfrm>
              <a:off x="-2982571" y="4377914"/>
              <a:ext cx="2863473" cy="307777"/>
              <a:chOff x="-2982571" y="4377914"/>
              <a:chExt cx="2863473" cy="307777"/>
            </a:xfrm>
          </p:grpSpPr>
          <p:sp>
            <p:nvSpPr>
              <p:cNvPr id="40" name="Rectangle 39"/>
              <p:cNvSpPr/>
              <p:nvPr userDrawn="1"/>
            </p:nvSpPr>
            <p:spPr>
              <a:xfrm>
                <a:off x="-2982571" y="4377914"/>
                <a:ext cx="309565" cy="285752"/>
              </a:xfrm>
              <a:prstGeom prst="rect">
                <a:avLst/>
              </a:prstGeom>
              <a:solidFill>
                <a:srgbClr val="7CB3E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800">
                  <a:solidFill>
                    <a:prstClr val="white"/>
                  </a:solidFill>
                </a:endParaRPr>
              </a:p>
            </p:txBody>
          </p:sp>
          <p:sp>
            <p:nvSpPr>
              <p:cNvPr id="41" name="TextBox 40"/>
              <p:cNvSpPr txBox="1"/>
              <p:nvPr userDrawn="1"/>
            </p:nvSpPr>
            <p:spPr>
              <a:xfrm>
                <a:off x="-2518224" y="4377914"/>
                <a:ext cx="2399126" cy="30777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GB" sz="1000" dirty="0">
                    <a:solidFill>
                      <a:srgbClr val="3F4548"/>
                    </a:solidFill>
                  </a:rPr>
                  <a:t>Light blue</a:t>
                </a:r>
              </a:p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GB" sz="1000" dirty="0">
                    <a:solidFill>
                      <a:srgbClr val="3F4548"/>
                    </a:solidFill>
                  </a:rPr>
                  <a:t>R124  G179  B225</a:t>
                </a:r>
                <a:endParaRPr lang="en-US" sz="1000" dirty="0">
                  <a:solidFill>
                    <a:srgbClr val="3F4548"/>
                  </a:solidFill>
                </a:endParaRPr>
              </a:p>
            </p:txBody>
          </p:sp>
        </p:grpSp>
        <p:grpSp>
          <p:nvGrpSpPr>
            <p:cNvPr id="25" name="Group 43"/>
            <p:cNvGrpSpPr/>
            <p:nvPr userDrawn="1"/>
          </p:nvGrpSpPr>
          <p:grpSpPr>
            <a:xfrm>
              <a:off x="-2982575" y="4789050"/>
              <a:ext cx="2863476" cy="307777"/>
              <a:chOff x="-2928990" y="696778"/>
              <a:chExt cx="2643206" cy="307777"/>
            </a:xfrm>
          </p:grpSpPr>
          <p:sp>
            <p:nvSpPr>
              <p:cNvPr id="38" name="Rectangle 37"/>
              <p:cNvSpPr/>
              <p:nvPr userDrawn="1"/>
            </p:nvSpPr>
            <p:spPr>
              <a:xfrm>
                <a:off x="-2928990" y="696778"/>
                <a:ext cx="285752" cy="285752"/>
              </a:xfrm>
              <a:prstGeom prst="rect">
                <a:avLst/>
              </a:prstGeom>
              <a:solidFill>
                <a:srgbClr val="8076C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800">
                  <a:solidFill>
                    <a:prstClr val="white"/>
                  </a:solidFill>
                </a:endParaRPr>
              </a:p>
            </p:txBody>
          </p:sp>
          <p:sp>
            <p:nvSpPr>
              <p:cNvPr id="39" name="TextBox 38"/>
              <p:cNvSpPr txBox="1"/>
              <p:nvPr userDrawn="1"/>
            </p:nvSpPr>
            <p:spPr>
              <a:xfrm>
                <a:off x="-2500362" y="696778"/>
                <a:ext cx="2214578" cy="30777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GB" sz="1000" dirty="0">
                    <a:solidFill>
                      <a:srgbClr val="3F4548"/>
                    </a:solidFill>
                  </a:rPr>
                  <a:t>Violet</a:t>
                </a:r>
              </a:p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GB" sz="1000" dirty="0">
                    <a:solidFill>
                      <a:srgbClr val="3F4548"/>
                    </a:solidFill>
                  </a:rPr>
                  <a:t>R128  G118  B207</a:t>
                </a:r>
                <a:endParaRPr lang="en-US" sz="1000" dirty="0">
                  <a:solidFill>
                    <a:srgbClr val="3F4548"/>
                  </a:solidFill>
                </a:endParaRPr>
              </a:p>
            </p:txBody>
          </p:sp>
        </p:grpSp>
        <p:grpSp>
          <p:nvGrpSpPr>
            <p:cNvPr id="26" name="Group 46"/>
            <p:cNvGrpSpPr/>
            <p:nvPr userDrawn="1"/>
          </p:nvGrpSpPr>
          <p:grpSpPr>
            <a:xfrm>
              <a:off x="-2982575" y="5200186"/>
              <a:ext cx="2863476" cy="307777"/>
              <a:chOff x="-2928990" y="696778"/>
              <a:chExt cx="2643206" cy="307777"/>
            </a:xfrm>
          </p:grpSpPr>
          <p:sp>
            <p:nvSpPr>
              <p:cNvPr id="36" name="Rectangle 35"/>
              <p:cNvSpPr/>
              <p:nvPr userDrawn="1"/>
            </p:nvSpPr>
            <p:spPr>
              <a:xfrm>
                <a:off x="-2928990" y="696778"/>
                <a:ext cx="285752" cy="285752"/>
              </a:xfrm>
              <a:prstGeom prst="rect">
                <a:avLst/>
              </a:prstGeom>
              <a:solidFill>
                <a:srgbClr val="8F469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800">
                  <a:solidFill>
                    <a:prstClr val="white"/>
                  </a:solidFill>
                </a:endParaRPr>
              </a:p>
            </p:txBody>
          </p:sp>
          <p:sp>
            <p:nvSpPr>
              <p:cNvPr id="37" name="TextBox 36"/>
              <p:cNvSpPr txBox="1"/>
              <p:nvPr userDrawn="1"/>
            </p:nvSpPr>
            <p:spPr>
              <a:xfrm>
                <a:off x="-2500362" y="696778"/>
                <a:ext cx="2214578" cy="30777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GB" sz="1000" dirty="0">
                    <a:solidFill>
                      <a:srgbClr val="3F4548"/>
                    </a:solidFill>
                  </a:rPr>
                  <a:t>Purple</a:t>
                </a:r>
              </a:p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GB" sz="1000" dirty="0">
                    <a:solidFill>
                      <a:srgbClr val="3F4548"/>
                    </a:solidFill>
                  </a:rPr>
                  <a:t>R143  G70  B147</a:t>
                </a:r>
                <a:endParaRPr lang="en-US" sz="1000" dirty="0">
                  <a:solidFill>
                    <a:srgbClr val="3F4548"/>
                  </a:solidFill>
                </a:endParaRPr>
              </a:p>
            </p:txBody>
          </p:sp>
        </p:grpSp>
        <p:grpSp>
          <p:nvGrpSpPr>
            <p:cNvPr id="27" name="Group 49"/>
            <p:cNvGrpSpPr/>
            <p:nvPr userDrawn="1"/>
          </p:nvGrpSpPr>
          <p:grpSpPr>
            <a:xfrm>
              <a:off x="-2982575" y="5611322"/>
              <a:ext cx="2863476" cy="307777"/>
              <a:chOff x="-2928990" y="696778"/>
              <a:chExt cx="2643206" cy="307777"/>
            </a:xfrm>
          </p:grpSpPr>
          <p:sp>
            <p:nvSpPr>
              <p:cNvPr id="34" name="Rectangle 33"/>
              <p:cNvSpPr/>
              <p:nvPr userDrawn="1"/>
            </p:nvSpPr>
            <p:spPr>
              <a:xfrm>
                <a:off x="-2928990" y="696778"/>
                <a:ext cx="285752" cy="285752"/>
              </a:xfrm>
              <a:prstGeom prst="rect">
                <a:avLst/>
              </a:prstGeom>
              <a:solidFill>
                <a:srgbClr val="E9458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800">
                  <a:solidFill>
                    <a:prstClr val="white"/>
                  </a:solidFill>
                </a:endParaRPr>
              </a:p>
            </p:txBody>
          </p:sp>
          <p:sp>
            <p:nvSpPr>
              <p:cNvPr id="35" name="TextBox 34"/>
              <p:cNvSpPr txBox="1"/>
              <p:nvPr userDrawn="1"/>
            </p:nvSpPr>
            <p:spPr>
              <a:xfrm>
                <a:off x="-2500362" y="696778"/>
                <a:ext cx="2214578" cy="30777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GB" sz="1000" dirty="0" err="1">
                    <a:solidFill>
                      <a:srgbClr val="3F4548"/>
                    </a:solidFill>
                  </a:rPr>
                  <a:t>Fuscia</a:t>
                </a:r>
                <a:endParaRPr lang="en-GB" sz="1000" dirty="0">
                  <a:solidFill>
                    <a:srgbClr val="3F4548"/>
                  </a:solidFill>
                </a:endParaRPr>
              </a:p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GB" sz="1000" dirty="0">
                    <a:solidFill>
                      <a:srgbClr val="3F4548"/>
                    </a:solidFill>
                  </a:rPr>
                  <a:t>R233  G69  B140</a:t>
                </a:r>
                <a:endParaRPr lang="en-US" sz="1000" dirty="0">
                  <a:solidFill>
                    <a:srgbClr val="3F4548"/>
                  </a:solidFill>
                </a:endParaRPr>
              </a:p>
            </p:txBody>
          </p:sp>
        </p:grpSp>
        <p:grpSp>
          <p:nvGrpSpPr>
            <p:cNvPr id="28" name="Group 52"/>
            <p:cNvGrpSpPr/>
            <p:nvPr userDrawn="1"/>
          </p:nvGrpSpPr>
          <p:grpSpPr>
            <a:xfrm>
              <a:off x="-2982575" y="6022458"/>
              <a:ext cx="2863476" cy="307777"/>
              <a:chOff x="-2928990" y="696778"/>
              <a:chExt cx="2643206" cy="307777"/>
            </a:xfrm>
          </p:grpSpPr>
          <p:sp>
            <p:nvSpPr>
              <p:cNvPr id="32" name="Rectangle 31"/>
              <p:cNvSpPr/>
              <p:nvPr userDrawn="1"/>
            </p:nvSpPr>
            <p:spPr>
              <a:xfrm>
                <a:off x="-2928990" y="696778"/>
                <a:ext cx="285752" cy="285752"/>
              </a:xfrm>
              <a:prstGeom prst="rect">
                <a:avLst/>
              </a:prstGeom>
              <a:solidFill>
                <a:srgbClr val="C81E4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800">
                  <a:solidFill>
                    <a:prstClr val="white"/>
                  </a:solidFill>
                </a:endParaRPr>
              </a:p>
            </p:txBody>
          </p:sp>
          <p:sp>
            <p:nvSpPr>
              <p:cNvPr id="33" name="TextBox 32"/>
              <p:cNvSpPr txBox="1"/>
              <p:nvPr userDrawn="1"/>
            </p:nvSpPr>
            <p:spPr>
              <a:xfrm>
                <a:off x="-2500362" y="696778"/>
                <a:ext cx="2214578" cy="30777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GB" sz="1000" dirty="0">
                    <a:solidFill>
                      <a:srgbClr val="3F4548"/>
                    </a:solidFill>
                  </a:rPr>
                  <a:t>Red</a:t>
                </a:r>
              </a:p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GB" sz="1000" dirty="0">
                    <a:solidFill>
                      <a:srgbClr val="3F4548"/>
                    </a:solidFill>
                  </a:rPr>
                  <a:t>R200  G30  B69</a:t>
                </a:r>
                <a:endParaRPr lang="en-US" sz="1000" dirty="0">
                  <a:solidFill>
                    <a:srgbClr val="3F4548"/>
                  </a:solidFill>
                </a:endParaRPr>
              </a:p>
            </p:txBody>
          </p:sp>
        </p:grpSp>
        <p:grpSp>
          <p:nvGrpSpPr>
            <p:cNvPr id="29" name="Group 55"/>
            <p:cNvGrpSpPr/>
            <p:nvPr userDrawn="1"/>
          </p:nvGrpSpPr>
          <p:grpSpPr>
            <a:xfrm>
              <a:off x="-2982575" y="6433591"/>
              <a:ext cx="2863476" cy="307777"/>
              <a:chOff x="-2928990" y="696778"/>
              <a:chExt cx="2643206" cy="307777"/>
            </a:xfrm>
          </p:grpSpPr>
          <p:sp>
            <p:nvSpPr>
              <p:cNvPr id="30" name="Rectangle 29"/>
              <p:cNvSpPr/>
              <p:nvPr userDrawn="1"/>
            </p:nvSpPr>
            <p:spPr>
              <a:xfrm>
                <a:off x="-2928990" y="696778"/>
                <a:ext cx="285752" cy="285752"/>
              </a:xfrm>
              <a:prstGeom prst="rect">
                <a:avLst/>
              </a:prstGeom>
              <a:solidFill>
                <a:srgbClr val="EE741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800">
                  <a:solidFill>
                    <a:prstClr val="white"/>
                  </a:solidFill>
                </a:endParaRPr>
              </a:p>
            </p:txBody>
          </p:sp>
          <p:sp>
            <p:nvSpPr>
              <p:cNvPr id="31" name="TextBox 30"/>
              <p:cNvSpPr txBox="1"/>
              <p:nvPr userDrawn="1"/>
            </p:nvSpPr>
            <p:spPr>
              <a:xfrm>
                <a:off x="-2500362" y="696778"/>
                <a:ext cx="2214578" cy="30777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GB" sz="1000" dirty="0">
                    <a:solidFill>
                      <a:srgbClr val="3F4548"/>
                    </a:solidFill>
                  </a:rPr>
                  <a:t>Orange</a:t>
                </a:r>
              </a:p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GB" sz="1000" dirty="0">
                    <a:solidFill>
                      <a:srgbClr val="3F4548"/>
                    </a:solidFill>
                  </a:rPr>
                  <a:t>R238  G116  29</a:t>
                </a:r>
                <a:endParaRPr lang="en-US" sz="1000" dirty="0">
                  <a:solidFill>
                    <a:srgbClr val="3F4548"/>
                  </a:solidFill>
                </a:endParaRPr>
              </a:p>
            </p:txBody>
          </p:sp>
        </p:grpSp>
      </p:grpSp>
      <p:sp>
        <p:nvSpPr>
          <p:cNvPr id="58" name="Rectangle 57"/>
          <p:cNvSpPr/>
          <p:nvPr/>
        </p:nvSpPr>
        <p:spPr>
          <a:xfrm>
            <a:off x="-3679277" y="2351160"/>
            <a:ext cx="381003" cy="28575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-3081271" y="2348881"/>
            <a:ext cx="2952774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GB" sz="1000" dirty="0">
                <a:solidFill>
                  <a:srgbClr val="3F4548"/>
                </a:solidFill>
              </a:rPr>
              <a:t>Dark grey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GB" sz="1000" dirty="0">
                <a:solidFill>
                  <a:srgbClr val="3F4548"/>
                </a:solidFill>
              </a:rPr>
              <a:t>R63  G69  B72</a:t>
            </a:r>
            <a:endParaRPr lang="en-US" sz="1000" dirty="0">
              <a:solidFill>
                <a:srgbClr val="3F454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46458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  <p:sldLayoutId id="2147483711" r:id="rId12"/>
    <p:sldLayoutId id="2147483712" r:id="rId13"/>
    <p:sldLayoutId id="2147483713" r:id="rId14"/>
    <p:sldLayoutId id="2147483714" r:id="rId15"/>
    <p:sldLayoutId id="2147483715" r:id="rId16"/>
    <p:sldLayoutId id="2147483716" r:id="rId17"/>
    <p:sldLayoutId id="2147483717" r:id="rId18"/>
    <p:sldLayoutId id="2147483718" r:id="rId19"/>
    <p:sldLayoutId id="2147483719" r:id="rId20"/>
    <p:sldLayoutId id="2147483720" r:id="rId21"/>
    <p:sldLayoutId id="2147483721" r:id="rId22"/>
    <p:sldLayoutId id="2147483722" r:id="rId23"/>
    <p:sldLayoutId id="2147483723" r:id="rId24"/>
    <p:sldLayoutId id="2147483724" r:id="rId25"/>
    <p:sldLayoutId id="2147483725" r:id="rId26"/>
    <p:sldLayoutId id="2147483726" r:id="rId27"/>
    <p:sldLayoutId id="2147483727" r:id="rId28"/>
  </p:sldLayoutIdLst>
  <p:hf sldNum="0" hdr="0" ft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accent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D9AB16"/>
          </a:solidFill>
          <a:latin typeface="Arial" charset="0"/>
          <a:cs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D9AB16"/>
          </a:solidFill>
          <a:latin typeface="Arial" charset="0"/>
          <a:cs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D9AB16"/>
          </a:solidFill>
          <a:latin typeface="Arial" charset="0"/>
          <a:cs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D9AB16"/>
          </a:solidFill>
          <a:latin typeface="Arial" charset="0"/>
          <a:cs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D9AB16"/>
          </a:solidFill>
          <a:latin typeface="Arial" charset="0"/>
          <a:cs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D9AB16"/>
          </a:solidFill>
          <a:latin typeface="Arial" charset="0"/>
          <a:cs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D9AB16"/>
          </a:solidFill>
          <a:latin typeface="Arial" charset="0"/>
          <a:cs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D9AB16"/>
          </a:solidFill>
          <a:latin typeface="Arial" charset="0"/>
          <a:cs typeface="Arial" charset="0"/>
        </a:defRPr>
      </a:lvl9pPr>
    </p:titleStyle>
    <p:bodyStyle>
      <a:lvl1pPr marL="269875" indent="-269875" algn="l" rtl="0" eaLnBrk="1" fontAlgn="base" hangingPunct="1">
        <a:spcBef>
          <a:spcPct val="50000"/>
        </a:spcBef>
        <a:spcAft>
          <a:spcPct val="0"/>
        </a:spcAft>
        <a:buClr>
          <a:schemeClr val="accent1"/>
        </a:buClr>
        <a:buChar char="•"/>
        <a:defRPr sz="2400">
          <a:solidFill>
            <a:srgbClr val="3F4548"/>
          </a:solidFill>
          <a:latin typeface="+mn-lt"/>
          <a:ea typeface="+mn-ea"/>
          <a:cs typeface="+mn-cs"/>
        </a:defRPr>
      </a:lvl1pPr>
      <a:lvl2pPr marL="717550" indent="-268288" algn="l" rtl="0" eaLnBrk="1" fontAlgn="base" hangingPunct="1">
        <a:spcBef>
          <a:spcPct val="50000"/>
        </a:spcBef>
        <a:spcAft>
          <a:spcPct val="0"/>
        </a:spcAft>
        <a:buClr>
          <a:schemeClr val="accent1"/>
        </a:buClr>
        <a:buChar char="–"/>
        <a:defRPr sz="2000">
          <a:solidFill>
            <a:srgbClr val="3F4548"/>
          </a:solidFill>
          <a:latin typeface="+mn-lt"/>
          <a:cs typeface="+mn-cs"/>
        </a:defRPr>
      </a:lvl2pPr>
      <a:lvl3pPr marL="1071563" indent="-174625" algn="l" rtl="0" eaLnBrk="1" fontAlgn="base" hangingPunct="1">
        <a:spcBef>
          <a:spcPct val="50000"/>
        </a:spcBef>
        <a:spcAft>
          <a:spcPct val="0"/>
        </a:spcAft>
        <a:buClr>
          <a:schemeClr val="accent1"/>
        </a:buClr>
        <a:buFont typeface="Arial" pitchFamily="34" charset="0"/>
        <a:buChar char="•"/>
        <a:defRPr>
          <a:solidFill>
            <a:srgbClr val="3F4548"/>
          </a:solidFill>
          <a:latin typeface="+mn-lt"/>
          <a:cs typeface="+mn-cs"/>
        </a:defRPr>
      </a:lvl3pPr>
      <a:lvl4pPr marL="1433513" indent="-182563" algn="l" rtl="0" eaLnBrk="1" fontAlgn="base" hangingPunct="1">
        <a:spcBef>
          <a:spcPct val="50000"/>
        </a:spcBef>
        <a:spcAft>
          <a:spcPct val="0"/>
        </a:spcAft>
        <a:buClr>
          <a:schemeClr val="accent1"/>
        </a:buClr>
        <a:buChar char="–"/>
        <a:defRPr sz="1600">
          <a:solidFill>
            <a:srgbClr val="3F4548"/>
          </a:solidFill>
          <a:latin typeface="+mn-lt"/>
          <a:cs typeface="+mn-cs"/>
        </a:defRPr>
      </a:lvl4pPr>
      <a:lvl5pPr marL="1792288" indent="-176213" algn="l" rtl="0" eaLnBrk="1" fontAlgn="base" hangingPunct="1">
        <a:spcBef>
          <a:spcPct val="50000"/>
        </a:spcBef>
        <a:spcAft>
          <a:spcPct val="0"/>
        </a:spcAft>
        <a:buClr>
          <a:schemeClr val="accent1"/>
        </a:buClr>
        <a:buFont typeface="Arial" pitchFamily="34" charset="0"/>
        <a:buChar char="•"/>
        <a:defRPr sz="1400">
          <a:solidFill>
            <a:srgbClr val="3F4548"/>
          </a:solidFill>
          <a:latin typeface="+mn-lt"/>
          <a:cs typeface="+mn-cs"/>
        </a:defRPr>
      </a:lvl5pPr>
      <a:lvl6pPr marL="2249488" indent="-176213" algn="l" rtl="0" eaLnBrk="1" fontAlgn="base" hangingPunct="1">
        <a:spcBef>
          <a:spcPct val="50000"/>
        </a:spcBef>
        <a:spcAft>
          <a:spcPct val="0"/>
        </a:spcAft>
        <a:buClr>
          <a:srgbClr val="D9AB16"/>
        </a:buClr>
        <a:buChar char="»"/>
        <a:defRPr sz="1400">
          <a:solidFill>
            <a:srgbClr val="0D2E64"/>
          </a:solidFill>
          <a:latin typeface="+mn-lt"/>
          <a:cs typeface="+mn-cs"/>
        </a:defRPr>
      </a:lvl6pPr>
      <a:lvl7pPr marL="2706688" indent="-176213" algn="l" rtl="0" eaLnBrk="1" fontAlgn="base" hangingPunct="1">
        <a:spcBef>
          <a:spcPct val="50000"/>
        </a:spcBef>
        <a:spcAft>
          <a:spcPct val="0"/>
        </a:spcAft>
        <a:buClr>
          <a:srgbClr val="D9AB16"/>
        </a:buClr>
        <a:buChar char="»"/>
        <a:defRPr sz="1400">
          <a:solidFill>
            <a:srgbClr val="0D2E64"/>
          </a:solidFill>
          <a:latin typeface="+mn-lt"/>
          <a:cs typeface="+mn-cs"/>
        </a:defRPr>
      </a:lvl7pPr>
      <a:lvl8pPr marL="3163888" indent="-176213" algn="l" rtl="0" eaLnBrk="1" fontAlgn="base" hangingPunct="1">
        <a:spcBef>
          <a:spcPct val="50000"/>
        </a:spcBef>
        <a:spcAft>
          <a:spcPct val="0"/>
        </a:spcAft>
        <a:buClr>
          <a:srgbClr val="D9AB16"/>
        </a:buClr>
        <a:buChar char="»"/>
        <a:defRPr sz="1400">
          <a:solidFill>
            <a:srgbClr val="0D2E64"/>
          </a:solidFill>
          <a:latin typeface="+mn-lt"/>
          <a:cs typeface="+mn-cs"/>
        </a:defRPr>
      </a:lvl8pPr>
      <a:lvl9pPr marL="3621088" indent="-176213" algn="l" rtl="0" eaLnBrk="1" fontAlgn="base" hangingPunct="1">
        <a:spcBef>
          <a:spcPct val="50000"/>
        </a:spcBef>
        <a:spcAft>
          <a:spcPct val="0"/>
        </a:spcAft>
        <a:buClr>
          <a:srgbClr val="D9AB16"/>
        </a:buClr>
        <a:buChar char="»"/>
        <a:defRPr sz="1400">
          <a:solidFill>
            <a:srgbClr val="0D2E64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emf"/><Relationship Id="rId2" Type="http://schemas.openxmlformats.org/officeDocument/2006/relationships/hyperlink" Target="https://actuaries.org.uk/media/f1ih0kzh/ethical-and-professional-guidance-on-climate-change.pdf" TargetMode="Externa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sz="2800" dirty="0" err="1"/>
              <a:t>IFoA</a:t>
            </a:r>
            <a:r>
              <a:rPr lang="en-GB" sz="2800" dirty="0"/>
              <a:t> Guidance on Climate and Sustainability</a:t>
            </a:r>
            <a:br>
              <a:rPr lang="en-GB" sz="2800" dirty="0"/>
            </a:br>
            <a:r>
              <a:rPr lang="en-GB" sz="2800" dirty="0"/>
              <a:t>AAE Professionalism Committee October 2024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27052" y="3907802"/>
            <a:ext cx="8161867" cy="1295399"/>
          </a:xfrm>
        </p:spPr>
        <p:txBody>
          <a:bodyPr/>
          <a:lstStyle/>
          <a:p>
            <a:r>
              <a:rPr lang="en-GB" sz="2400" dirty="0"/>
              <a:t>Emma Gilpin</a:t>
            </a:r>
          </a:p>
          <a:p>
            <a:r>
              <a:rPr lang="en-GB" sz="2400" dirty="0"/>
              <a:t>IFoA Head of Regulatory Policy</a:t>
            </a:r>
          </a:p>
          <a:p>
            <a:endParaRPr lang="en-GB" sz="2400" dirty="0"/>
          </a:p>
          <a:p>
            <a:r>
              <a:rPr lang="en-GB" sz="2400" dirty="0">
                <a:solidFill>
                  <a:schemeClr val="bg1"/>
                </a:solidFill>
              </a:rPr>
              <a:t>emma.gilpin@actuaries.org.uk</a:t>
            </a:r>
            <a:endParaRPr lang="en-GB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dirty="0">
                <a:solidFill>
                  <a:prstClr val="white"/>
                </a:solidFill>
              </a:rPr>
              <a:t>11 October 2024</a:t>
            </a:r>
          </a:p>
        </p:txBody>
      </p:sp>
    </p:spTree>
    <p:extLst>
      <p:ext uri="{BB962C8B-B14F-4D97-AF65-F5344CB8AC3E}">
        <p14:creationId xmlns:p14="http://schemas.microsoft.com/office/powerpoint/2010/main" val="207369120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7052" y="404813"/>
            <a:ext cx="11137899" cy="937290"/>
          </a:xfrm>
        </p:spPr>
        <p:txBody>
          <a:bodyPr/>
          <a:lstStyle/>
          <a:p>
            <a:r>
              <a:rPr lang="en-GB" sz="2800" dirty="0"/>
              <a:t>What is next?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7052" y="1702052"/>
            <a:ext cx="10224799" cy="4499571"/>
          </a:xfrm>
        </p:spPr>
        <p:txBody>
          <a:bodyPr/>
          <a:lstStyle/>
          <a:p>
            <a:r>
              <a:rPr lang="en-GB" sz="2000" dirty="0"/>
              <a:t>Continue to keep under review whether further measures required – monitoring Horizon Scan risk</a:t>
            </a:r>
          </a:p>
          <a:p>
            <a:r>
              <a:rPr lang="en-GB" sz="2000" dirty="0"/>
              <a:t>Assess impact of steps taken so far</a:t>
            </a:r>
          </a:p>
          <a:p>
            <a:r>
              <a:rPr lang="en-GB" sz="2000" dirty="0"/>
              <a:t>Consider further reviews and information gathering exercises</a:t>
            </a:r>
          </a:p>
          <a:p>
            <a:endParaRPr lang="en-GB" sz="2000" dirty="0"/>
          </a:p>
          <a:p>
            <a:endParaRPr lang="en-GB" sz="2000" dirty="0"/>
          </a:p>
          <a:p>
            <a:endParaRPr lang="en-GB" sz="2000" dirty="0"/>
          </a:p>
          <a:p>
            <a:endParaRPr lang="en-GB" sz="20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E8DA6AF-1811-4E27-A96F-54109F1D0275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3F4548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rgbClr val="3F4548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50879526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53013" y="4302552"/>
            <a:ext cx="11199739" cy="1536171"/>
          </a:xfrm>
        </p:spPr>
        <p:txBody>
          <a:bodyPr/>
          <a:lstStyle/>
          <a:p>
            <a:pPr marL="0" indent="0" algn="ctr">
              <a:buNone/>
            </a:pPr>
            <a:r>
              <a:rPr lang="en-GB" sz="2000" dirty="0">
                <a:solidFill>
                  <a:schemeClr val="tx2"/>
                </a:solidFill>
              </a:rPr>
              <a:t>Expressions of individual views by Members of the Institute and Faculty of Actuaries and its staff are encouraged.</a:t>
            </a:r>
          </a:p>
          <a:p>
            <a:pPr marL="0" indent="0" algn="ctr">
              <a:buNone/>
            </a:pPr>
            <a:r>
              <a:rPr lang="en-GB" sz="2000" dirty="0">
                <a:solidFill>
                  <a:schemeClr val="tx2"/>
                </a:solidFill>
              </a:rPr>
              <a:t>The views expressed in this presentation are those of the presenters.</a:t>
            </a:r>
          </a:p>
        </p:txBody>
      </p:sp>
      <p:sp>
        <p:nvSpPr>
          <p:cNvPr id="10" name="Rectangular Callout 9"/>
          <p:cNvSpPr/>
          <p:nvPr/>
        </p:nvSpPr>
        <p:spPr>
          <a:xfrm>
            <a:off x="694003" y="693243"/>
            <a:ext cx="5224756" cy="1728192"/>
          </a:xfrm>
          <a:prstGeom prst="wedgeRectCallout">
            <a:avLst>
              <a:gd name="adj1" fmla="val -998"/>
              <a:gd name="adj2" fmla="val 126649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3900" tIns="51951" rIns="103900" bIns="51951"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2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7" name="Rectangular Callout 6"/>
          <p:cNvSpPr/>
          <p:nvPr/>
        </p:nvSpPr>
        <p:spPr>
          <a:xfrm>
            <a:off x="6273253" y="693243"/>
            <a:ext cx="5224756" cy="1728192"/>
          </a:xfrm>
          <a:prstGeom prst="wedgeRectCallout">
            <a:avLst>
              <a:gd name="adj1" fmla="val -53799"/>
              <a:gd name="adj2" fmla="val 127585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3900" tIns="51951" rIns="103900" bIns="51951"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2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55746" y="985839"/>
            <a:ext cx="4697137" cy="1143000"/>
          </a:xfrm>
        </p:spPr>
        <p:txBody>
          <a:bodyPr/>
          <a:lstStyle/>
          <a:p>
            <a:pPr algn="ctr"/>
            <a:r>
              <a:rPr lang="en-GB" sz="5467" dirty="0">
                <a:solidFill>
                  <a:schemeClr val="bg1"/>
                </a:solidFill>
              </a:rPr>
              <a:t>Questions</a:t>
            </a:r>
          </a:p>
        </p:txBody>
      </p:sp>
      <p:sp>
        <p:nvSpPr>
          <p:cNvPr id="9" name="Title 1"/>
          <p:cNvSpPr txBox="1">
            <a:spLocks/>
          </p:cNvSpPr>
          <p:nvPr/>
        </p:nvSpPr>
        <p:spPr bwMode="auto">
          <a:xfrm>
            <a:off x="6539134" y="980728"/>
            <a:ext cx="4697137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03900" tIns="51951" rIns="103900" bIns="51951" numCol="1" anchor="ctr" anchorCtr="0" compatLnSpc="1">
            <a:prstTxWarp prst="textNoShape">
              <a:avLst/>
            </a:prstTxWarp>
          </a:bodyPr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D9AB16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D9AB16"/>
                </a:solidFill>
                <a:latin typeface="Arial" charset="0"/>
                <a:cs typeface="Arial" charset="0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D9AB16"/>
                </a:solidFill>
                <a:latin typeface="Arial" charset="0"/>
                <a:cs typeface="Arial" charset="0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D9AB16"/>
                </a:solidFill>
                <a:latin typeface="Arial" charset="0"/>
                <a:cs typeface="Arial" charset="0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D9AB16"/>
                </a:solidFill>
                <a:latin typeface="Arial" charset="0"/>
                <a:cs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D9AB16"/>
                </a:solidFill>
                <a:latin typeface="Arial" charset="0"/>
                <a:cs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D9AB16"/>
                </a:solidFill>
                <a:latin typeface="Arial" charset="0"/>
                <a:cs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D9AB16"/>
                </a:solidFill>
                <a:latin typeface="Arial" charset="0"/>
                <a:cs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D9AB16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5467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j-ea"/>
                <a:cs typeface="Arial"/>
              </a:rPr>
              <a:t>Comments</a:t>
            </a:r>
          </a:p>
        </p:txBody>
      </p:sp>
    </p:spTree>
    <p:extLst>
      <p:ext uri="{BB962C8B-B14F-4D97-AF65-F5344CB8AC3E}">
        <p14:creationId xmlns:p14="http://schemas.microsoft.com/office/powerpoint/2010/main" val="20679857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7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800" dirty="0"/>
              <a:t>Background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2611" y="1556791"/>
            <a:ext cx="9826445" cy="4845599"/>
          </a:xfrm>
        </p:spPr>
        <p:txBody>
          <a:bodyPr/>
          <a:lstStyle/>
          <a:p>
            <a:r>
              <a:rPr lang="en-GB" sz="2000" dirty="0"/>
              <a:t>Actuaries, and the IFoA, have become increasingly active in this area over the last 5-10 years. </a:t>
            </a:r>
          </a:p>
          <a:p>
            <a:r>
              <a:rPr lang="en-GB" sz="2000" dirty="0"/>
              <a:t>Wider IFoA activity, driven by a consistently engaged and active IFoA Sustainability Board, and working parties focused on climate change and sustainability, has been considerable, including the production of well-received thought leadership material.</a:t>
            </a:r>
          </a:p>
          <a:p>
            <a:r>
              <a:rPr lang="en-GB" sz="2000" dirty="0"/>
              <a:t>Climate, biodiversity and sustainability risks remain a key focus of the IFoA, both from a regulatory and thought leadership perspective.</a:t>
            </a:r>
          </a:p>
          <a:p>
            <a:r>
              <a:rPr lang="en-GB" sz="2000" dirty="0"/>
              <a:t>This has included significant activity by the </a:t>
            </a:r>
            <a:r>
              <a:rPr lang="en-GB" sz="2000" dirty="0" err="1"/>
              <a:t>IFoA’s</a:t>
            </a:r>
            <a:r>
              <a:rPr lang="en-GB" sz="2000" dirty="0"/>
              <a:t> Regulatory Board (responsible, under delegated authority from </a:t>
            </a:r>
            <a:r>
              <a:rPr lang="en-GB" sz="2000" dirty="0" err="1"/>
              <a:t>IFoA</a:t>
            </a:r>
            <a:r>
              <a:rPr lang="en-GB" sz="2000" dirty="0"/>
              <a:t> Council, for the public interest regulation of </a:t>
            </a:r>
            <a:r>
              <a:rPr lang="en-GB" sz="2000" dirty="0" err="1"/>
              <a:t>IFoA</a:t>
            </a:r>
            <a:r>
              <a:rPr lang="en-GB" sz="2000" dirty="0"/>
              <a:t> members)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8DA6AF-1811-4E27-A96F-54109F1D0275}" type="slidenum">
              <a:rPr lang="en-GB" smtClean="0"/>
              <a:pPr/>
              <a:t>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557584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7052" y="404812"/>
            <a:ext cx="9812003" cy="1151979"/>
          </a:xfrm>
        </p:spPr>
        <p:txBody>
          <a:bodyPr/>
          <a:lstStyle/>
          <a:p>
            <a:r>
              <a:rPr lang="en-GB" sz="2800" dirty="0"/>
              <a:t>Regulatory approach climate and sustainability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2611" y="1556792"/>
            <a:ext cx="9826445" cy="4481870"/>
          </a:xfrm>
        </p:spPr>
        <p:txBody>
          <a:bodyPr/>
          <a:lstStyle/>
          <a:p>
            <a:r>
              <a:rPr lang="en-GB" sz="2000" dirty="0" err="1"/>
              <a:t>IFoA</a:t>
            </a:r>
            <a:r>
              <a:rPr lang="en-GB" sz="2000" dirty="0"/>
              <a:t> have been looking at how to respond to this issue from a regulatory perspective since around 2017 - recognising that climate change presents risks that actuaries must be able to address and understand in their work</a:t>
            </a:r>
          </a:p>
          <a:p>
            <a:r>
              <a:rPr lang="en-GB" sz="2000" dirty="0"/>
              <a:t>Open and broad member consultation in 2021 that sought views on possible options around changes to the </a:t>
            </a:r>
            <a:r>
              <a:rPr lang="en-GB" sz="2000" dirty="0" err="1"/>
              <a:t>IFoA’s</a:t>
            </a:r>
            <a:r>
              <a:rPr lang="en-GB" sz="2000" dirty="0"/>
              <a:t> regulatory framework in relation to climate change and sustainability</a:t>
            </a:r>
          </a:p>
          <a:p>
            <a:pPr lvl="1"/>
            <a:r>
              <a:rPr lang="en-GB" sz="1800" dirty="0"/>
              <a:t>Concluded that it was not the most effective approach to introduce mandatory regulatory requirements at that stage – although this will continue to be re-visited</a:t>
            </a:r>
          </a:p>
          <a:p>
            <a:pPr lvl="1"/>
            <a:r>
              <a:rPr lang="en-GB" sz="1800" dirty="0"/>
              <a:t>Was a clear demand from members for practical advice and guidance to support them</a:t>
            </a:r>
            <a:r>
              <a:rPr lang="en-GB" sz="1400" dirty="0"/>
              <a:t>. </a:t>
            </a:r>
          </a:p>
          <a:p>
            <a:r>
              <a:rPr lang="en-GB" sz="2000" dirty="0"/>
              <a:t>Recognised evolving understanding of climate-related issues and role for the Board in focusing on good practice and encouraging behaviours </a:t>
            </a:r>
          </a:p>
          <a:p>
            <a:r>
              <a:rPr lang="en-GB" sz="2000" dirty="0"/>
              <a:t>Recognised responsibility to provide support for members in this area</a:t>
            </a:r>
          </a:p>
          <a:p>
            <a:r>
              <a:rPr lang="en-GB" sz="2000" dirty="0"/>
              <a:t>Identified a need to continue to monitor and review approach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8DA6AF-1811-4E27-A96F-54109F1D0275}" type="slidenum">
              <a:rPr lang="en-GB" smtClean="0"/>
              <a:pPr/>
              <a:t>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578637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800" dirty="0"/>
              <a:t>Regulatory approach to climate and sustainability</a:t>
            </a:r>
            <a:br>
              <a:rPr lang="en-GB" sz="2400" dirty="0"/>
            </a:br>
            <a:endParaRPr lang="en-GB" sz="20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8DA6AF-1811-4E27-A96F-54109F1D0275}" type="slidenum">
              <a:rPr lang="en-GB" smtClean="0"/>
              <a:pPr/>
              <a:t>4</a:t>
            </a:fld>
            <a:endParaRPr lang="en-GB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94166997"/>
              </p:ext>
            </p:extLst>
          </p:nvPr>
        </p:nvGraphicFramePr>
        <p:xfrm>
          <a:off x="527049" y="1242574"/>
          <a:ext cx="11380840" cy="52188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4420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97858">
                  <a:extLst>
                    <a:ext uri="{9D8B030D-6E8A-4147-A177-3AD203B41FA5}">
                      <a16:colId xmlns:a16="http://schemas.microsoft.com/office/drawing/2014/main" val="178591014"/>
                    </a:ext>
                  </a:extLst>
                </a:gridCol>
                <a:gridCol w="833877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8238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HORIZON SCAN RISK</a:t>
                      </a:r>
                    </a:p>
                    <a:p>
                      <a:endParaRPr lang="en-GB" sz="14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baseline="0" dirty="0">
                          <a:solidFill>
                            <a:schemeClr val="bg1"/>
                          </a:solidFill>
                        </a:rPr>
                        <a:t>Failure to appropriately promote and allow for climate change, biodiversity and sustainability risks</a:t>
                      </a:r>
                      <a:endParaRPr lang="en-GB" sz="1400" b="1" kern="1200" baseline="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en-GB" sz="1400" baseline="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04805">
                <a:tc>
                  <a:txBody>
                    <a:bodyPr/>
                    <a:lstStyle/>
                    <a:p>
                      <a:pPr marL="0" indent="0" algn="l" defTabSz="914400" rtl="0" eaLnBrk="1" latinLnBrk="0" hangingPunct="1">
                        <a:buClr>
                          <a:schemeClr val="accent1"/>
                        </a:buClr>
                        <a:buFont typeface="Arial" panose="020B0604020202020204" pitchFamily="34" charset="0"/>
                        <a:buNone/>
                      </a:pPr>
                      <a:r>
                        <a:rPr lang="en-GB" sz="1400" b="1" kern="1200" baseline="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Risk Description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1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1400" kern="1200" baseline="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Actuaries do not sufficiently allow for climate-related risks in the work that they carry out, including appropriate catastrophe outcomes </a:t>
                      </a: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1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1400" kern="1200" baseline="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Actuaries may not sufficiently promote risks to climate, sustainability and biodiversity within their organisations, and guard against greenwashing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1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Actuaries do not sufficiently allow for climate-related risks in the work that they carry out, including appropriate catastrophe outcomes </a:t>
                      </a: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1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Actuaries may not sufficiently promote risks to climate, sustainability and biodiversity within their organisations, and guard against greenwashing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92125">
                <a:tc>
                  <a:txBody>
                    <a:bodyPr/>
                    <a:lstStyle/>
                    <a:p>
                      <a:pPr marL="0" indent="0" algn="l" defTabSz="914400" rtl="0" eaLnBrk="1" latinLnBrk="0" hangingPunct="1">
                        <a:buClr>
                          <a:schemeClr val="accent1"/>
                        </a:buClr>
                        <a:buFont typeface="Arial" panose="020B0604020202020204" pitchFamily="34" charset="0"/>
                        <a:buNone/>
                      </a:pPr>
                      <a:endParaRPr lang="en-GB" sz="1600" b="1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 defTabSz="914400" rtl="0" eaLnBrk="1" latinLnBrk="0" hangingPunct="1">
                        <a:buClr>
                          <a:schemeClr val="accent1"/>
                        </a:buClr>
                        <a:buFont typeface="Arial" panose="020B0604020202020204" pitchFamily="34" charset="0"/>
                        <a:buNone/>
                      </a:pPr>
                      <a:r>
                        <a:rPr lang="en-GB" sz="1400" b="1" kern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Aspects</a:t>
                      </a:r>
                    </a:p>
                  </a:txBody>
                  <a:tcP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 defTabSz="914400" rtl="0" eaLnBrk="1" latinLnBrk="0" hangingPunct="1">
                        <a:buClr>
                          <a:schemeClr val="accent1"/>
                        </a:buClr>
                        <a:buFont typeface="Arial" panose="020B0604020202020204" pitchFamily="34" charset="0"/>
                        <a:buNone/>
                      </a:pPr>
                      <a:r>
                        <a:rPr lang="en-GB" sz="1400" b="1" kern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Activities</a:t>
                      </a:r>
                    </a:p>
                  </a:txBody>
                  <a:tcPr>
                    <a:solidFill>
                      <a:schemeClr val="tx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81873928"/>
                  </a:ext>
                </a:extLst>
              </a:tr>
              <a:tr h="1474839">
                <a:tc>
                  <a:txBody>
                    <a:bodyPr/>
                    <a:lstStyle/>
                    <a:p>
                      <a:pPr marL="0" indent="0" algn="l" defTabSz="914400" rtl="0" eaLnBrk="1" latinLnBrk="0" hangingPunct="1">
                        <a:buClr>
                          <a:schemeClr val="accent1"/>
                        </a:buClr>
                        <a:buFont typeface="Arial" panose="020B0604020202020204" pitchFamily="34" charset="0"/>
                        <a:buNone/>
                      </a:pPr>
                      <a:endParaRPr lang="en-GB" sz="16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1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GB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Regulatory Board activity</a:t>
                      </a:r>
                    </a:p>
                    <a:p>
                      <a:pPr marL="0" indent="0" algn="l" defTabSz="914400" rtl="0" eaLnBrk="1" latinLnBrk="0" hangingPunct="1">
                        <a:buClr>
                          <a:schemeClr val="accent1"/>
                        </a:buClr>
                        <a:buFont typeface="Arial" panose="020B0604020202020204" pitchFamily="34" charset="0"/>
                        <a:buNone/>
                      </a:pPr>
                      <a:endParaRPr lang="en-GB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1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Risk alerts published in 2017, 2022 and 2024 </a:t>
                      </a:r>
                    </a:p>
                    <a:p>
                      <a:pPr marL="171450" indent="-171450" algn="l" defTabSz="914400" rtl="0" eaLnBrk="1" latinLnBrk="0" hangingPunct="1">
                        <a:buClr>
                          <a:schemeClr val="accent1"/>
                        </a:buClr>
                        <a:buFont typeface="Arial" panose="020B0604020202020204" pitchFamily="34" charset="0"/>
                        <a:buChar char="•"/>
                      </a:pPr>
                      <a:r>
                        <a:rPr lang="en-GB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Information Gathering exercise during 2021 (</a:t>
                      </a:r>
                      <a:r>
                        <a:rPr lang="en-GB" sz="1400" kern="120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IFoA</a:t>
                      </a:r>
                      <a:r>
                        <a:rPr lang="en-GB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Thematic Review team report)</a:t>
                      </a: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1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CPD Reflective Practice Discussion (RPD) Toolkit on Climate change and sustainability</a:t>
                      </a: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1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Professional Skills Training content on climate change and sustainability</a:t>
                      </a: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1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1400" dirty="0"/>
                        <a:t>Non-Mandatory Guidance: Ethical and professional guidance on climate change: A Guide for Members</a:t>
                      </a:r>
                      <a:endParaRPr lang="en-GB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475524">
                <a:tc>
                  <a:txBody>
                    <a:bodyPr/>
                    <a:lstStyle/>
                    <a:p>
                      <a:pPr marL="0" indent="0" algn="l" defTabSz="914400" rtl="0" eaLnBrk="1" latinLnBrk="0" hangingPunct="1">
                        <a:buClr>
                          <a:schemeClr val="accent1"/>
                        </a:buClr>
                        <a:buFont typeface="Arial" panose="020B0604020202020204" pitchFamily="34" charset="0"/>
                        <a:buNone/>
                      </a:pPr>
                      <a:endParaRPr lang="en-GB" sz="16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1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GB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Other </a:t>
                      </a:r>
                      <a:r>
                        <a:rPr lang="en-GB" sz="1400" kern="120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IFoA</a:t>
                      </a:r>
                      <a:r>
                        <a:rPr lang="en-GB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/ External activity</a:t>
                      </a:r>
                    </a:p>
                    <a:p>
                      <a:pPr marL="0" indent="0" algn="l" defTabSz="914400" rtl="0" eaLnBrk="1" latinLnBrk="0" hangingPunct="1">
                        <a:buClr>
                          <a:schemeClr val="accent1"/>
                        </a:buClr>
                        <a:buFont typeface="Arial" panose="020B0604020202020204" pitchFamily="34" charset="0"/>
                        <a:buNone/>
                      </a:pPr>
                      <a:endParaRPr lang="en-GB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1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Climate Risk and Sustainability lifelong learning course (certificated)</a:t>
                      </a: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1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Sustainability Board curated library and practical guides on climate change / sustainability </a:t>
                      </a: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1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IFoA Climate change statement</a:t>
                      </a: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1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IFoA Biodiversity and nature-related risks statement</a:t>
                      </a: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1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Significant thought leadership activity driven by Sustainability Board and other member-driven initiatives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635288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7052" y="404813"/>
            <a:ext cx="11137899" cy="937290"/>
          </a:xfrm>
        </p:spPr>
        <p:txBody>
          <a:bodyPr/>
          <a:lstStyle/>
          <a:p>
            <a:r>
              <a:rPr lang="en-GB" sz="2800" dirty="0"/>
              <a:t>Ethical and professional guidance on climate change: A Guide for Members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7052" y="1702052"/>
            <a:ext cx="6419847" cy="4520948"/>
          </a:xfrm>
        </p:spPr>
        <p:txBody>
          <a:bodyPr/>
          <a:lstStyle/>
          <a:p>
            <a:r>
              <a:rPr lang="en-GB" sz="2000" dirty="0"/>
              <a:t>Guidance published in January 2024</a:t>
            </a:r>
          </a:p>
          <a:p>
            <a:r>
              <a:rPr lang="en-GB" sz="2000" dirty="0"/>
              <a:t>Non-mandatory (no requirements included, only guidance) </a:t>
            </a:r>
          </a:p>
          <a:p>
            <a:r>
              <a:rPr lang="en-GB" sz="2000" dirty="0"/>
              <a:t>Intended to address the demand for additional support from members</a:t>
            </a:r>
          </a:p>
          <a:p>
            <a:r>
              <a:rPr lang="en-GB" sz="2000" dirty="0"/>
              <a:t>Also aiming to raise awareness of relevance of this issue to actuaries in their day to day work </a:t>
            </a:r>
          </a:p>
          <a:p>
            <a:pPr marL="0" indent="0">
              <a:buNone/>
            </a:pPr>
            <a:endParaRPr lang="en-GB" sz="2000" dirty="0"/>
          </a:p>
          <a:p>
            <a:pPr marL="0" indent="0">
              <a:buNone/>
            </a:pPr>
            <a:r>
              <a:rPr lang="en-GB" sz="1600" dirty="0"/>
              <a:t>The guidance on climate change can be read here:</a:t>
            </a:r>
            <a:br>
              <a:rPr lang="en-GB" sz="1600" dirty="0"/>
            </a:br>
            <a:r>
              <a:rPr lang="en-GB" sz="1100" dirty="0">
                <a:hlinkClick r:id="rId2"/>
              </a:rPr>
              <a:t>https://actuaries.org.uk/media/f1ih0kzh/ethical-and-professional-guidance-on-climate-change.pdf</a:t>
            </a:r>
            <a:endParaRPr lang="en-GB" sz="2000" dirty="0"/>
          </a:p>
          <a:p>
            <a:endParaRPr lang="en-GB" sz="2000" dirty="0"/>
          </a:p>
          <a:p>
            <a:endParaRPr lang="en-GB" sz="20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8DA6AF-1811-4E27-A96F-54109F1D0275}" type="slidenum">
              <a:rPr lang="en-GB" smtClean="0"/>
              <a:pPr/>
              <a:t>5</a:t>
            </a:fld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5A2D590-77E0-10DC-89C2-ED933848B94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10476" y="1342103"/>
            <a:ext cx="3171665" cy="46891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723791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7052" y="404813"/>
            <a:ext cx="11137899" cy="937290"/>
          </a:xfrm>
        </p:spPr>
        <p:txBody>
          <a:bodyPr/>
          <a:lstStyle/>
          <a:p>
            <a:r>
              <a:rPr lang="en-GB" sz="2800" dirty="0"/>
              <a:t>Ethical and professional guidance on climate change: A Guide for Members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7052" y="1702052"/>
            <a:ext cx="10224799" cy="4499571"/>
          </a:xfrm>
        </p:spPr>
        <p:txBody>
          <a:bodyPr/>
          <a:lstStyle/>
          <a:p>
            <a:r>
              <a:rPr lang="en-GB" sz="2000" dirty="0"/>
              <a:t>Seeks to provide Members with the following:</a:t>
            </a:r>
          </a:p>
          <a:p>
            <a:pPr lvl="1"/>
            <a:r>
              <a:rPr lang="en-GB" dirty="0"/>
              <a:t>An understanding of how climate change matters might be relevant to their individual practice;</a:t>
            </a:r>
          </a:p>
          <a:p>
            <a:pPr lvl="1"/>
            <a:r>
              <a:rPr lang="en-GB" dirty="0"/>
              <a:t>A summary and explanation of their regulatory responsibilities in connection with climate risk, including some practical examples of the ethical and professional issues facing Members;</a:t>
            </a:r>
          </a:p>
          <a:p>
            <a:pPr lvl="1"/>
            <a:r>
              <a:rPr lang="en-GB" dirty="0"/>
              <a:t>An introduction to the opportunities open to actuaries in this area;</a:t>
            </a:r>
          </a:p>
          <a:p>
            <a:pPr lvl="1"/>
            <a:r>
              <a:rPr lang="en-GB" dirty="0"/>
              <a:t>Sign-posting to further learning, including both academic discussion and practical guidance on the work of actuaries in climate-related and sustainability matters.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8DA6AF-1811-4E27-A96F-54109F1D0275}" type="slidenum">
              <a:rPr lang="en-GB" smtClean="0"/>
              <a:pPr/>
              <a:t>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536488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7052" y="404813"/>
            <a:ext cx="11137899" cy="937290"/>
          </a:xfrm>
        </p:spPr>
        <p:txBody>
          <a:bodyPr/>
          <a:lstStyle/>
          <a:p>
            <a:r>
              <a:rPr lang="en-GB" sz="2800" dirty="0"/>
              <a:t>Ethical and professional guidance on climate change: A Guide for Members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7052" y="1702052"/>
            <a:ext cx="10224799" cy="4499571"/>
          </a:xfrm>
        </p:spPr>
        <p:txBody>
          <a:bodyPr/>
          <a:lstStyle/>
          <a:p>
            <a:r>
              <a:rPr lang="en-GB" sz="2000" dirty="0"/>
              <a:t>Guidance fairly high-level – recognising government regulatory requirements in particular industries</a:t>
            </a:r>
          </a:p>
          <a:p>
            <a:r>
              <a:rPr lang="en-GB" sz="2000" dirty="0"/>
              <a:t>Focus on ethical and professional considerations - providing members with information on how the Actuaries’ Code may apply to climate-risk related work that they carry out (noting the mandatory nature of the Code principles)</a:t>
            </a:r>
          </a:p>
          <a:p>
            <a:r>
              <a:rPr lang="en-GB" sz="2000" dirty="0"/>
              <a:t>Provides a number of case studies across different actuarial domains to give some additional practical guidance and illustrations of how it is relevant to their work  </a:t>
            </a:r>
          </a:p>
          <a:p>
            <a:r>
              <a:rPr lang="en-GB" sz="2000" dirty="0"/>
              <a:t>Too early to assess impact</a:t>
            </a:r>
          </a:p>
          <a:p>
            <a:r>
              <a:rPr lang="en-GB" sz="2000" dirty="0"/>
              <a:t>Will be kept under review to see whether changes required and to ensure case studies stay relevant </a:t>
            </a:r>
          </a:p>
          <a:p>
            <a:endParaRPr lang="en-GB" sz="2000" dirty="0"/>
          </a:p>
          <a:p>
            <a:endParaRPr lang="en-GB" sz="20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8DA6AF-1811-4E27-A96F-54109F1D0275}" type="slidenum">
              <a:rPr lang="en-GB" smtClean="0"/>
              <a:pPr/>
              <a:t>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8851759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7053" y="404813"/>
            <a:ext cx="10711218" cy="1025229"/>
          </a:xfrm>
        </p:spPr>
        <p:txBody>
          <a:bodyPr/>
          <a:lstStyle/>
          <a:p>
            <a:r>
              <a:rPr lang="en-GB" sz="2800" dirty="0"/>
              <a:t>Risk Alerts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7906" y="1430042"/>
            <a:ext cx="9826445" cy="4845599"/>
          </a:xfrm>
        </p:spPr>
        <p:txBody>
          <a:bodyPr/>
          <a:lstStyle/>
          <a:p>
            <a:r>
              <a:rPr lang="en-GB" sz="2000" dirty="0"/>
              <a:t>The IFoA has also issued 3 risk alerts to highlight key areas of focus and expectations for members. </a:t>
            </a:r>
          </a:p>
          <a:p>
            <a:r>
              <a:rPr lang="en-GB" sz="2000" dirty="0"/>
              <a:t>Risk alerts aim to draw attention to specific issues where the IFoA asks Members (and others) to think carefully about the consequences of actions they are taking (or not taking).</a:t>
            </a:r>
          </a:p>
          <a:p>
            <a:pPr marL="0" indent="0">
              <a:buNone/>
            </a:pPr>
            <a:endParaRPr lang="en-GB" sz="20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8DA6AF-1811-4E27-A96F-54109F1D0275}" type="slidenum">
              <a:rPr lang="en-GB" smtClean="0"/>
              <a:pPr/>
              <a:t>8</a:t>
            </a:fld>
            <a:endParaRPr lang="en-GB" dirty="0"/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9E750322-6A5D-6435-71A5-12ED92DDFAC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05599846"/>
              </p:ext>
            </p:extLst>
          </p:nvPr>
        </p:nvGraphicFramePr>
        <p:xfrm>
          <a:off x="582429" y="3291791"/>
          <a:ext cx="10218922" cy="29838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4842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2705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86162">
                <a:tc>
                  <a:txBody>
                    <a:bodyPr/>
                    <a:lstStyle/>
                    <a:p>
                      <a:r>
                        <a:rPr lang="en-GB" sz="1400" dirty="0"/>
                        <a:t>Area of focus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Description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27458">
                <a:tc>
                  <a:txBody>
                    <a:bodyPr/>
                    <a:lstStyle/>
                    <a:p>
                      <a:pPr marL="0" indent="0" algn="l" defTabSz="914400" rtl="0" eaLnBrk="1" latinLnBrk="0" hangingPunct="1">
                        <a:buClr>
                          <a:schemeClr val="accent1"/>
                        </a:buClr>
                        <a:buFont typeface="Arial" panose="020B0604020202020204" pitchFamily="34" charset="0"/>
                        <a:buNone/>
                      </a:pPr>
                      <a:r>
                        <a:rPr lang="en-GB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2017 – Climate-related risks</a:t>
                      </a:r>
                    </a:p>
                    <a:p>
                      <a:pPr marL="0" indent="0" algn="l" defTabSz="914400" rtl="0" eaLnBrk="1" latinLnBrk="0" hangingPunct="1">
                        <a:buClr>
                          <a:schemeClr val="accent1"/>
                        </a:buClr>
                        <a:buFont typeface="Arial" panose="020B0604020202020204" pitchFamily="34" charset="0"/>
                        <a:buNone/>
                      </a:pPr>
                      <a:endParaRPr lang="en-GB" sz="16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1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GB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Actuaries should ensure that they understand, and are clear in communicating, the extent to which they have taken account of climate-related risks in any relevant decisions, calculations or advice.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1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en-GB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48858">
                <a:tc>
                  <a:txBody>
                    <a:bodyPr/>
                    <a:lstStyle/>
                    <a:p>
                      <a:pPr marL="0" indent="0" algn="l" defTabSz="914400" rtl="0" eaLnBrk="1" latinLnBrk="0" hangingPunct="1">
                        <a:buClr>
                          <a:schemeClr val="accent1"/>
                        </a:buClr>
                        <a:buFont typeface="Arial" panose="020B0604020202020204" pitchFamily="34" charset="0"/>
                        <a:buNone/>
                      </a:pPr>
                      <a:r>
                        <a:rPr lang="en-GB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2022 - Climate change and sustainability related issues</a:t>
                      </a:r>
                    </a:p>
                    <a:p>
                      <a:pPr marL="0" indent="0" algn="l" defTabSz="914400" rtl="0" eaLnBrk="1" latinLnBrk="0" hangingPunct="1">
                        <a:buClr>
                          <a:schemeClr val="accent1"/>
                        </a:buClr>
                        <a:buFont typeface="Arial" panose="020B0604020202020204" pitchFamily="34" charset="0"/>
                        <a:buNone/>
                      </a:pPr>
                      <a:endParaRPr lang="en-GB" sz="16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1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GB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There is a risk that actuaries may not appropriately consider, or communicate clearly, the impact of climate change and sustainability related issues in their actuarial work.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29848">
                <a:tc>
                  <a:txBody>
                    <a:bodyPr/>
                    <a:lstStyle/>
                    <a:p>
                      <a:pPr marL="0" indent="0" algn="l" defTabSz="914400" rtl="0" eaLnBrk="1" latinLnBrk="0" hangingPunct="1">
                        <a:buClr>
                          <a:schemeClr val="accent1"/>
                        </a:buClr>
                        <a:buFont typeface="Arial" panose="020B0604020202020204" pitchFamily="34" charset="0"/>
                        <a:buNone/>
                      </a:pPr>
                      <a:r>
                        <a:rPr lang="en-GB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2024 - Climate change scenario analysis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1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GB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Data on climate change is evolving rapidly and there is a risk, when using current published scenarios, that an actuary will underestimate climate risk.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166361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7053" y="404813"/>
            <a:ext cx="10711218" cy="955973"/>
          </a:xfrm>
        </p:spPr>
        <p:txBody>
          <a:bodyPr/>
          <a:lstStyle/>
          <a:p>
            <a:r>
              <a:rPr lang="en-GB" sz="2800" dirty="0"/>
              <a:t>Information Gathering exercise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2611" y="1360786"/>
            <a:ext cx="9826445" cy="4845599"/>
          </a:xfrm>
        </p:spPr>
        <p:txBody>
          <a:bodyPr/>
          <a:lstStyle/>
          <a:p>
            <a:r>
              <a:rPr lang="en-GB" sz="2000" dirty="0"/>
              <a:t>In 2021 the </a:t>
            </a:r>
            <a:r>
              <a:rPr lang="en-GB" sz="2000" dirty="0" err="1"/>
              <a:t>IFoA’s</a:t>
            </a:r>
            <a:r>
              <a:rPr lang="en-GB" sz="2000" dirty="0"/>
              <a:t> Actuarial Review team, part of the wider regulatory team, carried out an information-gathering exercise on the work of IFoA members on climate-related risks. Key findings from the review were:</a:t>
            </a:r>
          </a:p>
          <a:p>
            <a:pPr marL="0" indent="0">
              <a:buNone/>
            </a:pPr>
            <a:endParaRPr lang="en-GB" sz="2000" dirty="0"/>
          </a:p>
          <a:p>
            <a:pPr marL="0" indent="0">
              <a:buNone/>
            </a:pPr>
            <a:endParaRPr lang="en-GB" sz="20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8DA6AF-1811-4E27-A96F-54109F1D0275}" type="slidenum">
              <a:rPr lang="en-GB" smtClean="0"/>
              <a:pPr/>
              <a:t>9</a:t>
            </a:fld>
            <a:endParaRPr lang="en-GB" dirty="0"/>
          </a:p>
        </p:txBody>
      </p:sp>
      <p:graphicFrame>
        <p:nvGraphicFramePr>
          <p:cNvPr id="7" name="Diagram 6">
            <a:extLst>
              <a:ext uri="{FF2B5EF4-FFF2-40B4-BE49-F238E27FC236}">
                <a16:creationId xmlns:a16="http://schemas.microsoft.com/office/drawing/2014/main" id="{4FF7E93E-464B-D5AB-5D3D-61A5BA5F762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55350683"/>
              </p:ext>
            </p:extLst>
          </p:nvPr>
        </p:nvGraphicFramePr>
        <p:xfrm>
          <a:off x="403970" y="2503786"/>
          <a:ext cx="10288740" cy="342220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892368498"/>
      </p:ext>
    </p:extLst>
  </p:cSld>
  <p:clrMapOvr>
    <a:masterClrMapping/>
  </p:clrMapOvr>
</p:sld>
</file>

<file path=ppt/theme/theme1.xml><?xml version="1.0" encoding="utf-8"?>
<a:theme xmlns:a="http://schemas.openxmlformats.org/drawingml/2006/main" name="IFOA PowerPoint template 14 mid blue">
  <a:themeElements>
    <a:clrScheme name="IFoA palette">
      <a:dk1>
        <a:sysClr val="windowText" lastClr="000000"/>
      </a:dk1>
      <a:lt1>
        <a:sysClr val="window" lastClr="FFFFFF"/>
      </a:lt1>
      <a:dk2>
        <a:srgbClr val="113458"/>
      </a:dk2>
      <a:lt2>
        <a:srgbClr val="D9AB16"/>
      </a:lt2>
      <a:accent1>
        <a:srgbClr val="4096B8"/>
      </a:accent1>
      <a:accent2>
        <a:srgbClr val="DCDDD9"/>
      </a:accent2>
      <a:accent3>
        <a:srgbClr val="3F4548"/>
      </a:accent3>
      <a:accent4>
        <a:srgbClr val="79A32A"/>
      </a:accent4>
      <a:accent5>
        <a:srgbClr val="7CB3E1"/>
      </a:accent5>
      <a:accent6>
        <a:srgbClr val="8076CF"/>
      </a:accent6>
      <a:hlink>
        <a:srgbClr val="8F4693"/>
      </a:hlink>
      <a:folHlink>
        <a:srgbClr val="704404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IFoA Branded powerpoint - new style" id="{A1EEF783-45FC-4D2C-AF4C-EFDB0189CA1D}" vid="{D751522A-35C5-4D49-882E-837511351A99}"/>
    </a:ext>
  </a:extLst>
</a:theme>
</file>

<file path=ppt/theme/theme2.xml><?xml version="1.0" encoding="utf-8"?>
<a:theme xmlns:a="http://schemas.openxmlformats.org/drawingml/2006/main" name="1_IFOA PowerPoint template 14 mid blue">
  <a:themeElements>
    <a:clrScheme name="Custom 2">
      <a:dk1>
        <a:srgbClr val="3F4548"/>
      </a:dk1>
      <a:lt1>
        <a:sysClr val="window" lastClr="FFFFFF"/>
      </a:lt1>
      <a:dk2>
        <a:srgbClr val="000000"/>
      </a:dk2>
      <a:lt2>
        <a:srgbClr val="FFFFFF"/>
      </a:lt2>
      <a:accent1>
        <a:srgbClr val="4096B8"/>
      </a:accent1>
      <a:accent2>
        <a:srgbClr val="113458"/>
      </a:accent2>
      <a:accent3>
        <a:srgbClr val="008452"/>
      </a:accent3>
      <a:accent4>
        <a:srgbClr val="79A32A"/>
      </a:accent4>
      <a:accent5>
        <a:srgbClr val="D9AB16"/>
      </a:accent5>
      <a:accent6>
        <a:srgbClr val="EE741D"/>
      </a:accent6>
      <a:hlink>
        <a:srgbClr val="4096B8"/>
      </a:hlink>
      <a:folHlink>
        <a:srgbClr val="4096B8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IFoA Branded powerpoint - new style" id="{A1EEF783-45FC-4D2C-AF4C-EFDB0189CA1D}" vid="{D751522A-35C5-4D49-882E-837511351A99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D2C8050BB36594FA93E4BE89379C01B" ma:contentTypeVersion="5" ma:contentTypeDescription="Create a new document." ma:contentTypeScope="" ma:versionID="409c5906951608567b922f8439bb9f58">
  <xsd:schema xmlns:xsd="http://www.w3.org/2001/XMLSchema" xmlns:xs="http://www.w3.org/2001/XMLSchema" xmlns:p="http://schemas.microsoft.com/office/2006/metadata/properties" xmlns:ns3="bbb0f2ad-70fd-415d-bfd7-fb723f7b41c0" targetNamespace="http://schemas.microsoft.com/office/2006/metadata/properties" ma:root="true" ma:fieldsID="613b803e63f7ad32f147ab229dbbd9d0" ns3:_="">
    <xsd:import namespace="bbb0f2ad-70fd-415d-bfd7-fb723f7b41c0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SearchProperties" minOccurs="0"/>
                <xsd:element ref="ns3:MediaServiceObjectDetectorVersions" minOccurs="0"/>
                <xsd:element ref="ns3:_activity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bb0f2ad-70fd-415d-bfd7-fb723f7b41c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_activity" ma:index="12" nillable="true" ma:displayName="_activity" ma:hidden="true" ma:internalName="_activity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bbb0f2ad-70fd-415d-bfd7-fb723f7b41c0" xsi:nil="true"/>
  </documentManagement>
</p:properties>
</file>

<file path=customXml/itemProps1.xml><?xml version="1.0" encoding="utf-8"?>
<ds:datastoreItem xmlns:ds="http://schemas.openxmlformats.org/officeDocument/2006/customXml" ds:itemID="{5F0C0DA4-92D7-41AF-B7AF-D7A04D2B3485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F4EBBF6C-7480-4783-A50D-93338CA983C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bbb0f2ad-70fd-415d-bfd7-fb723f7b41c0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013EC7EE-6FAD-494C-BF70-1D49AAE7F2B4}">
  <ds:schemaRefs>
    <ds:schemaRef ds:uri="http://purl.org/dc/elements/1.1/"/>
    <ds:schemaRef ds:uri="http://purl.org/dc/terms/"/>
    <ds:schemaRef ds:uri="http://schemas.openxmlformats.org/package/2006/metadata/core-properties"/>
    <ds:schemaRef ds:uri="http://schemas.microsoft.com/office/infopath/2007/PartnerControls"/>
    <ds:schemaRef ds:uri="http://purl.org/dc/dcmitype/"/>
    <ds:schemaRef ds:uri="http://schemas.microsoft.com/office/2006/documentManagement/types"/>
    <ds:schemaRef ds:uri="bbb0f2ad-70fd-415d-bfd7-fb723f7b41c0"/>
    <ds:schemaRef ds:uri="http://schemas.microsoft.com/office/2006/metadata/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6675</TotalTime>
  <Words>1152</Words>
  <Application>Microsoft Office PowerPoint</Application>
  <PresentationFormat>Widescreen</PresentationFormat>
  <Paragraphs>101</Paragraphs>
  <Slides>11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Arial</vt:lpstr>
      <vt:lpstr>Calibri</vt:lpstr>
      <vt:lpstr>IFOA PowerPoint template 14 mid blue</vt:lpstr>
      <vt:lpstr>1_IFOA PowerPoint template 14 mid blue</vt:lpstr>
      <vt:lpstr>IFoA Guidance on Climate and Sustainability AAE Professionalism Committee October 2024</vt:lpstr>
      <vt:lpstr>Background</vt:lpstr>
      <vt:lpstr>Regulatory approach climate and sustainability</vt:lpstr>
      <vt:lpstr>Regulatory approach to climate and sustainability </vt:lpstr>
      <vt:lpstr>Ethical and professional guidance on climate change: A Guide for Members</vt:lpstr>
      <vt:lpstr>Ethical and professional guidance on climate change: A Guide for Members</vt:lpstr>
      <vt:lpstr>Ethical and professional guidance on climate change: A Guide for Members</vt:lpstr>
      <vt:lpstr>Risk Alerts</vt:lpstr>
      <vt:lpstr>Information Gathering exercise</vt:lpstr>
      <vt:lpstr>What is next?</vt:lpstr>
      <vt:lpstr>Questions</vt:lpstr>
    </vt:vector>
  </TitlesOfParts>
  <Company>Admin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Gareth Groarke</dc:creator>
  <cp:lastModifiedBy>Stephanos Hadjistyllis</cp:lastModifiedBy>
  <cp:revision>225</cp:revision>
  <cp:lastPrinted>2020-12-14T07:51:53Z</cp:lastPrinted>
  <dcterms:created xsi:type="dcterms:W3CDTF">2018-10-15T13:50:40Z</dcterms:created>
  <dcterms:modified xsi:type="dcterms:W3CDTF">2024-09-06T08:11:42Z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0x010100FD2C8050BB36594FA93E4BE89379C01B</vt:lpwstr>
  </property>
</Properties>
</file>