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797675" cy="9928225"/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Leval, Daphné (BE - Brussels)" initials="dLD(-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95245" autoAdjust="0"/>
  </p:normalViewPr>
  <p:slideViewPr>
    <p:cSldViewPr snapToGrid="0" snapToObjects="1">
      <p:cViewPr varScale="1">
        <p:scale>
          <a:sx n="86" d="100"/>
          <a:sy n="86" d="100"/>
        </p:scale>
        <p:origin x="15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93B98-6B3A-47EA-91C9-1615BC968AF5}" type="datetimeFigureOut">
              <a:rPr lang="fr-FR" smtClean="0"/>
              <a:t>24/11/2022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76981-59DE-4116-A908-CB8F321E079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023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GB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A560F2B0-247F-2E46-9182-F7AF6491F7EE}" type="datetimeFigureOut">
              <a:rPr lang="en-GB" smtClean="0"/>
              <a:pPr/>
              <a:t>24/11/2022</a:t>
            </a:fld>
            <a:endParaRPr lang="en-GB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GB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1E9040DC-8D93-D248-A30D-A93EAD59A82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040DC-8D93-D248-A30D-A93EAD59A824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876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905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262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9040DC-8D93-D248-A30D-A93EAD59A82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010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5.jpg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3.emf"/><Relationship Id="rId5" Type="http://schemas.openxmlformats.org/officeDocument/2006/relationships/image" Target="../media/image6.jpg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81BC4D3-005F-4C13-97BF-A608E20BDF8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212584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81BC4D3-005F-4C13-97BF-A608E20BDF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3005838"/>
            <a:ext cx="7543800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vert="horz" anchor="b"/>
          <a:lstStyle>
            <a:lvl1pPr rtl="0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ACTUARIAL ASSOCIATION OF EUROPE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072638"/>
            <a:ext cx="7543800" cy="38228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 rtl="0">
              <a:defRPr sz="2200"/>
            </a:lvl1pPr>
          </a:lstStyle>
          <a:p>
            <a:pPr lvl="0"/>
            <a:r>
              <a:rPr lang="en-GB" noProof="0" dirty="0"/>
              <a:t>Master-</a:t>
            </a:r>
            <a:r>
              <a:rPr lang="en-GB" noProof="0" dirty="0" err="1"/>
              <a:t>Untertitelformat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rtl="0"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rtl="0"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rtl="0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608789"/>
            <a:ext cx="9144000" cy="258835"/>
          </a:xfrm>
          <a:prstGeom prst="rect">
            <a:avLst/>
          </a:prstGeom>
        </p:spPr>
      </p:pic>
      <p:sp>
        <p:nvSpPr>
          <p:cNvPr id="12" name="Tijdelijke aanduiding voor voettekst 10"/>
          <p:cNvSpPr txBox="1">
            <a:spLocks/>
          </p:cNvSpPr>
          <p:nvPr userDrawn="1"/>
        </p:nvSpPr>
        <p:spPr>
          <a:xfrm>
            <a:off x="685800" y="6608789"/>
            <a:ext cx="3010640" cy="249211"/>
          </a:xfrm>
          <a:prstGeom prst="rect">
            <a:avLst/>
          </a:prstGeom>
        </p:spPr>
        <p:txBody>
          <a:bodyPr vert="horz" lIns="0" tIns="18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100" b="1" kern="1200" smtClean="0">
                <a:solidFill>
                  <a:schemeClr val="bg1"/>
                </a:solidFill>
                <a:effectLst/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rtl="0"/>
            <a:r>
              <a:rPr lang="en-GB" b="1" i="0" dirty="0">
                <a:latin typeface="Calibri" charset="0"/>
                <a:ea typeface="Calibri" charset="0"/>
                <a:cs typeface="Calibri" charset="0"/>
              </a:rPr>
              <a:t>ACTUARIAL ASSOCIATION OF EUROPE</a:t>
            </a:r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2198"/>
            <a:ext cx="9156266" cy="190509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250" y="93223"/>
            <a:ext cx="2659499" cy="910077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884D9A9-90E1-408C-B21F-00D15A77FBC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23193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884D9A9-90E1-408C-B21F-00D15A77FB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122068"/>
            <a:ext cx="9144535" cy="5486721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2819400"/>
            <a:ext cx="7543800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vert="horz" anchor="b"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ACTUARIAL ASSOCIATION OF EUROPE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39065"/>
            <a:ext cx="7543800" cy="382284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 rtl="0"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Master-</a:t>
            </a:r>
            <a:r>
              <a:rPr lang="en-GB" noProof="0" dirty="0" err="1"/>
              <a:t>Untertitelformat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25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rtl="0"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rtl="0"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rtl="0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chemeClr val="bg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608789"/>
            <a:ext cx="9144000" cy="258835"/>
          </a:xfrm>
          <a:prstGeom prst="rect">
            <a:avLst/>
          </a:prstGeom>
        </p:spPr>
      </p:pic>
      <p:sp>
        <p:nvSpPr>
          <p:cNvPr id="12" name="Tijdelijke aanduiding voor voettekst 10"/>
          <p:cNvSpPr txBox="1">
            <a:spLocks/>
          </p:cNvSpPr>
          <p:nvPr userDrawn="1"/>
        </p:nvSpPr>
        <p:spPr>
          <a:xfrm>
            <a:off x="685800" y="6608789"/>
            <a:ext cx="3010640" cy="249211"/>
          </a:xfrm>
          <a:prstGeom prst="rect">
            <a:avLst/>
          </a:prstGeom>
        </p:spPr>
        <p:txBody>
          <a:bodyPr vert="horz" lIns="0" tIns="18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100" b="1" kern="1200" smtClean="0">
                <a:solidFill>
                  <a:schemeClr val="bg1"/>
                </a:solidFill>
                <a:effectLst/>
                <a:latin typeface="Source Sans Pro" charset="0"/>
                <a:ea typeface="Source Sans Pro" charset="0"/>
                <a:cs typeface="Source Sans Pro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rtl="0"/>
            <a:r>
              <a:rPr lang="en-GB" b="1" i="0" dirty="0">
                <a:latin typeface="Calibri" charset="0"/>
                <a:ea typeface="Calibri" charset="0"/>
                <a:cs typeface="Calibri" charset="0"/>
              </a:rPr>
              <a:t>ACTUARIAL ASSOCIATION OF EUROPE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250" y="93223"/>
            <a:ext cx="2659499" cy="910077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41E8EA63-CBE6-499A-B956-C0A6B3FDDD5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818344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41E8EA63-CBE6-499A-B956-C0A6B3FDDD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>
            <a:lvl1pPr rtl="0">
              <a:defRPr sz="3200"/>
            </a:lvl1pPr>
          </a:lstStyle>
          <a:p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4"/>
            <a:ext cx="7829550" cy="5040000"/>
          </a:xfrm>
        </p:spPr>
        <p:txBody>
          <a:bodyPr>
            <a:noAutofit/>
          </a:bodyPr>
          <a:lstStyle>
            <a:lvl1pPr marL="0" indent="0" algn="l" rtl="0">
              <a:spcBef>
                <a:spcPts val="0"/>
              </a:spcBef>
              <a:defRPr/>
            </a:lvl1pPr>
            <a:lvl2pPr marL="252000" indent="-252000" rtl="0">
              <a:spcBef>
                <a:spcPts val="0"/>
              </a:spcBef>
              <a:defRPr/>
            </a:lvl2pPr>
            <a:lvl3pPr marL="504000" indent="-252000" rtl="0">
              <a:spcBef>
                <a:spcPts val="0"/>
              </a:spcBef>
              <a:defRPr/>
            </a:lvl3pPr>
            <a:lvl4pPr indent="-252000" rtl="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Ebene</a:t>
            </a:r>
          </a:p>
          <a:p>
            <a:pPr lvl="2"/>
            <a:r>
              <a:rPr lang="en-GB" dirty="0" err="1"/>
              <a:t>Dritte</a:t>
            </a:r>
            <a:r>
              <a:rPr lang="en-GB" dirty="0"/>
              <a:t> Ebene</a:t>
            </a:r>
          </a:p>
          <a:p>
            <a:pPr lvl="3"/>
            <a:r>
              <a:rPr lang="en-GB" dirty="0" err="1"/>
              <a:t>Vierte</a:t>
            </a:r>
            <a:r>
              <a:rPr lang="en-GB" dirty="0"/>
              <a:t> Ebene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B5EBB0F-C529-4B6F-A6A6-BE9B325D61B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634070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B5EBB0F-C529-4B6F-A6A6-BE9B325D61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>
            <a:lvl1pPr rtl="0">
              <a:defRPr sz="3200"/>
            </a:lvl1pPr>
          </a:lstStyle>
          <a:p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4"/>
            <a:ext cx="7829550" cy="5040000"/>
          </a:xfrm>
        </p:spPr>
        <p:txBody>
          <a:bodyPr>
            <a:noAutofit/>
          </a:bodyPr>
          <a:lstStyle>
            <a:lvl1pPr marL="0" indent="0" algn="l" rtl="0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 rtl="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 rtl="0">
              <a:lnSpc>
                <a:spcPts val="2600"/>
              </a:lnSpc>
              <a:spcBef>
                <a:spcPts val="0"/>
              </a:spcBef>
              <a:defRPr sz="2000"/>
            </a:lvl3pPr>
            <a:lvl4pPr indent="-252000" rtl="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Ebene</a:t>
            </a:r>
          </a:p>
          <a:p>
            <a:pPr lvl="2"/>
            <a:r>
              <a:rPr lang="en-GB" dirty="0" err="1"/>
              <a:t>Dritte</a:t>
            </a:r>
            <a:r>
              <a:rPr lang="en-GB" dirty="0"/>
              <a:t> Ebene</a:t>
            </a:r>
          </a:p>
          <a:p>
            <a:pPr lvl="3"/>
            <a:r>
              <a:rPr lang="en-GB" dirty="0" err="1"/>
              <a:t>Vierte</a:t>
            </a:r>
            <a:r>
              <a:rPr lang="en-GB" dirty="0"/>
              <a:t> Ebene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190836B6-65DA-42D9-B38D-4BA498B665C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073958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190836B6-65DA-42D9-B38D-4BA498B665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>
            <a:lvl1pPr rtl="0">
              <a:defRPr sz="3200"/>
            </a:lvl1pPr>
          </a:lstStyle>
          <a:p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4"/>
            <a:ext cx="5802363" cy="4992588"/>
          </a:xfrm>
        </p:spPr>
        <p:txBody>
          <a:bodyPr>
            <a:noAutofit/>
          </a:bodyPr>
          <a:lstStyle>
            <a:lvl1pPr marL="0" indent="0" algn="l" rtl="0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 rtl="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 rtl="0">
              <a:lnSpc>
                <a:spcPts val="2600"/>
              </a:lnSpc>
              <a:spcBef>
                <a:spcPts val="0"/>
              </a:spcBef>
              <a:defRPr sz="2000"/>
            </a:lvl3pPr>
            <a:lvl4pPr indent="-252000" rtl="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Ebene</a:t>
            </a:r>
          </a:p>
          <a:p>
            <a:pPr lvl="2"/>
            <a:r>
              <a:rPr lang="en-GB" dirty="0" err="1"/>
              <a:t>Dritte</a:t>
            </a:r>
            <a:r>
              <a:rPr lang="en-GB" dirty="0"/>
              <a:t> Ebene</a:t>
            </a:r>
          </a:p>
          <a:p>
            <a:pPr lvl="3"/>
            <a:r>
              <a:rPr lang="en-GB" dirty="0" err="1"/>
              <a:t>Vierte</a:t>
            </a:r>
            <a:r>
              <a:rPr lang="en-GB" dirty="0"/>
              <a:t> Ebene</a:t>
            </a:r>
          </a:p>
        </p:txBody>
      </p:sp>
      <p:sp>
        <p:nvSpPr>
          <p:cNvPr id="7" name="Tijdelijke aanduiding voor inhoud 5"/>
          <p:cNvSpPr>
            <a:spLocks noGrp="1" noChangeAspect="1"/>
          </p:cNvSpPr>
          <p:nvPr>
            <p:ph sz="quarter" idx="13"/>
          </p:nvPr>
        </p:nvSpPr>
        <p:spPr>
          <a:xfrm>
            <a:off x="6690252" y="1381559"/>
            <a:ext cx="1802166" cy="2513640"/>
          </a:xfrm>
        </p:spPr>
        <p:txBody>
          <a:bodyPr/>
          <a:lstStyle>
            <a:lvl1pPr marL="190800" rtl="0">
              <a:lnSpc>
                <a:spcPts val="2600"/>
              </a:lnSpc>
              <a:spcBef>
                <a:spcPts val="0"/>
              </a:spcBef>
              <a:defRPr sz="2000"/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8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6690251" y="3914620"/>
            <a:ext cx="1802167" cy="740122"/>
          </a:xfrm>
        </p:spPr>
        <p:txBody>
          <a:bodyPr rIns="0"/>
          <a:lstStyle>
            <a:lvl1pPr marL="190800" algn="r" rtl="0">
              <a:lnSpc>
                <a:spcPts val="26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en-GB" dirty="0" err="1"/>
              <a:t>Plaats</a:t>
            </a:r>
            <a:r>
              <a:rPr lang="en-GB" dirty="0"/>
              <a:t> Naam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5D4094D3-965E-42F5-A3A8-451DE668771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626646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5D4094D3-965E-42F5-A3A8-451DE66877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>
            <a:lvl1pPr rtl="0">
              <a:defRPr sz="3200"/>
            </a:lvl1pPr>
          </a:lstStyle>
          <a:p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2786" y="1375200"/>
            <a:ext cx="7828364" cy="5040000"/>
          </a:xfrm>
        </p:spPr>
        <p:txBody>
          <a:bodyPr/>
          <a:lstStyle>
            <a:lvl1pPr marL="0" indent="0" rtl="0">
              <a:lnSpc>
                <a:spcPts val="2600"/>
              </a:lnSpc>
              <a:spcBef>
                <a:spcPts val="0"/>
              </a:spcBef>
              <a:defRPr sz="2000"/>
            </a:lvl1pPr>
            <a:lvl2pPr rtl="0">
              <a:lnSpc>
                <a:spcPts val="2600"/>
              </a:lnSpc>
              <a:defRPr sz="2000"/>
            </a:lvl2pPr>
            <a:lvl3pPr rtl="0">
              <a:lnSpc>
                <a:spcPts val="2600"/>
              </a:lnSpc>
              <a:defRPr sz="2000"/>
            </a:lvl3pPr>
            <a:lvl4pPr rtl="0">
              <a:lnSpc>
                <a:spcPts val="2600"/>
              </a:lnSpc>
              <a:defRPr sz="2000"/>
            </a:lvl4pPr>
            <a:lvl5pPr rtl="0">
              <a:lnSpc>
                <a:spcPts val="2600"/>
              </a:lnSpc>
              <a:defRPr sz="2000"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Ebene</a:t>
            </a:r>
          </a:p>
          <a:p>
            <a:pPr lvl="2"/>
            <a:r>
              <a:rPr lang="en-GB" dirty="0" err="1"/>
              <a:t>Dritte</a:t>
            </a:r>
            <a:r>
              <a:rPr lang="en-GB" dirty="0"/>
              <a:t> Ebene</a:t>
            </a:r>
          </a:p>
          <a:p>
            <a:pPr lvl="3"/>
            <a:r>
              <a:rPr lang="en-GB" dirty="0" err="1"/>
              <a:t>Vierte</a:t>
            </a:r>
            <a:r>
              <a:rPr lang="en-GB" dirty="0"/>
              <a:t> Ebene</a:t>
            </a:r>
          </a:p>
          <a:p>
            <a:pPr lvl="4"/>
            <a:r>
              <a:rPr lang="en-GB" dirty="0" err="1"/>
              <a:t>Fünfte</a:t>
            </a:r>
            <a:r>
              <a:rPr lang="en-GB" dirty="0"/>
              <a:t> Ebene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, tekst en fot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E886F674-4B3C-4B5D-BED0-340693BE0E1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769250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E886F674-4B3C-4B5D-BED0-340693BE0E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>
            <a:lvl1pPr rtl="0">
              <a:defRPr sz="3200"/>
            </a:lvl1pPr>
          </a:lstStyle>
          <a:p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85799" y="1375199"/>
            <a:ext cx="5715001" cy="5040000"/>
          </a:xfrm>
        </p:spPr>
        <p:txBody>
          <a:bodyPr/>
          <a:lstStyle>
            <a:lvl1pPr marL="0" indent="0" rtl="0">
              <a:lnSpc>
                <a:spcPts val="2600"/>
              </a:lnSpc>
              <a:spcBef>
                <a:spcPts val="0"/>
              </a:spcBef>
              <a:defRPr sz="2000"/>
            </a:lvl1pPr>
            <a:lvl2pPr rtl="0">
              <a:lnSpc>
                <a:spcPts val="2600"/>
              </a:lnSpc>
              <a:defRPr sz="2000"/>
            </a:lvl2pPr>
            <a:lvl3pPr rtl="0">
              <a:lnSpc>
                <a:spcPts val="2600"/>
              </a:lnSpc>
              <a:defRPr sz="2000"/>
            </a:lvl3pPr>
            <a:lvl4pPr rtl="0">
              <a:lnSpc>
                <a:spcPts val="2600"/>
              </a:lnSpc>
              <a:defRPr sz="2000"/>
            </a:lvl4pPr>
            <a:lvl5pPr rtl="0">
              <a:lnSpc>
                <a:spcPts val="2600"/>
              </a:lnSpc>
              <a:defRPr sz="2000"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Ebene</a:t>
            </a:r>
          </a:p>
          <a:p>
            <a:pPr lvl="2"/>
            <a:r>
              <a:rPr lang="en-GB" dirty="0" err="1"/>
              <a:t>Dritte</a:t>
            </a:r>
            <a:r>
              <a:rPr lang="en-GB" dirty="0"/>
              <a:t> Ebene</a:t>
            </a:r>
          </a:p>
          <a:p>
            <a:pPr lvl="3"/>
            <a:r>
              <a:rPr lang="en-GB" dirty="0" err="1"/>
              <a:t>Vierte</a:t>
            </a:r>
            <a:r>
              <a:rPr lang="en-GB" dirty="0"/>
              <a:t> Ebene</a:t>
            </a:r>
          </a:p>
          <a:p>
            <a:pPr lvl="4"/>
            <a:r>
              <a:rPr lang="en-GB" dirty="0" err="1"/>
              <a:t>Fünfte</a:t>
            </a:r>
            <a:r>
              <a:rPr lang="en-GB" dirty="0"/>
              <a:t> Ebene</a:t>
            </a:r>
          </a:p>
        </p:txBody>
      </p:sp>
      <p:sp>
        <p:nvSpPr>
          <p:cNvPr id="8" name="Tijdelijke aanduiding voor inhoud 5"/>
          <p:cNvSpPr>
            <a:spLocks noGrp="1" noChangeAspect="1"/>
          </p:cNvSpPr>
          <p:nvPr>
            <p:ph sz="quarter" idx="13"/>
          </p:nvPr>
        </p:nvSpPr>
        <p:spPr>
          <a:xfrm>
            <a:off x="6711518" y="1381559"/>
            <a:ext cx="1802166" cy="2513640"/>
          </a:xfrm>
        </p:spPr>
        <p:txBody>
          <a:bodyPr/>
          <a:lstStyle>
            <a:lvl1pPr marL="190800" rtl="0">
              <a:lnSpc>
                <a:spcPts val="2600"/>
              </a:lnSpc>
              <a:spcBef>
                <a:spcPts val="0"/>
              </a:spcBef>
              <a:defRPr sz="2000"/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en-GB" dirty="0" err="1"/>
              <a:t>Mastertextformat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9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6711517" y="3914620"/>
            <a:ext cx="1802167" cy="740122"/>
          </a:xfrm>
        </p:spPr>
        <p:txBody>
          <a:bodyPr rIns="0"/>
          <a:lstStyle>
            <a:lvl1pPr marL="190800" algn="r" rtl="0">
              <a:lnSpc>
                <a:spcPts val="26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en-GB" dirty="0" err="1"/>
              <a:t>Plaats</a:t>
            </a:r>
            <a:r>
              <a:rPr lang="en-GB" dirty="0"/>
              <a:t> Naam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Kop en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4F1C53C7-F97D-4AEF-90FB-4A5E56CC54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5448936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7" imgH="348" progId="TCLayout.ActiveDocument.1">
                  <p:embed/>
                </p:oleObj>
              </mc:Choice>
              <mc:Fallback>
                <p:oleObj name="think-cell Folie" r:id="rId3" imgW="347" imgH="348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4F1C53C7-F97D-4AEF-90FB-4A5E56CC54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2786" y="183114"/>
            <a:ext cx="7829550" cy="343738"/>
          </a:xfrm>
        </p:spPr>
        <p:txBody>
          <a:bodyPr vert="horz">
            <a:normAutofit/>
          </a:bodyPr>
          <a:lstStyle>
            <a:lvl1pPr rtl="0">
              <a:defRPr sz="2400"/>
            </a:lvl1pPr>
          </a:lstStyle>
          <a:p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52786" y="498570"/>
            <a:ext cx="7828364" cy="368691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 rtl="0">
              <a:defRPr sz="1800"/>
            </a:lvl1pPr>
          </a:lstStyle>
          <a:p>
            <a:pPr lvl="0"/>
            <a:r>
              <a:rPr lang="en-GB" noProof="0" dirty="0"/>
              <a:t>Master-</a:t>
            </a:r>
            <a:r>
              <a:rPr lang="en-GB" noProof="0" dirty="0" err="1"/>
              <a:t>Untertitelformat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4"/>
          </p:nvPr>
        </p:nvSpPr>
        <p:spPr>
          <a:xfrm>
            <a:off x="652786" y="1084263"/>
            <a:ext cx="7828364" cy="5268912"/>
          </a:xfrm>
        </p:spPr>
        <p:txBody>
          <a:bodyPr/>
          <a:lstStyle>
            <a:lvl1pPr rtl="0">
              <a:defRPr/>
            </a:lvl1pPr>
          </a:lstStyle>
          <a:p>
            <a:r>
              <a:rPr lang="en-GB" dirty="0"/>
              <a:t>Bild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Symbol </a:t>
            </a:r>
            <a:r>
              <a:rPr lang="en-GB" dirty="0" err="1"/>
              <a:t>hinzufügen</a:t>
            </a:r>
            <a:endParaRPr lang="en-GB" dirty="0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99B75E8B-B231-4B7A-85B4-EFE4F9CCB2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1101667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1" imgW="347" imgH="348" progId="TCLayout.ActiveDocument.1">
                  <p:embed/>
                </p:oleObj>
              </mc:Choice>
              <mc:Fallback>
                <p:oleObj name="think-cell Folie" r:id="rId11" imgW="347" imgH="348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99B75E8B-B231-4B7A-85B4-EFE4F9CCB2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662057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455630"/>
            <a:ext cx="7829550" cy="497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58896"/>
            <a:ext cx="13716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 rtl="0">
              <a:lnSpc>
                <a:spcPct val="115000"/>
              </a:lnSpc>
            </a:pPr>
            <a:endParaRPr lang="en-GB" sz="1200" b="1" dirty="0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828800"/>
            <a:ext cx="472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 rtl="0"/>
            <a:endParaRPr lang="en-GB" sz="2000" b="1" dirty="0">
              <a:solidFill>
                <a:schemeClr val="bg2"/>
              </a:solidFill>
              <a:latin typeface="Trebuchet MS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08789"/>
            <a:ext cx="9144000" cy="258835"/>
          </a:xfrm>
          <a:prstGeom prst="rect">
            <a:avLst/>
          </a:prstGeom>
        </p:spPr>
      </p:pic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45" y="6608789"/>
            <a:ext cx="1763305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 rtl="0">
              <a:defRPr sz="1200" b="0" i="0">
                <a:solidFill>
                  <a:schemeClr val="bg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652786" y="715163"/>
            <a:ext cx="782955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 dirty="0"/>
              <a:t>TITELSTIJL VAN MODEL BEWERKEN</a:t>
            </a:r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685800" y="6608789"/>
            <a:ext cx="3010640" cy="249211"/>
          </a:xfrm>
          <a:prstGeom prst="rect">
            <a:avLst/>
          </a:prstGeom>
        </p:spPr>
        <p:txBody>
          <a:bodyPr vert="horz" lIns="0" tIns="18000" rIns="91440" bIns="45720" rtlCol="0" anchor="ctr"/>
          <a:lstStyle>
            <a:lvl1pPr algn="l" rtl="0">
              <a:defRPr lang="en-US" sz="1100" b="1" i="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101" y="82437"/>
            <a:ext cx="1652934" cy="5656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  <p:sldLayoutId id="2147483661" r:id="rId3"/>
    <p:sldLayoutId id="2147483667" r:id="rId4"/>
    <p:sldLayoutId id="2147483668" r:id="rId5"/>
    <p:sldLayoutId id="2147483662" r:id="rId6"/>
    <p:sldLayoutId id="2147483664" r:id="rId7"/>
    <p:sldLayoutId id="2147483666" r:id="rId8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Calibri Vet" charset="0"/>
          <a:ea typeface="Calibri Vet" charset="0"/>
          <a:cs typeface="Calibri Vet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500" indent="-1905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  <a:cs typeface="+mn-cs"/>
        </a:defRPr>
      </a:lvl1pPr>
      <a:lvl2pPr marL="361950" indent="-1698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•"/>
        <a:defRPr sz="2400" b="0" i="0">
          <a:solidFill>
            <a:srgbClr val="0E4133"/>
          </a:solidFill>
          <a:latin typeface="Calibri Normaal" charset="0"/>
          <a:ea typeface="+mn-ea"/>
        </a:defRPr>
      </a:lvl2pPr>
      <a:lvl3pPr marL="571500" indent="-2079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3pPr>
      <a:lvl4pPr marL="755650" indent="-1825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4pPr>
      <a:lvl5pPr marL="2090738" indent="-2286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7DFB32A1-A069-49F7-8F1F-439791E5B3C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403871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7" imgH="348" progId="TCLayout.ActiveDocument.1">
                  <p:embed/>
                </p:oleObj>
              </mc:Choice>
              <mc:Fallback>
                <p:oleObj name="think-cell Folie" r:id="rId4" imgW="347" imgH="34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7DFB32A1-A069-49F7-8F1F-439791E5B3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>
          <a:xfrm>
            <a:off x="427441" y="3363286"/>
            <a:ext cx="8025679" cy="609600"/>
          </a:xfrm>
        </p:spPr>
        <p:txBody>
          <a:bodyPr vert="horz">
            <a:normAutofit/>
          </a:bodyPr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1463040" y="672998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>
          <a:xfrm>
            <a:off x="427441" y="4072638"/>
            <a:ext cx="8418973" cy="1585562"/>
          </a:xfrm>
        </p:spPr>
        <p:txBody>
          <a:bodyPr/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Diversity, inclusion, and non-discrimination in insurance: 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social fairness and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explainability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24 November 2023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49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F93F1F9C-641D-479A-A2C9-8454ECAEED4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939057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71" imgH="470" progId="TCLayout.ActiveDocument.1">
                  <p:embed/>
                </p:oleObj>
              </mc:Choice>
              <mc:Fallback>
                <p:oleObj name="think-cell Folie" r:id="rId4" imgW="471" imgH="47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F93F1F9C-641D-479A-A2C9-8454ECAEED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27D22402-568A-4874-971A-4690AEBDC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/>
              <a:t>Current main Perspectives</a:t>
            </a:r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1E4C70-B236-48AE-A82B-8F8D3AB7BC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1B1D8B0-BA84-4A54-B03A-3F8C9D454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62A4A6E-75ED-4E8C-8051-25FD0EA59F6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b="1" dirty="0"/>
              <a:t>Data and AI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Define fair and transparent use of data and modelling that can be accepted by society (fair, explainable)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Right of individuals are restricting use of data and possibilities to differentiate (personal ethics, data protection)</a:t>
            </a:r>
          </a:p>
          <a:p>
            <a:endParaRPr lang="en-GB" dirty="0"/>
          </a:p>
          <a:p>
            <a:r>
              <a:rPr lang="en-GB" b="1" dirty="0"/>
              <a:t>Sustainability: Social in ESG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Role of insurance to provide long-term solutions for social security (insurance vs. governmental social security)</a:t>
            </a:r>
          </a:p>
        </p:txBody>
      </p:sp>
    </p:spTree>
    <p:extLst>
      <p:ext uri="{BB962C8B-B14F-4D97-AF65-F5344CB8AC3E}">
        <p14:creationId xmlns:p14="http://schemas.microsoft.com/office/powerpoint/2010/main" val="235818422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27364A85-669E-420D-B494-7AA93AE45B5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440354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71" imgH="470" progId="TCLayout.ActiveDocument.1">
                  <p:embed/>
                </p:oleObj>
              </mc:Choice>
              <mc:Fallback>
                <p:oleObj name="think-cell Folie" r:id="rId4" imgW="471" imgH="47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27364A85-669E-420D-B494-7AA93AE45B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D24E00E-83A4-4E7D-A8F9-67CB40E20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/>
              <a:t>Role of the Actuary / AAE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F341F7B-30D4-41BE-B49C-346B2BE005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376DBCD-B0F1-4158-8DB8-E41C0476D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5C5D402-582F-4D36-AC9B-5CEF7F7586A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Not only process data and provide products. Ethical aspects need to be considered (to be tackled in specific WG?):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Ethical aspects to be agreed on and defined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Set up adequate governance to control fairness and transparency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Monitor and control effectiveness of the implementation</a:t>
            </a:r>
          </a:p>
          <a:p>
            <a:endParaRPr lang="en-GB" dirty="0"/>
          </a:p>
          <a:p>
            <a:r>
              <a:rPr lang="en-GB" dirty="0"/>
              <a:t>Actuaries also need to explain the general methodology to the public: more information not always leads to lower prices and increase in insurability but might only lead to more differentiated prizes – even excluding certain groups from attractive solutions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289707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04F4DA5B-3ECB-49BD-A315-BFB2EED9C2E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57783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71" imgH="470" progId="TCLayout.ActiveDocument.1">
                  <p:embed/>
                </p:oleObj>
              </mc:Choice>
              <mc:Fallback>
                <p:oleObj name="think-cell Folie" r:id="rId4" imgW="471" imgH="470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04F4DA5B-3ECB-49BD-A315-BFB2EED9C2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738A16E2-A63E-4BCB-98C1-928756AAF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/>
              <a:t>Increase clarity in public discussion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F43DBE3-F890-4239-B819-1853B5D73B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BED3FA2-BFAD-4815-B913-F0F14947D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Fairness and </a:t>
            </a:r>
            <a:r>
              <a:rPr lang="en-GB" dirty="0" err="1"/>
              <a:t>Explainability</a:t>
            </a:r>
            <a:endParaRPr lang="en-GB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0BCAF11-5D54-4C35-A8F9-89BDFEA89435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Fairness is a very subjective notion that needs to be understood and agreed in society first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Make transparent and understandable that insurers can only have a limited risk appetite in certain environments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Political pressure (RTBF, reduce protection gap) might push us into solutions that are no longer viable:</a:t>
            </a:r>
            <a:br>
              <a:rPr lang="en-GB" dirty="0"/>
            </a:br>
            <a:r>
              <a:rPr lang="en-GB" dirty="0"/>
              <a:t>business model of insurance vs. social security provided by governments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Communicate in a way that we are not experienced as lobbyist but join in society and government to find jointly long-term solutions</a:t>
            </a:r>
          </a:p>
        </p:txBody>
      </p:sp>
    </p:spTree>
    <p:extLst>
      <p:ext uri="{BB962C8B-B14F-4D97-AF65-F5344CB8AC3E}">
        <p14:creationId xmlns:p14="http://schemas.microsoft.com/office/powerpoint/2010/main" val="988845567"/>
      </p:ext>
    </p:extLst>
  </p:cSld>
  <p:clrMapOvr>
    <a:masterClrMapping/>
  </p:clrMapOvr>
  <p:transition spd="med">
    <p:pull dir="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HN-pp-templat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Kick-Off</Template>
  <TotalTime>0</TotalTime>
  <Words>283</Words>
  <Application>Microsoft Office PowerPoint</Application>
  <PresentationFormat>On-screen Show (4:3)</PresentationFormat>
  <Paragraphs>34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Amerigo BT</vt:lpstr>
      <vt:lpstr>Arial</vt:lpstr>
      <vt:lpstr>Calibri</vt:lpstr>
      <vt:lpstr>Calibri Normaal</vt:lpstr>
      <vt:lpstr>Calibri Vet</vt:lpstr>
      <vt:lpstr>Times</vt:lpstr>
      <vt:lpstr>Trebuchet MS</vt:lpstr>
      <vt:lpstr>Verdana</vt:lpstr>
      <vt:lpstr>Diamodel AAE</vt:lpstr>
      <vt:lpstr>think-cell Folie</vt:lpstr>
      <vt:lpstr>PowerPoint Presentation</vt:lpstr>
      <vt:lpstr>Current main Perspectives</vt:lpstr>
      <vt:lpstr>Role of the Actuary / AAE</vt:lpstr>
      <vt:lpstr>Increase clarity in public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AAE WORKING GROUP SUSTAINABILITY AND CLIMATE-RELATED RISKS (SCRR)</dc:title>
  <dc:creator>Schiller Dr. Frank - Munich-MR</dc:creator>
  <cp:lastModifiedBy>Monique Schuilenburg</cp:lastModifiedBy>
  <cp:revision>121</cp:revision>
  <cp:lastPrinted>2021-04-07T07:46:54Z</cp:lastPrinted>
  <dcterms:created xsi:type="dcterms:W3CDTF">2021-07-12T13:11:41Z</dcterms:created>
  <dcterms:modified xsi:type="dcterms:W3CDTF">2022-11-24T11:06:51Z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MSIP_Label_f45d0447-72b7-4595-8ee5-b32b4892557e_Enabled">
    <vt:lpwstr>true</vt:lpwstr>
  </property>
  <property fmtid="{D5CDD505-2E9C-101B-9397-08002B2CF9AE}" pid="4" name="MSIP_Label_f45d0447-72b7-4595-8ee5-b32b4892557e_SetDate">
    <vt:lpwstr>2021-07-12T13:11:45Z</vt:lpwstr>
  </property>
  <property fmtid="{D5CDD505-2E9C-101B-9397-08002B2CF9AE}" pid="5" name="MSIP_Label_f45d0447-72b7-4595-8ee5-b32b4892557e_Method">
    <vt:lpwstr>Privileged</vt:lpwstr>
  </property>
  <property fmtid="{D5CDD505-2E9C-101B-9397-08002B2CF9AE}" pid="6" name="MSIP_Label_f45d0447-72b7-4595-8ee5-b32b4892557e_Name">
    <vt:lpwstr>f45d0447-72b7-4595-8ee5-b32b4892557e</vt:lpwstr>
  </property>
  <property fmtid="{D5CDD505-2E9C-101B-9397-08002B2CF9AE}" pid="7" name="MSIP_Label_f45d0447-72b7-4595-8ee5-b32b4892557e_SiteId">
    <vt:lpwstr>582259a1-dcaa-4cca-b1cf-e60d3f045ecd</vt:lpwstr>
  </property>
  <property fmtid="{D5CDD505-2E9C-101B-9397-08002B2CF9AE}" pid="8" name="MSIP_Label_f45d0447-72b7-4595-8ee5-b32b4892557e_ActionId">
    <vt:lpwstr>f45dc1d5-9ceb-45f8-adcb-66f66902e4a6</vt:lpwstr>
  </property>
  <property fmtid="{D5CDD505-2E9C-101B-9397-08002B2CF9AE}" pid="9" name="MSIP_Label_f45d0447-72b7-4595-8ee5-b32b4892557e_ContentBits">
    <vt:lpwstr>0</vt:lpwstr>
  </property>
  <property fmtid="{D5CDD505-2E9C-101B-9397-08002B2CF9AE}" pid="10" name="MSIP_Label_ea60d57e-af5b-4752-ac57-3e4f28ca11dc_Enabled">
    <vt:lpwstr>true</vt:lpwstr>
  </property>
  <property fmtid="{D5CDD505-2E9C-101B-9397-08002B2CF9AE}" pid="11" name="MSIP_Label_ea60d57e-af5b-4752-ac57-3e4f28ca11dc_SetDate">
    <vt:lpwstr>2022-01-20T14:34:29Z</vt:lpwstr>
  </property>
  <property fmtid="{D5CDD505-2E9C-101B-9397-08002B2CF9AE}" pid="12" name="MSIP_Label_ea60d57e-af5b-4752-ac57-3e4f28ca11dc_Method">
    <vt:lpwstr>Standard</vt:lpwstr>
  </property>
  <property fmtid="{D5CDD505-2E9C-101B-9397-08002B2CF9AE}" pid="13" name="MSIP_Label_ea60d57e-af5b-4752-ac57-3e4f28ca11dc_Name">
    <vt:lpwstr>ea60d57e-af5b-4752-ac57-3e4f28ca11dc</vt:lpwstr>
  </property>
  <property fmtid="{D5CDD505-2E9C-101B-9397-08002B2CF9AE}" pid="14" name="MSIP_Label_ea60d57e-af5b-4752-ac57-3e4f28ca11dc_SiteId">
    <vt:lpwstr>36da45f1-dd2c-4d1f-af13-5abe46b99921</vt:lpwstr>
  </property>
  <property fmtid="{D5CDD505-2E9C-101B-9397-08002B2CF9AE}" pid="15" name="MSIP_Label_ea60d57e-af5b-4752-ac57-3e4f28ca11dc_ActionId">
    <vt:lpwstr>e84df89b-cae7-4fa8-b130-2fa9eff99751</vt:lpwstr>
  </property>
  <property fmtid="{D5CDD505-2E9C-101B-9397-08002B2CF9AE}" pid="16" name="MSIP_Label_ea60d57e-af5b-4752-ac57-3e4f28ca11dc_ContentBits">
    <vt:lpwstr>0</vt:lpwstr>
  </property>
  <property fmtid="{D5CDD505-2E9C-101B-9397-08002B2CF9AE}" pid="17" name="MSIP_Label_863bc15e-e7bf-41c1-bdb3-03882d8a2e2c_Enabled">
    <vt:lpwstr>true</vt:lpwstr>
  </property>
  <property fmtid="{D5CDD505-2E9C-101B-9397-08002B2CF9AE}" pid="18" name="MSIP_Label_863bc15e-e7bf-41c1-bdb3-03882d8a2e2c_SetDate">
    <vt:lpwstr>2022-01-28T13:57:48Z</vt:lpwstr>
  </property>
  <property fmtid="{D5CDD505-2E9C-101B-9397-08002B2CF9AE}" pid="19" name="MSIP_Label_863bc15e-e7bf-41c1-bdb3-03882d8a2e2c_Method">
    <vt:lpwstr>Privileged</vt:lpwstr>
  </property>
  <property fmtid="{D5CDD505-2E9C-101B-9397-08002B2CF9AE}" pid="20" name="MSIP_Label_863bc15e-e7bf-41c1-bdb3-03882d8a2e2c_Name">
    <vt:lpwstr>863bc15e-e7bf-41c1-bdb3-03882d8a2e2c</vt:lpwstr>
  </property>
  <property fmtid="{D5CDD505-2E9C-101B-9397-08002B2CF9AE}" pid="21" name="MSIP_Label_863bc15e-e7bf-41c1-bdb3-03882d8a2e2c_SiteId">
    <vt:lpwstr>6e06e42d-6925-47c6-b9e7-9581c7ca302a</vt:lpwstr>
  </property>
  <property fmtid="{D5CDD505-2E9C-101B-9397-08002B2CF9AE}" pid="22" name="MSIP_Label_863bc15e-e7bf-41c1-bdb3-03882d8a2e2c_ActionId">
    <vt:lpwstr>f6ddf1bb-b5e4-43e0-9410-6de14377a02a</vt:lpwstr>
  </property>
  <property fmtid="{D5CDD505-2E9C-101B-9397-08002B2CF9AE}" pid="23" name="MSIP_Label_863bc15e-e7bf-41c1-bdb3-03882d8a2e2c_ContentBits">
    <vt:lpwstr>1</vt:lpwstr>
  </property>
</Properties>
</file>