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1.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12.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3.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4.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notesSlides/notesSlide15.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1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1" r:id="rId4"/>
    <p:sldMasterId id="2147483670" r:id="rId5"/>
  </p:sldMasterIdLst>
  <p:notesMasterIdLst>
    <p:notesMasterId r:id="rId25"/>
  </p:notesMasterIdLst>
  <p:sldIdLst>
    <p:sldId id="310" r:id="rId6"/>
    <p:sldId id="1524" r:id="rId7"/>
    <p:sldId id="1533" r:id="rId8"/>
    <p:sldId id="1437" r:id="rId9"/>
    <p:sldId id="1514" r:id="rId10"/>
    <p:sldId id="1515" r:id="rId11"/>
    <p:sldId id="1517" r:id="rId12"/>
    <p:sldId id="1522" r:id="rId13"/>
    <p:sldId id="1516" r:id="rId14"/>
    <p:sldId id="1525" r:id="rId15"/>
    <p:sldId id="1521" r:id="rId16"/>
    <p:sldId id="1523" r:id="rId17"/>
    <p:sldId id="1526" r:id="rId18"/>
    <p:sldId id="1528" r:id="rId19"/>
    <p:sldId id="1529" r:id="rId20"/>
    <p:sldId id="1530" r:id="rId21"/>
    <p:sldId id="1531" r:id="rId22"/>
    <p:sldId id="1532" r:id="rId23"/>
    <p:sldId id="1436" r:id="rId24"/>
  </p:sldIdLst>
  <p:sldSz cx="12192000" cy="6858000"/>
  <p:notesSz cx="6858000" cy="9144000"/>
  <p:defaultTextStyle>
    <a:defPPr>
      <a:defRPr lang="en-US"/>
    </a:defPPr>
    <a:lvl1pPr algn="l" rtl="0" eaLnBrk="0" fontAlgn="base" hangingPunct="0">
      <a:spcBef>
        <a:spcPct val="0"/>
      </a:spcBef>
      <a:spcAft>
        <a:spcPct val="0"/>
      </a:spcAft>
      <a:defRPr sz="3200" kern="1200">
        <a:solidFill>
          <a:schemeClr val="tx1"/>
        </a:solidFill>
        <a:latin typeface="Times" charset="0"/>
        <a:ea typeface="ＭＳ Ｐゴシック" charset="0"/>
        <a:cs typeface="+mn-cs"/>
      </a:defRPr>
    </a:lvl1pPr>
    <a:lvl2pPr marL="609585" algn="l" rtl="0" eaLnBrk="0" fontAlgn="base" hangingPunct="0">
      <a:spcBef>
        <a:spcPct val="0"/>
      </a:spcBef>
      <a:spcAft>
        <a:spcPct val="0"/>
      </a:spcAft>
      <a:defRPr sz="3200" kern="1200">
        <a:solidFill>
          <a:schemeClr val="tx1"/>
        </a:solidFill>
        <a:latin typeface="Times" charset="0"/>
        <a:ea typeface="ＭＳ Ｐゴシック" charset="0"/>
        <a:cs typeface="+mn-cs"/>
      </a:defRPr>
    </a:lvl2pPr>
    <a:lvl3pPr marL="1219170" algn="l" rtl="0" eaLnBrk="0" fontAlgn="base" hangingPunct="0">
      <a:spcBef>
        <a:spcPct val="0"/>
      </a:spcBef>
      <a:spcAft>
        <a:spcPct val="0"/>
      </a:spcAft>
      <a:defRPr sz="3200" kern="1200">
        <a:solidFill>
          <a:schemeClr val="tx1"/>
        </a:solidFill>
        <a:latin typeface="Times" charset="0"/>
        <a:ea typeface="ＭＳ Ｐゴシック" charset="0"/>
        <a:cs typeface="+mn-cs"/>
      </a:defRPr>
    </a:lvl3pPr>
    <a:lvl4pPr marL="1828754" algn="l" rtl="0" eaLnBrk="0" fontAlgn="base" hangingPunct="0">
      <a:spcBef>
        <a:spcPct val="0"/>
      </a:spcBef>
      <a:spcAft>
        <a:spcPct val="0"/>
      </a:spcAft>
      <a:defRPr sz="3200" kern="1200">
        <a:solidFill>
          <a:schemeClr val="tx1"/>
        </a:solidFill>
        <a:latin typeface="Times" charset="0"/>
        <a:ea typeface="ＭＳ Ｐゴシック" charset="0"/>
        <a:cs typeface="+mn-cs"/>
      </a:defRPr>
    </a:lvl4pPr>
    <a:lvl5pPr marL="2438339" algn="l" rtl="0" eaLnBrk="0" fontAlgn="base" hangingPunct="0">
      <a:spcBef>
        <a:spcPct val="0"/>
      </a:spcBef>
      <a:spcAft>
        <a:spcPct val="0"/>
      </a:spcAft>
      <a:defRPr sz="3200" kern="1200">
        <a:solidFill>
          <a:schemeClr val="tx1"/>
        </a:solidFill>
        <a:latin typeface="Times" charset="0"/>
        <a:ea typeface="ＭＳ Ｐゴシック" charset="0"/>
        <a:cs typeface="+mn-cs"/>
      </a:defRPr>
    </a:lvl5pPr>
    <a:lvl6pPr marL="3047924" algn="l" defTabSz="609585" rtl="0" eaLnBrk="1" latinLnBrk="0" hangingPunct="1">
      <a:defRPr sz="3200" kern="1200">
        <a:solidFill>
          <a:schemeClr val="tx1"/>
        </a:solidFill>
        <a:latin typeface="Times" charset="0"/>
        <a:ea typeface="ＭＳ Ｐゴシック" charset="0"/>
        <a:cs typeface="+mn-cs"/>
      </a:defRPr>
    </a:lvl6pPr>
    <a:lvl7pPr marL="3657509" algn="l" defTabSz="609585" rtl="0" eaLnBrk="1" latinLnBrk="0" hangingPunct="1">
      <a:defRPr sz="3200" kern="1200">
        <a:solidFill>
          <a:schemeClr val="tx1"/>
        </a:solidFill>
        <a:latin typeface="Times" charset="0"/>
        <a:ea typeface="ＭＳ Ｐゴシック" charset="0"/>
        <a:cs typeface="+mn-cs"/>
      </a:defRPr>
    </a:lvl7pPr>
    <a:lvl8pPr marL="4267093" algn="l" defTabSz="609585" rtl="0" eaLnBrk="1" latinLnBrk="0" hangingPunct="1">
      <a:defRPr sz="3200" kern="1200">
        <a:solidFill>
          <a:schemeClr val="tx1"/>
        </a:solidFill>
        <a:latin typeface="Times" charset="0"/>
        <a:ea typeface="ＭＳ Ｐゴシック" charset="0"/>
        <a:cs typeface="+mn-cs"/>
      </a:defRPr>
    </a:lvl8pPr>
    <a:lvl9pPr marL="4876678" algn="l" defTabSz="609585" rtl="0" eaLnBrk="1" latinLnBrk="0" hangingPunct="1">
      <a:defRPr sz="3200" kern="1200">
        <a:solidFill>
          <a:schemeClr val="tx1"/>
        </a:solidFill>
        <a:latin typeface="Times" charset="0"/>
        <a:ea typeface="ＭＳ Ｐゴシック" charset="0"/>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064C932-C415-BD2E-F565-418E73B1AB0C}" name="MANCEBO Maitane, RPS/IAS" initials="MM" userId="S::Maitane.MANCEBO@oecd.org::7e0a80eb-9b9d-48a2-b58f-d9749f4e7404" providerId="AD"/>
  <p188:author id="{9079644A-434C-D0EF-58DD-63214076A645}" name="Martin Melchior" initials="MM" userId="S::mme@archanan.com::27b7f25a-088b-4ef2-9e5d-f5b3078b4728" providerId="AD"/>
  <p188:author id="{4C26C7D2-1412-075C-F36B-36492379C00C}" name="Martin Melchior" initials="MM" userId="S::mme_melcon.dk#ext#@actuaryeu.onmicrosoft.com::37cc70bf-f0ca-4f80-8e54-d71b923449ba" providerId="AD"/>
  <p188:author id="{FFF007D9-72A1-1761-368E-9B0DB2E53013}" name="Stephanos Hadjistyllis" initials="S" userId="S::stephanos@shsactuarial.com::63b9db5f-8d19-468b-aa13-2edd97c64631" providerId="AD"/>
  <p188:author id="{2E2D26EA-6D30-3FC3-ECDB-92211B53494F}" name="karel.h.goossens" initials="ka" userId="S::karel.h.goossens_gmail.com#ext#@actuaryeu.onmicrosoft.com::90e6774a-eff4-417f-b5b7-9f07eedceee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BFBFBF"/>
    <a:srgbClr val="FADA4A"/>
    <a:srgbClr val="60B257"/>
    <a:srgbClr val="F1963F"/>
    <a:srgbClr val="97C254"/>
    <a:srgbClr val="FFFFFF"/>
    <a:srgbClr val="007BBD"/>
    <a:srgbClr val="EB3223"/>
    <a:srgbClr val="CABB1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F39548-223D-49A8-AA08-AC398A785B87}" v="1073" dt="2025-03-28T08:01:23.6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858" autoAdjust="0"/>
  </p:normalViewPr>
  <p:slideViewPr>
    <p:cSldViewPr snapToGrid="0">
      <p:cViewPr varScale="1">
        <p:scale>
          <a:sx n="77" d="100"/>
          <a:sy n="77" d="100"/>
        </p:scale>
        <p:origin x="98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5/10/relationships/revisionInfo" Target="revisionInfo.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https://shsactuaries-my.sharepoint.com/personal/stephanos_shsactuarial_com/Documents/AAE/3_Governance/250324%20AAE%20Risk%20Register/Stephanos%20Analys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'Risk#1'!$G$1</c:f>
              <c:strCache>
                <c:ptCount val="1"/>
                <c:pt idx="0">
                  <c:v>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9B59-4323-86E0-B06B3C1463C5}"/>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9B59-4323-86E0-B06B3C1463C5}"/>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9B59-4323-86E0-B06B3C1463C5}"/>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9B59-4323-86E0-B06B3C1463C5}"/>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9B59-4323-86E0-B06B3C1463C5}"/>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9B59-4323-86E0-B06B3C1463C5}"/>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9B59-4323-86E0-B06B3C1463C5}"/>
              </c:ext>
            </c:extLst>
          </c:dPt>
          <c:dLbls>
            <c:dLbl>
              <c:idx val="0"/>
              <c:layout>
                <c:manualLayout>
                  <c:x val="-7.784349498241605E-2"/>
                  <c:y val="-3.5842283791300989E-3"/>
                </c:manualLayout>
              </c:layout>
              <c:tx>
                <c:rich>
                  <a:bodyPr/>
                  <a:lstStyle/>
                  <a:p>
                    <a:fld id="{B8592C9D-8C3E-49C9-8B13-FBE31B3431BB}"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9B59-4323-86E0-B06B3C1463C5}"/>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1-9B59-4323-86E0-B06B3C1463C5}"/>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2-9B59-4323-86E0-B06B3C1463C5}"/>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3-9B59-4323-86E0-B06B3C1463C5}"/>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9B59-4323-86E0-B06B3C1463C5}"/>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9B59-4323-86E0-B06B3C1463C5}"/>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6-9B59-4323-86E0-B06B3C1463C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'Risk#1'!$C$11:$C$17</c:f>
              <c:numCache>
                <c:formatCode>General</c:formatCode>
                <c:ptCount val="7"/>
                <c:pt idx="0" formatCode="0.0">
                  <c:v>1.9166666666666667</c:v>
                </c:pt>
              </c:numCache>
            </c:numRef>
          </c:xVal>
          <c:yVal>
            <c:numRef>
              <c:f>'Risk#1'!$C$20:$C$26</c:f>
              <c:numCache>
                <c:formatCode>General</c:formatCode>
                <c:ptCount val="7"/>
                <c:pt idx="0" formatCode="0.0">
                  <c:v>2.6666666666666665</c:v>
                </c:pt>
              </c:numCache>
            </c:numRef>
          </c:yVal>
          <c:smooth val="0"/>
          <c:extLst>
            <c:ext xmlns:c15="http://schemas.microsoft.com/office/drawing/2012/chart" uri="{02D57815-91ED-43cb-92C2-25804820EDAC}">
              <c15:datalabelsRange>
                <c15:f>'Risk#1'!$C$2</c15:f>
                <c15:dlblRangeCache>
                  <c:ptCount val="1"/>
                  <c:pt idx="0">
                    <c:v>5.2</c:v>
                  </c:pt>
                </c15:dlblRangeCache>
              </c15:datalabelsRange>
            </c:ext>
            <c:ext xmlns:c16="http://schemas.microsoft.com/office/drawing/2014/chart" uri="{C3380CC4-5D6E-409C-BE32-E72D297353CC}">
              <c16:uniqueId val="{00000007-9B59-4323-86E0-B06B3C1463C5}"/>
            </c:ext>
          </c:extLst>
        </c:ser>
        <c:ser>
          <c:idx val="1"/>
          <c:order val="1"/>
          <c:tx>
            <c:strRef>
              <c:f>'Risk#1'!$H$1</c:f>
              <c:strCache>
                <c:ptCount val="1"/>
                <c:pt idx="0">
                  <c:v>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9B59-4323-86E0-B06B3C1463C5}"/>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9B59-4323-86E0-B06B3C1463C5}"/>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9B59-4323-86E0-B06B3C1463C5}"/>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9B59-4323-86E0-B06B3C1463C5}"/>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9B59-4323-86E0-B06B3C1463C5}"/>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9B59-4323-86E0-B06B3C1463C5}"/>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9B59-4323-86E0-B06B3C1463C5}"/>
              </c:ext>
            </c:extLst>
          </c:dPt>
          <c:dLbls>
            <c:dLbl>
              <c:idx val="0"/>
              <c:tx>
                <c:rich>
                  <a:bodyPr/>
                  <a:lstStyle/>
                  <a:p>
                    <a:fld id="{44E3D26E-C6D2-48AF-B152-A2E521DDF52A}"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8-9B59-4323-86E0-B06B3C1463C5}"/>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9-9B59-4323-86E0-B06B3C1463C5}"/>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A-9B59-4323-86E0-B06B3C1463C5}"/>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B-9B59-4323-86E0-B06B3C1463C5}"/>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C-9B59-4323-86E0-B06B3C1463C5}"/>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D-9B59-4323-86E0-B06B3C1463C5}"/>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E-9B59-4323-86E0-B06B3C1463C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'Risk#1'!$D$11:$D$17</c:f>
              <c:numCache>
                <c:formatCode>General</c:formatCode>
                <c:ptCount val="7"/>
                <c:pt idx="0" formatCode="0.0">
                  <c:v>1.3333333333333333</c:v>
                </c:pt>
              </c:numCache>
            </c:numRef>
          </c:xVal>
          <c:yVal>
            <c:numRef>
              <c:f>'Risk#1'!$D$20:$D$26</c:f>
              <c:numCache>
                <c:formatCode>General</c:formatCode>
                <c:ptCount val="7"/>
                <c:pt idx="0" formatCode="0.0">
                  <c:v>2.2083333333333335</c:v>
                </c:pt>
              </c:numCache>
            </c:numRef>
          </c:yVal>
          <c:smooth val="0"/>
          <c:extLst>
            <c:ext xmlns:c15="http://schemas.microsoft.com/office/drawing/2012/chart" uri="{02D57815-91ED-43cb-92C2-25804820EDAC}">
              <c15:datalabelsRange>
                <c15:f>'Risk#1'!$D$2</c15:f>
                <c15:dlblRangeCache>
                  <c:ptCount val="1"/>
                  <c:pt idx="0">
                    <c:v>3.0</c:v>
                  </c:pt>
                </c15:dlblRangeCache>
              </c15:datalabelsRange>
            </c:ext>
            <c:ext xmlns:c16="http://schemas.microsoft.com/office/drawing/2014/chart" uri="{C3380CC4-5D6E-409C-BE32-E72D297353CC}">
              <c16:uniqueId val="{0000000F-9B59-4323-86E0-B06B3C1463C5}"/>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valAx>
      <c:valAx>
        <c:axId val="1344827823"/>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35214882623122473"/>
          <c:y val="0.90485608617266522"/>
          <c:w val="0.41759431959500842"/>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'Risk#2'!$G$1</c:f>
              <c:strCache>
                <c:ptCount val="1"/>
                <c:pt idx="0">
                  <c:v>Score 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E277-42DC-B6F9-79EE7CD05AE7}"/>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E277-42DC-B6F9-79EE7CD05AE7}"/>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E277-42DC-B6F9-79EE7CD05AE7}"/>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E277-42DC-B6F9-79EE7CD05AE7}"/>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E277-42DC-B6F9-79EE7CD05AE7}"/>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E277-42DC-B6F9-79EE7CD05AE7}"/>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E277-42DC-B6F9-79EE7CD05AE7}"/>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0-E277-42DC-B6F9-79EE7CD05AE7}"/>
                </c:ext>
              </c:extLst>
            </c:dLbl>
            <c:dLbl>
              <c:idx val="1"/>
              <c:tx>
                <c:rich>
                  <a:bodyPr/>
                  <a:lstStyle/>
                  <a:p>
                    <a:fld id="{F5689385-C7D2-41EB-942A-A778D2E7CF7D}"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E277-42DC-B6F9-79EE7CD05AE7}"/>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2-E277-42DC-B6F9-79EE7CD05AE7}"/>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3-E277-42DC-B6F9-79EE7CD05AE7}"/>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E277-42DC-B6F9-79EE7CD05AE7}"/>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E277-42DC-B6F9-79EE7CD05AE7}"/>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6-E277-42DC-B6F9-79EE7CD05AE7}"/>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'Risk#2'!$C$11:$C$17</c:f>
              <c:numCache>
                <c:formatCode>0.0</c:formatCode>
                <c:ptCount val="7"/>
                <c:pt idx="1">
                  <c:v>1.7916666666666667</c:v>
                </c:pt>
              </c:numCache>
            </c:numRef>
          </c:xVal>
          <c:yVal>
            <c:numRef>
              <c:f>'Risk#2'!$C$20:$C$26</c:f>
              <c:numCache>
                <c:formatCode>0.0</c:formatCode>
                <c:ptCount val="7"/>
                <c:pt idx="1">
                  <c:v>2.3333333333333335</c:v>
                </c:pt>
              </c:numCache>
            </c:numRef>
          </c:yVal>
          <c:smooth val="0"/>
          <c:extLst>
            <c:ext xmlns:c15="http://schemas.microsoft.com/office/drawing/2012/chart" uri="{02D57815-91ED-43cb-92C2-25804820EDAC}">
              <c15:datalabelsRange>
                <c15:f>'Risk#2'!$C$2:$C$8</c15:f>
                <c15:dlblRangeCache>
                  <c:ptCount val="7"/>
                  <c:pt idx="0">
                    <c:v>5.2</c:v>
                  </c:pt>
                  <c:pt idx="1">
                    <c:v>4.3</c:v>
                  </c:pt>
                  <c:pt idx="2">
                    <c:v>4.9</c:v>
                  </c:pt>
                  <c:pt idx="3">
                    <c:v>3.3</c:v>
                  </c:pt>
                  <c:pt idx="4">
                    <c:v>5.7</c:v>
                  </c:pt>
                  <c:pt idx="5">
                    <c:v>4.3</c:v>
                  </c:pt>
                  <c:pt idx="6">
                    <c:v>4.2</c:v>
                  </c:pt>
                </c15:dlblRangeCache>
              </c15:datalabelsRange>
            </c:ext>
            <c:ext xmlns:c16="http://schemas.microsoft.com/office/drawing/2014/chart" uri="{C3380CC4-5D6E-409C-BE32-E72D297353CC}">
              <c16:uniqueId val="{00000007-E277-42DC-B6F9-79EE7CD05AE7}"/>
            </c:ext>
          </c:extLst>
        </c:ser>
        <c:ser>
          <c:idx val="1"/>
          <c:order val="1"/>
          <c:tx>
            <c:strRef>
              <c:f>'Risk#2'!$H$1</c:f>
              <c:strCache>
                <c:ptCount val="1"/>
                <c:pt idx="0">
                  <c:v>Score 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E277-42DC-B6F9-79EE7CD05AE7}"/>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E277-42DC-B6F9-79EE7CD05AE7}"/>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E277-42DC-B6F9-79EE7CD05AE7}"/>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E277-42DC-B6F9-79EE7CD05AE7}"/>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E277-42DC-B6F9-79EE7CD05AE7}"/>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E277-42DC-B6F9-79EE7CD05AE7}"/>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E277-42DC-B6F9-79EE7CD05AE7}"/>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E277-42DC-B6F9-79EE7CD05AE7}"/>
                </c:ext>
              </c:extLst>
            </c:dLbl>
            <c:dLbl>
              <c:idx val="1"/>
              <c:tx>
                <c:rich>
                  <a:bodyPr/>
                  <a:lstStyle/>
                  <a:p>
                    <a:fld id="{97F2B0C2-338C-4877-9A8F-A98C441B2362}"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E277-42DC-B6F9-79EE7CD05AE7}"/>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A-E277-42DC-B6F9-79EE7CD05AE7}"/>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B-E277-42DC-B6F9-79EE7CD05AE7}"/>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C-E277-42DC-B6F9-79EE7CD05AE7}"/>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D-E277-42DC-B6F9-79EE7CD05AE7}"/>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E-E277-42DC-B6F9-79EE7CD05AE7}"/>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'Risk#2'!$D$11:$D$17</c:f>
              <c:numCache>
                <c:formatCode>0.0</c:formatCode>
                <c:ptCount val="7"/>
                <c:pt idx="1">
                  <c:v>1.25</c:v>
                </c:pt>
              </c:numCache>
            </c:numRef>
          </c:xVal>
          <c:yVal>
            <c:numRef>
              <c:f>'Risk#2'!$D$20:$D$26</c:f>
              <c:numCache>
                <c:formatCode>0.0</c:formatCode>
                <c:ptCount val="7"/>
                <c:pt idx="1">
                  <c:v>2.0833333333333335</c:v>
                </c:pt>
              </c:numCache>
            </c:numRef>
          </c:yVal>
          <c:smooth val="0"/>
          <c:extLst>
            <c:ext xmlns:c15="http://schemas.microsoft.com/office/drawing/2012/chart" uri="{02D57815-91ED-43cb-92C2-25804820EDAC}">
              <c15:datalabelsRange>
                <c15:f>'Risk#2'!$D$2:$D$8</c15:f>
                <c15:dlblRangeCache>
                  <c:ptCount val="7"/>
                  <c:pt idx="0">
                    <c:v>3.0</c:v>
                  </c:pt>
                  <c:pt idx="1">
                    <c:v>2.6</c:v>
                  </c:pt>
                  <c:pt idx="2">
                    <c:v>3.0</c:v>
                  </c:pt>
                  <c:pt idx="3">
                    <c:v>2.2</c:v>
                  </c:pt>
                  <c:pt idx="4">
                    <c:v>4.0</c:v>
                  </c:pt>
                  <c:pt idx="5">
                    <c:v>2.9</c:v>
                  </c:pt>
                  <c:pt idx="6">
                    <c:v>2.8</c:v>
                  </c:pt>
                </c15:dlblRangeCache>
              </c15:datalabelsRange>
            </c:ext>
            <c:ext xmlns:c16="http://schemas.microsoft.com/office/drawing/2014/chart" uri="{C3380CC4-5D6E-409C-BE32-E72D297353CC}">
              <c16:uniqueId val="{0000000F-E277-42DC-B6F9-79EE7CD05AE7}"/>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valAx>
      <c:valAx>
        <c:axId val="1344827823"/>
        <c:scaling>
          <c:orientation val="minMax"/>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23012385879100558"/>
          <c:y val="0.90485595211922443"/>
          <c:w val="0.54918014184115194"/>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'Risk#3'!$G$1</c:f>
              <c:strCache>
                <c:ptCount val="1"/>
                <c:pt idx="0">
                  <c:v>Score 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5545-4E3B-9D80-34C8EEE5ECBF}"/>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5545-4E3B-9D80-34C8EEE5ECBF}"/>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5545-4E3B-9D80-34C8EEE5ECBF}"/>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5545-4E3B-9D80-34C8EEE5ECBF}"/>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5545-4E3B-9D80-34C8EEE5ECBF}"/>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5545-4E3B-9D80-34C8EEE5ECBF}"/>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5545-4E3B-9D80-34C8EEE5ECBF}"/>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0-5545-4E3B-9D80-34C8EEE5ECBF}"/>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1-5545-4E3B-9D80-34C8EEE5ECBF}"/>
                </c:ext>
              </c:extLst>
            </c:dLbl>
            <c:dLbl>
              <c:idx val="2"/>
              <c:tx>
                <c:rich>
                  <a:bodyPr/>
                  <a:lstStyle/>
                  <a:p>
                    <a:fld id="{527CA19E-342C-49C7-B16A-0EB9D265CA0E}"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5545-4E3B-9D80-34C8EEE5ECBF}"/>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3-5545-4E3B-9D80-34C8EEE5ECBF}"/>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5545-4E3B-9D80-34C8EEE5ECBF}"/>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5545-4E3B-9D80-34C8EEE5ECBF}"/>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6-5545-4E3B-9D80-34C8EEE5ECBF}"/>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'Risk#3'!$C$11:$C$17</c:f>
              <c:numCache>
                <c:formatCode>General</c:formatCode>
                <c:ptCount val="7"/>
                <c:pt idx="2" formatCode="0.0">
                  <c:v>1.9583333333333333</c:v>
                </c:pt>
              </c:numCache>
            </c:numRef>
          </c:xVal>
          <c:yVal>
            <c:numRef>
              <c:f>'Risk#3'!$C$20:$C$26</c:f>
              <c:numCache>
                <c:formatCode>General</c:formatCode>
                <c:ptCount val="7"/>
                <c:pt idx="2" formatCode="0.0">
                  <c:v>2.5</c:v>
                </c:pt>
              </c:numCache>
            </c:numRef>
          </c:yVal>
          <c:smooth val="0"/>
          <c:extLst>
            <c:ext xmlns:c15="http://schemas.microsoft.com/office/drawing/2012/chart" uri="{02D57815-91ED-43cb-92C2-25804820EDAC}">
              <c15:datalabelsRange>
                <c15:f>'Risk#3'!$C$2:$C$8</c15:f>
                <c15:dlblRangeCache>
                  <c:ptCount val="7"/>
                  <c:pt idx="0">
                    <c:v>5.2</c:v>
                  </c:pt>
                  <c:pt idx="1">
                    <c:v>4.3</c:v>
                  </c:pt>
                  <c:pt idx="2">
                    <c:v>4.9</c:v>
                  </c:pt>
                  <c:pt idx="3">
                    <c:v>3.3</c:v>
                  </c:pt>
                  <c:pt idx="4">
                    <c:v>5.7</c:v>
                  </c:pt>
                  <c:pt idx="5">
                    <c:v>4.3</c:v>
                  </c:pt>
                  <c:pt idx="6">
                    <c:v>4.2</c:v>
                  </c:pt>
                </c15:dlblRangeCache>
              </c15:datalabelsRange>
            </c:ext>
            <c:ext xmlns:c16="http://schemas.microsoft.com/office/drawing/2014/chart" uri="{C3380CC4-5D6E-409C-BE32-E72D297353CC}">
              <c16:uniqueId val="{00000007-5545-4E3B-9D80-34C8EEE5ECBF}"/>
            </c:ext>
          </c:extLst>
        </c:ser>
        <c:ser>
          <c:idx val="1"/>
          <c:order val="1"/>
          <c:tx>
            <c:strRef>
              <c:f>'Risk#3'!$H$1</c:f>
              <c:strCache>
                <c:ptCount val="1"/>
                <c:pt idx="0">
                  <c:v>Score 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5545-4E3B-9D80-34C8EEE5ECBF}"/>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5545-4E3B-9D80-34C8EEE5ECBF}"/>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5545-4E3B-9D80-34C8EEE5ECBF}"/>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5545-4E3B-9D80-34C8EEE5ECBF}"/>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5545-4E3B-9D80-34C8EEE5ECBF}"/>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5545-4E3B-9D80-34C8EEE5ECBF}"/>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5545-4E3B-9D80-34C8EEE5ECBF}"/>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5545-4E3B-9D80-34C8EEE5ECBF}"/>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9-5545-4E3B-9D80-34C8EEE5ECBF}"/>
                </c:ext>
              </c:extLst>
            </c:dLbl>
            <c:dLbl>
              <c:idx val="2"/>
              <c:tx>
                <c:rich>
                  <a:bodyPr/>
                  <a:lstStyle/>
                  <a:p>
                    <a:fld id="{C2BE45F9-F29D-4A25-A8BA-179F45102EBD}"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5545-4E3B-9D80-34C8EEE5ECBF}"/>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B-5545-4E3B-9D80-34C8EEE5ECBF}"/>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C-5545-4E3B-9D80-34C8EEE5ECBF}"/>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D-5545-4E3B-9D80-34C8EEE5ECBF}"/>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E-5545-4E3B-9D80-34C8EEE5ECBF}"/>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'Risk#3'!$D$11:$D$17</c:f>
              <c:numCache>
                <c:formatCode>General</c:formatCode>
                <c:ptCount val="7"/>
                <c:pt idx="2" formatCode="0.0">
                  <c:v>1.4583333333333333</c:v>
                </c:pt>
              </c:numCache>
            </c:numRef>
          </c:xVal>
          <c:yVal>
            <c:numRef>
              <c:f>'Risk#3'!$D$20:$D$26</c:f>
              <c:numCache>
                <c:formatCode>General</c:formatCode>
                <c:ptCount val="7"/>
                <c:pt idx="2" formatCode="0.0">
                  <c:v>2</c:v>
                </c:pt>
              </c:numCache>
            </c:numRef>
          </c:yVal>
          <c:smooth val="0"/>
          <c:extLst>
            <c:ext xmlns:c15="http://schemas.microsoft.com/office/drawing/2012/chart" uri="{02D57815-91ED-43cb-92C2-25804820EDAC}">
              <c15:datalabelsRange>
                <c15:f>'Risk#3'!$D$2:$D$8</c15:f>
                <c15:dlblRangeCache>
                  <c:ptCount val="7"/>
                  <c:pt idx="0">
                    <c:v>3.0</c:v>
                  </c:pt>
                  <c:pt idx="1">
                    <c:v>2.6</c:v>
                  </c:pt>
                  <c:pt idx="2">
                    <c:v>3.0</c:v>
                  </c:pt>
                  <c:pt idx="3">
                    <c:v>2.2</c:v>
                  </c:pt>
                  <c:pt idx="4">
                    <c:v>4.0</c:v>
                  </c:pt>
                  <c:pt idx="5">
                    <c:v>2.9</c:v>
                  </c:pt>
                  <c:pt idx="6">
                    <c:v>2.8</c:v>
                  </c:pt>
                </c15:dlblRangeCache>
              </c15:datalabelsRange>
            </c:ext>
            <c:ext xmlns:c16="http://schemas.microsoft.com/office/drawing/2014/chart" uri="{C3380CC4-5D6E-409C-BE32-E72D297353CC}">
              <c16:uniqueId val="{0000000F-5545-4E3B-9D80-34C8EEE5ECBF}"/>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valAx>
      <c:valAx>
        <c:axId val="1344827823"/>
        <c:scaling>
          <c:orientation val="minMax"/>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23012385879100558"/>
          <c:y val="0.90485595211922443"/>
          <c:w val="0.54918014184115194"/>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'Risk#4'!$G$1</c:f>
              <c:strCache>
                <c:ptCount val="1"/>
                <c:pt idx="0">
                  <c:v>Score 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2BBB-46CA-9C00-20339D38C578}"/>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2BBB-46CA-9C00-20339D38C578}"/>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2BBB-46CA-9C00-20339D38C578}"/>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2BBB-46CA-9C00-20339D38C578}"/>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2BBB-46CA-9C00-20339D38C578}"/>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2BBB-46CA-9C00-20339D38C578}"/>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2BBB-46CA-9C00-20339D38C578}"/>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0-2BBB-46CA-9C00-20339D38C578}"/>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1-2BBB-46CA-9C00-20339D38C578}"/>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2-2BBB-46CA-9C00-20339D38C578}"/>
                </c:ext>
              </c:extLst>
            </c:dLbl>
            <c:dLbl>
              <c:idx val="3"/>
              <c:tx>
                <c:rich>
                  <a:bodyPr/>
                  <a:lstStyle/>
                  <a:p>
                    <a:fld id="{9BF41485-0A89-4822-AD68-16431D399D5E}"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2BBB-46CA-9C00-20339D38C578}"/>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2BBB-46CA-9C00-20339D38C578}"/>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2BBB-46CA-9C00-20339D38C578}"/>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6-2BBB-46CA-9C00-20339D38C578}"/>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'Risk#4'!$C$11:$C$17</c:f>
              <c:numCache>
                <c:formatCode>General</c:formatCode>
                <c:ptCount val="7"/>
                <c:pt idx="3" formatCode="0.0">
                  <c:v>1.5</c:v>
                </c:pt>
              </c:numCache>
            </c:numRef>
          </c:xVal>
          <c:yVal>
            <c:numRef>
              <c:f>'Risk#4'!$C$20:$C$26</c:f>
              <c:numCache>
                <c:formatCode>General</c:formatCode>
                <c:ptCount val="7"/>
                <c:pt idx="3" formatCode="0.0">
                  <c:v>2.125</c:v>
                </c:pt>
              </c:numCache>
            </c:numRef>
          </c:yVal>
          <c:smooth val="0"/>
          <c:extLst>
            <c:ext xmlns:c15="http://schemas.microsoft.com/office/drawing/2012/chart" uri="{02D57815-91ED-43cb-92C2-25804820EDAC}">
              <c15:datalabelsRange>
                <c15:f>'Risk#4'!$C$2:$C$8</c15:f>
                <c15:dlblRangeCache>
                  <c:ptCount val="7"/>
                  <c:pt idx="0">
                    <c:v>5.2</c:v>
                  </c:pt>
                  <c:pt idx="1">
                    <c:v>4.3</c:v>
                  </c:pt>
                  <c:pt idx="2">
                    <c:v>4.9</c:v>
                  </c:pt>
                  <c:pt idx="3">
                    <c:v>3.3</c:v>
                  </c:pt>
                  <c:pt idx="4">
                    <c:v>5.7</c:v>
                  </c:pt>
                  <c:pt idx="5">
                    <c:v>4.3</c:v>
                  </c:pt>
                  <c:pt idx="6">
                    <c:v>4.2</c:v>
                  </c:pt>
                </c15:dlblRangeCache>
              </c15:datalabelsRange>
            </c:ext>
            <c:ext xmlns:c16="http://schemas.microsoft.com/office/drawing/2014/chart" uri="{C3380CC4-5D6E-409C-BE32-E72D297353CC}">
              <c16:uniqueId val="{00000007-2BBB-46CA-9C00-20339D38C578}"/>
            </c:ext>
          </c:extLst>
        </c:ser>
        <c:ser>
          <c:idx val="1"/>
          <c:order val="1"/>
          <c:tx>
            <c:strRef>
              <c:f>'Risk#4'!$H$1</c:f>
              <c:strCache>
                <c:ptCount val="1"/>
                <c:pt idx="0">
                  <c:v>Score 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2BBB-46CA-9C00-20339D38C578}"/>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2BBB-46CA-9C00-20339D38C578}"/>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2BBB-46CA-9C00-20339D38C578}"/>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2BBB-46CA-9C00-20339D38C578}"/>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2BBB-46CA-9C00-20339D38C578}"/>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2BBB-46CA-9C00-20339D38C578}"/>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2BBB-46CA-9C00-20339D38C578}"/>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2BBB-46CA-9C00-20339D38C578}"/>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9-2BBB-46CA-9C00-20339D38C578}"/>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A-2BBB-46CA-9C00-20339D38C578}"/>
                </c:ext>
              </c:extLst>
            </c:dLbl>
            <c:dLbl>
              <c:idx val="3"/>
              <c:tx>
                <c:rich>
                  <a:bodyPr/>
                  <a:lstStyle/>
                  <a:p>
                    <a:fld id="{2267CABC-CB66-4303-A831-A283A7799C25}"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2BBB-46CA-9C00-20339D38C578}"/>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C-2BBB-46CA-9C00-20339D38C578}"/>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D-2BBB-46CA-9C00-20339D38C578}"/>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E-2BBB-46CA-9C00-20339D38C578}"/>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'Risk#4'!$D$11:$D$17</c:f>
              <c:numCache>
                <c:formatCode>General</c:formatCode>
                <c:ptCount val="7"/>
                <c:pt idx="3" formatCode="0.0">
                  <c:v>1.2083333333333333</c:v>
                </c:pt>
              </c:numCache>
            </c:numRef>
          </c:xVal>
          <c:yVal>
            <c:numRef>
              <c:f>'Risk#4'!$D$20:$D$26</c:f>
              <c:numCache>
                <c:formatCode>General</c:formatCode>
                <c:ptCount val="7"/>
                <c:pt idx="3" formatCode="0.0">
                  <c:v>1.8333333333333333</c:v>
                </c:pt>
              </c:numCache>
            </c:numRef>
          </c:yVal>
          <c:smooth val="0"/>
          <c:extLst>
            <c:ext xmlns:c15="http://schemas.microsoft.com/office/drawing/2012/chart" uri="{02D57815-91ED-43cb-92C2-25804820EDAC}">
              <c15:datalabelsRange>
                <c15:f>'Risk#4'!$D$2:$D$8</c15:f>
                <c15:dlblRangeCache>
                  <c:ptCount val="7"/>
                  <c:pt idx="0">
                    <c:v>3.0</c:v>
                  </c:pt>
                  <c:pt idx="1">
                    <c:v>2.6</c:v>
                  </c:pt>
                  <c:pt idx="2">
                    <c:v>3.0</c:v>
                  </c:pt>
                  <c:pt idx="3">
                    <c:v>2.2</c:v>
                  </c:pt>
                  <c:pt idx="4">
                    <c:v>4.0</c:v>
                  </c:pt>
                  <c:pt idx="5">
                    <c:v>2.9</c:v>
                  </c:pt>
                  <c:pt idx="6">
                    <c:v>2.8</c:v>
                  </c:pt>
                </c15:dlblRangeCache>
              </c15:datalabelsRange>
            </c:ext>
            <c:ext xmlns:c16="http://schemas.microsoft.com/office/drawing/2014/chart" uri="{C3380CC4-5D6E-409C-BE32-E72D297353CC}">
              <c16:uniqueId val="{0000000F-2BBB-46CA-9C00-20339D38C578}"/>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valAx>
      <c:valAx>
        <c:axId val="1344827823"/>
        <c:scaling>
          <c:orientation val="minMax"/>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23012385879100558"/>
          <c:y val="0.90485595211922443"/>
          <c:w val="0.54918014184115194"/>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'Risk#5'!$G$1</c:f>
              <c:strCache>
                <c:ptCount val="1"/>
                <c:pt idx="0">
                  <c:v>Score 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0A15-46E6-B460-672306D8DB21}"/>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0A15-46E6-B460-672306D8DB21}"/>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0A15-46E6-B460-672306D8DB21}"/>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0A15-46E6-B460-672306D8DB21}"/>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0A15-46E6-B460-672306D8DB21}"/>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0A15-46E6-B460-672306D8DB21}"/>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0A15-46E6-B460-672306D8DB21}"/>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0-0A15-46E6-B460-672306D8DB21}"/>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1-0A15-46E6-B460-672306D8DB21}"/>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2-0A15-46E6-B460-672306D8DB2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3-0A15-46E6-B460-672306D8DB21}"/>
                </c:ext>
              </c:extLst>
            </c:dLbl>
            <c:dLbl>
              <c:idx val="4"/>
              <c:tx>
                <c:rich>
                  <a:bodyPr/>
                  <a:lstStyle/>
                  <a:p>
                    <a:fld id="{1F884FBD-42DB-4D72-9AF7-E9567A97BF0A}"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0A15-46E6-B460-672306D8DB21}"/>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0A15-46E6-B460-672306D8DB2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6-0A15-46E6-B460-672306D8DB2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'Risk#5'!$C$11:$C$17</c:f>
              <c:numCache>
                <c:formatCode>General</c:formatCode>
                <c:ptCount val="7"/>
                <c:pt idx="4" formatCode="0.0">
                  <c:v>2.375</c:v>
                </c:pt>
              </c:numCache>
            </c:numRef>
          </c:xVal>
          <c:yVal>
            <c:numRef>
              <c:f>'Risk#5'!$C$20:$C$26</c:f>
              <c:numCache>
                <c:formatCode>General</c:formatCode>
                <c:ptCount val="7"/>
                <c:pt idx="4" formatCode="0.0">
                  <c:v>2.4583333333333335</c:v>
                </c:pt>
              </c:numCache>
            </c:numRef>
          </c:yVal>
          <c:smooth val="0"/>
          <c:extLst>
            <c:ext xmlns:c15="http://schemas.microsoft.com/office/drawing/2012/chart" uri="{02D57815-91ED-43cb-92C2-25804820EDAC}">
              <c15:datalabelsRange>
                <c15:f>'Risk#5'!$C$2:$C$8</c15:f>
                <c15:dlblRangeCache>
                  <c:ptCount val="7"/>
                  <c:pt idx="0">
                    <c:v>5.2</c:v>
                  </c:pt>
                  <c:pt idx="1">
                    <c:v>4.3</c:v>
                  </c:pt>
                  <c:pt idx="2">
                    <c:v>4.9</c:v>
                  </c:pt>
                  <c:pt idx="3">
                    <c:v>3.3</c:v>
                  </c:pt>
                  <c:pt idx="4">
                    <c:v>5.7</c:v>
                  </c:pt>
                  <c:pt idx="5">
                    <c:v>4.3</c:v>
                  </c:pt>
                  <c:pt idx="6">
                    <c:v>4.2</c:v>
                  </c:pt>
                </c15:dlblRangeCache>
              </c15:datalabelsRange>
            </c:ext>
            <c:ext xmlns:c16="http://schemas.microsoft.com/office/drawing/2014/chart" uri="{C3380CC4-5D6E-409C-BE32-E72D297353CC}">
              <c16:uniqueId val="{00000007-0A15-46E6-B460-672306D8DB21}"/>
            </c:ext>
          </c:extLst>
        </c:ser>
        <c:ser>
          <c:idx val="1"/>
          <c:order val="1"/>
          <c:tx>
            <c:strRef>
              <c:f>'Risk#5'!$H$1</c:f>
              <c:strCache>
                <c:ptCount val="1"/>
                <c:pt idx="0">
                  <c:v>Score 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0A15-46E6-B460-672306D8DB21}"/>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0A15-46E6-B460-672306D8DB21}"/>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0A15-46E6-B460-672306D8DB21}"/>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0A15-46E6-B460-672306D8DB21}"/>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0A15-46E6-B460-672306D8DB21}"/>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0A15-46E6-B460-672306D8DB21}"/>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0A15-46E6-B460-672306D8DB21}"/>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0A15-46E6-B460-672306D8DB21}"/>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9-0A15-46E6-B460-672306D8DB21}"/>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A-0A15-46E6-B460-672306D8DB21}"/>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B-0A15-46E6-B460-672306D8DB21}"/>
                </c:ext>
              </c:extLst>
            </c:dLbl>
            <c:dLbl>
              <c:idx val="4"/>
              <c:tx>
                <c:rich>
                  <a:bodyPr/>
                  <a:lstStyle/>
                  <a:p>
                    <a:fld id="{F7665DA5-7DAC-4761-B6C6-0D2197D7FADF}"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0A15-46E6-B460-672306D8DB21}"/>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D-0A15-46E6-B460-672306D8DB21}"/>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E-0A15-46E6-B460-672306D8DB21}"/>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'Risk#5'!$D$11:$D$17</c:f>
              <c:numCache>
                <c:formatCode>General</c:formatCode>
                <c:ptCount val="7"/>
                <c:pt idx="4" formatCode="0.0">
                  <c:v>1.9166666666666667</c:v>
                </c:pt>
              </c:numCache>
            </c:numRef>
          </c:xVal>
          <c:yVal>
            <c:numRef>
              <c:f>'Risk#5'!$D$20:$D$26</c:f>
              <c:numCache>
                <c:formatCode>General</c:formatCode>
                <c:ptCount val="7"/>
                <c:pt idx="4" formatCode="0.0">
                  <c:v>2.0833333333333335</c:v>
                </c:pt>
              </c:numCache>
            </c:numRef>
          </c:yVal>
          <c:smooth val="0"/>
          <c:extLst>
            <c:ext xmlns:c15="http://schemas.microsoft.com/office/drawing/2012/chart" uri="{02D57815-91ED-43cb-92C2-25804820EDAC}">
              <c15:datalabelsRange>
                <c15:f>'Risk#5'!$D$2:$D$8</c15:f>
                <c15:dlblRangeCache>
                  <c:ptCount val="7"/>
                  <c:pt idx="0">
                    <c:v>3.0</c:v>
                  </c:pt>
                  <c:pt idx="1">
                    <c:v>2.6</c:v>
                  </c:pt>
                  <c:pt idx="2">
                    <c:v>3.0</c:v>
                  </c:pt>
                  <c:pt idx="3">
                    <c:v>2.2</c:v>
                  </c:pt>
                  <c:pt idx="4">
                    <c:v>4.0</c:v>
                  </c:pt>
                  <c:pt idx="5">
                    <c:v>2.9</c:v>
                  </c:pt>
                  <c:pt idx="6">
                    <c:v>2.8</c:v>
                  </c:pt>
                </c15:dlblRangeCache>
              </c15:datalabelsRange>
            </c:ext>
            <c:ext xmlns:c16="http://schemas.microsoft.com/office/drawing/2014/chart" uri="{C3380CC4-5D6E-409C-BE32-E72D297353CC}">
              <c16:uniqueId val="{0000000F-0A15-46E6-B460-672306D8DB21}"/>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valAx>
      <c:valAx>
        <c:axId val="1344827823"/>
        <c:scaling>
          <c:orientation val="minMax"/>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23012385879100558"/>
          <c:y val="0.90485595211922443"/>
          <c:w val="0.54918014184115194"/>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'Risk#6'!$G$1</c:f>
              <c:strCache>
                <c:ptCount val="1"/>
                <c:pt idx="0">
                  <c:v>Score 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9A78-409D-9C0C-5F610D0430ED}"/>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9A78-409D-9C0C-5F610D0430ED}"/>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9A78-409D-9C0C-5F610D0430ED}"/>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9A78-409D-9C0C-5F610D0430ED}"/>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9A78-409D-9C0C-5F610D0430ED}"/>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9A78-409D-9C0C-5F610D0430ED}"/>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9A78-409D-9C0C-5F610D0430ED}"/>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0-9A78-409D-9C0C-5F610D0430ED}"/>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1-9A78-409D-9C0C-5F610D0430ED}"/>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2-9A78-409D-9C0C-5F610D0430ED}"/>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3-9A78-409D-9C0C-5F610D0430ED}"/>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9A78-409D-9C0C-5F610D0430ED}"/>
                </c:ext>
              </c:extLst>
            </c:dLbl>
            <c:dLbl>
              <c:idx val="5"/>
              <c:tx>
                <c:rich>
                  <a:bodyPr/>
                  <a:lstStyle/>
                  <a:p>
                    <a:fld id="{AFEF1E11-C449-49BA-8011-E69CD2BD28F9}"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9A78-409D-9C0C-5F610D0430ED}"/>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6-9A78-409D-9C0C-5F610D0430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'Risk#6'!$C$11:$C$17</c:f>
              <c:numCache>
                <c:formatCode>General</c:formatCode>
                <c:ptCount val="7"/>
                <c:pt idx="5" formatCode="0.0">
                  <c:v>1.875</c:v>
                </c:pt>
              </c:numCache>
            </c:numRef>
          </c:xVal>
          <c:yVal>
            <c:numRef>
              <c:f>'Risk#6'!$C$20:$C$26</c:f>
              <c:numCache>
                <c:formatCode>General</c:formatCode>
                <c:ptCount val="7"/>
                <c:pt idx="5" formatCode="0.0">
                  <c:v>2.25</c:v>
                </c:pt>
              </c:numCache>
            </c:numRef>
          </c:yVal>
          <c:smooth val="0"/>
          <c:extLst>
            <c:ext xmlns:c15="http://schemas.microsoft.com/office/drawing/2012/chart" uri="{02D57815-91ED-43cb-92C2-25804820EDAC}">
              <c15:datalabelsRange>
                <c15:f>'Risk#6'!$C$2:$C$8</c15:f>
                <c15:dlblRangeCache>
                  <c:ptCount val="7"/>
                  <c:pt idx="0">
                    <c:v>5.2</c:v>
                  </c:pt>
                  <c:pt idx="1">
                    <c:v>4.3</c:v>
                  </c:pt>
                  <c:pt idx="2">
                    <c:v>4.9</c:v>
                  </c:pt>
                  <c:pt idx="3">
                    <c:v>3.3</c:v>
                  </c:pt>
                  <c:pt idx="4">
                    <c:v>5.7</c:v>
                  </c:pt>
                  <c:pt idx="5">
                    <c:v>4.3</c:v>
                  </c:pt>
                  <c:pt idx="6">
                    <c:v>4.2</c:v>
                  </c:pt>
                </c15:dlblRangeCache>
              </c15:datalabelsRange>
            </c:ext>
            <c:ext xmlns:c16="http://schemas.microsoft.com/office/drawing/2014/chart" uri="{C3380CC4-5D6E-409C-BE32-E72D297353CC}">
              <c16:uniqueId val="{00000007-9A78-409D-9C0C-5F610D0430ED}"/>
            </c:ext>
          </c:extLst>
        </c:ser>
        <c:ser>
          <c:idx val="1"/>
          <c:order val="1"/>
          <c:tx>
            <c:strRef>
              <c:f>'Risk#6'!$H$1</c:f>
              <c:strCache>
                <c:ptCount val="1"/>
                <c:pt idx="0">
                  <c:v>Score 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9A78-409D-9C0C-5F610D0430ED}"/>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9A78-409D-9C0C-5F610D0430ED}"/>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9A78-409D-9C0C-5F610D0430ED}"/>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9A78-409D-9C0C-5F610D0430ED}"/>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9A78-409D-9C0C-5F610D0430ED}"/>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9A78-409D-9C0C-5F610D0430ED}"/>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9A78-409D-9C0C-5F610D0430ED}"/>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9A78-409D-9C0C-5F610D0430ED}"/>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9-9A78-409D-9C0C-5F610D0430ED}"/>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A-9A78-409D-9C0C-5F610D0430ED}"/>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B-9A78-409D-9C0C-5F610D0430ED}"/>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C-9A78-409D-9C0C-5F610D0430ED}"/>
                </c:ext>
              </c:extLst>
            </c:dLbl>
            <c:dLbl>
              <c:idx val="5"/>
              <c:tx>
                <c:rich>
                  <a:bodyPr/>
                  <a:lstStyle/>
                  <a:p>
                    <a:fld id="{1BF0A4C6-751F-4E66-A242-952A6E30D2D7}"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9A78-409D-9C0C-5F610D0430ED}"/>
                </c:ext>
              </c:extLst>
            </c:dLbl>
            <c:dLbl>
              <c:idx val="6"/>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E-9A78-409D-9C0C-5F610D0430ED}"/>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'Risk#6'!$D$11:$D$17</c:f>
              <c:numCache>
                <c:formatCode>General</c:formatCode>
                <c:ptCount val="7"/>
                <c:pt idx="5" formatCode="0.0">
                  <c:v>1.375</c:v>
                </c:pt>
              </c:numCache>
            </c:numRef>
          </c:xVal>
          <c:yVal>
            <c:numRef>
              <c:f>'Risk#6'!$D$20:$D$26</c:f>
              <c:numCache>
                <c:formatCode>General</c:formatCode>
                <c:ptCount val="7"/>
                <c:pt idx="5" formatCode="0.0">
                  <c:v>2.0416666666666665</c:v>
                </c:pt>
              </c:numCache>
            </c:numRef>
          </c:yVal>
          <c:smooth val="0"/>
          <c:extLst>
            <c:ext xmlns:c15="http://schemas.microsoft.com/office/drawing/2012/chart" uri="{02D57815-91ED-43cb-92C2-25804820EDAC}">
              <c15:datalabelsRange>
                <c15:f>'Risk#6'!$D$2:$D$8</c15:f>
                <c15:dlblRangeCache>
                  <c:ptCount val="7"/>
                  <c:pt idx="0">
                    <c:v>3.0</c:v>
                  </c:pt>
                  <c:pt idx="1">
                    <c:v>2.6</c:v>
                  </c:pt>
                  <c:pt idx="2">
                    <c:v>3.0</c:v>
                  </c:pt>
                  <c:pt idx="3">
                    <c:v>2.2</c:v>
                  </c:pt>
                  <c:pt idx="4">
                    <c:v>4.0</c:v>
                  </c:pt>
                  <c:pt idx="5">
                    <c:v>2.9</c:v>
                  </c:pt>
                  <c:pt idx="6">
                    <c:v>2.8</c:v>
                  </c:pt>
                </c15:dlblRangeCache>
              </c15:datalabelsRange>
            </c:ext>
            <c:ext xmlns:c16="http://schemas.microsoft.com/office/drawing/2014/chart" uri="{C3380CC4-5D6E-409C-BE32-E72D297353CC}">
              <c16:uniqueId val="{0000000F-9A78-409D-9C0C-5F610D0430ED}"/>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valAx>
      <c:valAx>
        <c:axId val="1344827823"/>
        <c:scaling>
          <c:orientation val="minMax"/>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23012385879100558"/>
          <c:y val="0.90485595211922443"/>
          <c:w val="0.54918014184115194"/>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1669802355860466E-2"/>
          <c:y val="3.6077681521251598E-2"/>
          <c:w val="0.89412069477477008"/>
          <c:h val="0.79145160301458672"/>
        </c:manualLayout>
      </c:layout>
      <c:scatterChart>
        <c:scatterStyle val="lineMarker"/>
        <c:varyColors val="0"/>
        <c:ser>
          <c:idx val="0"/>
          <c:order val="0"/>
          <c:tx>
            <c:strRef>
              <c:f>'Risk#7'!$G$1</c:f>
              <c:strCache>
                <c:ptCount val="1"/>
                <c:pt idx="0">
                  <c:v>Score Before mitigation</c:v>
                </c:pt>
              </c:strCache>
            </c:strRef>
          </c:tx>
          <c:spPr>
            <a:ln w="25400" cap="rnd">
              <a:noFill/>
              <a:round/>
            </a:ln>
            <a:effectLst/>
          </c:spPr>
          <c:marker>
            <c:symbol val="triangle"/>
            <c:size val="5"/>
            <c:spPr>
              <a:solidFill>
                <a:schemeClr val="accent5">
                  <a:lumMod val="40000"/>
                  <a:lumOff val="60000"/>
                </a:schemeClr>
              </a:solidFill>
              <a:ln w="9525">
                <a:solidFill>
                  <a:srgbClr val="7030A0"/>
                </a:solidFill>
              </a:ln>
              <a:effectLst/>
            </c:spPr>
          </c:marker>
          <c:dPt>
            <c:idx val="0"/>
            <c:marker>
              <c:symbol val="plus"/>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0-E0FC-4A0D-A379-9EE3D6ADE315}"/>
              </c:ext>
            </c:extLst>
          </c:dPt>
          <c:dPt>
            <c:idx val="1"/>
            <c:marker>
              <c:symbol val="circ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1-E0FC-4A0D-A379-9EE3D6ADE315}"/>
              </c:ext>
            </c:extLst>
          </c:dPt>
          <c:dPt>
            <c:idx val="2"/>
            <c:marker>
              <c:symbol val="diamond"/>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2-E0FC-4A0D-A379-9EE3D6ADE315}"/>
              </c:ext>
            </c:extLst>
          </c:dPt>
          <c:dPt>
            <c:idx val="3"/>
            <c:marker>
              <c:symbol val="triangl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3-E0FC-4A0D-A379-9EE3D6ADE315}"/>
              </c:ext>
            </c:extLst>
          </c:dPt>
          <c:dPt>
            <c:idx val="4"/>
            <c:marker>
              <c:symbol val="dash"/>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4-E0FC-4A0D-A379-9EE3D6ADE315}"/>
              </c:ext>
            </c:extLst>
          </c:dPt>
          <c:dPt>
            <c:idx val="5"/>
            <c:marker>
              <c:symbol val="square"/>
              <c:size val="12"/>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5-E0FC-4A0D-A379-9EE3D6ADE315}"/>
              </c:ext>
            </c:extLst>
          </c:dPt>
          <c:dPt>
            <c:idx val="6"/>
            <c:marker>
              <c:symbol val="x"/>
              <c:size val="13"/>
              <c:spPr>
                <a:solidFill>
                  <a:schemeClr val="accent5">
                    <a:lumMod val="40000"/>
                    <a:lumOff val="60000"/>
                  </a:schemeClr>
                </a:solidFill>
                <a:ln w="9525">
                  <a:solidFill>
                    <a:srgbClr val="7030A0"/>
                  </a:solidFill>
                </a:ln>
                <a:effectLst/>
              </c:spPr>
            </c:marker>
            <c:bubble3D val="0"/>
            <c:extLst>
              <c:ext xmlns:c16="http://schemas.microsoft.com/office/drawing/2014/chart" uri="{C3380CC4-5D6E-409C-BE32-E72D297353CC}">
                <c16:uniqueId val="{00000006-E0FC-4A0D-A379-9EE3D6ADE315}"/>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0-E0FC-4A0D-A379-9EE3D6ADE315}"/>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1-E0FC-4A0D-A379-9EE3D6ADE315}"/>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2-E0FC-4A0D-A379-9EE3D6ADE315}"/>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3-E0FC-4A0D-A379-9EE3D6ADE315}"/>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4-E0FC-4A0D-A379-9EE3D6ADE315}"/>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5-E0FC-4A0D-A379-9EE3D6ADE315}"/>
                </c:ext>
              </c:extLst>
            </c:dLbl>
            <c:dLbl>
              <c:idx val="6"/>
              <c:tx>
                <c:rich>
                  <a:bodyPr/>
                  <a:lstStyle/>
                  <a:p>
                    <a:fld id="{94697BDE-2D56-4ECC-B288-5820F816FBBD}"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E0FC-4A0D-A379-9EE3D6ADE31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'Risk#7'!$C$11:$C$17</c:f>
              <c:numCache>
                <c:formatCode>General</c:formatCode>
                <c:ptCount val="7"/>
                <c:pt idx="6" formatCode="0.0">
                  <c:v>1.875</c:v>
                </c:pt>
              </c:numCache>
            </c:numRef>
          </c:xVal>
          <c:yVal>
            <c:numRef>
              <c:f>'Risk#7'!$C$20:$C$26</c:f>
              <c:numCache>
                <c:formatCode>General</c:formatCode>
                <c:ptCount val="7"/>
                <c:pt idx="6" formatCode="0.0">
                  <c:v>2.1666666666666665</c:v>
                </c:pt>
              </c:numCache>
            </c:numRef>
          </c:yVal>
          <c:smooth val="0"/>
          <c:extLst>
            <c:ext xmlns:c15="http://schemas.microsoft.com/office/drawing/2012/chart" uri="{02D57815-91ED-43cb-92C2-25804820EDAC}">
              <c15:datalabelsRange>
                <c15:f>'Risk#7'!$C$2:$C$8</c15:f>
                <c15:dlblRangeCache>
                  <c:ptCount val="7"/>
                  <c:pt idx="0">
                    <c:v>5.2</c:v>
                  </c:pt>
                  <c:pt idx="1">
                    <c:v>4.3</c:v>
                  </c:pt>
                  <c:pt idx="2">
                    <c:v>4.9</c:v>
                  </c:pt>
                  <c:pt idx="3">
                    <c:v>3.3</c:v>
                  </c:pt>
                  <c:pt idx="4">
                    <c:v>5.7</c:v>
                  </c:pt>
                  <c:pt idx="5">
                    <c:v>4.3</c:v>
                  </c:pt>
                  <c:pt idx="6">
                    <c:v>4.2</c:v>
                  </c:pt>
                </c15:dlblRangeCache>
              </c15:datalabelsRange>
            </c:ext>
            <c:ext xmlns:c16="http://schemas.microsoft.com/office/drawing/2014/chart" uri="{C3380CC4-5D6E-409C-BE32-E72D297353CC}">
              <c16:uniqueId val="{00000007-E0FC-4A0D-A379-9EE3D6ADE315}"/>
            </c:ext>
          </c:extLst>
        </c:ser>
        <c:ser>
          <c:idx val="1"/>
          <c:order val="1"/>
          <c:tx>
            <c:strRef>
              <c:f>'Risk#7'!$H$1</c:f>
              <c:strCache>
                <c:ptCount val="1"/>
                <c:pt idx="0">
                  <c:v>Score After mitigation</c:v>
                </c:pt>
              </c:strCache>
            </c:strRef>
          </c:tx>
          <c:spPr>
            <a:ln w="25400" cap="rnd">
              <a:noFill/>
              <a:round/>
            </a:ln>
            <a:effectLst/>
          </c:spPr>
          <c:marker>
            <c:symbol val="circle"/>
            <c:size val="5"/>
            <c:spPr>
              <a:solidFill>
                <a:schemeClr val="bg2">
                  <a:lumMod val="90000"/>
                </a:schemeClr>
              </a:solidFill>
              <a:ln w="9525">
                <a:solidFill>
                  <a:schemeClr val="tx1">
                    <a:lumMod val="50000"/>
                    <a:lumOff val="50000"/>
                  </a:schemeClr>
                </a:solidFill>
              </a:ln>
              <a:effectLst/>
            </c:spPr>
          </c:marker>
          <c:dPt>
            <c:idx val="0"/>
            <c:marker>
              <c:symbol val="plus"/>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8-E0FC-4A0D-A379-9EE3D6ADE315}"/>
              </c:ext>
            </c:extLst>
          </c:dPt>
          <c:dPt>
            <c:idx val="1"/>
            <c:marker>
              <c:symbol val="circ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9-E0FC-4A0D-A379-9EE3D6ADE315}"/>
              </c:ext>
            </c:extLst>
          </c:dPt>
          <c:dPt>
            <c:idx val="2"/>
            <c:marker>
              <c:symbol val="diamond"/>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A-E0FC-4A0D-A379-9EE3D6ADE315}"/>
              </c:ext>
            </c:extLst>
          </c:dPt>
          <c:dPt>
            <c:idx val="3"/>
            <c:marker>
              <c:symbol val="triangl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B-E0FC-4A0D-A379-9EE3D6ADE315}"/>
              </c:ext>
            </c:extLst>
          </c:dPt>
          <c:dPt>
            <c:idx val="4"/>
            <c:marker>
              <c:symbol val="dash"/>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C-E0FC-4A0D-A379-9EE3D6ADE315}"/>
              </c:ext>
            </c:extLst>
          </c:dPt>
          <c:dPt>
            <c:idx val="5"/>
            <c:marker>
              <c:symbol val="square"/>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D-E0FC-4A0D-A379-9EE3D6ADE315}"/>
              </c:ext>
            </c:extLst>
          </c:dPt>
          <c:dPt>
            <c:idx val="6"/>
            <c:marker>
              <c:symbol val="x"/>
              <c:size val="12"/>
              <c:spPr>
                <a:solidFill>
                  <a:schemeClr val="bg2">
                    <a:lumMod val="90000"/>
                  </a:schemeClr>
                </a:solidFill>
                <a:ln w="9525">
                  <a:solidFill>
                    <a:schemeClr val="tx1">
                      <a:lumMod val="50000"/>
                      <a:lumOff val="50000"/>
                    </a:schemeClr>
                  </a:solidFill>
                </a:ln>
                <a:effectLst/>
              </c:spPr>
            </c:marker>
            <c:bubble3D val="0"/>
            <c:extLst>
              <c:ext xmlns:c16="http://schemas.microsoft.com/office/drawing/2014/chart" uri="{C3380CC4-5D6E-409C-BE32-E72D297353CC}">
                <c16:uniqueId val="{0000000E-E0FC-4A0D-A379-9EE3D6ADE315}"/>
              </c:ext>
            </c:extLst>
          </c:dPt>
          <c:dLbls>
            <c:dLbl>
              <c:idx val="0"/>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showDataLabelsRange val="1"/>
                </c:ext>
                <c:ext xmlns:c16="http://schemas.microsoft.com/office/drawing/2014/chart" uri="{C3380CC4-5D6E-409C-BE32-E72D297353CC}">
                  <c16:uniqueId val="{00000008-E0FC-4A0D-A379-9EE3D6ADE315}"/>
                </c:ext>
              </c:extLst>
            </c:dLbl>
            <c:dLbl>
              <c:idx val="1"/>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9-E0FC-4A0D-A379-9EE3D6ADE315}"/>
                </c:ext>
              </c:extLst>
            </c:dLbl>
            <c:dLbl>
              <c:idx val="2"/>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A-E0FC-4A0D-A379-9EE3D6ADE315}"/>
                </c:ext>
              </c:extLst>
            </c:dLbl>
            <c:dLbl>
              <c:idx val="3"/>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B-E0FC-4A0D-A379-9EE3D6ADE315}"/>
                </c:ext>
              </c:extLst>
            </c:dLbl>
            <c:dLbl>
              <c:idx val="4"/>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C-E0FC-4A0D-A379-9EE3D6ADE315}"/>
                </c:ext>
              </c:extLst>
            </c:dLbl>
            <c:dLbl>
              <c:idx val="5"/>
              <c:tx>
                <c:rich>
                  <a:bodyPr/>
                  <a:lstStyle/>
                  <a:p>
                    <a:endParaRPr lang="en-US"/>
                  </a:p>
                </c:rich>
              </c:tx>
              <c:showLegendKey val="0"/>
              <c:showVal val="0"/>
              <c:showCatName val="0"/>
              <c:showSerName val="0"/>
              <c:showPercent val="0"/>
              <c:showBubbleSize val="0"/>
              <c:extLst>
                <c:ext xmlns:c15="http://schemas.microsoft.com/office/drawing/2012/chart" uri="{CE6537A1-D6FC-4f65-9D91-7224C49458BB}">
                  <c15:xForSave val="1"/>
                  <c15:showDataLabelsRange val="1"/>
                </c:ext>
                <c:ext xmlns:c16="http://schemas.microsoft.com/office/drawing/2014/chart" uri="{C3380CC4-5D6E-409C-BE32-E72D297353CC}">
                  <c16:uniqueId val="{0000000D-E0FC-4A0D-A379-9EE3D6ADE315}"/>
                </c:ext>
              </c:extLst>
            </c:dLbl>
            <c:dLbl>
              <c:idx val="6"/>
              <c:tx>
                <c:rich>
                  <a:bodyPr/>
                  <a:lstStyle/>
                  <a:p>
                    <a:fld id="{11EF3752-518E-4CFA-8803-64B0602809E8}" type="CELLRANGE">
                      <a:rPr lang="en-US"/>
                      <a:pPr/>
                      <a:t>[CELLRANGE]</a:t>
                    </a:fld>
                    <a:endParaRPr lang="en-US"/>
                  </a:p>
                </c:rich>
              </c:tx>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E0FC-4A0D-A379-9EE3D6ADE315}"/>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lumMod val="75000"/>
                        <a:lumOff val="2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0"/>
              </c:ext>
            </c:extLst>
          </c:dLbls>
          <c:xVal>
            <c:numRef>
              <c:f>'Risk#7'!$D$11:$D$17</c:f>
              <c:numCache>
                <c:formatCode>General</c:formatCode>
                <c:ptCount val="7"/>
                <c:pt idx="6" formatCode="0.0">
                  <c:v>1.4166666666666667</c:v>
                </c:pt>
              </c:numCache>
            </c:numRef>
          </c:xVal>
          <c:yVal>
            <c:numRef>
              <c:f>'Risk#7'!$D$20:$D$26</c:f>
              <c:numCache>
                <c:formatCode>General</c:formatCode>
                <c:ptCount val="7"/>
                <c:pt idx="6" formatCode="0.0">
                  <c:v>1.8333333333333333</c:v>
                </c:pt>
              </c:numCache>
            </c:numRef>
          </c:yVal>
          <c:smooth val="0"/>
          <c:extLst>
            <c:ext xmlns:c15="http://schemas.microsoft.com/office/drawing/2012/chart" uri="{02D57815-91ED-43cb-92C2-25804820EDAC}">
              <c15:datalabelsRange>
                <c15:f>'Risk#7'!$D$2:$D$8</c15:f>
                <c15:dlblRangeCache>
                  <c:ptCount val="7"/>
                  <c:pt idx="0">
                    <c:v>3.0</c:v>
                  </c:pt>
                  <c:pt idx="1">
                    <c:v>2.6</c:v>
                  </c:pt>
                  <c:pt idx="2">
                    <c:v>3.0</c:v>
                  </c:pt>
                  <c:pt idx="3">
                    <c:v>2.2</c:v>
                  </c:pt>
                  <c:pt idx="4">
                    <c:v>4.0</c:v>
                  </c:pt>
                  <c:pt idx="5">
                    <c:v>2.9</c:v>
                  </c:pt>
                  <c:pt idx="6">
                    <c:v>2.8</c:v>
                  </c:pt>
                </c15:dlblRangeCache>
              </c15:datalabelsRange>
            </c:ext>
            <c:ext xmlns:c16="http://schemas.microsoft.com/office/drawing/2014/chart" uri="{C3380CC4-5D6E-409C-BE32-E72D297353CC}">
              <c16:uniqueId val="{0000000F-E0FC-4A0D-A379-9EE3D6ADE315}"/>
            </c:ext>
          </c:extLst>
        </c:ser>
        <c:dLbls>
          <c:showLegendKey val="0"/>
          <c:showVal val="0"/>
          <c:showCatName val="0"/>
          <c:showSerName val="0"/>
          <c:showPercent val="0"/>
          <c:showBubbleSize val="0"/>
        </c:dLbls>
        <c:axId val="1344827343"/>
        <c:axId val="1344827823"/>
      </c:scatterChart>
      <c:valAx>
        <c:axId val="1344827343"/>
        <c:scaling>
          <c:orientation val="minMax"/>
          <c:max val="3"/>
        </c:scaling>
        <c:delete val="0"/>
        <c:axPos val="b"/>
        <c:title>
          <c:tx>
            <c:rich>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Probability</a:t>
                </a:r>
              </a:p>
            </c:rich>
          </c:tx>
          <c:layout>
            <c:manualLayout>
              <c:xMode val="edge"/>
              <c:yMode val="edge"/>
              <c:x val="0.47662109157285054"/>
              <c:y val="0.84148251133189722"/>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823"/>
        <c:crosses val="autoZero"/>
        <c:crossBetween val="midCat"/>
        <c:majorUnit val="1"/>
        <c:minorUnit val="1"/>
      </c:valAx>
      <c:valAx>
        <c:axId val="1344827823"/>
        <c:scaling>
          <c:orientation val="minMax"/>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r>
                  <a:rPr lang="en-GB" b="1"/>
                  <a:t>Severity</a:t>
                </a:r>
              </a:p>
            </c:rich>
          </c:tx>
          <c:overlay val="0"/>
          <c:spPr>
            <a:noFill/>
            <a:ln>
              <a:noFill/>
            </a:ln>
            <a:effectLst/>
          </c:spPr>
          <c:txPr>
            <a:bodyPr rot="-5400000" spcFirstLastPara="1" vertOverflow="ellipsis" vert="horz" wrap="square" anchor="ctr" anchorCtr="1"/>
            <a:lstStyle/>
            <a:p>
              <a:pPr>
                <a:defRPr sz="1200" b="1"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crossAx val="1344827343"/>
        <c:crosses val="autoZero"/>
        <c:crossBetween val="midCat"/>
        <c:majorUnit val="1"/>
      </c:valAx>
      <c:spPr>
        <a:gradFill flip="none" rotWithShape="1">
          <a:gsLst>
            <a:gs pos="0">
              <a:srgbClr val="00B050"/>
            </a:gs>
            <a:gs pos="23000">
              <a:srgbClr val="92D050"/>
            </a:gs>
            <a:gs pos="81000">
              <a:srgbClr val="FFC000"/>
            </a:gs>
            <a:gs pos="97000">
              <a:srgbClr val="C00000"/>
            </a:gs>
          </a:gsLst>
          <a:lin ang="18900000" scaled="1"/>
          <a:tileRect/>
        </a:gradFill>
        <a:ln>
          <a:noFill/>
        </a:ln>
        <a:effectLst/>
      </c:spPr>
    </c:plotArea>
    <c:legend>
      <c:legendPos val="b"/>
      <c:layout>
        <c:manualLayout>
          <c:xMode val="edge"/>
          <c:yMode val="edge"/>
          <c:x val="0.23012385879100558"/>
          <c:y val="0.90485595211922443"/>
          <c:w val="0.54918014184115194"/>
          <c:h val="6.6995437305495648E-2"/>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Calibri" panose="020F0502020204030204" pitchFamily="34" charset="0"/>
              <a:ea typeface="Calibri" panose="020F0502020204030204" pitchFamily="34" charset="0"/>
              <a:cs typeface="Calibri" panose="020F0502020204030204" pitchFamily="34" charset="0"/>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w="9525" cap="flat" cmpd="sng" algn="ctr">
      <a:noFill/>
      <a:round/>
    </a:ln>
    <a:effectLst/>
  </c:spPr>
  <c:txPr>
    <a:bodyPr/>
    <a:lstStyle/>
    <a:p>
      <a:pPr>
        <a:defRPr sz="1200">
          <a:latin typeface="Calibri" panose="020F0502020204030204" pitchFamily="34" charset="0"/>
          <a:ea typeface="Calibri" panose="020F0502020204030204" pitchFamily="34" charset="0"/>
          <a:cs typeface="Calibri" panose="020F0502020204030204" pitchFamily="34" charset="0"/>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560F2B0-247F-2E46-9182-F7AF6491F7EE}" type="datetimeFigureOut">
              <a:rPr lang="nl-NL" smtClean="0"/>
              <a:t>27-8-2025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040DC-8D93-D248-A30D-A93EAD59A824}" type="slidenum">
              <a:rPr lang="nl-NL" smtClean="0"/>
              <a:t>‹#›</a:t>
            </a:fld>
            <a:endParaRPr lang="nl-NL"/>
          </a:p>
        </p:txBody>
      </p:sp>
    </p:spTree>
    <p:extLst>
      <p:ext uri="{BB962C8B-B14F-4D97-AF65-F5344CB8AC3E}">
        <p14:creationId xmlns:p14="http://schemas.microsoft.com/office/powerpoint/2010/main" val="565073464"/>
      </p:ext>
    </p:extLst>
  </p:cSld>
  <p:clrMap bg1="lt1" tx1="dk1" bg2="lt2" tx2="dk2" accent1="accent1" accent2="accent2" accent3="accent3" accent4="accent4" accent5="accent5" accent6="accent6" hlink="hlink" folHlink="folHlink"/>
  <p:notesStyle>
    <a:lvl1pPr marL="0" algn="l" defTabSz="1219170" rtl="0" eaLnBrk="1" latinLnBrk="0" hangingPunct="1">
      <a:defRPr sz="1600" kern="1200">
        <a:solidFill>
          <a:schemeClr val="tx1"/>
        </a:solidFill>
        <a:latin typeface="+mn-lt"/>
        <a:ea typeface="+mn-ea"/>
        <a:cs typeface="+mn-cs"/>
      </a:defRPr>
    </a:lvl1pPr>
    <a:lvl2pPr marL="609585" algn="l" defTabSz="1219170" rtl="0" eaLnBrk="1" latinLnBrk="0" hangingPunct="1">
      <a:defRPr sz="1600" kern="1200">
        <a:solidFill>
          <a:schemeClr val="tx1"/>
        </a:solidFill>
        <a:latin typeface="+mn-lt"/>
        <a:ea typeface="+mn-ea"/>
        <a:cs typeface="+mn-cs"/>
      </a:defRPr>
    </a:lvl2pPr>
    <a:lvl3pPr marL="1219170" algn="l" defTabSz="1219170" rtl="0" eaLnBrk="1" latinLnBrk="0" hangingPunct="1">
      <a:defRPr sz="1600" kern="1200">
        <a:solidFill>
          <a:schemeClr val="tx1"/>
        </a:solidFill>
        <a:latin typeface="+mn-lt"/>
        <a:ea typeface="+mn-ea"/>
        <a:cs typeface="+mn-cs"/>
      </a:defRPr>
    </a:lvl3pPr>
    <a:lvl4pPr marL="1828754" algn="l" defTabSz="1219170" rtl="0" eaLnBrk="1" latinLnBrk="0" hangingPunct="1">
      <a:defRPr sz="1600" kern="1200">
        <a:solidFill>
          <a:schemeClr val="tx1"/>
        </a:solidFill>
        <a:latin typeface="+mn-lt"/>
        <a:ea typeface="+mn-ea"/>
        <a:cs typeface="+mn-cs"/>
      </a:defRPr>
    </a:lvl4pPr>
    <a:lvl5pPr marL="2438339" algn="l" defTabSz="1219170" rtl="0" eaLnBrk="1" latinLnBrk="0" hangingPunct="1">
      <a:defRPr sz="1600" kern="1200">
        <a:solidFill>
          <a:schemeClr val="tx1"/>
        </a:solidFill>
        <a:latin typeface="+mn-lt"/>
        <a:ea typeface="+mn-ea"/>
        <a:cs typeface="+mn-cs"/>
      </a:defRPr>
    </a:lvl5pPr>
    <a:lvl6pPr marL="3047924" algn="l" defTabSz="1219170" rtl="0" eaLnBrk="1" latinLnBrk="0" hangingPunct="1">
      <a:defRPr sz="1600" kern="1200">
        <a:solidFill>
          <a:schemeClr val="tx1"/>
        </a:solidFill>
        <a:latin typeface="+mn-lt"/>
        <a:ea typeface="+mn-ea"/>
        <a:cs typeface="+mn-cs"/>
      </a:defRPr>
    </a:lvl6pPr>
    <a:lvl7pPr marL="3657509" algn="l" defTabSz="1219170" rtl="0" eaLnBrk="1" latinLnBrk="0" hangingPunct="1">
      <a:defRPr sz="1600" kern="1200">
        <a:solidFill>
          <a:schemeClr val="tx1"/>
        </a:solidFill>
        <a:latin typeface="+mn-lt"/>
        <a:ea typeface="+mn-ea"/>
        <a:cs typeface="+mn-cs"/>
      </a:defRPr>
    </a:lvl7pPr>
    <a:lvl8pPr marL="4267093" algn="l" defTabSz="1219170" rtl="0" eaLnBrk="1" latinLnBrk="0" hangingPunct="1">
      <a:defRPr sz="1600" kern="1200">
        <a:solidFill>
          <a:schemeClr val="tx1"/>
        </a:solidFill>
        <a:latin typeface="+mn-lt"/>
        <a:ea typeface="+mn-ea"/>
        <a:cs typeface="+mn-cs"/>
      </a:defRPr>
    </a:lvl8pPr>
    <a:lvl9pPr marL="4876678" algn="l" defTabSz="1219170"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9400CE-719E-F6F5-46FF-40FF9E08403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0D9AE9D-503D-9558-E6B3-0D48551EE7F4}"/>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66C9E6B1-5436-990F-1577-C6D03545CC88}"/>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C7C2D5B-C1D3-CE0B-A166-C15F1C4A38EC}"/>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2</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5785179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2C990F-2584-DB9B-860D-93B71D00FF7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989E5C3-6519-6108-A74C-04105E30D86D}"/>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D2064182-3F62-6FB9-3B56-6AAB8AF19D1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1782374D-9F8F-6310-8B9E-137F23517C87}"/>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34559564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1F7C71-EFF1-389B-57D7-26460686DB3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5F4FF2C-6537-739D-6112-8D28F16CC8FC}"/>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EA7B5890-5AFC-45E5-5181-1E69FFB3523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875DBD90-DAC8-F86F-C0A3-32F06A238F9F}"/>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13</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988577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42256D-F37D-F3A5-3811-F68E7838AA0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02ED1EC-150D-6668-2232-047AEA6C6DD1}"/>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B9C43902-15BA-2353-EC56-E7849492CD96}"/>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C93C2214-CDCB-5372-E6C1-6FFF7C6DF5FF}"/>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14</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356234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024C4-8987-23D6-3B5B-D7E3A400790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D268132-8560-1D3C-FF09-3FEFE7A3FABE}"/>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C542D663-517E-A5D2-D804-DF3656EF0FFE}"/>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38DE7682-0607-178E-E22A-27F387419C54}"/>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15</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97163184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68C8A-EA51-0EBC-7FD7-2EA832E0AC7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57692DC-95E7-2AAF-8254-763DB3014465}"/>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7E39DEE5-DE44-B5B5-5DA9-97A0DA1D66DF}"/>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654AA533-8B0D-3D27-E572-C669F82E7A56}"/>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16</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9143239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D689BE-2A58-2330-B6D6-1A9D40552C0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3E3AE3-D0BB-E7D0-28BD-7C2CDA7115EE}"/>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D6954DDC-D3AA-B4B0-814C-6F014DA4628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A0594818-2C63-4367-52A4-E204A893602D}"/>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17</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26671358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6F3697-32D6-2715-AB2C-C188B113E9DB}"/>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5976FF0-E4DA-C005-0A31-697E00CD9419}"/>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183CF8E2-1F7D-86B1-C623-4545F420409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89580F9-4660-E8BB-694B-E87791BA4C45}"/>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18</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22578313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34938" y="1347788"/>
            <a:ext cx="6465887" cy="3638550"/>
          </a:xfrm>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4</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506662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5BD1A8-6D4B-EF0F-3281-39ADAA190DA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896E9363-7B1F-ED3A-E5B8-A010B77CA45D}"/>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C2948D09-89B9-B89A-6269-CC3C5ED861BE}"/>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87F74099-882F-70FC-551B-326DBE784B58}"/>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5</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2203215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C76DF1-779C-C12C-5E20-24382B9C7C1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FB26918-A2DB-06BB-A538-7AB4648C6C4A}"/>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2C34E37B-63B2-A3CA-010E-F0D7F3F62DED}"/>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AB3ABB9F-6213-A574-4D65-36DF9D5B3EBF}"/>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6</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9722763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D44B2D-547E-6650-2CEF-6132F220F47E}"/>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031A668-0F2B-F356-7B1E-21B43B948866}"/>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A24B87CC-65FA-090B-F098-69EA6B00BF3C}"/>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2B301C3D-B2A6-8AF4-4EFF-5D46516352F7}"/>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7</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6042998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03F56-3F15-CC3D-B664-D95516C9BAA7}"/>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28A572C-FAEE-B7C0-030D-B44A5697DFB9}"/>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20EF6388-6CFF-CDE6-8B8F-46F8DFAF68B8}"/>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1969451A-616A-B3AD-A62C-FDE319C74C23}"/>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8</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251894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B9AC49-BC8F-A0C6-05A3-DE6103ACF06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EDCD5E3-B229-1CDA-2B92-DE8C72255FAE}"/>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7CCA53F9-F83A-4878-FFC3-772FECF1E55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9D1DF522-1F13-E750-1B5D-6050A28E08B6}"/>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9</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26858878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FFCBE7-D720-DD78-488B-F974303753B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3E04206-97F2-38D7-59F8-9F7D8A464DD9}"/>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196273DA-8F56-BF1B-F6A3-4D3F74CFA12B}"/>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7168EA7D-D11A-1486-BF47-4BCF5E9DAAA1}"/>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10</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1184971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DB044-E6C3-636E-AA77-DF94EDA180E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14572D54-7CDE-510C-6621-EA02CF84CA43}"/>
              </a:ext>
            </a:extLst>
          </p:cNvPr>
          <p:cNvSpPr>
            <a:spLocks noGrp="1" noRot="1" noChangeAspect="1"/>
          </p:cNvSpPr>
          <p:nvPr>
            <p:ph type="sldImg"/>
          </p:nvPr>
        </p:nvSpPr>
        <p:spPr>
          <a:xfrm>
            <a:off x="134938" y="1347788"/>
            <a:ext cx="6465887" cy="3638550"/>
          </a:xfrm>
        </p:spPr>
      </p:sp>
      <p:sp>
        <p:nvSpPr>
          <p:cNvPr id="3" name="Notizenplatzhalter 2">
            <a:extLst>
              <a:ext uri="{FF2B5EF4-FFF2-40B4-BE49-F238E27FC236}">
                <a16:creationId xmlns:a16="http://schemas.microsoft.com/office/drawing/2014/main" id="{B8124A84-D6F1-C70C-5577-EE9A7D39DCE5}"/>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46E6503A-D4C3-C43A-FAB4-72489B3B756B}"/>
              </a:ext>
            </a:extLst>
          </p:cNvPr>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1E9040DC-8D93-D248-A30D-A93EAD59A824}" type="slidenum">
              <a:rPr kumimoji="0" lang="nl-NL" sz="1200" b="0" i="0" u="none" strike="noStrike" kern="1200" cap="none" spc="0" normalizeH="0" baseline="0" noProof="0" smtClean="0">
                <a:ln>
                  <a:noFill/>
                </a:ln>
                <a:solidFill>
                  <a:prstClr val="black"/>
                </a:solidFill>
                <a:effectLst/>
                <a:uLnTx/>
                <a:uFillTx/>
                <a:latin typeface="Times" charset="0"/>
                <a:ea typeface="ＭＳ Ｐゴシック" charset="0"/>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nl-NL" sz="1200" b="0" i="0" u="none" strike="noStrike" kern="1200" cap="none" spc="0" normalizeH="0" baseline="0" noProof="0">
              <a:ln>
                <a:noFill/>
              </a:ln>
              <a:solidFill>
                <a:prstClr val="black"/>
              </a:solidFill>
              <a:effectLst/>
              <a:uLnTx/>
              <a:uFillTx/>
              <a:latin typeface="Times" charset="0"/>
              <a:ea typeface="ＭＳ Ｐゴシック" charset="0"/>
              <a:cs typeface="+mn-cs"/>
            </a:endParaRPr>
          </a:p>
        </p:txBody>
      </p:sp>
    </p:spTree>
    <p:extLst>
      <p:ext uri="{BB962C8B-B14F-4D97-AF65-F5344CB8AC3E}">
        <p14:creationId xmlns:p14="http://schemas.microsoft.com/office/powerpoint/2010/main" val="7252765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4.emf"/><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10.emf"/></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 Id="rId4" Type="http://schemas.openxmlformats.org/officeDocument/2006/relationships/image" Target="../media/image10.em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1.emf"/><Relationship Id="rId1" Type="http://schemas.openxmlformats.org/officeDocument/2006/relationships/slideMaster" Target="../slideMasters/slideMaster2.xml"/><Relationship Id="rId4" Type="http://schemas.openxmlformats.org/officeDocument/2006/relationships/image" Target="../media/image10.emf"/></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2.jpeg"/><Relationship Id="rId1" Type="http://schemas.openxmlformats.org/officeDocument/2006/relationships/slideMaster" Target="../slideMasters/slideMaster2.xml"/><Relationship Id="rId4" Type="http://schemas.openxmlformats.org/officeDocument/2006/relationships/image" Target="../media/image10.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0_Titeldia 1">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B8664A1E-69EF-B546-AD64-5548ACB1C43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612"/>
            <a:ext cx="12192000" cy="6656832"/>
          </a:xfrm>
          <a:prstGeom prst="rect">
            <a:avLst/>
          </a:prstGeom>
        </p:spPr>
      </p:pic>
      <p:sp>
        <p:nvSpPr>
          <p:cNvPr id="13315" name="Rectangle 3"/>
          <p:cNvSpPr>
            <a:spLocks noGrp="1" noChangeArrowheads="1"/>
          </p:cNvSpPr>
          <p:nvPr>
            <p:ph type="ctrTitle" sz="quarter" hasCustomPrompt="1"/>
          </p:nvPr>
        </p:nvSpPr>
        <p:spPr>
          <a:xfrm>
            <a:off x="914400" y="3141311"/>
            <a:ext cx="10058400" cy="609600"/>
          </a:xfrm>
          <a:prstGeom prst="rect">
            <a:avLst/>
          </a:prstGeom>
          <a:extLst>
            <a:ext uri="{909E8E84-426E-40dd-AFC4-6F175D3DCCD1}">
              <a14:hiddenFill xmlns="" xmlns:a14="http://schemas.microsoft.com/office/drawing/2010/main">
                <a:solidFill>
                  <a:srgbClr val="66400C"/>
                </a:solidFill>
              </a14:hiddenFill>
            </a:ext>
          </a:extLst>
        </p:spPr>
        <p:txBody>
          <a:bodyPr anchor="b"/>
          <a:lstStyle>
            <a:lvl1pPr>
              <a:defRPr>
                <a:solidFill>
                  <a:schemeClr val="accent1"/>
                </a:solidFill>
              </a:defRPr>
            </a:lvl1pPr>
          </a:lstStyle>
          <a:p>
            <a:r>
              <a:rPr lang="en-US"/>
              <a:t>Presentation title</a:t>
            </a:r>
          </a:p>
        </p:txBody>
      </p:sp>
      <p:sp>
        <p:nvSpPr>
          <p:cNvPr id="13316" name="Rectangle 4"/>
          <p:cNvSpPr>
            <a:spLocks noGrp="1" noChangeArrowheads="1"/>
          </p:cNvSpPr>
          <p:nvPr>
            <p:ph type="subTitle" idx="1"/>
          </p:nvPr>
        </p:nvSpPr>
        <p:spPr>
          <a:xfrm>
            <a:off x="914400" y="4072639"/>
            <a:ext cx="10058400" cy="382284"/>
          </a:xfrm>
          <a:extLst>
            <a:ext uri="{909E8E84-426E-40dd-AFC4-6F175D3DCCD1}">
              <a14:hiddenFill xmlns="" xmlns:a14="http://schemas.microsoft.com/office/drawing/2010/main">
                <a:solidFill>
                  <a:schemeClr val="accent1"/>
                </a:solidFill>
              </a14:hiddenFill>
            </a:ext>
          </a:extLst>
        </p:spPr>
        <p:txBody>
          <a:bodyPr>
            <a:spAutoFit/>
          </a:bodyPr>
          <a:lstStyle>
            <a:lvl1pPr marL="0" indent="0">
              <a:defRPr sz="2200"/>
            </a:lvl1pPr>
          </a:lstStyle>
          <a:p>
            <a:pPr lvl="0"/>
            <a:r>
              <a:rPr lang="nl-NL" noProof="0"/>
              <a:t>Klik om de ondertitelstijl van het model te bewerken</a:t>
            </a:r>
            <a:endParaRPr lang="en-GB" noProof="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19" name="Text Box 7"/>
          <p:cNvSpPr txBox="1">
            <a:spLocks noChangeArrowheads="1"/>
          </p:cNvSpPr>
          <p:nvPr/>
        </p:nvSpPr>
        <p:spPr bwMode="auto">
          <a:xfrm>
            <a:off x="1524000" y="1905001"/>
            <a:ext cx="8636000"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Calibri Normaal" charset="0"/>
              </a:defRPr>
            </a:lvl1pPr>
          </a:lstStyle>
          <a:p>
            <a:endParaRPr lang="en-GB"/>
          </a:p>
        </p:txBody>
      </p:sp>
      <p:pic>
        <p:nvPicPr>
          <p:cNvPr id="10" name="Afbeelding 9"/>
          <p:cNvPicPr>
            <a:picLocks noChangeAspect="1"/>
          </p:cNvPicPr>
          <p:nvPr userDrawn="1"/>
        </p:nvPicPr>
        <p:blipFill>
          <a:blip r:embed="rId3"/>
          <a:stretch>
            <a:fillRect/>
          </a:stretch>
        </p:blipFill>
        <p:spPr>
          <a:xfrm>
            <a:off x="0" y="6608789"/>
            <a:ext cx="12192000" cy="258835"/>
          </a:xfrm>
          <a:prstGeom prst="rect">
            <a:avLst/>
          </a:prstGeom>
        </p:spPr>
      </p:pic>
      <p:pic>
        <p:nvPicPr>
          <p:cNvPr id="2" name="Afbeelding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248" y="1162542"/>
            <a:ext cx="12218147" cy="1906031"/>
          </a:xfrm>
          <a:prstGeom prst="rect">
            <a:avLst/>
          </a:prstGeom>
        </p:spPr>
      </p:pic>
      <p:pic>
        <p:nvPicPr>
          <p:cNvPr id="15" name="Afbeelding 14">
            <a:extLst>
              <a:ext uri="{FF2B5EF4-FFF2-40B4-BE49-F238E27FC236}">
                <a16:creationId xmlns:a16="http://schemas.microsoft.com/office/drawing/2014/main" id="{9794D01D-4E1B-7547-AC3C-5810F650B1BA}"/>
              </a:ext>
            </a:extLst>
          </p:cNvPr>
          <p:cNvPicPr>
            <a:picLocks noChangeAspect="1"/>
          </p:cNvPicPr>
          <p:nvPr userDrawn="1"/>
        </p:nvPicPr>
        <p:blipFill>
          <a:blip r:embed="rId5"/>
          <a:stretch>
            <a:fillRect/>
          </a:stretch>
        </p:blipFill>
        <p:spPr>
          <a:xfrm>
            <a:off x="853340" y="6606000"/>
            <a:ext cx="2186940" cy="243840"/>
          </a:xfrm>
          <a:prstGeom prst="rect">
            <a:avLst/>
          </a:prstGeom>
        </p:spPr>
      </p:pic>
      <p:sp>
        <p:nvSpPr>
          <p:cNvPr id="3" name="Tijdelijke aanduiding voor dianummer 2">
            <a:extLst>
              <a:ext uri="{FF2B5EF4-FFF2-40B4-BE49-F238E27FC236}">
                <a16:creationId xmlns:a16="http://schemas.microsoft.com/office/drawing/2014/main" id="{10E28DFD-8FA9-CE4B-8790-214293B18714}"/>
              </a:ext>
            </a:extLst>
          </p:cNvPr>
          <p:cNvSpPr>
            <a:spLocks noGrp="1"/>
          </p:cNvSpPr>
          <p:nvPr>
            <p:ph type="sldNum" sz="quarter" idx="10"/>
          </p:nvPr>
        </p:nvSpPr>
        <p:spPr/>
        <p:txBody>
          <a:bodyPr/>
          <a:lstStyle/>
          <a:p>
            <a:fld id="{306CB06F-8D94-B64C-AC66-62AFBAF0736E}" type="slidenum">
              <a:rPr lang="nl-NL" smtClean="0"/>
              <a:pPr/>
              <a:t>‹#›</a:t>
            </a:fld>
            <a:endParaRPr lang="nl-NL"/>
          </a:p>
        </p:txBody>
      </p:sp>
      <p:pic>
        <p:nvPicPr>
          <p:cNvPr id="16" name="Afbeelding 15">
            <a:extLst>
              <a:ext uri="{FF2B5EF4-FFF2-40B4-BE49-F238E27FC236}">
                <a16:creationId xmlns:a16="http://schemas.microsoft.com/office/drawing/2014/main" id="{4D2FF95D-F477-5042-9EEC-3457BEB93EDF}"/>
              </a:ext>
            </a:extLst>
          </p:cNvPr>
          <p:cNvPicPr>
            <a:picLocks noChangeAspect="1"/>
          </p:cNvPicPr>
          <p:nvPr userDrawn="1"/>
        </p:nvPicPr>
        <p:blipFill>
          <a:blip r:embed="rId6"/>
          <a:stretch>
            <a:fillRect/>
          </a:stretch>
        </p:blipFill>
        <p:spPr>
          <a:xfrm>
            <a:off x="9352800" y="61200"/>
            <a:ext cx="2401200" cy="1084712"/>
          </a:xfrm>
          <a:prstGeom prst="rect">
            <a:avLst/>
          </a:prstGeom>
        </p:spPr>
      </p:pic>
    </p:spTree>
  </p:cSld>
  <p:clrMapOvr>
    <a:masterClrMapping/>
  </p:clrMapOvr>
  <p:transition spd="med">
    <p:pull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63C9E1F4-298C-7E4B-B2E7-707ECB3290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959999"/>
            <a:ext cx="12192000" cy="5670711"/>
          </a:xfrm>
          <a:prstGeom prst="rect">
            <a:avLst/>
          </a:prstGeom>
        </p:spPr>
      </p:pic>
      <p:sp>
        <p:nvSpPr>
          <p:cNvPr id="13316" name="Rectangle 4"/>
          <p:cNvSpPr>
            <a:spLocks noGrp="1" noChangeArrowheads="1"/>
          </p:cNvSpPr>
          <p:nvPr>
            <p:ph type="subTitle" idx="1" hasCustomPrompt="1"/>
          </p:nvPr>
        </p:nvSpPr>
        <p:spPr>
          <a:xfrm>
            <a:off x="1401231" y="2926861"/>
            <a:ext cx="6364490" cy="519941"/>
          </a:xfrm>
          <a:solidFill>
            <a:schemeClr val="tx1">
              <a:alpha val="43000"/>
            </a:schemeClr>
          </a:solidFill>
          <a:effectLst>
            <a:softEdge rad="0"/>
          </a:effectLst>
          <a:extLst>
            <a:ext uri="{909E8E84-426E-40dd-AFC4-6F175D3DCCD1}">
              <a14:hiddenFill xmlns="" xmlns:a14="http://schemas.microsoft.com/office/drawing/2010/main">
                <a:solidFill>
                  <a:schemeClr val="accent1"/>
                </a:solidFill>
              </a14:hiddenFill>
            </a:ext>
          </a:extLst>
        </p:spPr>
        <p:txBody>
          <a:bodyPr wrap="none" lIns="36000" tIns="0" rIns="36000" bIns="72000">
            <a:spAutoFit/>
          </a:bodyPr>
          <a:lstStyle>
            <a:lvl1pPr marL="0" indent="0">
              <a:defRPr sz="2667" baseline="0">
                <a:solidFill>
                  <a:schemeClr val="bg1"/>
                </a:solidFill>
              </a:defRPr>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6017211"/>
            <a:ext cx="8717739" cy="383588"/>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baseline="0">
                <a:solidFill>
                  <a:schemeClr val="bg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8190569" y="131289"/>
            <a:ext cx="3552979" cy="704723"/>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6557099"/>
            <a:ext cx="12192000" cy="3264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nl-NL" sz="32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71107" y="6630711"/>
            <a:ext cx="3225600" cy="1344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401233" y="1591555"/>
            <a:ext cx="9342393" cy="648392"/>
          </a:xfrm>
          <a:prstGeom prst="rect">
            <a:avLst/>
          </a:prstGeom>
        </p:spPr>
        <p:txBody>
          <a:bodyPr>
            <a:normAutofit/>
          </a:bodyPr>
          <a:lstStyle>
            <a:lvl1pPr>
              <a:defRPr sz="4000" baseline="0">
                <a:solidFill>
                  <a:schemeClr val="bg1"/>
                </a:solidFill>
              </a:defRPr>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558710108"/>
      </p:ext>
    </p:extLst>
  </p:cSld>
  <p:clrMapOvr>
    <a:masterClrMapping/>
  </p:clrMapOvr>
  <p:transition spd="med">
    <p:pull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Titel and one colum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68800" y="768000"/>
            <a:ext cx="10439400" cy="648392"/>
          </a:xfrm>
          <a:prstGeom prst="rect">
            <a:avLst/>
          </a:prstGeom>
        </p:spPr>
        <p:txBody>
          <a:bodyPr>
            <a:normAutofit/>
          </a:bodyPr>
          <a:lstStyle>
            <a:lvl1pPr>
              <a:defRPr sz="32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868800" y="1440000"/>
            <a:ext cx="10439400" cy="4800000"/>
          </a:xfrm>
        </p:spPr>
        <p:txBody>
          <a:bodyPr>
            <a:noAutofit/>
          </a:bodyPr>
          <a:lstStyle>
            <a:lvl1pPr marL="0" indent="0" algn="l">
              <a:spcBef>
                <a:spcPts val="0"/>
              </a:spcBef>
              <a:defRPr/>
            </a:lvl1pPr>
            <a:lvl2pPr marL="251994" indent="-251994">
              <a:spcBef>
                <a:spcPts val="0"/>
              </a:spcBef>
              <a:defRPr/>
            </a:lvl2pPr>
            <a:lvl3pPr marL="503987" indent="-251994">
              <a:spcBef>
                <a:spcPts val="0"/>
              </a:spcBef>
              <a:defRPr/>
            </a:lvl3pPr>
            <a:lvl4pPr indent="-251994">
              <a:spcBef>
                <a:spcPts val="0"/>
              </a:spcBef>
              <a:defRPr/>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3795693609"/>
      </p:ext>
    </p:extLst>
  </p:cSld>
  <p:clrMapOvr>
    <a:masterClrMapping/>
  </p:clrMapOvr>
  <p:transition spd="med">
    <p:pull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4_Titel column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70381" y="768000"/>
            <a:ext cx="10439400" cy="648392"/>
          </a:xfrm>
          <a:prstGeom prst="rect">
            <a:avLst/>
          </a:prstGeom>
        </p:spPr>
        <p:txBody>
          <a:bodyPr>
            <a:normAutofit/>
          </a:bodyPr>
          <a:lstStyle>
            <a:lvl1pPr>
              <a:defRPr sz="32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868800" y="1440000"/>
            <a:ext cx="7619765" cy="4800000"/>
          </a:xfrm>
        </p:spPr>
        <p:txBody>
          <a:bodyPr>
            <a:normAutofit/>
          </a:bodyPr>
          <a:lstStyle>
            <a:lvl1pPr marL="0" indent="0" algn="l">
              <a:spcBef>
                <a:spcPts val="0"/>
              </a:spcBef>
              <a:defRPr sz="2133" baseline="0"/>
            </a:lvl1pPr>
            <a:lvl2pPr marL="251994" indent="-251994">
              <a:spcBef>
                <a:spcPts val="0"/>
              </a:spcBef>
              <a:defRPr sz="2133" baseline="0"/>
            </a:lvl2pPr>
            <a:lvl3pPr marL="503987" indent="-251994">
              <a:spcBef>
                <a:spcPts val="0"/>
              </a:spcBef>
              <a:defRPr sz="2133" baseline="0"/>
            </a:lvl3pPr>
            <a:lvl4pPr indent="-251994">
              <a:spcBef>
                <a:spcPts val="0"/>
              </a:spcBef>
              <a:defRPr sz="2133"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
        <p:nvSpPr>
          <p:cNvPr id="7" name="Tijdelijke aanduiding voor inhoud 5">
            <a:extLst>
              <a:ext uri="{FF2B5EF4-FFF2-40B4-BE49-F238E27FC236}">
                <a16:creationId xmlns:a16="http://schemas.microsoft.com/office/drawing/2014/main" id="{48E02108-5533-9F4F-83EA-605FF9C24052}"/>
              </a:ext>
            </a:extLst>
          </p:cNvPr>
          <p:cNvSpPr>
            <a:spLocks noGrp="1"/>
          </p:cNvSpPr>
          <p:nvPr>
            <p:ph sz="quarter" idx="14" hasCustomPrompt="1"/>
          </p:nvPr>
        </p:nvSpPr>
        <p:spPr>
          <a:xfrm>
            <a:off x="9015663" y="4531896"/>
            <a:ext cx="2213811" cy="1708105"/>
          </a:xfrm>
        </p:spPr>
        <p:txBody>
          <a:bodyPr rIns="0"/>
          <a:lstStyle>
            <a:lvl1pPr marL="190795" algn="l">
              <a:lnSpc>
                <a:spcPts val="2600"/>
              </a:lnSpc>
              <a:spcBef>
                <a:spcPts val="0"/>
              </a:spcBef>
              <a:defRPr sz="1600" b="0" i="0" baseline="0">
                <a:solidFill>
                  <a:schemeClr val="tx1"/>
                </a:solidFill>
                <a:latin typeface="Arial Regular"/>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dirty="0" err="1"/>
              <a:t>Caption</a:t>
            </a:r>
            <a:endParaRPr lang="nl-NL" dirty="0"/>
          </a:p>
          <a:p>
            <a:pPr lvl="0"/>
            <a:endParaRPr lang="nl-NL" dirty="0"/>
          </a:p>
        </p:txBody>
      </p:sp>
      <p:sp>
        <p:nvSpPr>
          <p:cNvPr id="11" name="Tijdelijke aanduiding voor afbeelding 10">
            <a:extLst>
              <a:ext uri="{FF2B5EF4-FFF2-40B4-BE49-F238E27FC236}">
                <a16:creationId xmlns:a16="http://schemas.microsoft.com/office/drawing/2014/main" id="{259B41D8-4651-6D4D-9C5C-BBBE51AB95BF}"/>
              </a:ext>
            </a:extLst>
          </p:cNvPr>
          <p:cNvSpPr>
            <a:spLocks noGrp="1"/>
          </p:cNvSpPr>
          <p:nvPr>
            <p:ph type="pic" sz="quarter" idx="15" hasCustomPrompt="1"/>
          </p:nvPr>
        </p:nvSpPr>
        <p:spPr>
          <a:xfrm>
            <a:off x="8930218" y="1440000"/>
            <a:ext cx="2404533" cy="2971800"/>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1580306194"/>
      </p:ext>
    </p:extLst>
  </p:cSld>
  <p:clrMapOvr>
    <a:masterClrMapping/>
  </p:clrMapOvr>
  <p:transition spd="med">
    <p:pull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8" name="Afgeronde rechthoek 7">
            <a:extLst>
              <a:ext uri="{FF2B5EF4-FFF2-40B4-BE49-F238E27FC236}">
                <a16:creationId xmlns:a16="http://schemas.microsoft.com/office/drawing/2014/main" id="{72F1A5BF-0922-9545-8EC5-04F34AFDD846}"/>
              </a:ext>
            </a:extLst>
          </p:cNvPr>
          <p:cNvSpPr/>
          <p:nvPr userDrawn="1"/>
        </p:nvSpPr>
        <p:spPr bwMode="auto">
          <a:xfrm>
            <a:off x="2035056" y="1440001"/>
            <a:ext cx="9249419" cy="4458823"/>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en-GB" sz="3200" b="0" i="0" u="none" strike="noStrike" cap="none" normalizeH="0" baseline="0" dirty="0">
              <a:ln>
                <a:noFill/>
              </a:ln>
              <a:solidFill>
                <a:schemeClr val="tx1"/>
              </a:solidFill>
              <a:effectLst/>
              <a:latin typeface="Times" charset="0"/>
              <a:ea typeface="ＭＳ Ｐゴシック" charset="0"/>
            </a:endParaRPr>
          </a:p>
        </p:txBody>
      </p:sp>
      <p:sp>
        <p:nvSpPr>
          <p:cNvPr id="9" name="Rectangle 4">
            <a:extLst>
              <a:ext uri="{FF2B5EF4-FFF2-40B4-BE49-F238E27FC236}">
                <a16:creationId xmlns:a16="http://schemas.microsoft.com/office/drawing/2014/main" id="{114D846C-7FE8-F14A-BFC9-60237C3CFE56}"/>
              </a:ext>
            </a:extLst>
          </p:cNvPr>
          <p:cNvSpPr>
            <a:spLocks noGrp="1" noChangeArrowheads="1"/>
          </p:cNvSpPr>
          <p:nvPr>
            <p:ph type="subTitle" idx="1" hasCustomPrompt="1"/>
          </p:nvPr>
        </p:nvSpPr>
        <p:spPr>
          <a:xfrm>
            <a:off x="4320000" y="3127810"/>
            <a:ext cx="6643200" cy="379164"/>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220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0" name="Titel 1">
            <a:extLst>
              <a:ext uri="{FF2B5EF4-FFF2-40B4-BE49-F238E27FC236}">
                <a16:creationId xmlns:a16="http://schemas.microsoft.com/office/drawing/2014/main" id="{7C22A97F-15A8-AA44-9CD4-402399382DDC}"/>
              </a:ext>
            </a:extLst>
          </p:cNvPr>
          <p:cNvSpPr>
            <a:spLocks noGrp="1"/>
          </p:cNvSpPr>
          <p:nvPr>
            <p:ph type="title" hasCustomPrompt="1"/>
          </p:nvPr>
        </p:nvSpPr>
        <p:spPr>
          <a:xfrm>
            <a:off x="4320000" y="1798057"/>
            <a:ext cx="6624000" cy="648392"/>
          </a:xfrm>
          <a:prstGeom prst="rect">
            <a:avLst/>
          </a:prstGeom>
        </p:spPr>
        <p:txBody>
          <a:bodyPr>
            <a:normAutofit/>
          </a:bodyPr>
          <a:lstStyle>
            <a:lvl1pPr>
              <a:defRPr sz="32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12" name="Tijdelijke aanduiding voor afbeelding 10">
            <a:extLst>
              <a:ext uri="{FF2B5EF4-FFF2-40B4-BE49-F238E27FC236}">
                <a16:creationId xmlns:a16="http://schemas.microsoft.com/office/drawing/2014/main" id="{C4A09C2E-5D6F-804A-9199-764F5951A9B3}"/>
              </a:ext>
            </a:extLst>
          </p:cNvPr>
          <p:cNvSpPr>
            <a:spLocks noGrp="1"/>
          </p:cNvSpPr>
          <p:nvPr>
            <p:ph type="pic" sz="quarter" idx="15" hasCustomPrompt="1"/>
          </p:nvPr>
        </p:nvSpPr>
        <p:spPr>
          <a:xfrm>
            <a:off x="868800" y="768000"/>
            <a:ext cx="3096101" cy="2973139"/>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2579416653"/>
      </p:ext>
    </p:extLst>
  </p:cSld>
  <p:clrMapOvr>
    <a:masterClrMapping/>
  </p:clrMapOvr>
  <p:transition spd="med">
    <p:pull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pecial pag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14" name="Afgeronde rechthoek 13">
            <a:extLst>
              <a:ext uri="{FF2B5EF4-FFF2-40B4-BE49-F238E27FC236}">
                <a16:creationId xmlns:a16="http://schemas.microsoft.com/office/drawing/2014/main" id="{ECE4E8DA-3E6A-7D49-8CEC-B5ED7C172CF5}"/>
              </a:ext>
            </a:extLst>
          </p:cNvPr>
          <p:cNvSpPr/>
          <p:nvPr userDrawn="1"/>
        </p:nvSpPr>
        <p:spPr bwMode="auto">
          <a:xfrm>
            <a:off x="2035056" y="1440001"/>
            <a:ext cx="9249419" cy="4458823"/>
          </a:xfrm>
          <a:prstGeom prst="roundRect">
            <a:avLst/>
          </a:prstGeom>
          <a:solidFill>
            <a:schemeClr val="bg2"/>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en-GB" sz="3200" b="0" i="0" u="none" strike="noStrike" cap="none" normalizeH="0" baseline="0" dirty="0">
              <a:ln>
                <a:noFill/>
              </a:ln>
              <a:solidFill>
                <a:schemeClr val="tx1"/>
              </a:solidFill>
              <a:effectLst/>
              <a:latin typeface="Times" charset="0"/>
              <a:ea typeface="ＭＳ Ｐゴシック" charset="0"/>
            </a:endParaRPr>
          </a:p>
        </p:txBody>
      </p:sp>
      <p:sp>
        <p:nvSpPr>
          <p:cNvPr id="15" name="Rectangle 4">
            <a:extLst>
              <a:ext uri="{FF2B5EF4-FFF2-40B4-BE49-F238E27FC236}">
                <a16:creationId xmlns:a16="http://schemas.microsoft.com/office/drawing/2014/main" id="{1210CF5C-5318-5E4E-99C4-B1366E68D834}"/>
              </a:ext>
            </a:extLst>
          </p:cNvPr>
          <p:cNvSpPr>
            <a:spLocks noGrp="1" noChangeArrowheads="1"/>
          </p:cNvSpPr>
          <p:nvPr>
            <p:ph type="subTitle" idx="1" hasCustomPrompt="1"/>
          </p:nvPr>
        </p:nvSpPr>
        <p:spPr>
          <a:xfrm>
            <a:off x="4320000" y="3127810"/>
            <a:ext cx="6643200" cy="379164"/>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220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6" name="Titel 1">
            <a:extLst>
              <a:ext uri="{FF2B5EF4-FFF2-40B4-BE49-F238E27FC236}">
                <a16:creationId xmlns:a16="http://schemas.microsoft.com/office/drawing/2014/main" id="{5FA9A599-12D4-4142-818D-8C0B554D1517}"/>
              </a:ext>
            </a:extLst>
          </p:cNvPr>
          <p:cNvSpPr>
            <a:spLocks noGrp="1"/>
          </p:cNvSpPr>
          <p:nvPr>
            <p:ph type="title" hasCustomPrompt="1"/>
          </p:nvPr>
        </p:nvSpPr>
        <p:spPr>
          <a:xfrm>
            <a:off x="4320000" y="1798057"/>
            <a:ext cx="6624000" cy="648392"/>
          </a:xfrm>
          <a:prstGeom prst="rect">
            <a:avLst/>
          </a:prstGeom>
        </p:spPr>
        <p:txBody>
          <a:bodyPr>
            <a:normAutofit/>
          </a:bodyPr>
          <a:lstStyle>
            <a:lvl1pPr>
              <a:defRPr sz="32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17" name="Tijdelijke aanduiding voor afbeelding 10">
            <a:extLst>
              <a:ext uri="{FF2B5EF4-FFF2-40B4-BE49-F238E27FC236}">
                <a16:creationId xmlns:a16="http://schemas.microsoft.com/office/drawing/2014/main" id="{AADEE15B-1053-B840-A971-1F17DB3996EA}"/>
              </a:ext>
            </a:extLst>
          </p:cNvPr>
          <p:cNvSpPr>
            <a:spLocks noGrp="1"/>
          </p:cNvSpPr>
          <p:nvPr>
            <p:ph type="pic" sz="quarter" idx="15" hasCustomPrompt="1"/>
          </p:nvPr>
        </p:nvSpPr>
        <p:spPr>
          <a:xfrm>
            <a:off x="868800" y="767999"/>
            <a:ext cx="3096101" cy="3467116"/>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2596242163"/>
      </p:ext>
    </p:extLst>
  </p:cSld>
  <p:clrMapOvr>
    <a:masterClrMapping/>
  </p:clrMapOvr>
  <p:transition spd="med">
    <p:pull dir="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c_Titel column graph">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70381" y="768000"/>
            <a:ext cx="10439400" cy="648392"/>
          </a:xfrm>
          <a:prstGeom prst="rect">
            <a:avLst/>
          </a:prstGeom>
        </p:spPr>
        <p:txBody>
          <a:bodyPr>
            <a:normAutofit/>
          </a:bodyPr>
          <a:lstStyle>
            <a:lvl1pPr>
              <a:defRPr sz="32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5" name="Tijdelijke aanduiding voor grafiek 4">
            <a:extLst>
              <a:ext uri="{FF2B5EF4-FFF2-40B4-BE49-F238E27FC236}">
                <a16:creationId xmlns:a16="http://schemas.microsoft.com/office/drawing/2014/main" id="{89157597-EF82-8846-8CFB-2324625E782B}"/>
              </a:ext>
            </a:extLst>
          </p:cNvPr>
          <p:cNvSpPr>
            <a:spLocks noGrp="1"/>
          </p:cNvSpPr>
          <p:nvPr>
            <p:ph type="chart" sz="quarter" idx="13" hasCustomPrompt="1"/>
          </p:nvPr>
        </p:nvSpPr>
        <p:spPr>
          <a:xfrm>
            <a:off x="870382" y="1440000"/>
            <a:ext cx="10437820" cy="4800000"/>
          </a:xfrm>
        </p:spPr>
        <p:txBody>
          <a:bodyPr/>
          <a:lstStyle/>
          <a:p>
            <a:r>
              <a:rPr lang="en-GB" dirty="0"/>
              <a:t>Graph</a:t>
            </a:r>
          </a:p>
        </p:txBody>
      </p:sp>
    </p:spTree>
    <p:extLst>
      <p:ext uri="{BB962C8B-B14F-4D97-AF65-F5344CB8AC3E}">
        <p14:creationId xmlns:p14="http://schemas.microsoft.com/office/powerpoint/2010/main" val="2843268556"/>
      </p:ext>
    </p:extLst>
  </p:cSld>
  <p:clrMapOvr>
    <a:masterClrMapping/>
  </p:clrMapOvr>
  <p:transition spd="med">
    <p:pull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el and two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70381" y="768000"/>
            <a:ext cx="10439400" cy="648392"/>
          </a:xfrm>
          <a:prstGeom prst="rect">
            <a:avLst/>
          </a:prstGeom>
        </p:spPr>
        <p:txBody>
          <a:bodyPr>
            <a:normAutofit/>
          </a:bodyPr>
          <a:lstStyle>
            <a:lvl1pPr>
              <a:defRPr sz="32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868800" y="1440000"/>
            <a:ext cx="10439400" cy="4800000"/>
          </a:xfrm>
        </p:spPr>
        <p:txBody>
          <a:bodyPr numCol="2" spcCol="540000">
            <a:normAutofit/>
          </a:bodyPr>
          <a:lstStyle>
            <a:lvl1pPr marL="0" indent="0" algn="l">
              <a:spcBef>
                <a:spcPts val="0"/>
              </a:spcBef>
              <a:defRPr sz="2133" baseline="0"/>
            </a:lvl1pPr>
            <a:lvl2pPr marL="251994" indent="-251994">
              <a:spcBef>
                <a:spcPts val="0"/>
              </a:spcBef>
              <a:defRPr sz="2133" baseline="0"/>
            </a:lvl2pPr>
            <a:lvl3pPr marL="503987" indent="-251994">
              <a:spcBef>
                <a:spcPts val="0"/>
              </a:spcBef>
              <a:defRPr sz="2133" baseline="0"/>
            </a:lvl3pPr>
            <a:lvl4pPr indent="-251994">
              <a:spcBef>
                <a:spcPts val="0"/>
              </a:spcBef>
              <a:spcAft>
                <a:spcPts val="1200"/>
              </a:spcAft>
              <a:defRPr sz="2133"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2675055322"/>
      </p:ext>
    </p:extLst>
  </p:cSld>
  <p:clrMapOvr>
    <a:masterClrMapping/>
  </p:clrMapOvr>
  <p:transition spd="med">
    <p:pull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b_Two columns without title">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870381" y="852663"/>
            <a:ext cx="10439400" cy="5363653"/>
          </a:xfrm>
        </p:spPr>
        <p:txBody>
          <a:bodyPr numCol="2" spcCol="540000">
            <a:normAutofit/>
          </a:bodyPr>
          <a:lstStyle>
            <a:lvl1pPr marL="0" indent="0" algn="l">
              <a:spcBef>
                <a:spcPts val="0"/>
              </a:spcBef>
              <a:spcAft>
                <a:spcPts val="1200"/>
              </a:spcAft>
              <a:defRPr sz="2133" baseline="0"/>
            </a:lvl1pPr>
            <a:lvl2pPr marL="251994" indent="-251994">
              <a:spcBef>
                <a:spcPts val="0"/>
              </a:spcBef>
              <a:spcAft>
                <a:spcPts val="1200"/>
              </a:spcAft>
              <a:defRPr sz="2133" baseline="0"/>
            </a:lvl2pPr>
            <a:lvl3pPr marL="503987" indent="-251994">
              <a:spcBef>
                <a:spcPts val="0"/>
              </a:spcBef>
              <a:spcAft>
                <a:spcPts val="1200"/>
              </a:spcAft>
              <a:defRPr sz="2133" baseline="0"/>
            </a:lvl3pPr>
            <a:lvl4pPr indent="-251994">
              <a:spcBef>
                <a:spcPts val="0"/>
              </a:spcBef>
              <a:spcAft>
                <a:spcPts val="1200"/>
              </a:spcAft>
              <a:defRPr sz="2133"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315163698"/>
      </p:ext>
    </p:extLst>
  </p:cSld>
  <p:clrMapOvr>
    <a:masterClrMapping/>
  </p:clrMapOvr>
  <p:transition spd="med">
    <p:pull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_Titel and three column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70381" y="768000"/>
            <a:ext cx="10439400" cy="648392"/>
          </a:xfrm>
          <a:prstGeom prst="rect">
            <a:avLst/>
          </a:prstGeom>
        </p:spPr>
        <p:txBody>
          <a:bodyPr>
            <a:normAutofit/>
          </a:bodyPr>
          <a:lstStyle>
            <a:lvl1pPr>
              <a:defRPr sz="32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6" name="Tijdelijke aanduiding voor inhoud 5"/>
          <p:cNvSpPr>
            <a:spLocks noGrp="1"/>
          </p:cNvSpPr>
          <p:nvPr>
            <p:ph sz="quarter" idx="12" hasCustomPrompt="1"/>
          </p:nvPr>
        </p:nvSpPr>
        <p:spPr>
          <a:xfrm>
            <a:off x="868800" y="1440000"/>
            <a:ext cx="10439400" cy="4800000"/>
          </a:xfrm>
        </p:spPr>
        <p:txBody>
          <a:bodyPr numCol="3" spcCol="360000">
            <a:normAutofit/>
          </a:bodyPr>
          <a:lstStyle>
            <a:lvl1pPr marL="0" indent="0" algn="l">
              <a:spcBef>
                <a:spcPts val="0"/>
              </a:spcBef>
              <a:spcAft>
                <a:spcPts val="1067"/>
              </a:spcAft>
              <a:defRPr sz="1867" baseline="0"/>
            </a:lvl1pPr>
            <a:lvl2pPr marL="251994" indent="-251994">
              <a:spcBef>
                <a:spcPts val="0"/>
              </a:spcBef>
              <a:spcAft>
                <a:spcPts val="1067"/>
              </a:spcAft>
              <a:defRPr sz="1867" baseline="0"/>
            </a:lvl2pPr>
            <a:lvl3pPr marL="503987" indent="-251994">
              <a:spcBef>
                <a:spcPts val="0"/>
              </a:spcBef>
              <a:spcAft>
                <a:spcPts val="1067"/>
              </a:spcAft>
              <a:defRPr sz="1867" baseline="0"/>
            </a:lvl3pPr>
            <a:lvl4pPr indent="-251994">
              <a:spcBef>
                <a:spcPts val="0"/>
              </a:spcBef>
              <a:spcAft>
                <a:spcPts val="1067"/>
              </a:spcAft>
              <a:defRPr sz="1867" baseline="0"/>
            </a:lvl4pPr>
            <a:lvl5pPr>
              <a:spcBef>
                <a:spcPts val="0"/>
              </a:spcBef>
              <a:defRPr/>
            </a:lvl5pPr>
          </a:lstStyle>
          <a:p>
            <a:pPr lvl="0"/>
            <a:r>
              <a:rPr lang="nl-NL" dirty="0"/>
              <a:t>Click </a:t>
            </a:r>
            <a:r>
              <a:rPr lang="nl-NL" dirty="0" err="1"/>
              <a:t>to</a:t>
            </a:r>
            <a:r>
              <a:rPr lang="nl-NL" dirty="0"/>
              <a:t> </a:t>
            </a:r>
            <a:r>
              <a:rPr lang="nl-NL" dirty="0" err="1"/>
              <a:t>edit</a:t>
            </a:r>
            <a:r>
              <a:rPr lang="nl-NL" dirty="0"/>
              <a:t> </a:t>
            </a:r>
            <a:r>
              <a:rPr lang="nl-NL" dirty="0" err="1"/>
              <a:t>the</a:t>
            </a:r>
            <a:r>
              <a:rPr lang="nl-NL" dirty="0"/>
              <a:t> </a:t>
            </a:r>
            <a:r>
              <a:rPr lang="nl-NL" dirty="0" err="1"/>
              <a:t>text</a:t>
            </a:r>
            <a:r>
              <a:rPr lang="nl-NL" dirty="0"/>
              <a:t> </a:t>
            </a:r>
            <a:r>
              <a:rPr lang="nl-NL" dirty="0" err="1"/>
              <a:t>style</a:t>
            </a:r>
            <a:r>
              <a:rPr lang="nl-NL" dirty="0"/>
              <a:t> of </a:t>
            </a:r>
            <a:r>
              <a:rPr lang="nl-NL" dirty="0" err="1"/>
              <a:t>the</a:t>
            </a:r>
            <a:r>
              <a:rPr lang="nl-NL" dirty="0"/>
              <a:t> model</a:t>
            </a:r>
          </a:p>
          <a:p>
            <a:pPr lvl="1"/>
            <a:r>
              <a:rPr lang="nl-NL" dirty="0"/>
              <a:t>Second level</a:t>
            </a:r>
          </a:p>
          <a:p>
            <a:pPr lvl="2"/>
            <a:r>
              <a:rPr lang="nl-NL" dirty="0" err="1"/>
              <a:t>Third</a:t>
            </a:r>
            <a:r>
              <a:rPr lang="nl-NL" dirty="0"/>
              <a:t> level</a:t>
            </a:r>
          </a:p>
          <a:p>
            <a:pPr lvl="3"/>
            <a:r>
              <a:rPr lang="nl-NL" dirty="0" err="1"/>
              <a:t>Fourth</a:t>
            </a:r>
            <a:r>
              <a:rPr lang="nl-NL" dirty="0"/>
              <a:t> level</a:t>
            </a:r>
          </a:p>
        </p:txBody>
      </p:sp>
    </p:spTree>
    <p:extLst>
      <p:ext uri="{BB962C8B-B14F-4D97-AF65-F5344CB8AC3E}">
        <p14:creationId xmlns:p14="http://schemas.microsoft.com/office/powerpoint/2010/main" val="545248817"/>
      </p:ext>
    </p:extLst>
  </p:cSld>
  <p:clrMapOvr>
    <a:masterClrMapping/>
  </p:clrMapOvr>
  <p:transition spd="med">
    <p:pull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5_Titel, subtitel and image">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870381" y="183113"/>
            <a:ext cx="8086747" cy="343739"/>
          </a:xfrm>
          <a:prstGeom prst="rect">
            <a:avLst/>
          </a:prstGeom>
        </p:spPr>
        <p:txBody>
          <a:bodyPr>
            <a:normAutofit/>
          </a:bodyPr>
          <a:lstStyle>
            <a:lvl1pPr>
              <a:defRPr sz="2400"/>
            </a:lvl1pPr>
          </a:lstStyle>
          <a:p>
            <a:r>
              <a:rPr lang="nl-NL" dirty="0" err="1"/>
              <a:t>Edit</a:t>
            </a:r>
            <a:r>
              <a:rPr lang="nl-NL" dirty="0"/>
              <a:t> </a:t>
            </a:r>
            <a:r>
              <a:rPr lang="nl-NL" dirty="0" err="1"/>
              <a:t>title</a:t>
            </a:r>
            <a:r>
              <a:rPr lang="nl-NL" dirty="0"/>
              <a:t> </a:t>
            </a:r>
            <a:r>
              <a:rPr lang="nl-NL" dirty="0" err="1"/>
              <a:t>style</a:t>
            </a:r>
            <a:r>
              <a:rPr lang="nl-NL" dirty="0"/>
              <a:t> of model</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
        <p:nvSpPr>
          <p:cNvPr id="8" name="Tijdelijke aanduiding voor afbeelding 7">
            <a:extLst>
              <a:ext uri="{FF2B5EF4-FFF2-40B4-BE49-F238E27FC236}">
                <a16:creationId xmlns:a16="http://schemas.microsoft.com/office/drawing/2014/main" id="{E3BFF713-62EC-3A49-98A5-89978E8AEE27}"/>
              </a:ext>
            </a:extLst>
          </p:cNvPr>
          <p:cNvSpPr>
            <a:spLocks noGrp="1"/>
          </p:cNvSpPr>
          <p:nvPr>
            <p:ph type="pic" sz="quarter" idx="16" hasCustomPrompt="1"/>
          </p:nvPr>
        </p:nvSpPr>
        <p:spPr>
          <a:xfrm>
            <a:off x="870381" y="874068"/>
            <a:ext cx="10437283" cy="5302251"/>
          </a:xfrm>
          <a:prstGeom prst="roundRect">
            <a:avLst/>
          </a:prstGeom>
          <a:solidFill>
            <a:schemeClr val="bg1">
              <a:lumMod val="95000"/>
            </a:schemeClr>
          </a:solidFill>
        </p:spPr>
        <p:txBody>
          <a:bodyPr/>
          <a:lstStyle/>
          <a:p>
            <a:r>
              <a:rPr lang="en-GB" dirty="0"/>
              <a:t>Image</a:t>
            </a:r>
          </a:p>
        </p:txBody>
      </p:sp>
    </p:spTree>
    <p:extLst>
      <p:ext uri="{BB962C8B-B14F-4D97-AF65-F5344CB8AC3E}">
        <p14:creationId xmlns:p14="http://schemas.microsoft.com/office/powerpoint/2010/main" val="3005894948"/>
      </p:ext>
    </p:extLst>
  </p:cSld>
  <p:clrMapOvr>
    <a:masterClrMapping/>
  </p:clrMapOvr>
  <p:transition spd="med">
    <p:pull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0_Titeldia 2">
    <p:spTree>
      <p:nvGrpSpPr>
        <p:cNvPr id="1" name=""/>
        <p:cNvGrpSpPr/>
        <p:nvPr/>
      </p:nvGrpSpPr>
      <p:grpSpPr>
        <a:xfrm>
          <a:off x="0" y="0"/>
          <a:ext cx="0" cy="0"/>
          <a:chOff x="0" y="0"/>
          <a:chExt cx="0" cy="0"/>
        </a:xfrm>
      </p:grpSpPr>
      <p:pic>
        <p:nvPicPr>
          <p:cNvPr id="3" name="Afbeelding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184976"/>
            <a:ext cx="12192000" cy="5423814"/>
          </a:xfrm>
          <a:prstGeom prst="rect">
            <a:avLst/>
          </a:prstGeom>
        </p:spPr>
      </p:pic>
      <p:sp>
        <p:nvSpPr>
          <p:cNvPr id="13315" name="Rectangle 3"/>
          <p:cNvSpPr>
            <a:spLocks noGrp="1" noChangeArrowheads="1"/>
          </p:cNvSpPr>
          <p:nvPr>
            <p:ph type="ctrTitle" sz="quarter" hasCustomPrompt="1"/>
          </p:nvPr>
        </p:nvSpPr>
        <p:spPr>
          <a:xfrm>
            <a:off x="914400" y="2819400"/>
            <a:ext cx="10058400" cy="609600"/>
          </a:xfrm>
          <a:prstGeom prst="rect">
            <a:avLst/>
          </a:prstGeom>
          <a:extLst>
            <a:ext uri="{909E8E84-426E-40dd-AFC4-6F175D3DCCD1}">
              <a14:hiddenFill xmlns="" xmlns:a14="http://schemas.microsoft.com/office/drawing/2010/main">
                <a:solidFill>
                  <a:srgbClr val="66400C"/>
                </a:solidFill>
              </a14:hiddenFill>
            </a:ext>
          </a:extLst>
        </p:spPr>
        <p:txBody>
          <a:bodyPr anchor="b"/>
          <a:lstStyle>
            <a:lvl1pPr>
              <a:defRPr>
                <a:solidFill>
                  <a:schemeClr val="bg1"/>
                </a:solidFill>
              </a:defRPr>
            </a:lvl1pPr>
          </a:lstStyle>
          <a:p>
            <a:r>
              <a:rPr lang="en-US"/>
              <a:t>Presentation title</a:t>
            </a:r>
          </a:p>
        </p:txBody>
      </p:sp>
      <p:sp>
        <p:nvSpPr>
          <p:cNvPr id="13316" name="Rectangle 4"/>
          <p:cNvSpPr>
            <a:spLocks noGrp="1" noChangeArrowheads="1"/>
          </p:cNvSpPr>
          <p:nvPr>
            <p:ph type="subTitle" idx="1"/>
          </p:nvPr>
        </p:nvSpPr>
        <p:spPr>
          <a:xfrm>
            <a:off x="914400" y="3839065"/>
            <a:ext cx="10058400" cy="382284"/>
          </a:xfrm>
          <a:extLst>
            <a:ext uri="{909E8E84-426E-40dd-AFC4-6F175D3DCCD1}">
              <a14:hiddenFill xmlns="" xmlns:a14="http://schemas.microsoft.com/office/drawing/2010/main">
                <a:solidFill>
                  <a:schemeClr val="accent1"/>
                </a:solidFill>
              </a14:hiddenFill>
            </a:ext>
          </a:extLst>
        </p:spPr>
        <p:txBody>
          <a:bodyPr>
            <a:spAutoFit/>
          </a:bodyPr>
          <a:lstStyle>
            <a:lvl1pPr marL="0" indent="0">
              <a:defRPr sz="2200">
                <a:solidFill>
                  <a:schemeClr val="bg1"/>
                </a:solidFill>
              </a:defRPr>
            </a:lvl1pPr>
          </a:lstStyle>
          <a:p>
            <a:pPr lvl="0"/>
            <a:r>
              <a:rPr lang="nl-NL" noProof="0"/>
              <a:t>Klik om de ondertitelstijl van het model te bewerken</a:t>
            </a:r>
            <a:endParaRPr lang="en-GB" noProof="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19" name="Text Box 7"/>
          <p:cNvSpPr txBox="1">
            <a:spLocks noChangeArrowheads="1"/>
          </p:cNvSpPr>
          <p:nvPr/>
        </p:nvSpPr>
        <p:spPr bwMode="auto">
          <a:xfrm>
            <a:off x="1524000" y="1905001"/>
            <a:ext cx="8636000"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a:latin typeface="Trebuchet MS" charset="0"/>
            </a:endParaRPr>
          </a:p>
        </p:txBody>
      </p:sp>
      <p:sp>
        <p:nvSpPr>
          <p:cNvPr id="13320" name="Rectangle 8"/>
          <p:cNvSpPr>
            <a:spLocks noGrp="1" noChangeArrowheads="1"/>
          </p:cNvSpPr>
          <p:nvPr>
            <p:ph type="dt" sz="quarter" idx="2"/>
          </p:nvPr>
        </p:nvSpPr>
        <p:spPr bwMode="auto">
          <a:xfrm>
            <a:off x="2438400" y="5943600"/>
            <a:ext cx="8534400" cy="457200"/>
          </a:xfrm>
          <a:prstGeom prst="rect">
            <a:avLst/>
          </a:prstGeom>
          <a:noFill/>
          <a:extLst>
            <a:ext uri="{FAA26D3D-D897-4be2-8F04-BA451C77F1D7}">
              <ma14:placeholderFlag xmlns="" xmlns:ma14="http://schemas.microsoft.com/office/mac/drawingml/2011/main"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chemeClr val="bg1"/>
                </a:solidFill>
                <a:latin typeface="Calibri Normaal" charset="0"/>
              </a:defRPr>
            </a:lvl1pPr>
          </a:lstStyle>
          <a:p>
            <a:endParaRPr lang="en-GB"/>
          </a:p>
        </p:txBody>
      </p:sp>
      <p:pic>
        <p:nvPicPr>
          <p:cNvPr id="10" name="Afbeelding 9"/>
          <p:cNvPicPr>
            <a:picLocks noChangeAspect="1"/>
          </p:cNvPicPr>
          <p:nvPr userDrawn="1"/>
        </p:nvPicPr>
        <p:blipFill>
          <a:blip r:embed="rId3"/>
          <a:stretch>
            <a:fillRect/>
          </a:stretch>
        </p:blipFill>
        <p:spPr>
          <a:xfrm>
            <a:off x="0" y="6608789"/>
            <a:ext cx="12192000" cy="258835"/>
          </a:xfrm>
          <a:prstGeom prst="rect">
            <a:avLst/>
          </a:prstGeom>
        </p:spPr>
      </p:pic>
      <p:pic>
        <p:nvPicPr>
          <p:cNvPr id="14" name="Afbeelding 13">
            <a:extLst>
              <a:ext uri="{FF2B5EF4-FFF2-40B4-BE49-F238E27FC236}">
                <a16:creationId xmlns:a16="http://schemas.microsoft.com/office/drawing/2014/main" id="{419193F1-7B90-774D-86B5-9D7FF513ED86}"/>
              </a:ext>
            </a:extLst>
          </p:cNvPr>
          <p:cNvPicPr>
            <a:picLocks noChangeAspect="1"/>
          </p:cNvPicPr>
          <p:nvPr userDrawn="1"/>
        </p:nvPicPr>
        <p:blipFill>
          <a:blip r:embed="rId4"/>
          <a:stretch>
            <a:fillRect/>
          </a:stretch>
        </p:blipFill>
        <p:spPr>
          <a:xfrm>
            <a:off x="853340" y="6606000"/>
            <a:ext cx="2186940" cy="243840"/>
          </a:xfrm>
          <a:prstGeom prst="rect">
            <a:avLst/>
          </a:prstGeom>
        </p:spPr>
      </p:pic>
      <p:pic>
        <p:nvPicPr>
          <p:cNvPr id="12" name="Afbeelding 11">
            <a:extLst>
              <a:ext uri="{FF2B5EF4-FFF2-40B4-BE49-F238E27FC236}">
                <a16:creationId xmlns:a16="http://schemas.microsoft.com/office/drawing/2014/main" id="{4326BA40-9E27-0641-A472-1F7576D0B36F}"/>
              </a:ext>
            </a:extLst>
          </p:cNvPr>
          <p:cNvPicPr>
            <a:picLocks noChangeAspect="1"/>
          </p:cNvPicPr>
          <p:nvPr userDrawn="1"/>
        </p:nvPicPr>
        <p:blipFill>
          <a:blip r:embed="rId5"/>
          <a:stretch>
            <a:fillRect/>
          </a:stretch>
        </p:blipFill>
        <p:spPr>
          <a:xfrm>
            <a:off x="9352800" y="61200"/>
            <a:ext cx="2401200" cy="1084712"/>
          </a:xfrm>
          <a:prstGeom prst="rect">
            <a:avLst/>
          </a:prstGeom>
        </p:spPr>
      </p:pic>
    </p:spTree>
  </p:cSld>
  <p:clrMapOvr>
    <a:masterClrMapping/>
  </p:clrMapOvr>
  <p:transition spd="med">
    <p:pull dir="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Empty">
    <p:spTree>
      <p:nvGrpSpPr>
        <p:cNvPr id="1" name=""/>
        <p:cNvGrpSpPr/>
        <p:nvPr/>
      </p:nvGrpSpPr>
      <p:grpSpPr>
        <a:xfrm>
          <a:off x="0" y="0"/>
          <a:ext cx="0" cy="0"/>
          <a:chOff x="0" y="0"/>
          <a:chExt cx="0" cy="0"/>
        </a:xfrm>
      </p:grpSpPr>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dirty="0"/>
          </a:p>
        </p:txBody>
      </p:sp>
    </p:spTree>
    <p:extLst>
      <p:ext uri="{BB962C8B-B14F-4D97-AF65-F5344CB8AC3E}">
        <p14:creationId xmlns:p14="http://schemas.microsoft.com/office/powerpoint/2010/main" val="2604077100"/>
      </p:ext>
    </p:extLst>
  </p:cSld>
  <p:clrMapOvr>
    <a:masterClrMapping/>
  </p:clrMapOvr>
  <p:transition spd="med">
    <p:pull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358021" y="550800"/>
            <a:ext cx="9258819" cy="831600"/>
          </a:xfrm>
        </p:spPr>
        <p:txBody>
          <a:bodyPr anchor="ctr">
            <a:normAutofit/>
          </a:bodyPr>
          <a:lstStyle>
            <a:lvl1pPr>
              <a:defRPr sz="2200">
                <a:solidFill>
                  <a:srgbClr val="00457C"/>
                </a:solidFill>
              </a:defRPr>
            </a:lvl1pPr>
          </a:lstStyle>
          <a:p>
            <a:r>
              <a:rPr lang="en-US" noProof="0" dirty="0"/>
              <a:t>Title</a:t>
            </a:r>
          </a:p>
        </p:txBody>
      </p:sp>
      <p:sp>
        <p:nvSpPr>
          <p:cNvPr id="4" name="Datumsplatzhalter 3"/>
          <p:cNvSpPr>
            <a:spLocks noGrp="1"/>
          </p:cNvSpPr>
          <p:nvPr>
            <p:ph type="dt" sz="half" idx="10"/>
          </p:nvPr>
        </p:nvSpPr>
        <p:spPr/>
        <p:txBody>
          <a:bodyPr/>
          <a:lstStyle/>
          <a:p>
            <a:endParaRPr lang="de-DE" dirty="0"/>
          </a:p>
        </p:txBody>
      </p:sp>
      <p:sp>
        <p:nvSpPr>
          <p:cNvPr id="5" name="Fußzeilenplatzhalter 4"/>
          <p:cNvSpPr>
            <a:spLocks noGrp="1"/>
          </p:cNvSpPr>
          <p:nvPr>
            <p:ph type="ftr" sz="quarter" idx="11"/>
          </p:nvPr>
        </p:nvSpPr>
        <p:spPr/>
        <p:txBody>
          <a:bodyPr/>
          <a:lstStyle/>
          <a:p>
            <a:r>
              <a:rPr lang="en-US"/>
              <a:t>Convention A        22 September 2022             Solvency II                   Siegbert Baldauf </a:t>
            </a:r>
            <a:endParaRPr lang="de-DE" dirty="0"/>
          </a:p>
        </p:txBody>
      </p:sp>
      <p:sp>
        <p:nvSpPr>
          <p:cNvPr id="6" name="Foliennummernplatzhalter 5"/>
          <p:cNvSpPr>
            <a:spLocks noGrp="1"/>
          </p:cNvSpPr>
          <p:nvPr>
            <p:ph type="sldNum" sz="quarter" idx="12"/>
          </p:nvPr>
        </p:nvSpPr>
        <p:spPr/>
        <p:txBody>
          <a:bodyPr/>
          <a:lstStyle/>
          <a:p>
            <a:fld id="{F2FF469D-DB44-0740-A075-5A7E9FEA0703}" type="slidenum">
              <a:rPr lang="de-DE" smtClean="0"/>
              <a:pPr/>
              <a:t>‹#›</a:t>
            </a:fld>
            <a:endParaRPr lang="de-DE"/>
          </a:p>
        </p:txBody>
      </p:sp>
      <p:sp>
        <p:nvSpPr>
          <p:cNvPr id="8" name="Textplatzhalter 7"/>
          <p:cNvSpPr>
            <a:spLocks noGrp="1"/>
          </p:cNvSpPr>
          <p:nvPr>
            <p:ph type="body" sz="quarter" idx="13"/>
          </p:nvPr>
        </p:nvSpPr>
        <p:spPr>
          <a:xfrm>
            <a:off x="358023" y="1713054"/>
            <a:ext cx="11386551" cy="3931211"/>
          </a:xfrm>
        </p:spPr>
        <p:txBody>
          <a:bodyPr>
            <a:normAutofit/>
          </a:bodyPr>
          <a:lstStyle>
            <a:lvl1pPr marL="271456" indent="-271456">
              <a:buFont typeface="Wingdings" panose="05000000000000000000" pitchFamily="2" charset="2"/>
              <a:buChar char="§"/>
              <a:defRPr sz="2000" b="0"/>
            </a:lvl1pPr>
            <a:lvl2pPr marL="536561" indent="-265107">
              <a:buFont typeface="Arial" panose="020B0604020202020204" pitchFamily="34" charset="0"/>
              <a:buChar char="•"/>
              <a:defRPr b="0" baseline="0"/>
            </a:lvl2pPr>
            <a:lvl3pPr marL="808018" marR="0" indent="-271456" algn="l" defTabSz="342891" rtl="0" eaLnBrk="1" fontAlgn="auto" latinLnBrk="0" hangingPunct="1">
              <a:lnSpc>
                <a:spcPct val="100000"/>
              </a:lnSpc>
              <a:spcBef>
                <a:spcPct val="20000"/>
              </a:spcBef>
              <a:spcAft>
                <a:spcPts val="0"/>
              </a:spcAft>
              <a:buClrTx/>
              <a:buSzTx/>
              <a:buFont typeface="Symbol" panose="05050102010706020507" pitchFamily="18" charset="2"/>
              <a:buChar char="-"/>
              <a:tabLst/>
              <a:defRPr sz="2000" b="0" baseline="0"/>
            </a:lvl3pPr>
            <a:lvl4pPr marL="1079473" indent="-271456">
              <a:buFont typeface="Verdana" panose="020B0604030504040204" pitchFamily="34" charset="0"/>
              <a:buChar char="◦"/>
              <a:defRPr sz="2000" b="0" baseline="0"/>
            </a:lvl4pPr>
            <a:lvl5pPr marL="1336641" indent="-257168">
              <a:defRPr b="0"/>
            </a:lvl5pPr>
          </a:lstStyle>
          <a:p>
            <a:pPr lvl="0"/>
            <a:r>
              <a:rPr lang="en-US" noProof="0" dirty="0"/>
              <a:t>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a:p>
            <a:pPr lvl="4"/>
            <a:endParaRPr lang="en-US" noProof="0" dirty="0"/>
          </a:p>
        </p:txBody>
      </p:sp>
    </p:spTree>
    <p:extLst>
      <p:ext uri="{BB962C8B-B14F-4D97-AF65-F5344CB8AC3E}">
        <p14:creationId xmlns:p14="http://schemas.microsoft.com/office/powerpoint/2010/main" val="1981169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Kop en Tekst">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p:nvPr>
        </p:nvSpPr>
        <p:spPr>
          <a:xfrm>
            <a:off x="868800" y="1376315"/>
            <a:ext cx="10439400" cy="5040000"/>
          </a:xfrm>
        </p:spPr>
        <p:txBody>
          <a:bodyPr>
            <a:noAutofit/>
          </a:bodyPr>
          <a:lstStyle>
            <a:lvl1pPr marL="0" indent="0" algn="l">
              <a:spcBef>
                <a:spcPts val="0"/>
              </a:spcBef>
              <a:defRPr/>
            </a:lvl1pPr>
            <a:lvl2pPr marL="251994" indent="-251994">
              <a:spcBef>
                <a:spcPts val="0"/>
              </a:spcBef>
              <a:defRPr/>
            </a:lvl2pPr>
            <a:lvl3pPr marL="503987" indent="-251994">
              <a:spcBef>
                <a:spcPts val="0"/>
              </a:spcBef>
              <a:defRPr/>
            </a:lvl3pPr>
            <a:lvl4pPr indent="-251994">
              <a:spcBef>
                <a:spcPts val="0"/>
              </a:spcBef>
              <a:defRPr/>
            </a:lvl4pPr>
            <a:lvl5pPr>
              <a:spcBef>
                <a:spcPts val="0"/>
              </a:spcBef>
              <a:defRPr/>
            </a:lvl5p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extLst>
      <p:ext uri="{BB962C8B-B14F-4D97-AF65-F5344CB8AC3E}">
        <p14:creationId xmlns:p14="http://schemas.microsoft.com/office/powerpoint/2010/main" val="530149808"/>
      </p:ext>
    </p:extLst>
  </p:cSld>
  <p:clrMapOvr>
    <a:masterClrMapping/>
  </p:clrMapOvr>
  <p:transition spd="med">
    <p:pull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Kop en veel tekst 2">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p:nvPr>
        </p:nvSpPr>
        <p:spPr>
          <a:xfrm>
            <a:off x="868800" y="1376315"/>
            <a:ext cx="10439400" cy="5040000"/>
          </a:xfrm>
        </p:spPr>
        <p:txBody>
          <a:bodyPr>
            <a:noAutofit/>
          </a:bodyPr>
          <a:lstStyle>
            <a:lvl1pPr marL="0" indent="0" algn="l">
              <a:lnSpc>
                <a:spcPts val="2600"/>
              </a:lnSpc>
              <a:spcBef>
                <a:spcPts val="0"/>
              </a:spcBef>
              <a:defRPr sz="2000"/>
            </a:lvl1pPr>
            <a:lvl2pPr marL="251994" indent="-251994">
              <a:lnSpc>
                <a:spcPts val="2600"/>
              </a:lnSpc>
              <a:spcBef>
                <a:spcPts val="0"/>
              </a:spcBef>
              <a:defRPr sz="2000"/>
            </a:lvl2pPr>
            <a:lvl3pPr marL="503987" indent="-251994">
              <a:lnSpc>
                <a:spcPts val="2600"/>
              </a:lnSpc>
              <a:spcBef>
                <a:spcPts val="0"/>
              </a:spcBef>
              <a:defRPr sz="2000"/>
            </a:lvl3pPr>
            <a:lvl4pPr indent="-251994">
              <a:lnSpc>
                <a:spcPts val="2600"/>
              </a:lnSpc>
              <a:spcBef>
                <a:spcPts val="0"/>
              </a:spcBef>
              <a:defRPr sz="2000"/>
            </a:lvl4pPr>
            <a:lvl5pPr>
              <a:spcBef>
                <a:spcPts val="0"/>
              </a:spcBef>
              <a:defRPr/>
            </a:lvl5pPr>
          </a:lstStyle>
          <a:p>
            <a:pPr lvl="0"/>
            <a:r>
              <a:rPr lang="nl-NL"/>
              <a:t>Klik om de tekststijl van het model te bewerken</a:t>
            </a:r>
          </a:p>
          <a:p>
            <a:pPr lvl="1"/>
            <a:r>
              <a:rPr lang="nl-NL"/>
              <a:t>Tweede niveau</a:t>
            </a:r>
          </a:p>
          <a:p>
            <a:pPr lvl="2"/>
            <a:r>
              <a:rPr lang="nl-NL"/>
              <a:t>Derde niveau</a:t>
            </a:r>
          </a:p>
          <a:p>
            <a:pPr lvl="3"/>
            <a:r>
              <a:rPr lang="nl-NL"/>
              <a:t>Vierde niveau</a:t>
            </a:r>
          </a:p>
        </p:txBody>
      </p:sp>
    </p:spTree>
  </p:cSld>
  <p:clrMapOvr>
    <a:masterClrMapping/>
  </p:clrMapOvr>
  <p:transition spd="med">
    <p:pull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Kop, tekst en foto rechts">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lvl1pPr>
              <a:defRPr sz="3200"/>
            </a:lvl1pPr>
          </a:lstStyle>
          <a:p>
            <a:r>
              <a:rPr lang="nl-NL"/>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6" name="Tijdelijke aanduiding voor inhoud 5"/>
          <p:cNvSpPr>
            <a:spLocks noGrp="1"/>
          </p:cNvSpPr>
          <p:nvPr>
            <p:ph sz="quarter" idx="12"/>
          </p:nvPr>
        </p:nvSpPr>
        <p:spPr>
          <a:xfrm>
            <a:off x="914401" y="1375199"/>
            <a:ext cx="7620001" cy="5040000"/>
          </a:xfrm>
        </p:spPr>
        <p:txBody>
          <a:bodyPr/>
          <a:lstStyle>
            <a:lvl1pPr marL="0" indent="0">
              <a:lnSpc>
                <a:spcPts val="2600"/>
              </a:lnSpc>
              <a:spcBef>
                <a:spcPts val="0"/>
              </a:spcBef>
              <a:defRPr sz="2000"/>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9" name="Tijdelijke aanduiding voor inhoud 5"/>
          <p:cNvSpPr>
            <a:spLocks noGrp="1"/>
          </p:cNvSpPr>
          <p:nvPr>
            <p:ph sz="quarter" idx="14" hasCustomPrompt="1"/>
          </p:nvPr>
        </p:nvSpPr>
        <p:spPr>
          <a:xfrm>
            <a:off x="9067801" y="4727420"/>
            <a:ext cx="2240402" cy="740123"/>
          </a:xfrm>
        </p:spPr>
        <p:txBody>
          <a:bodyPr rIns="0"/>
          <a:lstStyle>
            <a:lvl1pPr marL="190795" algn="r" fontAlgn="t">
              <a:lnSpc>
                <a:spcPct val="100000"/>
              </a:lnSpc>
              <a:spcBef>
                <a:spcPts val="0"/>
              </a:spcBef>
              <a:defRPr sz="1600" b="0" baseline="0">
                <a:solidFill>
                  <a:schemeClr val="accent3"/>
                </a:solidFill>
              </a:defRPr>
            </a:lvl1pPr>
            <a:lvl2pPr>
              <a:lnSpc>
                <a:spcPts val="2600"/>
              </a:lnSpc>
              <a:defRPr sz="2000"/>
            </a:lvl2pPr>
            <a:lvl3pPr>
              <a:lnSpc>
                <a:spcPts val="2600"/>
              </a:lnSpc>
              <a:defRPr sz="2000"/>
            </a:lvl3pPr>
            <a:lvl4pPr>
              <a:lnSpc>
                <a:spcPts val="2600"/>
              </a:lnSpc>
              <a:defRPr sz="2000"/>
            </a:lvl4pPr>
            <a:lvl5pPr>
              <a:lnSpc>
                <a:spcPts val="2600"/>
              </a:lnSpc>
              <a:defRPr sz="2000"/>
            </a:lvl5pPr>
          </a:lstStyle>
          <a:p>
            <a:pPr lvl="0"/>
            <a:r>
              <a:rPr lang="nl-NL"/>
              <a:t>Plaats Naam</a:t>
            </a:r>
          </a:p>
        </p:txBody>
      </p:sp>
      <p:sp>
        <p:nvSpPr>
          <p:cNvPr id="7" name="Tijdelijke aanduiding voor afbeelding 6">
            <a:extLst>
              <a:ext uri="{FF2B5EF4-FFF2-40B4-BE49-F238E27FC236}">
                <a16:creationId xmlns:a16="http://schemas.microsoft.com/office/drawing/2014/main" id="{327F006A-31D7-D240-9A61-1BBC2D0A34D2}"/>
              </a:ext>
            </a:extLst>
          </p:cNvPr>
          <p:cNvSpPr>
            <a:spLocks noGrp="1"/>
          </p:cNvSpPr>
          <p:nvPr>
            <p:ph type="pic" sz="quarter" idx="15"/>
          </p:nvPr>
        </p:nvSpPr>
        <p:spPr>
          <a:xfrm>
            <a:off x="9067800" y="1394442"/>
            <a:ext cx="2283780" cy="3218678"/>
          </a:xfrm>
          <a:noFill/>
        </p:spPr>
        <p:txBody>
          <a:bodyPr/>
          <a:lstStyle/>
          <a:p>
            <a:endParaRPr lang="nl-NL"/>
          </a:p>
        </p:txBody>
      </p:sp>
    </p:spTree>
  </p:cSld>
  <p:clrMapOvr>
    <a:masterClrMapping/>
  </p:clrMapOvr>
  <p:transition spd="med">
    <p:pull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Kop en grote foto">
    <p:spTree>
      <p:nvGrpSpPr>
        <p:cNvPr id="1" name=""/>
        <p:cNvGrpSpPr/>
        <p:nvPr/>
      </p:nvGrpSpPr>
      <p:grpSpPr>
        <a:xfrm>
          <a:off x="0" y="0"/>
          <a:ext cx="0" cy="0"/>
          <a:chOff x="0" y="0"/>
          <a:chExt cx="0" cy="0"/>
        </a:xfrm>
      </p:grpSpPr>
      <p:sp>
        <p:nvSpPr>
          <p:cNvPr id="2" name="Titel 1"/>
          <p:cNvSpPr>
            <a:spLocks noGrp="1"/>
          </p:cNvSpPr>
          <p:nvPr>
            <p:ph type="title"/>
          </p:nvPr>
        </p:nvSpPr>
        <p:spPr>
          <a:xfrm>
            <a:off x="870381" y="183113"/>
            <a:ext cx="10439400" cy="343739"/>
          </a:xfrm>
        </p:spPr>
        <p:txBody>
          <a:bodyPr>
            <a:normAutofit/>
          </a:bodyPr>
          <a:lstStyle>
            <a:lvl1pPr>
              <a:defRPr sz="2400"/>
            </a:lvl1pPr>
          </a:lstStyle>
          <a:p>
            <a:r>
              <a:rPr lang="nl-NL"/>
              <a:t>Titelstijl van model bewerken</a:t>
            </a:r>
          </a:p>
        </p:txBody>
      </p:sp>
      <p:sp>
        <p:nvSpPr>
          <p:cNvPr id="3" name="Tijdelijke aanduiding voor dianummer 2"/>
          <p:cNvSpPr>
            <a:spLocks noGrp="1"/>
          </p:cNvSpPr>
          <p:nvPr>
            <p:ph type="sldNum" sz="quarter" idx="10"/>
          </p:nvPr>
        </p:nvSpPr>
        <p:spPr/>
        <p:txBody>
          <a:bodyPr/>
          <a:lstStyle/>
          <a:p>
            <a:fld id="{306CB06F-8D94-B64C-AC66-62AFBAF0736E}" type="slidenum">
              <a:rPr lang="nl-NL" smtClean="0"/>
              <a:pPr/>
              <a:t>‹#›</a:t>
            </a:fld>
            <a:endParaRPr lang="nl-NL"/>
          </a:p>
        </p:txBody>
      </p:sp>
      <p:sp>
        <p:nvSpPr>
          <p:cNvPr id="11" name="Rectangle 4"/>
          <p:cNvSpPr>
            <a:spLocks noGrp="1" noChangeArrowheads="1"/>
          </p:cNvSpPr>
          <p:nvPr>
            <p:ph type="subTitle" idx="1"/>
          </p:nvPr>
        </p:nvSpPr>
        <p:spPr>
          <a:xfrm>
            <a:off x="870381" y="498571"/>
            <a:ext cx="10437819" cy="368691"/>
          </a:xfrm>
          <a:extLst>
            <a:ext uri="{909E8E84-426E-40dd-AFC4-6F175D3DCCD1}">
              <a14:hiddenFill xmlns="" xmlns:a14="http://schemas.microsoft.com/office/drawing/2010/main">
                <a:solidFill>
                  <a:schemeClr val="accent1"/>
                </a:solidFill>
              </a14:hiddenFill>
            </a:ext>
          </a:extLst>
        </p:spPr>
        <p:txBody>
          <a:bodyPr wrap="square">
            <a:spAutoFit/>
          </a:bodyPr>
          <a:lstStyle>
            <a:lvl1pPr marL="0" indent="0">
              <a:defRPr sz="1800"/>
            </a:lvl1pPr>
          </a:lstStyle>
          <a:p>
            <a:pPr lvl="0"/>
            <a:r>
              <a:rPr lang="nl-NL" noProof="0"/>
              <a:t>Klik om de ondertitelstijl van het model te bewerken</a:t>
            </a:r>
            <a:endParaRPr lang="en-GB" noProof="0"/>
          </a:p>
        </p:txBody>
      </p:sp>
      <p:sp>
        <p:nvSpPr>
          <p:cNvPr id="7" name="Tijdelijke aanduiding voor afbeelding 6"/>
          <p:cNvSpPr>
            <a:spLocks noGrp="1"/>
          </p:cNvSpPr>
          <p:nvPr>
            <p:ph type="pic" sz="quarter" idx="14"/>
          </p:nvPr>
        </p:nvSpPr>
        <p:spPr>
          <a:xfrm>
            <a:off x="870381" y="1084263"/>
            <a:ext cx="10437819" cy="5268912"/>
          </a:xfrm>
        </p:spPr>
        <p:txBody>
          <a:bodyPr/>
          <a:lstStyle/>
          <a:p>
            <a:endParaRPr lang="nl-NL"/>
          </a:p>
        </p:txBody>
      </p:sp>
    </p:spTree>
  </p:cSld>
  <p:clrMapOvr>
    <a:masterClrMapping/>
  </p:clrMapOvr>
  <p:transition spd="med">
    <p:pull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63C9E1F4-298C-7E4B-B2E7-707ECB3290D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959999"/>
            <a:ext cx="12192000" cy="5670711"/>
          </a:xfrm>
          <a:prstGeom prst="rect">
            <a:avLst/>
          </a:prstGeom>
        </p:spPr>
      </p:pic>
      <p:sp>
        <p:nvSpPr>
          <p:cNvPr id="13316" name="Rectangle 4"/>
          <p:cNvSpPr>
            <a:spLocks noGrp="1" noChangeArrowheads="1"/>
          </p:cNvSpPr>
          <p:nvPr>
            <p:ph type="subTitle" idx="1" hasCustomPrompt="1"/>
          </p:nvPr>
        </p:nvSpPr>
        <p:spPr>
          <a:xfrm>
            <a:off x="1401231" y="2926861"/>
            <a:ext cx="5955724" cy="483072"/>
          </a:xfrm>
          <a:solidFill>
            <a:schemeClr val="tx1">
              <a:alpha val="43000"/>
            </a:schemeClr>
          </a:solidFill>
          <a:effectLst>
            <a:softEdge rad="0"/>
          </a:effectLst>
          <a:extLst>
            <a:ext uri="{909E8E84-426E-40dd-AFC4-6F175D3DCCD1}">
              <a14:hiddenFill xmlns="" xmlns:a14="http://schemas.microsoft.com/office/drawing/2010/main">
                <a:solidFill>
                  <a:schemeClr val="accent1"/>
                </a:solidFill>
              </a14:hiddenFill>
            </a:ext>
          </a:extLst>
        </p:spPr>
        <p:txBody>
          <a:bodyPr wrap="none" lIns="36000" tIns="0" rIns="36000" bIns="72000">
            <a:spAutoFit/>
          </a:bodyPr>
          <a:lstStyle>
            <a:lvl1pPr marL="0" indent="0">
              <a:defRPr sz="2667" baseline="0">
                <a:solidFill>
                  <a:schemeClr val="bg1"/>
                </a:solidFill>
              </a:defRPr>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6017211"/>
            <a:ext cx="8717739" cy="383588"/>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baseline="0">
                <a:solidFill>
                  <a:schemeClr val="bg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8190569" y="131289"/>
            <a:ext cx="3552979" cy="704723"/>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6557099"/>
            <a:ext cx="12192000" cy="3264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nl-NL" sz="32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71107" y="6630711"/>
            <a:ext cx="3225600" cy="1344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401233" y="1591555"/>
            <a:ext cx="9342393" cy="648392"/>
          </a:xfrm>
          <a:prstGeom prst="rect">
            <a:avLst/>
          </a:prstGeom>
        </p:spPr>
        <p:txBody>
          <a:bodyPr>
            <a:normAutofit/>
          </a:bodyPr>
          <a:lstStyle>
            <a:lvl1pPr>
              <a:defRPr sz="4000" baseline="0">
                <a:solidFill>
                  <a:schemeClr val="bg1"/>
                </a:solidFill>
              </a:defRPr>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2378641218"/>
      </p:ext>
    </p:extLst>
  </p:cSld>
  <p:clrMapOvr>
    <a:masterClrMapping/>
  </p:clrMapOvr>
  <p:transition spd="med">
    <p:pull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0_Titeldia 1">
    <p:spTree>
      <p:nvGrpSpPr>
        <p:cNvPr id="1" name=""/>
        <p:cNvGrpSpPr/>
        <p:nvPr/>
      </p:nvGrpSpPr>
      <p:grpSpPr>
        <a:xfrm>
          <a:off x="0" y="0"/>
          <a:ext cx="0" cy="0"/>
          <a:chOff x="0" y="0"/>
          <a:chExt cx="0" cy="0"/>
        </a:xfrm>
      </p:grpSpPr>
      <p:pic>
        <p:nvPicPr>
          <p:cNvPr id="14" name="Afbeelding 13">
            <a:extLst>
              <a:ext uri="{FF2B5EF4-FFF2-40B4-BE49-F238E27FC236}">
                <a16:creationId xmlns:a16="http://schemas.microsoft.com/office/drawing/2014/main" id="{58BD9495-C252-CB48-87C4-AA2B3A5D2F12}"/>
              </a:ext>
            </a:extLst>
          </p:cNvPr>
          <p:cNvPicPr>
            <a:picLocks noChangeAspect="1"/>
          </p:cNvPicPr>
          <p:nvPr userDrawn="1"/>
        </p:nvPicPr>
        <p:blipFill>
          <a:blip r:embed="rId2"/>
          <a:stretch>
            <a:fillRect/>
          </a:stretch>
        </p:blipFill>
        <p:spPr>
          <a:xfrm>
            <a:off x="314997" y="16332"/>
            <a:ext cx="8644312" cy="6858000"/>
          </a:xfrm>
          <a:prstGeom prst="rect">
            <a:avLst/>
          </a:prstGeom>
        </p:spPr>
      </p:pic>
      <p:sp>
        <p:nvSpPr>
          <p:cNvPr id="13316" name="Rectangle 4"/>
          <p:cNvSpPr>
            <a:spLocks noGrp="1" noChangeArrowheads="1"/>
          </p:cNvSpPr>
          <p:nvPr>
            <p:ph type="subTitle" idx="1" hasCustomPrompt="1"/>
          </p:nvPr>
        </p:nvSpPr>
        <p:spPr>
          <a:xfrm>
            <a:off x="1401232" y="2926862"/>
            <a:ext cx="9342393" cy="459613"/>
          </a:xfrm>
          <a:extLst>
            <a:ext uri="{909E8E84-426E-40dd-AFC4-6F175D3DCCD1}">
              <a14:hiddenFill xmlns="" xmlns:a14="http://schemas.microsoft.com/office/drawing/2010/main">
                <a:solidFill>
                  <a:schemeClr val="accent1"/>
                </a:solidFill>
              </a14:hiddenFill>
            </a:ext>
          </a:extLst>
        </p:spPr>
        <p:txBody>
          <a:bodyPr wrap="square">
            <a:normAutofit/>
          </a:bodyPr>
          <a:lstStyle>
            <a:lvl1pPr marL="0" indent="0">
              <a:defRPr sz="2667" baseline="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6017211"/>
            <a:ext cx="8717739" cy="383588"/>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8190569" y="131289"/>
            <a:ext cx="3552979" cy="704723"/>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6557099"/>
            <a:ext cx="12192000" cy="3264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nl-NL" sz="32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71107" y="6630711"/>
            <a:ext cx="3225600" cy="1344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401233" y="1591555"/>
            <a:ext cx="9342393" cy="648392"/>
          </a:xfrm>
          <a:prstGeom prst="rect">
            <a:avLst/>
          </a:prstGeom>
        </p:spPr>
        <p:txBody>
          <a:bodyPr>
            <a:normAutofit/>
          </a:bodyPr>
          <a:lstStyle>
            <a:lvl1pPr>
              <a:defRPr sz="40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1662761746"/>
      </p:ext>
    </p:extLst>
  </p:cSld>
  <p:clrMapOvr>
    <a:masterClrMapping/>
  </p:clrMapOvr>
  <p:transition spd="med">
    <p:pull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2_Titeldia 1">
    <p:spTree>
      <p:nvGrpSpPr>
        <p:cNvPr id="1" name=""/>
        <p:cNvGrpSpPr/>
        <p:nvPr/>
      </p:nvGrpSpPr>
      <p:grpSpPr>
        <a:xfrm>
          <a:off x="0" y="0"/>
          <a:ext cx="0" cy="0"/>
          <a:chOff x="0" y="0"/>
          <a:chExt cx="0" cy="0"/>
        </a:xfrm>
      </p:grpSpPr>
      <p:pic>
        <p:nvPicPr>
          <p:cNvPr id="10" name="Afbeelding 9">
            <a:extLst>
              <a:ext uri="{FF2B5EF4-FFF2-40B4-BE49-F238E27FC236}">
                <a16:creationId xmlns:a16="http://schemas.microsoft.com/office/drawing/2014/main" id="{1B8093E3-7836-0546-9899-B25DD682554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48" y="960001"/>
            <a:ext cx="12218147" cy="1906031"/>
          </a:xfrm>
          <a:prstGeom prst="rect">
            <a:avLst/>
          </a:prstGeom>
        </p:spPr>
      </p:pic>
      <p:sp>
        <p:nvSpPr>
          <p:cNvPr id="13316" name="Rectangle 4"/>
          <p:cNvSpPr>
            <a:spLocks noGrp="1" noChangeArrowheads="1"/>
          </p:cNvSpPr>
          <p:nvPr>
            <p:ph type="subTitle" idx="1" hasCustomPrompt="1"/>
          </p:nvPr>
        </p:nvSpPr>
        <p:spPr>
          <a:xfrm>
            <a:off x="1401232" y="3855128"/>
            <a:ext cx="9342393" cy="459613"/>
          </a:xfrm>
          <a:extLst>
            <a:ext uri="{909E8E84-426E-40dd-AFC4-6F175D3DCCD1}">
              <a14:hiddenFill xmlns="" xmlns:a14="http://schemas.microsoft.com/office/drawing/2010/main">
                <a:solidFill>
                  <a:schemeClr val="accent1"/>
                </a:solidFill>
              </a14:hiddenFill>
            </a:ext>
          </a:extLst>
        </p:spPr>
        <p:txBody>
          <a:bodyPr wrap="square">
            <a:normAutofit/>
          </a:bodyPr>
          <a:lstStyle>
            <a:lvl1pPr marL="0" indent="0">
              <a:defRPr sz="2667" baseline="0"/>
            </a:lvl1pPr>
          </a:lstStyle>
          <a:p>
            <a:pPr lvl="0"/>
            <a:r>
              <a:rPr lang="nl-NL" noProof="0" dirty="0"/>
              <a:t>Click </a:t>
            </a:r>
            <a:r>
              <a:rPr lang="nl-NL" noProof="0" dirty="0" err="1"/>
              <a:t>to</a:t>
            </a:r>
            <a:r>
              <a:rPr lang="nl-NL" noProof="0" dirty="0"/>
              <a:t> </a:t>
            </a:r>
            <a:r>
              <a:rPr lang="nl-NL" noProof="0" dirty="0" err="1"/>
              <a:t>edit</a:t>
            </a:r>
            <a:r>
              <a:rPr lang="nl-NL" noProof="0" dirty="0"/>
              <a:t> </a:t>
            </a:r>
            <a:r>
              <a:rPr lang="nl-NL" noProof="0" dirty="0" err="1"/>
              <a:t>the</a:t>
            </a:r>
            <a:r>
              <a:rPr lang="nl-NL" noProof="0" dirty="0"/>
              <a:t> </a:t>
            </a:r>
            <a:r>
              <a:rPr lang="nl-NL" noProof="0" dirty="0" err="1"/>
              <a:t>subtitle</a:t>
            </a:r>
            <a:r>
              <a:rPr lang="nl-NL" noProof="0" dirty="0"/>
              <a:t> </a:t>
            </a:r>
            <a:r>
              <a:rPr lang="nl-NL" noProof="0" dirty="0" err="1"/>
              <a:t>style</a:t>
            </a:r>
            <a:r>
              <a:rPr lang="nl-NL" noProof="0" dirty="0"/>
              <a:t> of </a:t>
            </a:r>
            <a:r>
              <a:rPr lang="nl-NL" noProof="0" dirty="0" err="1"/>
              <a:t>the</a:t>
            </a:r>
            <a:r>
              <a:rPr lang="nl-NL" noProof="0" dirty="0"/>
              <a:t> model</a:t>
            </a:r>
            <a:endParaRPr lang="en-GB" noProof="0" dirty="0"/>
          </a:p>
        </p:txBody>
      </p:sp>
      <p:sp>
        <p:nvSpPr>
          <p:cNvPr id="13317" name="Text Box 5"/>
          <p:cNvSpPr txBox="1">
            <a:spLocks noChangeArrowheads="1"/>
          </p:cNvSpPr>
          <p:nvPr/>
        </p:nvSpPr>
        <p:spPr bwMode="auto">
          <a:xfrm>
            <a:off x="1401234" y="5194301"/>
            <a:ext cx="320601" cy="4007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2075" tIns="46039" rIns="92075" bIns="46039">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spcBef>
                <a:spcPct val="50000"/>
              </a:spcBef>
              <a:buClr>
                <a:schemeClr val="tx2"/>
              </a:buClr>
              <a:buFontTx/>
              <a:buChar char="•"/>
            </a:pPr>
            <a:endParaRPr lang="en-GB" sz="2000" dirty="0">
              <a:latin typeface="Trebuchet MS" charset="0"/>
            </a:endParaRPr>
          </a:p>
        </p:txBody>
      </p:sp>
      <p:sp>
        <p:nvSpPr>
          <p:cNvPr id="13320" name="Rectangle 8"/>
          <p:cNvSpPr>
            <a:spLocks noGrp="1" noChangeArrowheads="1"/>
          </p:cNvSpPr>
          <p:nvPr>
            <p:ph type="dt" sz="quarter" idx="2"/>
          </p:nvPr>
        </p:nvSpPr>
        <p:spPr bwMode="auto">
          <a:xfrm>
            <a:off x="2438400" y="6017211"/>
            <a:ext cx="8717739" cy="383588"/>
          </a:xfrm>
          <a:prstGeom prst="rect">
            <a:avLst/>
          </a:prstGeom>
          <a:noFill/>
          <a:extLst>
            <a:ext uri="{FAA26D3D-D897-4be2-8F04-BA451C77F1D7}">
              <ma14:placeholderFlag xmlns:ma14="http://schemas.microsoft.com/office/mac/drawingml/2011/main" xmlns="" val="1"/>
            </a:ex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lvl1pPr algn="r">
              <a:spcBef>
                <a:spcPct val="50000"/>
              </a:spcBef>
              <a:buClr>
                <a:schemeClr val="tx2"/>
              </a:buClr>
              <a:defRPr sz="1400" b="0" i="0">
                <a:solidFill>
                  <a:srgbClr val="003741"/>
                </a:solidFill>
                <a:latin typeface="Arial Regular"/>
              </a:defRPr>
            </a:lvl1pPr>
          </a:lstStyle>
          <a:p>
            <a:endParaRPr lang="en-GB" dirty="0"/>
          </a:p>
        </p:txBody>
      </p:sp>
      <p:pic>
        <p:nvPicPr>
          <p:cNvPr id="11" name="Afbeelding 10">
            <a:extLst>
              <a:ext uri="{FF2B5EF4-FFF2-40B4-BE49-F238E27FC236}">
                <a16:creationId xmlns:a16="http://schemas.microsoft.com/office/drawing/2014/main" id="{1906CD6A-6B92-4946-B806-CE5E07135D70}"/>
              </a:ext>
            </a:extLst>
          </p:cNvPr>
          <p:cNvPicPr>
            <a:picLocks noChangeAspect="1"/>
          </p:cNvPicPr>
          <p:nvPr userDrawn="1"/>
        </p:nvPicPr>
        <p:blipFill>
          <a:blip r:embed="rId3"/>
          <a:stretch>
            <a:fillRect/>
          </a:stretch>
        </p:blipFill>
        <p:spPr>
          <a:xfrm>
            <a:off x="8190569" y="131289"/>
            <a:ext cx="3552979" cy="704723"/>
          </a:xfrm>
          <a:prstGeom prst="rect">
            <a:avLst/>
          </a:prstGeom>
        </p:spPr>
      </p:pic>
      <p:sp>
        <p:nvSpPr>
          <p:cNvPr id="18" name="Rechthoek 17">
            <a:extLst>
              <a:ext uri="{FF2B5EF4-FFF2-40B4-BE49-F238E27FC236}">
                <a16:creationId xmlns:a16="http://schemas.microsoft.com/office/drawing/2014/main" id="{DCD227F9-2638-3E4D-B8B6-0DD9D4C4ECD8}"/>
              </a:ext>
            </a:extLst>
          </p:cNvPr>
          <p:cNvSpPr/>
          <p:nvPr userDrawn="1"/>
        </p:nvSpPr>
        <p:spPr bwMode="auto">
          <a:xfrm>
            <a:off x="0" y="6557099"/>
            <a:ext cx="12192000" cy="3264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nl-NL" sz="3200" b="0" i="0" u="none" strike="noStrike" cap="none" normalizeH="0" baseline="0" dirty="0">
              <a:ln>
                <a:noFill/>
              </a:ln>
              <a:solidFill>
                <a:schemeClr val="tx1"/>
              </a:solidFill>
              <a:effectLst/>
              <a:latin typeface="Times" charset="0"/>
              <a:ea typeface="ＭＳ Ｐゴシック" charset="0"/>
            </a:endParaRPr>
          </a:p>
        </p:txBody>
      </p:sp>
      <p:pic>
        <p:nvPicPr>
          <p:cNvPr id="19" name="Afbeelding 18">
            <a:extLst>
              <a:ext uri="{FF2B5EF4-FFF2-40B4-BE49-F238E27FC236}">
                <a16:creationId xmlns:a16="http://schemas.microsoft.com/office/drawing/2014/main" id="{AE9D36F7-E6B6-6B4C-9002-77F41634047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71107" y="6630711"/>
            <a:ext cx="3225600" cy="134400"/>
          </a:xfrm>
          <a:prstGeom prst="rect">
            <a:avLst/>
          </a:prstGeom>
        </p:spPr>
      </p:pic>
      <p:sp>
        <p:nvSpPr>
          <p:cNvPr id="13" name="Titel 1">
            <a:extLst>
              <a:ext uri="{FF2B5EF4-FFF2-40B4-BE49-F238E27FC236}">
                <a16:creationId xmlns:a16="http://schemas.microsoft.com/office/drawing/2014/main" id="{927F31EE-848E-2E44-8C4C-DA1DAC14515E}"/>
              </a:ext>
            </a:extLst>
          </p:cNvPr>
          <p:cNvSpPr>
            <a:spLocks noGrp="1"/>
          </p:cNvSpPr>
          <p:nvPr>
            <p:ph type="title" hasCustomPrompt="1"/>
          </p:nvPr>
        </p:nvSpPr>
        <p:spPr>
          <a:xfrm>
            <a:off x="1401233" y="3081126"/>
            <a:ext cx="9342393" cy="770553"/>
          </a:xfrm>
          <a:prstGeom prst="rect">
            <a:avLst/>
          </a:prstGeom>
        </p:spPr>
        <p:txBody>
          <a:bodyPr>
            <a:normAutofit/>
          </a:bodyPr>
          <a:lstStyle>
            <a:lvl1pPr>
              <a:defRPr sz="4000" baseline="0"/>
            </a:lvl1pPr>
          </a:lstStyle>
          <a:p>
            <a:r>
              <a:rPr lang="nl-NL" dirty="0" err="1"/>
              <a:t>Edit</a:t>
            </a:r>
            <a:r>
              <a:rPr lang="nl-NL" dirty="0"/>
              <a:t> </a:t>
            </a:r>
            <a:r>
              <a:rPr lang="nl-NL" dirty="0" err="1"/>
              <a:t>title</a:t>
            </a:r>
            <a:r>
              <a:rPr lang="nl-NL" dirty="0"/>
              <a:t> </a:t>
            </a:r>
            <a:r>
              <a:rPr lang="nl-NL" dirty="0" err="1"/>
              <a:t>style</a:t>
            </a:r>
            <a:r>
              <a:rPr lang="nl-NL" dirty="0"/>
              <a:t> of model</a:t>
            </a:r>
          </a:p>
        </p:txBody>
      </p:sp>
    </p:spTree>
    <p:extLst>
      <p:ext uri="{BB962C8B-B14F-4D97-AF65-F5344CB8AC3E}">
        <p14:creationId xmlns:p14="http://schemas.microsoft.com/office/powerpoint/2010/main" val="2994920399"/>
      </p:ext>
    </p:extLst>
  </p:cSld>
  <p:clrMapOvr>
    <a:masterClrMapping/>
  </p:clrMapOvr>
  <p:transition spd="med">
    <p:pull dir="d"/>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13" Type="http://schemas.openxmlformats.org/officeDocument/2006/relationships/slideLayout" Target="../slideLayouts/slideLayout20.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slideLayout" Target="../slideLayouts/slideLayout19.xml"/><Relationship Id="rId17" Type="http://schemas.openxmlformats.org/officeDocument/2006/relationships/image" Target="../media/image10.emf"/><Relationship Id="rId2" Type="http://schemas.openxmlformats.org/officeDocument/2006/relationships/slideLayout" Target="../slideLayouts/slideLayout9.xml"/><Relationship Id="rId16" Type="http://schemas.openxmlformats.org/officeDocument/2006/relationships/image" Target="../media/image9.emf"/><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5" Type="http://schemas.openxmlformats.org/officeDocument/2006/relationships/theme" Target="../theme/theme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 Id="rId14"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Afbeelding 5"/>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0" y="2612"/>
            <a:ext cx="12192000" cy="6656832"/>
          </a:xfrm>
          <a:prstGeom prst="rect">
            <a:avLst/>
          </a:prstGeom>
        </p:spPr>
      </p:pic>
      <p:sp>
        <p:nvSpPr>
          <p:cNvPr id="12291" name="Rectangle 3"/>
          <p:cNvSpPr>
            <a:spLocks noGrp="1" noChangeArrowheads="1"/>
          </p:cNvSpPr>
          <p:nvPr>
            <p:ph type="body" idx="1"/>
          </p:nvPr>
        </p:nvSpPr>
        <p:spPr bwMode="auto">
          <a:xfrm>
            <a:off x="868800" y="1455631"/>
            <a:ext cx="10439400" cy="4976009"/>
          </a:xfrm>
          <a:prstGeom prst="rect">
            <a:avLst/>
          </a:prstGeom>
          <a:noFill/>
          <a:ln>
            <a:noFill/>
          </a:ln>
          <a:effectLst/>
          <a:extLst>
            <a:ext uri="{FAA26D3D-D897-4be2-8F04-BA451C77F1D7}">
              <ma14:placeholderFlag xmlns="" xmlns:ma14="http://schemas.microsoft.com/office/mac/drawingml/2011/main"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bodyPr>
          <a:lstStyle/>
          <a:p>
            <a:pPr lvl="0"/>
            <a:r>
              <a:rPr lang="nl-NL"/>
              <a:t>Klik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12292" name="Text Box 4"/>
          <p:cNvSpPr txBox="1">
            <a:spLocks noChangeArrowheads="1"/>
          </p:cNvSpPr>
          <p:nvPr/>
        </p:nvSpPr>
        <p:spPr bwMode="auto">
          <a:xfrm>
            <a:off x="6908800" y="-58896"/>
            <a:ext cx="1828800" cy="292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a:solidFill>
                <a:schemeClr val="accent1"/>
              </a:solidFill>
              <a:latin typeface="Amerigo BT" charset="0"/>
            </a:endParaRPr>
          </a:p>
        </p:txBody>
      </p:sp>
      <p:sp>
        <p:nvSpPr>
          <p:cNvPr id="12293" name="Rectangle 5"/>
          <p:cNvSpPr>
            <a:spLocks noChangeArrowheads="1"/>
          </p:cNvSpPr>
          <p:nvPr/>
        </p:nvSpPr>
        <p:spPr bwMode="auto">
          <a:xfrm>
            <a:off x="3962400" y="1828800"/>
            <a:ext cx="62992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761981"/>
            <a:endParaRPr lang="nl-NL" sz="2000" b="1">
              <a:solidFill>
                <a:schemeClr val="bg2"/>
              </a:solidFill>
              <a:latin typeface="Trebuchet MS" charset="0"/>
            </a:endParaRPr>
          </a:p>
        </p:txBody>
      </p:sp>
      <p:pic>
        <p:nvPicPr>
          <p:cNvPr id="4" name="Afbeelding 3"/>
          <p:cNvPicPr>
            <a:picLocks noChangeAspect="1"/>
          </p:cNvPicPr>
          <p:nvPr userDrawn="1"/>
        </p:nvPicPr>
        <p:blipFill>
          <a:blip r:embed="rId10"/>
          <a:stretch>
            <a:fillRect/>
          </a:stretch>
        </p:blipFill>
        <p:spPr>
          <a:xfrm>
            <a:off x="0" y="6608789"/>
            <a:ext cx="12192000" cy="258835"/>
          </a:xfrm>
          <a:prstGeom prst="rect">
            <a:avLst/>
          </a:prstGeom>
        </p:spPr>
      </p:pic>
      <p:sp>
        <p:nvSpPr>
          <p:cNvPr id="9" name="Tijdelijke aanduiding voor dianummer 5"/>
          <p:cNvSpPr>
            <a:spLocks noGrp="1"/>
          </p:cNvSpPr>
          <p:nvPr>
            <p:ph type="sldNum" sz="quarter" idx="4"/>
          </p:nvPr>
        </p:nvSpPr>
        <p:spPr>
          <a:xfrm>
            <a:off x="8957129" y="6608789"/>
            <a:ext cx="2351073" cy="258835"/>
          </a:xfrm>
          <a:prstGeom prst="rect">
            <a:avLst/>
          </a:prstGeom>
        </p:spPr>
        <p:txBody>
          <a:bodyPr vert="horz" lIns="91440" tIns="28800" rIns="0" bIns="45720" rtlCol="0" anchor="ctr"/>
          <a:lstStyle>
            <a:lvl1pPr algn="r">
              <a:defRPr sz="1200" b="0" i="0">
                <a:solidFill>
                  <a:schemeClr val="bg1"/>
                </a:solidFill>
                <a:latin typeface="Calibri Normaal" charset="0"/>
                <a:ea typeface="Calibri Normaal" charset="0"/>
                <a:cs typeface="Calibri Normaal" charset="0"/>
              </a:defRPr>
            </a:lvl1pPr>
          </a:lstStyle>
          <a:p>
            <a:fld id="{306CB06F-8D94-B64C-AC66-62AFBAF0736E}" type="slidenum">
              <a:rPr lang="nl-NL" smtClean="0"/>
              <a:pPr/>
              <a:t>‹#›</a:t>
            </a:fld>
            <a:endParaRPr lang="nl-NL"/>
          </a:p>
        </p:txBody>
      </p:sp>
      <p:sp>
        <p:nvSpPr>
          <p:cNvPr id="10" name="Tijdelijke aanduiding voor titel 9"/>
          <p:cNvSpPr>
            <a:spLocks noGrp="1"/>
          </p:cNvSpPr>
          <p:nvPr>
            <p:ph type="title"/>
          </p:nvPr>
        </p:nvSpPr>
        <p:spPr>
          <a:xfrm>
            <a:off x="870381" y="715163"/>
            <a:ext cx="10439400" cy="648392"/>
          </a:xfrm>
          <a:prstGeom prst="rect">
            <a:avLst/>
          </a:prstGeom>
        </p:spPr>
        <p:txBody>
          <a:bodyPr vert="horz" lIns="0" tIns="0" rIns="0" bIns="0" rtlCol="0" anchor="t" anchorCtr="0">
            <a:normAutofit/>
          </a:bodyPr>
          <a:lstStyle/>
          <a:p>
            <a:r>
              <a:rPr lang="nl-NL"/>
              <a:t>TITELSTIJL VAN MODEL BEWERKEN</a:t>
            </a:r>
          </a:p>
        </p:txBody>
      </p:sp>
      <p:pic>
        <p:nvPicPr>
          <p:cNvPr id="12" name="Afbeelding 11"/>
          <p:cNvPicPr>
            <a:picLocks noChangeAspect="1"/>
          </p:cNvPicPr>
          <p:nvPr userDrawn="1"/>
        </p:nvPicPr>
        <p:blipFill>
          <a:blip r:embed="rId11"/>
          <a:stretch>
            <a:fillRect/>
          </a:stretch>
        </p:blipFill>
        <p:spPr>
          <a:xfrm>
            <a:off x="9844381" y="61239"/>
            <a:ext cx="1888255" cy="653627"/>
          </a:xfrm>
          <a:prstGeom prst="rect">
            <a:avLst/>
          </a:prstGeom>
        </p:spPr>
      </p:pic>
      <p:pic>
        <p:nvPicPr>
          <p:cNvPr id="13" name="Afbeelding 12">
            <a:extLst>
              <a:ext uri="{FF2B5EF4-FFF2-40B4-BE49-F238E27FC236}">
                <a16:creationId xmlns:a16="http://schemas.microsoft.com/office/drawing/2014/main" id="{3B7EAADE-8564-0A43-9964-F230362C2FB9}"/>
              </a:ext>
            </a:extLst>
          </p:cNvPr>
          <p:cNvPicPr>
            <a:picLocks noChangeAspect="1"/>
          </p:cNvPicPr>
          <p:nvPr userDrawn="1"/>
        </p:nvPicPr>
        <p:blipFill>
          <a:blip r:embed="rId12"/>
          <a:stretch>
            <a:fillRect/>
          </a:stretch>
        </p:blipFill>
        <p:spPr>
          <a:xfrm>
            <a:off x="853340" y="6606000"/>
            <a:ext cx="2186940" cy="243840"/>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63" r:id="rId2"/>
    <p:sldLayoutId id="2147483661" r:id="rId3"/>
    <p:sldLayoutId id="2147483667" r:id="rId4"/>
    <p:sldLayoutId id="2147483664" r:id="rId5"/>
    <p:sldLayoutId id="2147483666" r:id="rId6"/>
    <p:sldLayoutId id="2147483669" r:id="rId7"/>
  </p:sldLayoutIdLst>
  <p:transition spd="med">
    <p:pull dir="d"/>
  </p:transition>
  <p:hf hdr="0" ftr="0" dt="0"/>
  <p:txStyles>
    <p:titleStyle>
      <a:lvl1pPr algn="l" defTabSz="761981" rtl="0" eaLnBrk="1" fontAlgn="base" hangingPunct="1">
        <a:spcBef>
          <a:spcPct val="0"/>
        </a:spcBef>
        <a:spcAft>
          <a:spcPct val="0"/>
        </a:spcAft>
        <a:defRPr sz="3000" b="1" i="0">
          <a:solidFill>
            <a:schemeClr val="accent1"/>
          </a:solidFill>
          <a:latin typeface="Calibri Vet" charset="0"/>
          <a:ea typeface="Calibri Vet" charset="0"/>
          <a:cs typeface="Calibri Vet" charset="0"/>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495" indent="-190495" algn="l" defTabSz="761981" rtl="0" eaLnBrk="1" fontAlgn="base" hangingPunct="1">
        <a:lnSpc>
          <a:spcPts val="3200"/>
        </a:lnSpc>
        <a:spcBef>
          <a:spcPts val="0"/>
        </a:spcBef>
        <a:spcAft>
          <a:spcPct val="0"/>
        </a:spcAft>
        <a:defRPr sz="2400" b="0" i="0">
          <a:solidFill>
            <a:srgbClr val="0E4133"/>
          </a:solidFill>
          <a:latin typeface="Calibri Normaal" charset="0"/>
          <a:ea typeface="+mn-ea"/>
          <a:cs typeface="+mn-cs"/>
        </a:defRPr>
      </a:lvl1pPr>
      <a:lvl2pPr marL="361942" indent="-169858"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486" indent="-207957"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32" indent="-182558" algn="l" defTabSz="761981"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686" indent="-228594" algn="l" defTabSz="761981"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875" indent="-228594" algn="l" defTabSz="761981" rtl="0" eaLnBrk="1" fontAlgn="base" hangingPunct="1">
        <a:lnSpc>
          <a:spcPts val="3200"/>
        </a:lnSpc>
        <a:spcBef>
          <a:spcPct val="20000"/>
        </a:spcBef>
        <a:spcAft>
          <a:spcPct val="0"/>
        </a:spcAft>
        <a:defRPr sz="2400">
          <a:solidFill>
            <a:srgbClr val="0E4133"/>
          </a:solidFill>
          <a:latin typeface="+mn-lt"/>
          <a:ea typeface="+mn-ea"/>
        </a:defRPr>
      </a:lvl6pPr>
      <a:lvl7pPr marL="3005064" indent="-228594" algn="l" defTabSz="761981" rtl="0" eaLnBrk="1" fontAlgn="base" hangingPunct="1">
        <a:lnSpc>
          <a:spcPts val="3200"/>
        </a:lnSpc>
        <a:spcBef>
          <a:spcPct val="20000"/>
        </a:spcBef>
        <a:spcAft>
          <a:spcPct val="0"/>
        </a:spcAft>
        <a:defRPr sz="2400">
          <a:solidFill>
            <a:srgbClr val="0E4133"/>
          </a:solidFill>
          <a:latin typeface="+mn-lt"/>
          <a:ea typeface="+mn-ea"/>
        </a:defRPr>
      </a:lvl7pPr>
      <a:lvl8pPr marL="3462252" indent="-228594" algn="l" defTabSz="761981" rtl="0" eaLnBrk="1" fontAlgn="base" hangingPunct="1">
        <a:lnSpc>
          <a:spcPts val="3200"/>
        </a:lnSpc>
        <a:spcBef>
          <a:spcPct val="20000"/>
        </a:spcBef>
        <a:spcAft>
          <a:spcPct val="0"/>
        </a:spcAft>
        <a:defRPr sz="2400">
          <a:solidFill>
            <a:srgbClr val="0E4133"/>
          </a:solidFill>
          <a:latin typeface="+mn-lt"/>
          <a:ea typeface="+mn-ea"/>
        </a:defRPr>
      </a:lvl8pPr>
      <a:lvl9pPr marL="3919441" indent="-228594" algn="l" defTabSz="761981"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hthoek 1">
            <a:extLst>
              <a:ext uri="{FF2B5EF4-FFF2-40B4-BE49-F238E27FC236}">
                <a16:creationId xmlns:a16="http://schemas.microsoft.com/office/drawing/2014/main" id="{D0C24CFD-C987-FA4B-82E6-A49187760A82}"/>
              </a:ext>
            </a:extLst>
          </p:cNvPr>
          <p:cNvSpPr/>
          <p:nvPr userDrawn="1"/>
        </p:nvSpPr>
        <p:spPr bwMode="auto">
          <a:xfrm>
            <a:off x="0" y="6557099"/>
            <a:ext cx="12192000" cy="326400"/>
          </a:xfrm>
          <a:prstGeom prst="rect">
            <a:avLst/>
          </a:prstGeom>
          <a:solidFill>
            <a:schemeClr val="tx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nl-NL" sz="3200" b="0" i="0" u="none" strike="noStrike" cap="none" normalizeH="0" baseline="0" dirty="0">
              <a:ln>
                <a:noFill/>
              </a:ln>
              <a:solidFill>
                <a:schemeClr val="tx1"/>
              </a:solidFill>
              <a:effectLst/>
              <a:latin typeface="Times" charset="0"/>
              <a:ea typeface="ＭＳ Ｐゴシック" charset="0"/>
            </a:endParaRPr>
          </a:p>
        </p:txBody>
      </p:sp>
      <p:sp>
        <p:nvSpPr>
          <p:cNvPr id="12291" name="Rectangle 3"/>
          <p:cNvSpPr>
            <a:spLocks noGrp="1" noChangeArrowheads="1"/>
          </p:cNvSpPr>
          <p:nvPr>
            <p:ph type="body" idx="1"/>
          </p:nvPr>
        </p:nvSpPr>
        <p:spPr bwMode="auto">
          <a:xfrm>
            <a:off x="868800" y="1440000"/>
            <a:ext cx="10439400" cy="4800000"/>
          </a:xfrm>
          <a:prstGeom prst="rect">
            <a:avLst/>
          </a:prstGeom>
          <a:noFill/>
          <a:ln>
            <a:noFill/>
          </a:ln>
          <a:effectLst/>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1E8AC2"/>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0" tIns="0" rIns="0" bIns="0" numCol="1" anchor="t" anchorCtr="0" compatLnSpc="1">
            <a:prstTxWarp prst="textNoShape">
              <a:avLst/>
            </a:prstTxWarp>
            <a:normAutofit/>
          </a:bodyPr>
          <a:lstStyle/>
          <a:p>
            <a:pPr lvl="0"/>
            <a:r>
              <a:rPr lang="en-GB" noProof="0" dirty="0"/>
              <a:t>Click to edit the text style of the model</a:t>
            </a:r>
          </a:p>
          <a:p>
            <a:pPr lvl="1"/>
            <a:r>
              <a:rPr lang="en-GB" noProof="0" dirty="0"/>
              <a:t>Second level</a:t>
            </a:r>
          </a:p>
          <a:p>
            <a:pPr lvl="2"/>
            <a:r>
              <a:rPr lang="en-GB" noProof="0" dirty="0"/>
              <a:t>Third level</a:t>
            </a:r>
          </a:p>
          <a:p>
            <a:pPr lvl="3"/>
            <a:r>
              <a:rPr lang="en-GB" noProof="0" dirty="0"/>
              <a:t>Fourth level</a:t>
            </a:r>
          </a:p>
        </p:txBody>
      </p:sp>
      <p:sp>
        <p:nvSpPr>
          <p:cNvPr id="12292" name="Text Box 4"/>
          <p:cNvSpPr txBox="1">
            <a:spLocks noChangeArrowheads="1"/>
          </p:cNvSpPr>
          <p:nvPr/>
        </p:nvSpPr>
        <p:spPr bwMode="auto">
          <a:xfrm>
            <a:off x="6908800" y="-58896"/>
            <a:ext cx="1828800" cy="2922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b">
            <a:spAutoFit/>
          </a:bodyPr>
          <a:lstStyle>
            <a:lvl1pPr defTabSz="762000">
              <a:defRPr sz="2400">
                <a:solidFill>
                  <a:schemeClr val="tx1"/>
                </a:solidFill>
                <a:latin typeface="Times" charset="0"/>
                <a:ea typeface="ＭＳ Ｐゴシック" charset="0"/>
              </a:defRPr>
            </a:lvl1pPr>
            <a:lvl2pPr marL="571500" defTabSz="762000">
              <a:defRPr sz="2400">
                <a:solidFill>
                  <a:schemeClr val="tx1"/>
                </a:solidFill>
                <a:latin typeface="Times" charset="0"/>
                <a:ea typeface="ＭＳ Ｐゴシック" charset="0"/>
              </a:defRPr>
            </a:lvl2pPr>
            <a:lvl3pPr marL="1143000" defTabSz="762000">
              <a:defRPr sz="2400">
                <a:solidFill>
                  <a:schemeClr val="tx1"/>
                </a:solidFill>
                <a:latin typeface="Times" charset="0"/>
                <a:ea typeface="ＭＳ Ｐゴシック" charset="0"/>
              </a:defRPr>
            </a:lvl3pPr>
            <a:lvl4pPr marL="1714500" defTabSz="762000">
              <a:defRPr sz="2400">
                <a:solidFill>
                  <a:schemeClr val="tx1"/>
                </a:solidFill>
                <a:latin typeface="Times" charset="0"/>
                <a:ea typeface="ＭＳ Ｐゴシック" charset="0"/>
              </a:defRPr>
            </a:lvl4pPr>
            <a:lvl5pPr marL="2286000" defTabSz="762000">
              <a:defRPr sz="2400">
                <a:solidFill>
                  <a:schemeClr val="tx1"/>
                </a:solidFill>
                <a:latin typeface="Times" charset="0"/>
                <a:ea typeface="ＭＳ Ｐゴシック" charset="0"/>
              </a:defRPr>
            </a:lvl5pPr>
            <a:lvl6pPr marL="2743200" defTabSz="762000" eaLnBrk="0" fontAlgn="base" hangingPunct="0">
              <a:spcBef>
                <a:spcPct val="0"/>
              </a:spcBef>
              <a:spcAft>
                <a:spcPct val="0"/>
              </a:spcAft>
              <a:defRPr sz="2400">
                <a:solidFill>
                  <a:schemeClr val="tx1"/>
                </a:solidFill>
                <a:latin typeface="Times" charset="0"/>
                <a:ea typeface="ＭＳ Ｐゴシック" charset="0"/>
              </a:defRPr>
            </a:lvl6pPr>
            <a:lvl7pPr marL="3200400" defTabSz="762000" eaLnBrk="0" fontAlgn="base" hangingPunct="0">
              <a:spcBef>
                <a:spcPct val="0"/>
              </a:spcBef>
              <a:spcAft>
                <a:spcPct val="0"/>
              </a:spcAft>
              <a:defRPr sz="2400">
                <a:solidFill>
                  <a:schemeClr val="tx1"/>
                </a:solidFill>
                <a:latin typeface="Times" charset="0"/>
                <a:ea typeface="ＭＳ Ｐゴシック" charset="0"/>
              </a:defRPr>
            </a:lvl7pPr>
            <a:lvl8pPr marL="3657600" defTabSz="762000" eaLnBrk="0" fontAlgn="base" hangingPunct="0">
              <a:spcBef>
                <a:spcPct val="0"/>
              </a:spcBef>
              <a:spcAft>
                <a:spcPct val="0"/>
              </a:spcAft>
              <a:defRPr sz="2400">
                <a:solidFill>
                  <a:schemeClr val="tx1"/>
                </a:solidFill>
                <a:latin typeface="Times" charset="0"/>
                <a:ea typeface="ＭＳ Ｐゴシック" charset="0"/>
              </a:defRPr>
            </a:lvl8pPr>
            <a:lvl9pPr marL="4114800" defTabSz="762000" eaLnBrk="0" fontAlgn="base" hangingPunct="0">
              <a:spcBef>
                <a:spcPct val="0"/>
              </a:spcBef>
              <a:spcAft>
                <a:spcPct val="0"/>
              </a:spcAft>
              <a:defRPr sz="2400">
                <a:solidFill>
                  <a:schemeClr val="tx1"/>
                </a:solidFill>
                <a:latin typeface="Times" charset="0"/>
                <a:ea typeface="ＭＳ Ｐゴシック" charset="0"/>
              </a:defRPr>
            </a:lvl9pPr>
          </a:lstStyle>
          <a:p>
            <a:pPr algn="r">
              <a:lnSpc>
                <a:spcPct val="115000"/>
              </a:lnSpc>
            </a:pPr>
            <a:endParaRPr lang="nl-NL" sz="1200" b="1" dirty="0">
              <a:solidFill>
                <a:schemeClr val="accent1"/>
              </a:solidFill>
              <a:latin typeface="Amerigo BT" charset="0"/>
            </a:endParaRPr>
          </a:p>
        </p:txBody>
      </p:sp>
      <p:sp>
        <p:nvSpPr>
          <p:cNvPr id="12293" name="Rectangle 5"/>
          <p:cNvSpPr>
            <a:spLocks noChangeArrowheads="1"/>
          </p:cNvSpPr>
          <p:nvPr/>
        </p:nvSpPr>
        <p:spPr bwMode="auto">
          <a:xfrm>
            <a:off x="3962400" y="1828800"/>
            <a:ext cx="6299200" cy="40011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381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r" defTabSz="761981"/>
            <a:endParaRPr lang="nl-NL" sz="2000" b="1" dirty="0">
              <a:solidFill>
                <a:schemeClr val="bg2"/>
              </a:solidFill>
              <a:latin typeface="Trebuchet MS" charset="0"/>
            </a:endParaRPr>
          </a:p>
        </p:txBody>
      </p:sp>
      <p:sp>
        <p:nvSpPr>
          <p:cNvPr id="9" name="Tijdelijke aanduiding voor dianummer 5"/>
          <p:cNvSpPr>
            <a:spLocks noGrp="1"/>
          </p:cNvSpPr>
          <p:nvPr>
            <p:ph type="sldNum" sz="quarter" idx="4"/>
          </p:nvPr>
        </p:nvSpPr>
        <p:spPr>
          <a:xfrm>
            <a:off x="8957129" y="6580437"/>
            <a:ext cx="2351073" cy="258835"/>
          </a:xfrm>
          <a:prstGeom prst="rect">
            <a:avLst/>
          </a:prstGeom>
        </p:spPr>
        <p:txBody>
          <a:bodyPr vert="horz" lIns="91440" tIns="28800" rIns="0" bIns="45720" rtlCol="0" anchor="ctr"/>
          <a:lstStyle>
            <a:lvl1pPr algn="r">
              <a:defRPr sz="1200" b="0" i="0" baseline="0">
                <a:solidFill>
                  <a:schemeClr val="accent4"/>
                </a:solidFill>
                <a:latin typeface="Arial Regular"/>
                <a:ea typeface="Arial Regular"/>
                <a:cs typeface="Arial Regular"/>
              </a:defRPr>
            </a:lvl1pPr>
          </a:lstStyle>
          <a:p>
            <a:fld id="{306CB06F-8D94-B64C-AC66-62AFBAF0736E}" type="slidenum">
              <a:rPr lang="nl-NL" smtClean="0"/>
              <a:pPr/>
              <a:t>‹#›</a:t>
            </a:fld>
            <a:endParaRPr lang="nl-NL" dirty="0"/>
          </a:p>
        </p:txBody>
      </p:sp>
      <p:pic>
        <p:nvPicPr>
          <p:cNvPr id="12" name="Afbeelding 11"/>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9084444" y="131290"/>
            <a:ext cx="2659104" cy="527425"/>
          </a:xfrm>
          <a:prstGeom prst="rect">
            <a:avLst/>
          </a:prstGeom>
        </p:spPr>
      </p:pic>
      <p:pic>
        <p:nvPicPr>
          <p:cNvPr id="13" name="Afbeelding 12">
            <a:extLst>
              <a:ext uri="{FF2B5EF4-FFF2-40B4-BE49-F238E27FC236}">
                <a16:creationId xmlns:a16="http://schemas.microsoft.com/office/drawing/2014/main" id="{B4532254-6395-9E4E-8129-E87EF2CCA9EF}"/>
              </a:ext>
            </a:extLst>
          </p:cNvPr>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879440" y="6630711"/>
            <a:ext cx="3225600" cy="134400"/>
          </a:xfrm>
          <a:prstGeom prst="rect">
            <a:avLst/>
          </a:prstGeom>
        </p:spPr>
      </p:pic>
      <p:sp>
        <p:nvSpPr>
          <p:cNvPr id="3" name="Tijdelijke aanduiding voor titel 2">
            <a:extLst>
              <a:ext uri="{FF2B5EF4-FFF2-40B4-BE49-F238E27FC236}">
                <a16:creationId xmlns:a16="http://schemas.microsoft.com/office/drawing/2014/main" id="{26FBABE8-32E9-4C4E-B65B-8CD137F5004C}"/>
              </a:ext>
            </a:extLst>
          </p:cNvPr>
          <p:cNvSpPr>
            <a:spLocks noGrp="1"/>
          </p:cNvSpPr>
          <p:nvPr>
            <p:ph type="title"/>
          </p:nvPr>
        </p:nvSpPr>
        <p:spPr>
          <a:xfrm>
            <a:off x="868800" y="768000"/>
            <a:ext cx="10440000" cy="648000"/>
          </a:xfrm>
          <a:prstGeom prst="rect">
            <a:avLst/>
          </a:prstGeom>
        </p:spPr>
        <p:txBody>
          <a:bodyPr vert="horz" lIns="0" tIns="0" rIns="0" bIns="0" rtlCol="0" anchor="ctr">
            <a:normAutofit/>
          </a:bodyPr>
          <a:lstStyle/>
          <a:p>
            <a:r>
              <a:rPr lang="nl-NL" dirty="0"/>
              <a:t>Klik om stijl te bewerken</a:t>
            </a:r>
            <a:endParaRPr lang="en-GB" dirty="0"/>
          </a:p>
        </p:txBody>
      </p:sp>
    </p:spTree>
    <p:extLst>
      <p:ext uri="{BB962C8B-B14F-4D97-AF65-F5344CB8AC3E}">
        <p14:creationId xmlns:p14="http://schemas.microsoft.com/office/powerpoint/2010/main" val="1407892654"/>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Lst>
  <p:transition spd="med">
    <p:pull dir="d"/>
  </p:transition>
  <p:hf hdr="0" ftr="0" dt="0"/>
  <p:txStyles>
    <p:titleStyle>
      <a:lvl1pPr algn="l" defTabSz="761981" rtl="0" eaLnBrk="1" fontAlgn="base" hangingPunct="1">
        <a:spcBef>
          <a:spcPct val="0"/>
        </a:spcBef>
        <a:spcAft>
          <a:spcPct val="0"/>
        </a:spcAft>
        <a:defRPr sz="3000" b="1" i="0">
          <a:solidFill>
            <a:schemeClr val="accent1"/>
          </a:solidFill>
          <a:latin typeface="Arial Bold"/>
          <a:ea typeface="Arial Bold"/>
          <a:cs typeface="Arial Bold"/>
        </a:defRPr>
      </a:lvl1pPr>
      <a:lvl2pPr algn="l" defTabSz="761981" rtl="0" eaLnBrk="1" fontAlgn="base" hangingPunct="1">
        <a:spcBef>
          <a:spcPct val="0"/>
        </a:spcBef>
        <a:spcAft>
          <a:spcPct val="0"/>
        </a:spcAft>
        <a:defRPr sz="3000">
          <a:solidFill>
            <a:srgbClr val="D06000"/>
          </a:solidFill>
          <a:latin typeface="Verdana" charset="0"/>
          <a:ea typeface="ＭＳ Ｐゴシック" charset="0"/>
        </a:defRPr>
      </a:lvl2pPr>
      <a:lvl3pPr algn="l" defTabSz="761981" rtl="0" eaLnBrk="1" fontAlgn="base" hangingPunct="1">
        <a:spcBef>
          <a:spcPct val="0"/>
        </a:spcBef>
        <a:spcAft>
          <a:spcPct val="0"/>
        </a:spcAft>
        <a:defRPr sz="3000">
          <a:solidFill>
            <a:srgbClr val="D06000"/>
          </a:solidFill>
          <a:latin typeface="Verdana" charset="0"/>
          <a:ea typeface="ＭＳ Ｐゴシック" charset="0"/>
        </a:defRPr>
      </a:lvl3pPr>
      <a:lvl4pPr algn="l" defTabSz="761981" rtl="0" eaLnBrk="1" fontAlgn="base" hangingPunct="1">
        <a:spcBef>
          <a:spcPct val="0"/>
        </a:spcBef>
        <a:spcAft>
          <a:spcPct val="0"/>
        </a:spcAft>
        <a:defRPr sz="3000">
          <a:solidFill>
            <a:srgbClr val="D06000"/>
          </a:solidFill>
          <a:latin typeface="Verdana" charset="0"/>
          <a:ea typeface="ＭＳ Ｐゴシック" charset="0"/>
        </a:defRPr>
      </a:lvl4pPr>
      <a:lvl5pPr algn="l" defTabSz="761981" rtl="0" eaLnBrk="1" fontAlgn="base" hangingPunct="1">
        <a:spcBef>
          <a:spcPct val="0"/>
        </a:spcBef>
        <a:spcAft>
          <a:spcPct val="0"/>
        </a:spcAft>
        <a:defRPr sz="3000">
          <a:solidFill>
            <a:srgbClr val="D06000"/>
          </a:solidFill>
          <a:latin typeface="Verdana" charset="0"/>
          <a:ea typeface="ＭＳ Ｐゴシック" charset="0"/>
        </a:defRPr>
      </a:lvl5pPr>
      <a:lvl6pPr marL="457189" algn="l" defTabSz="761981" rtl="0" eaLnBrk="1" fontAlgn="base" hangingPunct="1">
        <a:spcBef>
          <a:spcPct val="0"/>
        </a:spcBef>
        <a:spcAft>
          <a:spcPct val="0"/>
        </a:spcAft>
        <a:defRPr sz="3000">
          <a:solidFill>
            <a:srgbClr val="D06000"/>
          </a:solidFill>
          <a:latin typeface="Verdana" charset="0"/>
          <a:ea typeface="ＭＳ Ｐゴシック" charset="0"/>
        </a:defRPr>
      </a:lvl6pPr>
      <a:lvl7pPr marL="914377" algn="l" defTabSz="761981" rtl="0" eaLnBrk="1" fontAlgn="base" hangingPunct="1">
        <a:spcBef>
          <a:spcPct val="0"/>
        </a:spcBef>
        <a:spcAft>
          <a:spcPct val="0"/>
        </a:spcAft>
        <a:defRPr sz="3000">
          <a:solidFill>
            <a:srgbClr val="D06000"/>
          </a:solidFill>
          <a:latin typeface="Verdana" charset="0"/>
          <a:ea typeface="ＭＳ Ｐゴシック" charset="0"/>
        </a:defRPr>
      </a:lvl7pPr>
      <a:lvl8pPr marL="1371566" algn="l" defTabSz="761981" rtl="0" eaLnBrk="1" fontAlgn="base" hangingPunct="1">
        <a:spcBef>
          <a:spcPct val="0"/>
        </a:spcBef>
        <a:spcAft>
          <a:spcPct val="0"/>
        </a:spcAft>
        <a:defRPr sz="3000">
          <a:solidFill>
            <a:srgbClr val="D06000"/>
          </a:solidFill>
          <a:latin typeface="Verdana" charset="0"/>
          <a:ea typeface="ＭＳ Ｐゴシック" charset="0"/>
        </a:defRPr>
      </a:lvl8pPr>
      <a:lvl9pPr marL="1828754" algn="l" defTabSz="761981" rtl="0" eaLnBrk="1" fontAlgn="base" hangingPunct="1">
        <a:spcBef>
          <a:spcPct val="0"/>
        </a:spcBef>
        <a:spcAft>
          <a:spcPct val="0"/>
        </a:spcAft>
        <a:defRPr sz="3000">
          <a:solidFill>
            <a:srgbClr val="D06000"/>
          </a:solidFill>
          <a:latin typeface="Verdana" charset="0"/>
          <a:ea typeface="ＭＳ Ｐゴシック" charset="0"/>
        </a:defRPr>
      </a:lvl9pPr>
    </p:titleStyle>
    <p:bodyStyle>
      <a:lvl1pPr marL="190495" indent="-190495" algn="l" defTabSz="761981" rtl="0" eaLnBrk="1" fontAlgn="base" hangingPunct="1">
        <a:lnSpc>
          <a:spcPct val="120000"/>
        </a:lnSpc>
        <a:spcBef>
          <a:spcPts val="0"/>
        </a:spcBef>
        <a:spcAft>
          <a:spcPts val="1200"/>
        </a:spcAft>
        <a:defRPr sz="2400" b="0" i="0">
          <a:solidFill>
            <a:srgbClr val="0E4133"/>
          </a:solidFill>
          <a:latin typeface="Arial Regular"/>
          <a:ea typeface="+mn-ea"/>
          <a:cs typeface="+mn-cs"/>
        </a:defRPr>
      </a:lvl1pPr>
      <a:lvl2pPr marL="206395" indent="-206395" algn="l" defTabSz="761981" rtl="0" eaLnBrk="1" fontAlgn="base" hangingPunct="1">
        <a:lnSpc>
          <a:spcPct val="120000"/>
        </a:lnSpc>
        <a:spcBef>
          <a:spcPts val="0"/>
        </a:spcBef>
        <a:spcAft>
          <a:spcPts val="1067"/>
        </a:spcAft>
        <a:buFont typeface="Times" charset="0"/>
        <a:buChar char="•"/>
        <a:defRPr sz="2400" b="0" i="0">
          <a:solidFill>
            <a:srgbClr val="0E4133"/>
          </a:solidFill>
          <a:latin typeface="Arial Regular"/>
          <a:ea typeface="+mn-ea"/>
        </a:defRPr>
      </a:lvl2pPr>
      <a:lvl3pPr marL="475488" indent="-207957" algn="l" defTabSz="761981" rtl="0" eaLnBrk="1" fontAlgn="base" hangingPunct="1">
        <a:lnSpc>
          <a:spcPct val="120000"/>
        </a:lnSpc>
        <a:spcBef>
          <a:spcPts val="0"/>
        </a:spcBef>
        <a:spcAft>
          <a:spcPts val="1067"/>
        </a:spcAft>
        <a:buFont typeface="Times" charset="0"/>
        <a:buChar char="–"/>
        <a:defRPr sz="2400" b="0" i="0">
          <a:solidFill>
            <a:srgbClr val="0E4133"/>
          </a:solidFill>
          <a:latin typeface="Arial Regular"/>
          <a:ea typeface="+mn-ea"/>
        </a:defRPr>
      </a:lvl3pPr>
      <a:lvl4pPr marL="755632" indent="-206395" algn="l" defTabSz="761981" rtl="0" eaLnBrk="1" fontAlgn="base" hangingPunct="1">
        <a:lnSpc>
          <a:spcPct val="120000"/>
        </a:lnSpc>
        <a:spcBef>
          <a:spcPts val="0"/>
        </a:spcBef>
        <a:spcAft>
          <a:spcPts val="1067"/>
        </a:spcAft>
        <a:buSzPct val="60000"/>
        <a:buFont typeface="Courier New" panose="02070309020205020404" pitchFamily="49" charset="0"/>
        <a:buChar char="o"/>
        <a:defRPr sz="2400" b="0" i="0">
          <a:solidFill>
            <a:srgbClr val="0E4133"/>
          </a:solidFill>
          <a:latin typeface="Arial Regular"/>
          <a:ea typeface="+mn-ea"/>
        </a:defRPr>
      </a:lvl4pPr>
      <a:lvl5pPr marL="1658697" indent="-228594" algn="l" defTabSz="761981" rtl="0" eaLnBrk="1" fontAlgn="base" hangingPunct="1">
        <a:lnSpc>
          <a:spcPct val="120000"/>
        </a:lnSpc>
        <a:spcBef>
          <a:spcPts val="0"/>
        </a:spcBef>
        <a:spcAft>
          <a:spcPts val="1067"/>
        </a:spcAft>
        <a:defRPr sz="2400" b="0" i="0">
          <a:solidFill>
            <a:srgbClr val="0E4133"/>
          </a:solidFill>
          <a:latin typeface="Calibri Normaal" charset="0"/>
          <a:ea typeface="+mn-ea"/>
        </a:defRPr>
      </a:lvl5pPr>
      <a:lvl6pPr marL="2547875" indent="-228594" algn="l" defTabSz="761981" rtl="0" eaLnBrk="1" fontAlgn="base" hangingPunct="1">
        <a:lnSpc>
          <a:spcPts val="3200"/>
        </a:lnSpc>
        <a:spcBef>
          <a:spcPct val="20000"/>
        </a:spcBef>
        <a:spcAft>
          <a:spcPct val="0"/>
        </a:spcAft>
        <a:defRPr sz="2400">
          <a:solidFill>
            <a:srgbClr val="0E4133"/>
          </a:solidFill>
          <a:latin typeface="+mn-lt"/>
          <a:ea typeface="+mn-ea"/>
        </a:defRPr>
      </a:lvl6pPr>
      <a:lvl7pPr marL="3005064" indent="-228594" algn="l" defTabSz="761981" rtl="0" eaLnBrk="1" fontAlgn="base" hangingPunct="1">
        <a:lnSpc>
          <a:spcPts val="3200"/>
        </a:lnSpc>
        <a:spcBef>
          <a:spcPct val="20000"/>
        </a:spcBef>
        <a:spcAft>
          <a:spcPct val="0"/>
        </a:spcAft>
        <a:defRPr sz="2400">
          <a:solidFill>
            <a:srgbClr val="0E4133"/>
          </a:solidFill>
          <a:latin typeface="+mn-lt"/>
          <a:ea typeface="+mn-ea"/>
        </a:defRPr>
      </a:lvl7pPr>
      <a:lvl8pPr marL="3462252" indent="-228594" algn="l" defTabSz="761981" rtl="0" eaLnBrk="1" fontAlgn="base" hangingPunct="1">
        <a:lnSpc>
          <a:spcPts val="3200"/>
        </a:lnSpc>
        <a:spcBef>
          <a:spcPct val="20000"/>
        </a:spcBef>
        <a:spcAft>
          <a:spcPct val="0"/>
        </a:spcAft>
        <a:defRPr sz="2400">
          <a:solidFill>
            <a:srgbClr val="0E4133"/>
          </a:solidFill>
          <a:latin typeface="+mn-lt"/>
          <a:ea typeface="+mn-ea"/>
        </a:defRPr>
      </a:lvl8pPr>
      <a:lvl9pPr marL="3919441" indent="-228594" algn="l" defTabSz="761981" rtl="0" eaLnBrk="1" fontAlgn="base" hangingPunct="1">
        <a:lnSpc>
          <a:spcPts val="3200"/>
        </a:lnSpc>
        <a:spcBef>
          <a:spcPct val="20000"/>
        </a:spcBef>
        <a:spcAft>
          <a:spcPct val="0"/>
        </a:spcAft>
        <a:defRPr sz="2400">
          <a:solidFill>
            <a:srgbClr val="0E4133"/>
          </a:solidFill>
          <a:latin typeface="+mn-lt"/>
          <a:ea typeface="+mn-ea"/>
        </a:defRPr>
      </a:lvl9pPr>
    </p:bodyStyle>
    <p:otherStyle>
      <a:defPPr>
        <a:defRPr lang="nl-NL"/>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4.xm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5.xml"/><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linkedin.com/company/groupe-consultatif-actuariel-europ-en/?viewAsMember=true" TargetMode="Externa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21.xml"/><Relationship Id="rId6" Type="http://schemas.openxmlformats.org/officeDocument/2006/relationships/slide" Target="slide10.xml"/><Relationship Id="rId5" Type="http://schemas.openxmlformats.org/officeDocument/2006/relationships/slide" Target="slide8.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ndertitel 4">
            <a:extLst>
              <a:ext uri="{FF2B5EF4-FFF2-40B4-BE49-F238E27FC236}">
                <a16:creationId xmlns:a16="http://schemas.microsoft.com/office/drawing/2014/main" id="{29C9CC22-712B-537A-CAA7-97D0EBB37BF4}"/>
              </a:ext>
            </a:extLst>
          </p:cNvPr>
          <p:cNvSpPr txBox="1">
            <a:spLocks/>
          </p:cNvSpPr>
          <p:nvPr/>
        </p:nvSpPr>
        <p:spPr bwMode="auto">
          <a:xfrm>
            <a:off x="8493536" y="6503544"/>
            <a:ext cx="3593281" cy="354456"/>
          </a:xfrm>
          <a:prstGeom prst="rect">
            <a:avLst/>
          </a:prstGeom>
          <a:noFill/>
          <a:ln>
            <a:noFill/>
          </a:ln>
          <a:effectLst/>
          <a:extLst>
            <a:ext uri="{909E8E84-426E-40dd-AFC4-6F175D3DCCD1}">
              <a14:hiddenFill xmlns="" xmlns:a14="http://schemas.microsoft.com/office/drawing/2010/main">
                <a:solidFill>
                  <a:schemeClr val="accent1"/>
                </a:solidFill>
              </a14:hiddenFill>
            </a:ext>
          </a:extLst>
        </p:spPr>
        <p:txBody>
          <a:bodyPr vert="horz" wrap="square" lIns="0" tIns="0" rIns="0" bIns="0" numCol="1" anchor="t" anchorCtr="0" compatLnSpc="1">
            <a:prstTxWarp prst="textNoShape">
              <a:avLst/>
            </a:prstTxWarp>
            <a:spAutoFit/>
          </a:bodyPr>
          <a:lstStyle>
            <a:lvl1pPr marL="0" indent="0" algn="l" defTabSz="761981" rtl="0" eaLnBrk="1" fontAlgn="base" hangingPunct="1">
              <a:lnSpc>
                <a:spcPts val="3200"/>
              </a:lnSpc>
              <a:spcBef>
                <a:spcPts val="0"/>
              </a:spcBef>
              <a:spcAft>
                <a:spcPct val="0"/>
              </a:spcAft>
              <a:defRPr sz="2200" b="0" i="0">
                <a:solidFill>
                  <a:schemeClr val="bg1"/>
                </a:solidFill>
                <a:latin typeface="Calibri Normaal" charset="0"/>
                <a:ea typeface="+mn-ea"/>
                <a:cs typeface="+mn-cs"/>
              </a:defRPr>
            </a:lvl1pPr>
            <a:lvl2pPr marL="361942" indent="-169858"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2pPr>
            <a:lvl3pPr marL="571486" indent="-207957" algn="l" defTabSz="761981" rtl="0" eaLnBrk="1" fontAlgn="base" hangingPunct="1">
              <a:lnSpc>
                <a:spcPts val="3200"/>
              </a:lnSpc>
              <a:spcBef>
                <a:spcPts val="0"/>
              </a:spcBef>
              <a:spcAft>
                <a:spcPct val="0"/>
              </a:spcAft>
              <a:buFont typeface="Times" charset="0"/>
              <a:buChar char="–"/>
              <a:defRPr sz="2400" b="0" i="0">
                <a:solidFill>
                  <a:srgbClr val="0E4133"/>
                </a:solidFill>
                <a:latin typeface="Calibri Normaal" charset="0"/>
                <a:ea typeface="+mn-ea"/>
              </a:defRPr>
            </a:lvl3pPr>
            <a:lvl4pPr marL="755632" indent="-182558" algn="l" defTabSz="761981" rtl="0" eaLnBrk="1" fontAlgn="base" hangingPunct="1">
              <a:lnSpc>
                <a:spcPts val="3200"/>
              </a:lnSpc>
              <a:spcBef>
                <a:spcPts val="0"/>
              </a:spcBef>
              <a:spcAft>
                <a:spcPct val="0"/>
              </a:spcAft>
              <a:buChar char="–"/>
              <a:defRPr sz="2400" b="0" i="0">
                <a:solidFill>
                  <a:srgbClr val="0E4133"/>
                </a:solidFill>
                <a:latin typeface="Calibri Normaal" charset="0"/>
                <a:ea typeface="+mn-ea"/>
              </a:defRPr>
            </a:lvl4pPr>
            <a:lvl5pPr marL="2090686" indent="-228594" algn="l" defTabSz="761981" rtl="0" eaLnBrk="1" fontAlgn="base" hangingPunct="1">
              <a:lnSpc>
                <a:spcPts val="3200"/>
              </a:lnSpc>
              <a:spcBef>
                <a:spcPts val="0"/>
              </a:spcBef>
              <a:spcAft>
                <a:spcPct val="0"/>
              </a:spcAft>
              <a:defRPr sz="2400" b="0" i="0">
                <a:solidFill>
                  <a:srgbClr val="0E4133"/>
                </a:solidFill>
                <a:latin typeface="Calibri Normaal" charset="0"/>
                <a:ea typeface="+mn-ea"/>
              </a:defRPr>
            </a:lvl5pPr>
            <a:lvl6pPr marL="2547875" indent="-228594" algn="l" defTabSz="761981" rtl="0" eaLnBrk="1" fontAlgn="base" hangingPunct="1">
              <a:lnSpc>
                <a:spcPts val="3200"/>
              </a:lnSpc>
              <a:spcBef>
                <a:spcPct val="20000"/>
              </a:spcBef>
              <a:spcAft>
                <a:spcPct val="0"/>
              </a:spcAft>
              <a:defRPr sz="2400">
                <a:solidFill>
                  <a:srgbClr val="0E4133"/>
                </a:solidFill>
                <a:latin typeface="+mn-lt"/>
                <a:ea typeface="+mn-ea"/>
              </a:defRPr>
            </a:lvl6pPr>
            <a:lvl7pPr marL="3005064" indent="-228594" algn="l" defTabSz="761981" rtl="0" eaLnBrk="1" fontAlgn="base" hangingPunct="1">
              <a:lnSpc>
                <a:spcPts val="3200"/>
              </a:lnSpc>
              <a:spcBef>
                <a:spcPct val="20000"/>
              </a:spcBef>
              <a:spcAft>
                <a:spcPct val="0"/>
              </a:spcAft>
              <a:defRPr sz="2400">
                <a:solidFill>
                  <a:srgbClr val="0E4133"/>
                </a:solidFill>
                <a:latin typeface="+mn-lt"/>
                <a:ea typeface="+mn-ea"/>
              </a:defRPr>
            </a:lvl7pPr>
            <a:lvl8pPr marL="3462252" indent="-228594" algn="l" defTabSz="761981" rtl="0" eaLnBrk="1" fontAlgn="base" hangingPunct="1">
              <a:lnSpc>
                <a:spcPts val="3200"/>
              </a:lnSpc>
              <a:spcBef>
                <a:spcPct val="20000"/>
              </a:spcBef>
              <a:spcAft>
                <a:spcPct val="0"/>
              </a:spcAft>
              <a:defRPr sz="2400">
                <a:solidFill>
                  <a:srgbClr val="0E4133"/>
                </a:solidFill>
                <a:latin typeface="+mn-lt"/>
                <a:ea typeface="+mn-ea"/>
              </a:defRPr>
            </a:lvl8pPr>
            <a:lvl9pPr marL="3919441" indent="-228594" algn="l" defTabSz="761981" rtl="0" eaLnBrk="1" fontAlgn="base" hangingPunct="1">
              <a:lnSpc>
                <a:spcPts val="3200"/>
              </a:lnSpc>
              <a:spcBef>
                <a:spcPct val="20000"/>
              </a:spcBef>
              <a:spcAft>
                <a:spcPct val="0"/>
              </a:spcAft>
              <a:defRPr sz="2400">
                <a:solidFill>
                  <a:srgbClr val="0E4133"/>
                </a:solidFill>
                <a:latin typeface="+mn-lt"/>
                <a:ea typeface="+mn-ea"/>
              </a:defRPr>
            </a:lvl9pPr>
          </a:lstStyle>
          <a:p>
            <a:pPr algn="r"/>
            <a:r>
              <a:rPr lang="en-US" sz="1600" kern="0" dirty="0">
                <a:latin typeface="Arial Bold" panose="020B0704020202020204" pitchFamily="34" charset="0"/>
                <a:cs typeface="Arial Bold" panose="020B0704020202020204" pitchFamily="34" charset="0"/>
              </a:rPr>
              <a:t>18 June 2025</a:t>
            </a:r>
            <a:endParaRPr lang="en-US" sz="1600" b="1" kern="0" dirty="0">
              <a:latin typeface="Arial Bold" panose="020B0704020202020204" pitchFamily="34" charset="0"/>
              <a:cs typeface="Arial Bold" panose="020B0704020202020204" pitchFamily="34" charset="0"/>
            </a:endParaRPr>
          </a:p>
        </p:txBody>
      </p:sp>
      <p:sp>
        <p:nvSpPr>
          <p:cNvPr id="2" name="Titel 3">
            <a:extLst>
              <a:ext uri="{FF2B5EF4-FFF2-40B4-BE49-F238E27FC236}">
                <a16:creationId xmlns:a16="http://schemas.microsoft.com/office/drawing/2014/main" id="{1629A10A-D694-7D34-F35F-4FA647D22D59}"/>
              </a:ext>
            </a:extLst>
          </p:cNvPr>
          <p:cNvSpPr txBox="1">
            <a:spLocks/>
          </p:cNvSpPr>
          <p:nvPr/>
        </p:nvSpPr>
        <p:spPr>
          <a:xfrm>
            <a:off x="552781" y="1515228"/>
            <a:ext cx="10058400" cy="2079954"/>
          </a:xfrm>
          <a:prstGeom prst="rect">
            <a:avLst/>
          </a:prstGeom>
        </p:spPr>
        <p:txBody>
          <a:bodyPr vert="horz" lIns="0" tIns="0" rIns="0" bIns="0" rtlCol="0" anchor="ctr">
            <a:noAutofit/>
          </a:bodyPr>
          <a:lstStyle>
            <a:lvl1pPr algn="l" defTabSz="571500" rtl="0" eaLnBrk="1" fontAlgn="base" hangingPunct="1">
              <a:spcBef>
                <a:spcPct val="0"/>
              </a:spcBef>
              <a:spcAft>
                <a:spcPct val="0"/>
              </a:spcAft>
              <a:defRPr sz="3000" b="1" i="0" baseline="0">
                <a:solidFill>
                  <a:schemeClr val="bg1"/>
                </a:solidFill>
                <a:latin typeface="Arial Bold"/>
                <a:ea typeface="Arial Bold"/>
                <a:cs typeface="Arial Bold"/>
              </a:defRPr>
            </a:lvl1pPr>
            <a:lvl2pPr algn="l" defTabSz="571500" rtl="0" eaLnBrk="1" fontAlgn="base" hangingPunct="1">
              <a:spcBef>
                <a:spcPct val="0"/>
              </a:spcBef>
              <a:spcAft>
                <a:spcPct val="0"/>
              </a:spcAft>
              <a:defRPr sz="2250">
                <a:solidFill>
                  <a:srgbClr val="D06000"/>
                </a:solidFill>
                <a:latin typeface="Verdana" charset="0"/>
                <a:ea typeface="ＭＳ Ｐゴシック" charset="0"/>
              </a:defRPr>
            </a:lvl2pPr>
            <a:lvl3pPr algn="l" defTabSz="571500" rtl="0" eaLnBrk="1" fontAlgn="base" hangingPunct="1">
              <a:spcBef>
                <a:spcPct val="0"/>
              </a:spcBef>
              <a:spcAft>
                <a:spcPct val="0"/>
              </a:spcAft>
              <a:defRPr sz="2250">
                <a:solidFill>
                  <a:srgbClr val="D06000"/>
                </a:solidFill>
                <a:latin typeface="Verdana" charset="0"/>
                <a:ea typeface="ＭＳ Ｐゴシック" charset="0"/>
              </a:defRPr>
            </a:lvl3pPr>
            <a:lvl4pPr algn="l" defTabSz="571500" rtl="0" eaLnBrk="1" fontAlgn="base" hangingPunct="1">
              <a:spcBef>
                <a:spcPct val="0"/>
              </a:spcBef>
              <a:spcAft>
                <a:spcPct val="0"/>
              </a:spcAft>
              <a:defRPr sz="2250">
                <a:solidFill>
                  <a:srgbClr val="D06000"/>
                </a:solidFill>
                <a:latin typeface="Verdana" charset="0"/>
                <a:ea typeface="ＭＳ Ｐゴシック" charset="0"/>
              </a:defRPr>
            </a:lvl4pPr>
            <a:lvl5pPr algn="l" defTabSz="571500" rtl="0" eaLnBrk="1" fontAlgn="base" hangingPunct="1">
              <a:spcBef>
                <a:spcPct val="0"/>
              </a:spcBef>
              <a:spcAft>
                <a:spcPct val="0"/>
              </a:spcAft>
              <a:defRPr sz="2250">
                <a:solidFill>
                  <a:srgbClr val="D06000"/>
                </a:solidFill>
                <a:latin typeface="Verdana" charset="0"/>
                <a:ea typeface="ＭＳ Ｐゴシック" charset="0"/>
              </a:defRPr>
            </a:lvl5pPr>
            <a:lvl6pPr marL="342900" algn="l" defTabSz="571500" rtl="0" eaLnBrk="1" fontAlgn="base" hangingPunct="1">
              <a:spcBef>
                <a:spcPct val="0"/>
              </a:spcBef>
              <a:spcAft>
                <a:spcPct val="0"/>
              </a:spcAft>
              <a:defRPr sz="2250">
                <a:solidFill>
                  <a:srgbClr val="D06000"/>
                </a:solidFill>
                <a:latin typeface="Verdana" charset="0"/>
                <a:ea typeface="ＭＳ Ｐゴシック" charset="0"/>
              </a:defRPr>
            </a:lvl6pPr>
            <a:lvl7pPr marL="685800" algn="l" defTabSz="571500" rtl="0" eaLnBrk="1" fontAlgn="base" hangingPunct="1">
              <a:spcBef>
                <a:spcPct val="0"/>
              </a:spcBef>
              <a:spcAft>
                <a:spcPct val="0"/>
              </a:spcAft>
              <a:defRPr sz="2250">
                <a:solidFill>
                  <a:srgbClr val="D06000"/>
                </a:solidFill>
                <a:latin typeface="Verdana" charset="0"/>
                <a:ea typeface="ＭＳ Ｐゴシック" charset="0"/>
              </a:defRPr>
            </a:lvl7pPr>
            <a:lvl8pPr marL="1028700" algn="l" defTabSz="571500" rtl="0" eaLnBrk="1" fontAlgn="base" hangingPunct="1">
              <a:spcBef>
                <a:spcPct val="0"/>
              </a:spcBef>
              <a:spcAft>
                <a:spcPct val="0"/>
              </a:spcAft>
              <a:defRPr sz="2250">
                <a:solidFill>
                  <a:srgbClr val="D06000"/>
                </a:solidFill>
                <a:latin typeface="Verdana" charset="0"/>
                <a:ea typeface="ＭＳ Ｐゴシック" charset="0"/>
              </a:defRPr>
            </a:lvl8pPr>
            <a:lvl9pPr marL="1371600" algn="l" defTabSz="571500" rtl="0" eaLnBrk="1" fontAlgn="base" hangingPunct="1">
              <a:spcBef>
                <a:spcPct val="0"/>
              </a:spcBef>
              <a:spcAft>
                <a:spcPct val="0"/>
              </a:spcAft>
              <a:defRPr sz="2250">
                <a:solidFill>
                  <a:srgbClr val="D06000"/>
                </a:solidFill>
                <a:latin typeface="Verdana" charset="0"/>
                <a:ea typeface="ＭＳ Ｐゴシック" charset="0"/>
              </a:defRPr>
            </a:lvl9pPr>
          </a:lstStyle>
          <a:p>
            <a:r>
              <a:rPr lang="en-US" sz="2800" dirty="0"/>
              <a:t>AAE Risk Management 2025</a:t>
            </a:r>
          </a:p>
          <a:p>
            <a:r>
              <a:rPr lang="en-US" sz="3200" dirty="0"/>
              <a:t>Follow up</a:t>
            </a:r>
            <a:br>
              <a:rPr lang="en-US" sz="2800" dirty="0"/>
            </a:br>
            <a:br>
              <a:rPr lang="en-US" sz="2800" dirty="0"/>
            </a:br>
            <a:r>
              <a:rPr lang="en-US" sz="2800" b="0" dirty="0"/>
              <a:t>Board Meeting</a:t>
            </a:r>
            <a:br>
              <a:rPr lang="en-US" sz="2800" b="0" dirty="0"/>
            </a:br>
            <a:r>
              <a:rPr lang="en-US" sz="2800" b="0" dirty="0"/>
              <a:t>Paris, 18 June 2025</a:t>
            </a:r>
            <a:endParaRPr lang="en-US" sz="2800" b="0" kern="0" dirty="0">
              <a:latin typeface="Arial Bold" panose="020B0704020202020204" pitchFamily="34" charset="0"/>
              <a:cs typeface="Arial Bold" panose="020B0704020202020204" pitchFamily="34" charset="0"/>
            </a:endParaRPr>
          </a:p>
        </p:txBody>
      </p:sp>
      <p:sp>
        <p:nvSpPr>
          <p:cNvPr id="3" name="Titel 3">
            <a:extLst>
              <a:ext uri="{FF2B5EF4-FFF2-40B4-BE49-F238E27FC236}">
                <a16:creationId xmlns:a16="http://schemas.microsoft.com/office/drawing/2014/main" id="{522EC0A2-0A9C-214C-FFA9-BB7F254AB481}"/>
              </a:ext>
            </a:extLst>
          </p:cNvPr>
          <p:cNvSpPr txBox="1">
            <a:spLocks/>
          </p:cNvSpPr>
          <p:nvPr/>
        </p:nvSpPr>
        <p:spPr>
          <a:xfrm>
            <a:off x="10411097" y="5996639"/>
            <a:ext cx="2291230" cy="506905"/>
          </a:xfrm>
          <a:prstGeom prst="rect">
            <a:avLst/>
          </a:prstGeom>
        </p:spPr>
        <p:txBody>
          <a:bodyPr vert="horz" lIns="0" tIns="0" rIns="0" bIns="0" rtlCol="0" anchor="ctr">
            <a:noAutofit/>
          </a:bodyPr>
          <a:lstStyle>
            <a:lvl1pPr algn="l" defTabSz="571500" rtl="0" eaLnBrk="1" fontAlgn="base" hangingPunct="1">
              <a:spcBef>
                <a:spcPct val="0"/>
              </a:spcBef>
              <a:spcAft>
                <a:spcPct val="0"/>
              </a:spcAft>
              <a:defRPr sz="3000" b="1" i="0" baseline="0">
                <a:solidFill>
                  <a:schemeClr val="bg1"/>
                </a:solidFill>
                <a:latin typeface="Arial Bold"/>
                <a:ea typeface="Arial Bold"/>
                <a:cs typeface="Arial Bold"/>
              </a:defRPr>
            </a:lvl1pPr>
            <a:lvl2pPr algn="l" defTabSz="571500" rtl="0" eaLnBrk="1" fontAlgn="base" hangingPunct="1">
              <a:spcBef>
                <a:spcPct val="0"/>
              </a:spcBef>
              <a:spcAft>
                <a:spcPct val="0"/>
              </a:spcAft>
              <a:defRPr sz="2250">
                <a:solidFill>
                  <a:srgbClr val="D06000"/>
                </a:solidFill>
                <a:latin typeface="Verdana" charset="0"/>
                <a:ea typeface="ＭＳ Ｐゴシック" charset="0"/>
              </a:defRPr>
            </a:lvl2pPr>
            <a:lvl3pPr algn="l" defTabSz="571500" rtl="0" eaLnBrk="1" fontAlgn="base" hangingPunct="1">
              <a:spcBef>
                <a:spcPct val="0"/>
              </a:spcBef>
              <a:spcAft>
                <a:spcPct val="0"/>
              </a:spcAft>
              <a:defRPr sz="2250">
                <a:solidFill>
                  <a:srgbClr val="D06000"/>
                </a:solidFill>
                <a:latin typeface="Verdana" charset="0"/>
                <a:ea typeface="ＭＳ Ｐゴシック" charset="0"/>
              </a:defRPr>
            </a:lvl3pPr>
            <a:lvl4pPr algn="l" defTabSz="571500" rtl="0" eaLnBrk="1" fontAlgn="base" hangingPunct="1">
              <a:spcBef>
                <a:spcPct val="0"/>
              </a:spcBef>
              <a:spcAft>
                <a:spcPct val="0"/>
              </a:spcAft>
              <a:defRPr sz="2250">
                <a:solidFill>
                  <a:srgbClr val="D06000"/>
                </a:solidFill>
                <a:latin typeface="Verdana" charset="0"/>
                <a:ea typeface="ＭＳ Ｐゴシック" charset="0"/>
              </a:defRPr>
            </a:lvl4pPr>
            <a:lvl5pPr algn="l" defTabSz="571500" rtl="0" eaLnBrk="1" fontAlgn="base" hangingPunct="1">
              <a:spcBef>
                <a:spcPct val="0"/>
              </a:spcBef>
              <a:spcAft>
                <a:spcPct val="0"/>
              </a:spcAft>
              <a:defRPr sz="2250">
                <a:solidFill>
                  <a:srgbClr val="D06000"/>
                </a:solidFill>
                <a:latin typeface="Verdana" charset="0"/>
                <a:ea typeface="ＭＳ Ｐゴシック" charset="0"/>
              </a:defRPr>
            </a:lvl5pPr>
            <a:lvl6pPr marL="342900" algn="l" defTabSz="571500" rtl="0" eaLnBrk="1" fontAlgn="base" hangingPunct="1">
              <a:spcBef>
                <a:spcPct val="0"/>
              </a:spcBef>
              <a:spcAft>
                <a:spcPct val="0"/>
              </a:spcAft>
              <a:defRPr sz="2250">
                <a:solidFill>
                  <a:srgbClr val="D06000"/>
                </a:solidFill>
                <a:latin typeface="Verdana" charset="0"/>
                <a:ea typeface="ＭＳ Ｐゴシック" charset="0"/>
              </a:defRPr>
            </a:lvl6pPr>
            <a:lvl7pPr marL="685800" algn="l" defTabSz="571500" rtl="0" eaLnBrk="1" fontAlgn="base" hangingPunct="1">
              <a:spcBef>
                <a:spcPct val="0"/>
              </a:spcBef>
              <a:spcAft>
                <a:spcPct val="0"/>
              </a:spcAft>
              <a:defRPr sz="2250">
                <a:solidFill>
                  <a:srgbClr val="D06000"/>
                </a:solidFill>
                <a:latin typeface="Verdana" charset="0"/>
                <a:ea typeface="ＭＳ Ｐゴシック" charset="0"/>
              </a:defRPr>
            </a:lvl7pPr>
            <a:lvl8pPr marL="1028700" algn="l" defTabSz="571500" rtl="0" eaLnBrk="1" fontAlgn="base" hangingPunct="1">
              <a:spcBef>
                <a:spcPct val="0"/>
              </a:spcBef>
              <a:spcAft>
                <a:spcPct val="0"/>
              </a:spcAft>
              <a:defRPr sz="2250">
                <a:solidFill>
                  <a:srgbClr val="D06000"/>
                </a:solidFill>
                <a:latin typeface="Verdana" charset="0"/>
                <a:ea typeface="ＭＳ Ｐゴシック" charset="0"/>
              </a:defRPr>
            </a:lvl8pPr>
            <a:lvl9pPr marL="1371600" algn="l" defTabSz="571500" rtl="0" eaLnBrk="1" fontAlgn="base" hangingPunct="1">
              <a:spcBef>
                <a:spcPct val="0"/>
              </a:spcBef>
              <a:spcAft>
                <a:spcPct val="0"/>
              </a:spcAft>
              <a:defRPr sz="2250">
                <a:solidFill>
                  <a:srgbClr val="D06000"/>
                </a:solidFill>
                <a:latin typeface="Verdana" charset="0"/>
                <a:ea typeface="ＭＳ Ｐゴシック" charset="0"/>
              </a:defRPr>
            </a:lvl9pPr>
          </a:lstStyle>
          <a:p>
            <a:r>
              <a:rPr lang="en-US" sz="2000" dirty="0"/>
              <a:t>Inga Helmane</a:t>
            </a:r>
            <a:endParaRPr lang="en-US" sz="2000" kern="0" dirty="0">
              <a:latin typeface="Arial Bold" panose="020B0704020202020204" pitchFamily="34" charset="0"/>
              <a:cs typeface="Arial Bold" panose="020B0704020202020204" pitchFamily="34" charset="0"/>
            </a:endParaRPr>
          </a:p>
        </p:txBody>
      </p:sp>
    </p:spTree>
    <p:extLst>
      <p:ext uri="{BB962C8B-B14F-4D97-AF65-F5344CB8AC3E}">
        <p14:creationId xmlns:p14="http://schemas.microsoft.com/office/powerpoint/2010/main" val="4142099583"/>
      </p:ext>
    </p:extLst>
  </p:cSld>
  <p:clrMapOvr>
    <a:masterClrMapping/>
  </p:clrMapOvr>
  <p:transition spd="med">
    <p:pull dir="d"/>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8219E-DDBB-1166-087A-520BEB5E851A}"/>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6473BA1-ADFB-4DF3-DAD8-3815DA67BF3F}"/>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10</a:t>
            </a:fld>
            <a:endParaRPr lang="de-DE">
              <a:solidFill>
                <a:srgbClr val="D6BC00"/>
              </a:solidFill>
            </a:endParaRPr>
          </a:p>
        </p:txBody>
      </p:sp>
      <p:sp>
        <p:nvSpPr>
          <p:cNvPr id="2" name="TextBox 1">
            <a:extLst>
              <a:ext uri="{FF2B5EF4-FFF2-40B4-BE49-F238E27FC236}">
                <a16:creationId xmlns:a16="http://schemas.microsoft.com/office/drawing/2014/main" id="{4EF5236A-945A-F300-C8CB-EA61CE59A4C1}"/>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scores based on March 2025 survey responses: </a:t>
            </a:r>
            <a:r>
              <a:rPr lang="en-US" sz="1867" b="1" dirty="0">
                <a:solidFill>
                  <a:srgbClr val="F1963F"/>
                </a:solidFill>
                <a:latin typeface="Calibri" panose="020F0502020204030204" pitchFamily="34" charset="0"/>
                <a:ea typeface="Calibri" panose="020F0502020204030204" pitchFamily="34" charset="0"/>
                <a:cs typeface="Calibri" panose="020F0502020204030204" pitchFamily="34" charset="0"/>
              </a:rPr>
              <a:t>Before</a:t>
            </a:r>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 and </a:t>
            </a:r>
            <a:r>
              <a:rPr lang="en-US" sz="1867" b="1" dirty="0">
                <a:solidFill>
                  <a:srgbClr val="60B257"/>
                </a:solidFill>
                <a:latin typeface="Calibri" panose="020F0502020204030204" pitchFamily="34" charset="0"/>
                <a:ea typeface="Calibri" panose="020F0502020204030204" pitchFamily="34" charset="0"/>
                <a:cs typeface="Calibri" panose="020F0502020204030204" pitchFamily="34" charset="0"/>
              </a:rPr>
              <a:t>After</a:t>
            </a:r>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 Mitigation</a:t>
            </a:r>
          </a:p>
        </p:txBody>
      </p:sp>
      <p:sp>
        <p:nvSpPr>
          <p:cNvPr id="8" name="TextBox 7">
            <a:extLst>
              <a:ext uri="{FF2B5EF4-FFF2-40B4-BE49-F238E27FC236}">
                <a16:creationId xmlns:a16="http://schemas.microsoft.com/office/drawing/2014/main" id="{AFE4D9B4-53CD-1903-ACC3-88C95905AC58}"/>
              </a:ext>
            </a:extLst>
          </p:cNvPr>
          <p:cNvSpPr txBox="1"/>
          <p:nvPr/>
        </p:nvSpPr>
        <p:spPr>
          <a:xfrm>
            <a:off x="190304" y="699481"/>
            <a:ext cx="11827596" cy="523220"/>
          </a:xfrm>
          <a:prstGeom prst="rect">
            <a:avLst/>
          </a:prstGeom>
          <a:noFill/>
        </p:spPr>
        <p:txBody>
          <a:bodyPr wrap="square">
            <a:spAutoFit/>
          </a:bodyPr>
          <a:lstStyle/>
          <a:p>
            <a:pPr marL="120648" lvl="1">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table below sets out the total risk score (probability x severity) for each of the risks identified, based on the responses submitted by the survey participants in February and March 2025. </a:t>
            </a:r>
          </a:p>
        </p:txBody>
      </p:sp>
      <p:graphicFrame>
        <p:nvGraphicFramePr>
          <p:cNvPr id="4" name="Table 3">
            <a:extLst>
              <a:ext uri="{FF2B5EF4-FFF2-40B4-BE49-F238E27FC236}">
                <a16:creationId xmlns:a16="http://schemas.microsoft.com/office/drawing/2014/main" id="{7398EA7E-08BD-5D29-4FF5-CB857701E324}"/>
              </a:ext>
            </a:extLst>
          </p:cNvPr>
          <p:cNvGraphicFramePr>
            <a:graphicFrameLocks noGrp="1"/>
          </p:cNvGraphicFramePr>
          <p:nvPr>
            <p:extLst>
              <p:ext uri="{D42A27DB-BD31-4B8C-83A1-F6EECF244321}">
                <p14:modId xmlns:p14="http://schemas.microsoft.com/office/powerpoint/2010/main" val="4018608997"/>
              </p:ext>
            </p:extLst>
          </p:nvPr>
        </p:nvGraphicFramePr>
        <p:xfrm>
          <a:off x="358540" y="1322319"/>
          <a:ext cx="6607435" cy="4987445"/>
        </p:xfrm>
        <a:graphic>
          <a:graphicData uri="http://schemas.openxmlformats.org/drawingml/2006/table">
            <a:tbl>
              <a:tblPr firstRow="1" bandRow="1">
                <a:tableStyleId>{3B4B98B0-60AC-42C2-AFA5-B58CD77FA1E5}</a:tableStyleId>
              </a:tblPr>
              <a:tblGrid>
                <a:gridCol w="523435">
                  <a:extLst>
                    <a:ext uri="{9D8B030D-6E8A-4147-A177-3AD203B41FA5}">
                      <a16:colId xmlns:a16="http://schemas.microsoft.com/office/drawing/2014/main" val="306931997"/>
                    </a:ext>
                  </a:extLst>
                </a:gridCol>
                <a:gridCol w="3564000">
                  <a:extLst>
                    <a:ext uri="{9D8B030D-6E8A-4147-A177-3AD203B41FA5}">
                      <a16:colId xmlns:a16="http://schemas.microsoft.com/office/drawing/2014/main" val="582305692"/>
                    </a:ext>
                  </a:extLst>
                </a:gridCol>
                <a:gridCol w="1260000">
                  <a:extLst>
                    <a:ext uri="{9D8B030D-6E8A-4147-A177-3AD203B41FA5}">
                      <a16:colId xmlns:a16="http://schemas.microsoft.com/office/drawing/2014/main" val="842477492"/>
                    </a:ext>
                  </a:extLst>
                </a:gridCol>
                <a:gridCol w="1260000">
                  <a:extLst>
                    <a:ext uri="{9D8B030D-6E8A-4147-A177-3AD203B41FA5}">
                      <a16:colId xmlns:a16="http://schemas.microsoft.com/office/drawing/2014/main" val="4271202836"/>
                    </a:ext>
                  </a:extLst>
                </a:gridCol>
              </a:tblGrid>
              <a:tr h="620026">
                <a:tc>
                  <a:txBody>
                    <a:bodyPr/>
                    <a:lstStyle/>
                    <a:p>
                      <a:pPr algn="ctr"/>
                      <a:r>
                        <a:rPr lang="en-GB" sz="1300" dirty="0">
                          <a:latin typeface="Calibri" panose="020F0502020204030204" pitchFamily="34" charset="0"/>
                          <a:ea typeface="Calibri" panose="020F0502020204030204" pitchFamily="34" charset="0"/>
                          <a:cs typeface="Calibri" panose="020F0502020204030204" pitchFamily="34" charset="0"/>
                        </a:rPr>
                        <a:t>Risk</a:t>
                      </a:r>
                    </a:p>
                  </a:txBody>
                  <a:tcPr anchor="ctr"/>
                </a:tc>
                <a:tc>
                  <a:txBody>
                    <a:bodyPr/>
                    <a:lstStyle/>
                    <a:p>
                      <a:r>
                        <a:rPr lang="en-GB" sz="1300" dirty="0">
                          <a:latin typeface="Calibri" panose="020F0502020204030204" pitchFamily="34" charset="0"/>
                          <a:ea typeface="Calibri" panose="020F0502020204030204" pitchFamily="34" charset="0"/>
                          <a:cs typeface="Calibri" panose="020F0502020204030204" pitchFamily="34" charset="0"/>
                        </a:rPr>
                        <a:t>Name</a:t>
                      </a:r>
                    </a:p>
                  </a:txBody>
                  <a:tcPr anchor="ctr"/>
                </a:tc>
                <a:tc>
                  <a:txBody>
                    <a:bodyPr/>
                    <a:lstStyle/>
                    <a:p>
                      <a:pPr algn="ctr"/>
                      <a:r>
                        <a:rPr lang="en-GB" sz="1300" dirty="0" err="1">
                          <a:latin typeface="Calibri" panose="020F0502020204030204" pitchFamily="34" charset="0"/>
                          <a:ea typeface="Calibri" panose="020F0502020204030204" pitchFamily="34" charset="0"/>
                          <a:cs typeface="Calibri" panose="020F0502020204030204" pitchFamily="34" charset="0"/>
                        </a:rPr>
                        <a:t>Avg</a:t>
                      </a:r>
                      <a:r>
                        <a:rPr lang="en-GB" sz="1300" dirty="0">
                          <a:latin typeface="Calibri" panose="020F0502020204030204" pitchFamily="34" charset="0"/>
                          <a:ea typeface="Calibri" panose="020F0502020204030204" pitchFamily="34" charset="0"/>
                          <a:cs typeface="Calibri" panose="020F0502020204030204" pitchFamily="34" charset="0"/>
                        </a:rPr>
                        <a:t> Risk Score </a:t>
                      </a:r>
                      <a:br>
                        <a:rPr lang="en-GB" sz="1300" dirty="0">
                          <a:latin typeface="Calibri" panose="020F0502020204030204" pitchFamily="34" charset="0"/>
                          <a:ea typeface="Calibri" panose="020F0502020204030204" pitchFamily="34" charset="0"/>
                          <a:cs typeface="Calibri" panose="020F0502020204030204" pitchFamily="34" charset="0"/>
                        </a:rPr>
                      </a:br>
                      <a:r>
                        <a:rPr lang="en-GB" sz="1300" dirty="0">
                          <a:solidFill>
                            <a:srgbClr val="F1963F"/>
                          </a:solidFill>
                          <a:latin typeface="Calibri" panose="020F0502020204030204" pitchFamily="34" charset="0"/>
                          <a:ea typeface="Calibri" panose="020F0502020204030204" pitchFamily="34" charset="0"/>
                          <a:cs typeface="Calibri" panose="020F0502020204030204" pitchFamily="34" charset="0"/>
                        </a:rPr>
                        <a:t>before</a:t>
                      </a:r>
                      <a:r>
                        <a:rPr lang="en-GB" sz="1300" dirty="0">
                          <a:latin typeface="Calibri" panose="020F0502020204030204" pitchFamily="34" charset="0"/>
                          <a:ea typeface="Calibri" panose="020F0502020204030204" pitchFamily="34" charset="0"/>
                          <a:cs typeface="Calibri" panose="020F0502020204030204" pitchFamily="34" charset="0"/>
                        </a:rPr>
                        <a:t> Mitigation</a:t>
                      </a: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300" dirty="0" err="1">
                          <a:latin typeface="Calibri" panose="020F0502020204030204" pitchFamily="34" charset="0"/>
                          <a:ea typeface="Calibri" panose="020F0502020204030204" pitchFamily="34" charset="0"/>
                          <a:cs typeface="Calibri" panose="020F0502020204030204" pitchFamily="34" charset="0"/>
                        </a:rPr>
                        <a:t>Avg</a:t>
                      </a:r>
                      <a:r>
                        <a:rPr lang="en-GB" sz="1300" dirty="0">
                          <a:latin typeface="Calibri" panose="020F0502020204030204" pitchFamily="34" charset="0"/>
                          <a:ea typeface="Calibri" panose="020F0502020204030204" pitchFamily="34" charset="0"/>
                          <a:cs typeface="Calibri" panose="020F0502020204030204" pitchFamily="34" charset="0"/>
                        </a:rPr>
                        <a:t> Risk Score </a:t>
                      </a:r>
                      <a:br>
                        <a:rPr lang="en-GB" sz="1300" dirty="0">
                          <a:latin typeface="Calibri" panose="020F0502020204030204" pitchFamily="34" charset="0"/>
                          <a:ea typeface="Calibri" panose="020F0502020204030204" pitchFamily="34" charset="0"/>
                          <a:cs typeface="Calibri" panose="020F0502020204030204" pitchFamily="34" charset="0"/>
                        </a:rPr>
                      </a:br>
                      <a:r>
                        <a:rPr lang="en-GB" sz="1300" dirty="0">
                          <a:solidFill>
                            <a:srgbClr val="60B257"/>
                          </a:solidFill>
                          <a:latin typeface="Calibri" panose="020F0502020204030204" pitchFamily="34" charset="0"/>
                          <a:ea typeface="Calibri" panose="020F0502020204030204" pitchFamily="34" charset="0"/>
                          <a:cs typeface="Calibri" panose="020F0502020204030204" pitchFamily="34" charset="0"/>
                        </a:rPr>
                        <a:t>after</a:t>
                      </a:r>
                      <a:r>
                        <a:rPr lang="en-GB" sz="1300" dirty="0">
                          <a:latin typeface="Calibri" panose="020F0502020204030204" pitchFamily="34" charset="0"/>
                          <a:ea typeface="Calibri" panose="020F0502020204030204" pitchFamily="34" charset="0"/>
                          <a:cs typeface="Calibri" panose="020F0502020204030204" pitchFamily="34" charset="0"/>
                        </a:rPr>
                        <a:t> Mitigation</a:t>
                      </a:r>
                    </a:p>
                  </a:txBody>
                  <a:tcPr anchor="ctr"/>
                </a:tc>
                <a:extLst>
                  <a:ext uri="{0D108BD9-81ED-4DB2-BD59-A6C34878D82A}">
                    <a16:rowId xmlns:a16="http://schemas.microsoft.com/office/drawing/2014/main" val="49215331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1</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Member Associations’ trust, engagement and support.</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5.2</a:t>
                      </a:r>
                    </a:p>
                  </a:txBody>
                  <a:tcPr marL="4763" marR="4763" marT="4763" marB="0" anchor="ctr">
                    <a:gradFill flip="none" rotWithShape="1">
                      <a:gsLst>
                        <a:gs pos="0">
                          <a:srgbClr val="FADA4A"/>
                        </a:gs>
                        <a:gs pos="18000">
                          <a:srgbClr val="FADA4A"/>
                        </a:gs>
                        <a:gs pos="100000">
                          <a:srgbClr val="F1963F"/>
                        </a:gs>
                      </a:gsLst>
                      <a:lin ang="18900000" scaled="1"/>
                      <a:tileRect/>
                    </a:gra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3.0</a:t>
                      </a:r>
                    </a:p>
                  </a:txBody>
                  <a:tcPr marL="4763" marR="4763" marT="4763" marB="0" anchor="ctr">
                    <a:solidFill>
                      <a:srgbClr val="FADA4A"/>
                    </a:solidFill>
                  </a:tcPr>
                </a:tc>
                <a:extLst>
                  <a:ext uri="{0D108BD9-81ED-4DB2-BD59-A6C34878D82A}">
                    <a16:rowId xmlns:a16="http://schemas.microsoft.com/office/drawing/2014/main" val="3104774707"/>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2</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Risks associated with Core syllabus, CPD, Code of Conduct and MRA.</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4.3</a:t>
                      </a:r>
                    </a:p>
                  </a:txBody>
                  <a:tcPr marL="4763" marR="4763" marT="4763" marB="0" anchor="ctr">
                    <a:solidFill>
                      <a:srgbClr val="FADA4A"/>
                    </a:soli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2.6</a:t>
                      </a:r>
                    </a:p>
                  </a:txBody>
                  <a:tcPr marL="4763" marR="4763" marT="4763" marB="0" anchor="ctr">
                    <a:gradFill>
                      <a:gsLst>
                        <a:gs pos="54000">
                          <a:srgbClr val="FADA4A"/>
                        </a:gs>
                        <a:gs pos="0">
                          <a:srgbClr val="00B050"/>
                        </a:gs>
                        <a:gs pos="29000">
                          <a:srgbClr val="92D050"/>
                        </a:gs>
                      </a:gsLst>
                      <a:lin ang="18900000" scaled="1"/>
                    </a:gradFill>
                  </a:tcPr>
                </a:tc>
                <a:extLst>
                  <a:ext uri="{0D108BD9-81ED-4DB2-BD59-A6C34878D82A}">
                    <a16:rowId xmlns:a16="http://schemas.microsoft.com/office/drawing/2014/main" val="278998109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3</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attractiveness, competences and relevance as a profession.</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4.9</a:t>
                      </a:r>
                    </a:p>
                  </a:txBody>
                  <a:tcPr marL="4763" marR="4763" marT="4763" marB="0" anchor="ctr">
                    <a:gradFill flip="none" rotWithShape="1">
                      <a:gsLst>
                        <a:gs pos="0">
                          <a:srgbClr val="FADA4A"/>
                        </a:gs>
                        <a:gs pos="35000">
                          <a:srgbClr val="FADA4A"/>
                        </a:gs>
                        <a:gs pos="100000">
                          <a:srgbClr val="F1963F"/>
                        </a:gs>
                      </a:gsLst>
                      <a:path path="circle">
                        <a:fillToRect t="100000" r="100000"/>
                      </a:path>
                      <a:tileRect l="-100000" b="-100000"/>
                    </a:gra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3.0</a:t>
                      </a:r>
                    </a:p>
                  </a:txBody>
                  <a:tcPr marL="4763" marR="4763" marT="4763" marB="0" anchor="ctr">
                    <a:solidFill>
                      <a:srgbClr val="FADA4A"/>
                    </a:solidFill>
                  </a:tcPr>
                </a:tc>
                <a:extLst>
                  <a:ext uri="{0D108BD9-81ED-4DB2-BD59-A6C34878D82A}">
                    <a16:rowId xmlns:a16="http://schemas.microsoft.com/office/drawing/2014/main" val="2338198732"/>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4</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lack of trust from external stakeholders.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3.3</a:t>
                      </a:r>
                    </a:p>
                  </a:txBody>
                  <a:tcPr marL="4763" marR="4763" marT="4763" marB="0" anchor="ctr">
                    <a:solidFill>
                      <a:srgbClr val="FADA4A"/>
                    </a:soli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2.2</a:t>
                      </a:r>
                    </a:p>
                  </a:txBody>
                  <a:tcPr marL="4763" marR="4763" marT="4763" marB="0" anchor="ctr">
                    <a:solidFill>
                      <a:srgbClr val="97C254"/>
                    </a:solidFill>
                  </a:tcPr>
                </a:tc>
                <a:extLst>
                  <a:ext uri="{0D108BD9-81ED-4DB2-BD59-A6C34878D82A}">
                    <a16:rowId xmlns:a16="http://schemas.microsoft.com/office/drawing/2014/main" val="2146181624"/>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5</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a lack of volunteers.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5.7</a:t>
                      </a:r>
                    </a:p>
                  </a:txBody>
                  <a:tcPr marL="4763" marR="4763" marT="4763" marB="0" anchor="ctr">
                    <a:gradFill flip="none" rotWithShape="1">
                      <a:gsLst>
                        <a:gs pos="0">
                          <a:srgbClr val="FADA4A"/>
                        </a:gs>
                        <a:gs pos="29000">
                          <a:srgbClr val="FADA4A"/>
                        </a:gs>
                        <a:gs pos="100000">
                          <a:srgbClr val="F1963F"/>
                        </a:gs>
                      </a:gsLst>
                      <a:lin ang="18900000" scaled="1"/>
                      <a:tileRect/>
                    </a:gra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4.0</a:t>
                      </a:r>
                    </a:p>
                  </a:txBody>
                  <a:tcPr marL="4763" marR="4763" marT="4763" marB="0" anchor="ctr">
                    <a:solidFill>
                      <a:srgbClr val="FADA4A"/>
                    </a:solidFill>
                  </a:tcPr>
                </a:tc>
                <a:extLst>
                  <a:ext uri="{0D108BD9-81ED-4DB2-BD59-A6C34878D82A}">
                    <a16:rowId xmlns:a16="http://schemas.microsoft.com/office/drawing/2014/main" val="1381549294"/>
                  </a:ext>
                </a:extLst>
              </a:tr>
              <a:tr h="6613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6</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Operational risks (key persons, cyber risks, IT issues, litigation, compliance with competition legislation, GDPR).</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4.3</a:t>
                      </a:r>
                    </a:p>
                  </a:txBody>
                  <a:tcPr marL="4763" marR="4763" marT="4763" marB="0" anchor="ctr">
                    <a:solidFill>
                      <a:srgbClr val="FADA4A"/>
                    </a:soli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2.9</a:t>
                      </a:r>
                    </a:p>
                  </a:txBody>
                  <a:tcPr marL="4763" marR="4763" marT="4763" marB="0" anchor="ctr">
                    <a:gradFill flip="none" rotWithShape="1">
                      <a:gsLst>
                        <a:gs pos="54000">
                          <a:srgbClr val="FADA4A"/>
                        </a:gs>
                        <a:gs pos="0">
                          <a:srgbClr val="00B050"/>
                        </a:gs>
                        <a:gs pos="29000">
                          <a:srgbClr val="92D050"/>
                        </a:gs>
                      </a:gsLst>
                      <a:lin ang="18900000" scaled="1"/>
                      <a:tileRect/>
                    </a:gradFill>
                  </a:tcPr>
                </a:tc>
                <a:extLst>
                  <a:ext uri="{0D108BD9-81ED-4DB2-BD59-A6C34878D82A}">
                    <a16:rowId xmlns:a16="http://schemas.microsoft.com/office/drawing/2014/main" val="2393704661"/>
                  </a:ext>
                </a:extLst>
              </a:tr>
              <a:tr h="594000">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7</a:t>
                      </a:r>
                    </a:p>
                  </a:txBody>
                  <a:tcPr anchor="ctr"/>
                </a:tc>
                <a:tc>
                  <a:txBody>
                    <a:bodyPr/>
                    <a:lstStyle/>
                    <a:p>
                      <a:r>
                        <a:rPr lang="en-GB" sz="1400" dirty="0">
                          <a:latin typeface="Calibri" panose="020F0502020204030204" pitchFamily="34" charset="0"/>
                          <a:ea typeface="Calibri" panose="020F0502020204030204" pitchFamily="34" charset="0"/>
                          <a:cs typeface="Calibri" panose="020F0502020204030204" pitchFamily="34" charset="0"/>
                        </a:rPr>
                        <a:t>Financial risk</a:t>
                      </a:r>
                    </a:p>
                  </a:txBody>
                  <a:tcPr anchor="ct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4.2</a:t>
                      </a:r>
                    </a:p>
                  </a:txBody>
                  <a:tcPr marL="4763" marR="4763" marT="4763" marB="0" anchor="ctr">
                    <a:solidFill>
                      <a:srgbClr val="FADA4A"/>
                    </a:solidFill>
                  </a:tcPr>
                </a:tc>
                <a:tc>
                  <a:txBody>
                    <a:bodyPr/>
                    <a:lstStyle/>
                    <a:p>
                      <a:pPr algn="ctr" fontAlgn="b"/>
                      <a:r>
                        <a:rPr lang="en-GB" sz="1400" b="0" i="0" u="none" strike="noStrike" dirty="0">
                          <a:solidFill>
                            <a:schemeClr val="tx1"/>
                          </a:solidFill>
                          <a:effectLst/>
                          <a:latin typeface="Calibri" panose="020F0502020204030204" pitchFamily="34" charset="0"/>
                          <a:ea typeface="Calibri" panose="020F0502020204030204" pitchFamily="34" charset="0"/>
                          <a:cs typeface="Calibri" panose="020F0502020204030204" pitchFamily="34" charset="0"/>
                        </a:rPr>
                        <a:t>2.8</a:t>
                      </a:r>
                    </a:p>
                  </a:txBody>
                  <a:tcPr marL="4763" marR="4763" marT="4763" marB="0" anchor="ctr">
                    <a:gradFill flip="none" rotWithShape="1">
                      <a:gsLst>
                        <a:gs pos="54000">
                          <a:srgbClr val="FADA4A"/>
                        </a:gs>
                        <a:gs pos="0">
                          <a:srgbClr val="00B050"/>
                        </a:gs>
                        <a:gs pos="29000">
                          <a:srgbClr val="92D050"/>
                        </a:gs>
                      </a:gsLst>
                      <a:lin ang="18900000" scaled="1"/>
                      <a:tileRect/>
                    </a:gradFill>
                  </a:tcPr>
                </a:tc>
                <a:extLst>
                  <a:ext uri="{0D108BD9-81ED-4DB2-BD59-A6C34878D82A}">
                    <a16:rowId xmlns:a16="http://schemas.microsoft.com/office/drawing/2014/main" val="441627125"/>
                  </a:ext>
                </a:extLst>
              </a:tr>
            </a:tbl>
          </a:graphicData>
        </a:graphic>
      </p:graphicFrame>
      <p:graphicFrame>
        <p:nvGraphicFramePr>
          <p:cNvPr id="5" name="Table 4">
            <a:extLst>
              <a:ext uri="{FF2B5EF4-FFF2-40B4-BE49-F238E27FC236}">
                <a16:creationId xmlns:a16="http://schemas.microsoft.com/office/drawing/2014/main" id="{0D246574-DFC1-5EA8-F146-110E52014B09}"/>
              </a:ext>
            </a:extLst>
          </p:cNvPr>
          <p:cNvGraphicFramePr>
            <a:graphicFrameLocks noGrp="1"/>
          </p:cNvGraphicFramePr>
          <p:nvPr/>
        </p:nvGraphicFramePr>
        <p:xfrm>
          <a:off x="8751176" y="3776484"/>
          <a:ext cx="3219427" cy="2230855"/>
        </p:xfrm>
        <a:graphic>
          <a:graphicData uri="http://schemas.openxmlformats.org/drawingml/2006/table">
            <a:tbl>
              <a:tblPr bandRow="1">
                <a:tableStyleId>{5C22544A-7EE6-4342-B048-85BDC9FD1C3A}</a:tableStyleId>
              </a:tblPr>
              <a:tblGrid>
                <a:gridCol w="1791313">
                  <a:extLst>
                    <a:ext uri="{9D8B030D-6E8A-4147-A177-3AD203B41FA5}">
                      <a16:colId xmlns:a16="http://schemas.microsoft.com/office/drawing/2014/main" val="892596567"/>
                    </a:ext>
                  </a:extLst>
                </a:gridCol>
                <a:gridCol w="476038">
                  <a:extLst>
                    <a:ext uri="{9D8B030D-6E8A-4147-A177-3AD203B41FA5}">
                      <a16:colId xmlns:a16="http://schemas.microsoft.com/office/drawing/2014/main" val="2688946234"/>
                    </a:ext>
                  </a:extLst>
                </a:gridCol>
                <a:gridCol w="476038">
                  <a:extLst>
                    <a:ext uri="{9D8B030D-6E8A-4147-A177-3AD203B41FA5}">
                      <a16:colId xmlns:a16="http://schemas.microsoft.com/office/drawing/2014/main" val="3008644505"/>
                    </a:ext>
                  </a:extLst>
                </a:gridCol>
                <a:gridCol w="476038">
                  <a:extLst>
                    <a:ext uri="{9D8B030D-6E8A-4147-A177-3AD203B41FA5}">
                      <a16:colId xmlns:a16="http://schemas.microsoft.com/office/drawing/2014/main" val="1043634805"/>
                    </a:ext>
                  </a:extLst>
                </a:gridCol>
              </a:tblGrid>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249777">
                <a:tc>
                  <a:txBody>
                    <a:bodyPr/>
                    <a:lstStyle/>
                    <a:p>
                      <a:endPar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sp>
        <p:nvSpPr>
          <p:cNvPr id="15" name="TextBox 14">
            <a:extLst>
              <a:ext uri="{FF2B5EF4-FFF2-40B4-BE49-F238E27FC236}">
                <a16:creationId xmlns:a16="http://schemas.microsoft.com/office/drawing/2014/main" id="{A45E13E3-4F36-0362-FC38-876407A536DE}"/>
              </a:ext>
            </a:extLst>
          </p:cNvPr>
          <p:cNvSpPr txBox="1"/>
          <p:nvPr/>
        </p:nvSpPr>
        <p:spPr>
          <a:xfrm>
            <a:off x="10263733" y="377113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6" name="TextBox 15">
            <a:extLst>
              <a:ext uri="{FF2B5EF4-FFF2-40B4-BE49-F238E27FC236}">
                <a16:creationId xmlns:a16="http://schemas.microsoft.com/office/drawing/2014/main" id="{93DAF2E6-970E-6A22-154D-CBC07718A704}"/>
              </a:ext>
            </a:extLst>
          </p:cNvPr>
          <p:cNvSpPr txBox="1"/>
          <p:nvPr/>
        </p:nvSpPr>
        <p:spPr>
          <a:xfrm>
            <a:off x="10263733" y="409383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17" name="TextBox 16">
            <a:extLst>
              <a:ext uri="{FF2B5EF4-FFF2-40B4-BE49-F238E27FC236}">
                <a16:creationId xmlns:a16="http://schemas.microsoft.com/office/drawing/2014/main" id="{1DCFC28C-42E5-FB9E-85A0-914FC3CCC02D}"/>
              </a:ext>
            </a:extLst>
          </p:cNvPr>
          <p:cNvSpPr txBox="1"/>
          <p:nvPr/>
        </p:nvSpPr>
        <p:spPr>
          <a:xfrm>
            <a:off x="10263733" y="4454309"/>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8" name="TextBox 27">
            <a:extLst>
              <a:ext uri="{FF2B5EF4-FFF2-40B4-BE49-F238E27FC236}">
                <a16:creationId xmlns:a16="http://schemas.microsoft.com/office/drawing/2014/main" id="{AD20EEA5-65B7-059D-8E42-418B401B256F}"/>
              </a:ext>
            </a:extLst>
          </p:cNvPr>
          <p:cNvSpPr txBox="1"/>
          <p:nvPr/>
        </p:nvSpPr>
        <p:spPr>
          <a:xfrm>
            <a:off x="10631391"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9" name="TextBox 28">
            <a:extLst>
              <a:ext uri="{FF2B5EF4-FFF2-40B4-BE49-F238E27FC236}">
                <a16:creationId xmlns:a16="http://schemas.microsoft.com/office/drawing/2014/main" id="{64800EFF-4812-84C0-48F1-3C4E311DCE7C}"/>
              </a:ext>
            </a:extLst>
          </p:cNvPr>
          <p:cNvSpPr txBox="1"/>
          <p:nvPr/>
        </p:nvSpPr>
        <p:spPr>
          <a:xfrm>
            <a:off x="11119491"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30" name="TextBox 29">
            <a:extLst>
              <a:ext uri="{FF2B5EF4-FFF2-40B4-BE49-F238E27FC236}">
                <a16:creationId xmlns:a16="http://schemas.microsoft.com/office/drawing/2014/main" id="{03C702F0-EF49-297D-B6C0-F7E36A71CDE1}"/>
              </a:ext>
            </a:extLst>
          </p:cNvPr>
          <p:cNvSpPr txBox="1"/>
          <p:nvPr/>
        </p:nvSpPr>
        <p:spPr>
          <a:xfrm>
            <a:off x="11592455"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31" name="TextBox 30">
            <a:extLst>
              <a:ext uri="{FF2B5EF4-FFF2-40B4-BE49-F238E27FC236}">
                <a16:creationId xmlns:a16="http://schemas.microsoft.com/office/drawing/2014/main" id="{08AD7467-E4DF-E72A-C044-BA9B007195AD}"/>
              </a:ext>
            </a:extLst>
          </p:cNvPr>
          <p:cNvSpPr txBox="1"/>
          <p:nvPr/>
        </p:nvSpPr>
        <p:spPr>
          <a:xfrm>
            <a:off x="8414218" y="3928239"/>
            <a:ext cx="369332" cy="606320"/>
          </a:xfrm>
          <a:prstGeom prst="rect">
            <a:avLst/>
          </a:prstGeom>
          <a:noFill/>
        </p:spPr>
        <p:txBody>
          <a:bodyPr vert="vert" wrap="none" rtlCol="0">
            <a:spAutoFit/>
          </a:bodyPr>
          <a:lstStyle/>
          <a:p>
            <a:r>
              <a:rPr lang="en-GB" sz="1200" b="1" dirty="0">
                <a:solidFill>
                  <a:srgbClr val="000000"/>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32" name="TextBox 31">
            <a:extLst>
              <a:ext uri="{FF2B5EF4-FFF2-40B4-BE49-F238E27FC236}">
                <a16:creationId xmlns:a16="http://schemas.microsoft.com/office/drawing/2014/main" id="{2DACEA57-D717-6E08-FF32-49AFE2E07B3C}"/>
              </a:ext>
            </a:extLst>
          </p:cNvPr>
          <p:cNvSpPr txBox="1"/>
          <p:nvPr/>
        </p:nvSpPr>
        <p:spPr>
          <a:xfrm>
            <a:off x="10783777" y="6033850"/>
            <a:ext cx="884922" cy="276999"/>
          </a:xfrm>
          <a:prstGeom prst="rect">
            <a:avLst/>
          </a:prstGeom>
          <a:noFill/>
        </p:spPr>
        <p:txBody>
          <a:bodyPr vert="horz" wrap="none" rtlCol="0">
            <a:spAutoFit/>
          </a:bodyPr>
          <a:lstStyle/>
          <a:p>
            <a:r>
              <a:rPr lang="en-GB" sz="1200" b="1" dirty="0">
                <a:solidFill>
                  <a:srgbClr val="000000"/>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33" name="Group 32">
            <a:extLst>
              <a:ext uri="{FF2B5EF4-FFF2-40B4-BE49-F238E27FC236}">
                <a16:creationId xmlns:a16="http://schemas.microsoft.com/office/drawing/2014/main" id="{D21EA215-A037-4484-7C3F-58326D03E135}"/>
              </a:ext>
            </a:extLst>
          </p:cNvPr>
          <p:cNvGrpSpPr/>
          <p:nvPr/>
        </p:nvGrpSpPr>
        <p:grpSpPr>
          <a:xfrm>
            <a:off x="8835259" y="5024887"/>
            <a:ext cx="1574715" cy="1031051"/>
            <a:chOff x="7515292" y="4598276"/>
            <a:chExt cx="1574715" cy="1031051"/>
          </a:xfrm>
        </p:grpSpPr>
        <p:sp>
          <p:nvSpPr>
            <p:cNvPr id="34" name="TextBox 33">
              <a:extLst>
                <a:ext uri="{FF2B5EF4-FFF2-40B4-BE49-F238E27FC236}">
                  <a16:creationId xmlns:a16="http://schemas.microsoft.com/office/drawing/2014/main" id="{9F25E816-BDAD-72FE-A8DC-48D2DC81B027}"/>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35" name="Rectangle 34">
              <a:extLst>
                <a:ext uri="{FF2B5EF4-FFF2-40B4-BE49-F238E27FC236}">
                  <a16:creationId xmlns:a16="http://schemas.microsoft.com/office/drawing/2014/main" id="{F2F14F1B-2818-F45A-3C11-932F35DD004C}"/>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6" name="Rectangle 35">
              <a:extLst>
                <a:ext uri="{FF2B5EF4-FFF2-40B4-BE49-F238E27FC236}">
                  <a16:creationId xmlns:a16="http://schemas.microsoft.com/office/drawing/2014/main" id="{ACB0314A-203C-A70B-B418-63DABC7983E9}"/>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7" name="Rectangle 36">
              <a:extLst>
                <a:ext uri="{FF2B5EF4-FFF2-40B4-BE49-F238E27FC236}">
                  <a16:creationId xmlns:a16="http://schemas.microsoft.com/office/drawing/2014/main" id="{3AAB6A90-B8C9-7962-577A-00CDFCE45178}"/>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8" name="Rectangle 37">
              <a:extLst>
                <a:ext uri="{FF2B5EF4-FFF2-40B4-BE49-F238E27FC236}">
                  <a16:creationId xmlns:a16="http://schemas.microsoft.com/office/drawing/2014/main" id="{CE9A23F3-1FC9-F1B7-7776-3A21C4AF892B}"/>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39" name="TextBox 38">
            <a:extLst>
              <a:ext uri="{FF2B5EF4-FFF2-40B4-BE49-F238E27FC236}">
                <a16:creationId xmlns:a16="http://schemas.microsoft.com/office/drawing/2014/main" id="{6B924F28-0BE4-5EA4-93B2-E1263FBB050C}"/>
              </a:ext>
            </a:extLst>
          </p:cNvPr>
          <p:cNvSpPr txBox="1"/>
          <p:nvPr/>
        </p:nvSpPr>
        <p:spPr>
          <a:xfrm>
            <a:off x="8766798" y="4742620"/>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96178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C960B4-EDB9-54DC-A0EB-70EDF2755CAE}"/>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8D8F81A6-0450-5295-CA2F-D956CFB2D95E}"/>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11</a:t>
            </a:fld>
            <a:endParaRPr lang="de-DE">
              <a:solidFill>
                <a:srgbClr val="D6BC00"/>
              </a:solidFill>
            </a:endParaRPr>
          </a:p>
        </p:txBody>
      </p:sp>
      <p:sp>
        <p:nvSpPr>
          <p:cNvPr id="2" name="TextBox 1">
            <a:extLst>
              <a:ext uri="{FF2B5EF4-FFF2-40B4-BE49-F238E27FC236}">
                <a16:creationId xmlns:a16="http://schemas.microsoft.com/office/drawing/2014/main" id="{D3383E6B-ABE9-6F74-B603-60095D013ABA}"/>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Initial Insights February 2022 vs Survey March 2025</a:t>
            </a:r>
          </a:p>
        </p:txBody>
      </p:sp>
      <p:sp>
        <p:nvSpPr>
          <p:cNvPr id="8" name="TextBox 7">
            <a:extLst>
              <a:ext uri="{FF2B5EF4-FFF2-40B4-BE49-F238E27FC236}">
                <a16:creationId xmlns:a16="http://schemas.microsoft.com/office/drawing/2014/main" id="{A647CDCE-D1ED-42F7-0D4A-DE8954B8B7F3}"/>
              </a:ext>
            </a:extLst>
          </p:cNvPr>
          <p:cNvSpPr txBox="1"/>
          <p:nvPr/>
        </p:nvSpPr>
        <p:spPr>
          <a:xfrm>
            <a:off x="190304" y="699481"/>
            <a:ext cx="11827596" cy="523220"/>
          </a:xfrm>
          <a:prstGeom prst="rect">
            <a:avLst/>
          </a:prstGeom>
          <a:noFill/>
        </p:spPr>
        <p:txBody>
          <a:bodyPr wrap="square">
            <a:spAutoFit/>
          </a:bodyPr>
          <a:lstStyle/>
          <a:p>
            <a:pPr marL="120648" lvl="1">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table illustrates the total risk score </a:t>
            </a:r>
            <a:r>
              <a:rPr lang="en-US" sz="1400" b="1" kern="0" dirty="0">
                <a:solidFill>
                  <a:srgbClr val="60B257"/>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after</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mitigation (probability x severity) for each risk, providing a comparison between current scores and those implied by the responses to the March 2025 survey. For the survey calculations, the average is calculated based on the </a:t>
            </a:r>
            <a:r>
              <a:rPr lang="en-US" sz="1400" i="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total risk score</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submitted by each responder:</a:t>
            </a:r>
          </a:p>
        </p:txBody>
      </p:sp>
      <p:graphicFrame>
        <p:nvGraphicFramePr>
          <p:cNvPr id="4" name="Table 3">
            <a:extLst>
              <a:ext uri="{FF2B5EF4-FFF2-40B4-BE49-F238E27FC236}">
                <a16:creationId xmlns:a16="http://schemas.microsoft.com/office/drawing/2014/main" id="{44856BED-9369-9983-16A7-06BB2A1A08DF}"/>
              </a:ext>
            </a:extLst>
          </p:cNvPr>
          <p:cNvGraphicFramePr>
            <a:graphicFrameLocks noGrp="1"/>
          </p:cNvGraphicFramePr>
          <p:nvPr>
            <p:extLst>
              <p:ext uri="{D42A27DB-BD31-4B8C-83A1-F6EECF244321}">
                <p14:modId xmlns:p14="http://schemas.microsoft.com/office/powerpoint/2010/main" val="3394304431"/>
              </p:ext>
            </p:extLst>
          </p:nvPr>
        </p:nvGraphicFramePr>
        <p:xfrm>
          <a:off x="358540" y="1322319"/>
          <a:ext cx="6607435" cy="4987445"/>
        </p:xfrm>
        <a:graphic>
          <a:graphicData uri="http://schemas.openxmlformats.org/drawingml/2006/table">
            <a:tbl>
              <a:tblPr firstRow="1" bandRow="1">
                <a:tableStyleId>{3B4B98B0-60AC-42C2-AFA5-B58CD77FA1E5}</a:tableStyleId>
              </a:tblPr>
              <a:tblGrid>
                <a:gridCol w="523435">
                  <a:extLst>
                    <a:ext uri="{9D8B030D-6E8A-4147-A177-3AD203B41FA5}">
                      <a16:colId xmlns:a16="http://schemas.microsoft.com/office/drawing/2014/main" val="306931997"/>
                    </a:ext>
                  </a:extLst>
                </a:gridCol>
                <a:gridCol w="3564000">
                  <a:extLst>
                    <a:ext uri="{9D8B030D-6E8A-4147-A177-3AD203B41FA5}">
                      <a16:colId xmlns:a16="http://schemas.microsoft.com/office/drawing/2014/main" val="582305692"/>
                    </a:ext>
                  </a:extLst>
                </a:gridCol>
                <a:gridCol w="1260000">
                  <a:extLst>
                    <a:ext uri="{9D8B030D-6E8A-4147-A177-3AD203B41FA5}">
                      <a16:colId xmlns:a16="http://schemas.microsoft.com/office/drawing/2014/main" val="4271202836"/>
                    </a:ext>
                  </a:extLst>
                </a:gridCol>
                <a:gridCol w="1260000">
                  <a:extLst>
                    <a:ext uri="{9D8B030D-6E8A-4147-A177-3AD203B41FA5}">
                      <a16:colId xmlns:a16="http://schemas.microsoft.com/office/drawing/2014/main" val="1241963654"/>
                    </a:ext>
                  </a:extLst>
                </a:gridCol>
              </a:tblGrid>
              <a:tr h="620026">
                <a:tc>
                  <a:txBody>
                    <a:bodyPr/>
                    <a:lstStyle/>
                    <a:p>
                      <a:pPr algn="ctr"/>
                      <a:r>
                        <a:rPr lang="en-GB" sz="1300" dirty="0">
                          <a:latin typeface="Calibri" panose="020F0502020204030204" pitchFamily="34" charset="0"/>
                          <a:ea typeface="Calibri" panose="020F0502020204030204" pitchFamily="34" charset="0"/>
                          <a:cs typeface="Calibri" panose="020F0502020204030204" pitchFamily="34" charset="0"/>
                        </a:rPr>
                        <a:t>Risk</a:t>
                      </a:r>
                    </a:p>
                  </a:txBody>
                  <a:tcPr anchor="ctr"/>
                </a:tc>
                <a:tc>
                  <a:txBody>
                    <a:bodyPr/>
                    <a:lstStyle/>
                    <a:p>
                      <a:r>
                        <a:rPr lang="en-GB" sz="1300" dirty="0">
                          <a:latin typeface="Calibri" panose="020F0502020204030204" pitchFamily="34" charset="0"/>
                          <a:ea typeface="Calibri" panose="020F0502020204030204" pitchFamily="34" charset="0"/>
                          <a:cs typeface="Calibri" panose="020F0502020204030204" pitchFamily="34" charset="0"/>
                        </a:rPr>
                        <a:t>Name</a:t>
                      </a: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300" dirty="0">
                          <a:latin typeface="Calibri" panose="020F0502020204030204" pitchFamily="34" charset="0"/>
                          <a:ea typeface="Calibri" panose="020F0502020204030204" pitchFamily="34" charset="0"/>
                          <a:cs typeface="Calibri" panose="020F0502020204030204" pitchFamily="34" charset="0"/>
                        </a:rPr>
                        <a:t>Risk Score </a:t>
                      </a:r>
                      <a:r>
                        <a:rPr lang="en-GB" sz="1300" dirty="0">
                          <a:solidFill>
                            <a:srgbClr val="60B257"/>
                          </a:solidFill>
                          <a:latin typeface="Calibri" panose="020F0502020204030204" pitchFamily="34" charset="0"/>
                          <a:ea typeface="Calibri" panose="020F0502020204030204" pitchFamily="34" charset="0"/>
                          <a:cs typeface="Calibri" panose="020F0502020204030204" pitchFamily="34" charset="0"/>
                        </a:rPr>
                        <a:t>after</a:t>
                      </a:r>
                      <a:r>
                        <a:rPr lang="en-GB" sz="1300" dirty="0">
                          <a:latin typeface="Calibri" panose="020F0502020204030204" pitchFamily="34" charset="0"/>
                          <a:ea typeface="Calibri" panose="020F0502020204030204" pitchFamily="34" charset="0"/>
                          <a:cs typeface="Calibri" panose="020F0502020204030204" pitchFamily="34" charset="0"/>
                        </a:rPr>
                        <a:t> Mitigation</a:t>
                      </a:r>
                      <a:br>
                        <a:rPr lang="en-GB" sz="1300" dirty="0">
                          <a:latin typeface="Calibri" panose="020F0502020204030204" pitchFamily="34" charset="0"/>
                          <a:ea typeface="Calibri" panose="020F0502020204030204" pitchFamily="34" charset="0"/>
                          <a:cs typeface="Calibri" panose="020F0502020204030204" pitchFamily="34" charset="0"/>
                        </a:rPr>
                      </a:br>
                      <a:r>
                        <a:rPr lang="en-GB" sz="13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2022</a:t>
                      </a:r>
                      <a:r>
                        <a:rPr lang="en-GB" sz="1300" dirty="0">
                          <a:latin typeface="Calibri" panose="020F0502020204030204" pitchFamily="34" charset="0"/>
                          <a:ea typeface="Calibri" panose="020F0502020204030204" pitchFamily="34" charset="0"/>
                          <a:cs typeface="Calibri" panose="020F0502020204030204" pitchFamily="34" charset="0"/>
                        </a:rPr>
                        <a:t> Exercise</a:t>
                      </a: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300" dirty="0" err="1">
                          <a:latin typeface="Calibri" panose="020F0502020204030204" pitchFamily="34" charset="0"/>
                          <a:ea typeface="Calibri" panose="020F0502020204030204" pitchFamily="34" charset="0"/>
                          <a:cs typeface="Calibri" panose="020F0502020204030204" pitchFamily="34" charset="0"/>
                        </a:rPr>
                        <a:t>Avg</a:t>
                      </a:r>
                      <a:r>
                        <a:rPr lang="en-GB" sz="1300" dirty="0">
                          <a:latin typeface="Calibri" panose="020F0502020204030204" pitchFamily="34" charset="0"/>
                          <a:ea typeface="Calibri" panose="020F0502020204030204" pitchFamily="34" charset="0"/>
                          <a:cs typeface="Calibri" panose="020F0502020204030204" pitchFamily="34" charset="0"/>
                        </a:rPr>
                        <a:t> Score </a:t>
                      </a:r>
                      <a:r>
                        <a:rPr lang="en-GB" sz="1300" dirty="0">
                          <a:solidFill>
                            <a:srgbClr val="60B257"/>
                          </a:solidFill>
                          <a:latin typeface="Calibri" panose="020F0502020204030204" pitchFamily="34" charset="0"/>
                          <a:ea typeface="Calibri" panose="020F0502020204030204" pitchFamily="34" charset="0"/>
                          <a:cs typeface="Calibri" panose="020F0502020204030204" pitchFamily="34" charset="0"/>
                        </a:rPr>
                        <a:t>after</a:t>
                      </a:r>
                      <a:r>
                        <a:rPr lang="en-GB" sz="1300" dirty="0">
                          <a:latin typeface="Calibri" panose="020F0502020204030204" pitchFamily="34" charset="0"/>
                          <a:ea typeface="Calibri" panose="020F0502020204030204" pitchFamily="34" charset="0"/>
                          <a:cs typeface="Calibri" panose="020F0502020204030204" pitchFamily="34" charset="0"/>
                        </a:rPr>
                        <a:t> Mitigation</a:t>
                      </a:r>
                      <a:br>
                        <a:rPr lang="en-GB" sz="1300" dirty="0">
                          <a:latin typeface="Calibri" panose="020F0502020204030204" pitchFamily="34" charset="0"/>
                          <a:ea typeface="Calibri" panose="020F0502020204030204" pitchFamily="34" charset="0"/>
                          <a:cs typeface="Calibri" panose="020F0502020204030204" pitchFamily="34" charset="0"/>
                        </a:rPr>
                      </a:br>
                      <a:r>
                        <a:rPr lang="en-GB" sz="1300" dirty="0">
                          <a:latin typeface="Calibri" panose="020F0502020204030204" pitchFamily="34" charset="0"/>
                          <a:ea typeface="Calibri" panose="020F0502020204030204" pitchFamily="34" charset="0"/>
                          <a:cs typeface="Calibri" panose="020F0502020204030204" pitchFamily="34" charset="0"/>
                        </a:rPr>
                        <a:t>Survey </a:t>
                      </a:r>
                      <a:r>
                        <a:rPr lang="en-GB" sz="1300" dirty="0">
                          <a:solidFill>
                            <a:schemeClr val="tx1"/>
                          </a:solidFill>
                          <a:latin typeface="Calibri" panose="020F0502020204030204" pitchFamily="34" charset="0"/>
                          <a:ea typeface="Calibri" panose="020F0502020204030204" pitchFamily="34" charset="0"/>
                          <a:cs typeface="Calibri" panose="020F0502020204030204" pitchFamily="34" charset="0"/>
                        </a:rPr>
                        <a:t>2025</a:t>
                      </a:r>
                    </a:p>
                  </a:txBody>
                  <a:tcPr anchor="ctr"/>
                </a:tc>
                <a:extLst>
                  <a:ext uri="{0D108BD9-81ED-4DB2-BD59-A6C34878D82A}">
                    <a16:rowId xmlns:a16="http://schemas.microsoft.com/office/drawing/2014/main" val="49215331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1</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Member Associations’ trust, engagement and support.</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solidFill>
                      <a:srgbClr val="007BBD">
                        <a:alpha val="20000"/>
                      </a:srgbClr>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3.0</a:t>
                      </a:r>
                    </a:p>
                  </a:txBody>
                  <a:tcPr anchor="ctr">
                    <a:solidFill>
                      <a:srgbClr val="FADA4A"/>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3.0</a:t>
                      </a:r>
                    </a:p>
                  </a:txBody>
                  <a:tcPr anchor="ctr">
                    <a:solidFill>
                      <a:srgbClr val="FADA4A"/>
                    </a:solidFill>
                  </a:tcPr>
                </a:tc>
                <a:extLst>
                  <a:ext uri="{0D108BD9-81ED-4DB2-BD59-A6C34878D82A}">
                    <a16:rowId xmlns:a16="http://schemas.microsoft.com/office/drawing/2014/main" val="3104774707"/>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2</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Risks associated with Core syllabus, CPD, Code of Conduct and MRA.</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6.0</a:t>
                      </a:r>
                    </a:p>
                  </a:txBody>
                  <a:tcPr anchor="ctr">
                    <a:solidFill>
                      <a:srgbClr val="F1963F"/>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2.6</a:t>
                      </a:r>
                    </a:p>
                  </a:txBody>
                  <a:tcPr anchor="ctr">
                    <a:gradFill flip="none" rotWithShape="1">
                      <a:gsLst>
                        <a:gs pos="0">
                          <a:srgbClr val="60B257"/>
                        </a:gs>
                        <a:gs pos="57000">
                          <a:srgbClr val="FADA4A"/>
                        </a:gs>
                        <a:gs pos="83000">
                          <a:srgbClr val="FADA4A"/>
                        </a:gs>
                        <a:gs pos="100000">
                          <a:srgbClr val="FADA4A"/>
                        </a:gs>
                      </a:gsLst>
                      <a:lin ang="18900000" scaled="1"/>
                      <a:tileRect/>
                    </a:gradFill>
                  </a:tcPr>
                </a:tc>
                <a:extLst>
                  <a:ext uri="{0D108BD9-81ED-4DB2-BD59-A6C34878D82A}">
                    <a16:rowId xmlns:a16="http://schemas.microsoft.com/office/drawing/2014/main" val="278998109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3</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attractiveness, competences and relevance as a profession.</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2.0</a:t>
                      </a:r>
                    </a:p>
                  </a:txBody>
                  <a:tcPr anchor="ctr">
                    <a:solidFill>
                      <a:srgbClr val="97C254"/>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3.0</a:t>
                      </a:r>
                    </a:p>
                  </a:txBody>
                  <a:tcPr anchor="ctr">
                    <a:solidFill>
                      <a:srgbClr val="FADA4A"/>
                    </a:solidFill>
                  </a:tcPr>
                </a:tc>
                <a:extLst>
                  <a:ext uri="{0D108BD9-81ED-4DB2-BD59-A6C34878D82A}">
                    <a16:rowId xmlns:a16="http://schemas.microsoft.com/office/drawing/2014/main" val="2338198732"/>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4</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lack of trust from external stakeholders.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1.2</a:t>
                      </a:r>
                    </a:p>
                  </a:txBody>
                  <a:tcPr anchor="ctr">
                    <a:solidFill>
                      <a:srgbClr val="60B257"/>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2.2</a:t>
                      </a:r>
                    </a:p>
                  </a:txBody>
                  <a:tcPr anchor="ctr">
                    <a:solidFill>
                      <a:srgbClr val="97C254"/>
                    </a:solidFill>
                  </a:tcPr>
                </a:tc>
                <a:extLst>
                  <a:ext uri="{0D108BD9-81ED-4DB2-BD59-A6C34878D82A}">
                    <a16:rowId xmlns:a16="http://schemas.microsoft.com/office/drawing/2014/main" val="2146181624"/>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5</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a lack of volunteers.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4.0</a:t>
                      </a:r>
                    </a:p>
                  </a:txBody>
                  <a:tcPr anchor="ctr">
                    <a:solidFill>
                      <a:srgbClr val="FADA4A"/>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4.0</a:t>
                      </a:r>
                    </a:p>
                  </a:txBody>
                  <a:tcPr anchor="ctr">
                    <a:solidFill>
                      <a:srgbClr val="FADA4A"/>
                    </a:solidFill>
                  </a:tcPr>
                </a:tc>
                <a:extLst>
                  <a:ext uri="{0D108BD9-81ED-4DB2-BD59-A6C34878D82A}">
                    <a16:rowId xmlns:a16="http://schemas.microsoft.com/office/drawing/2014/main" val="1381549294"/>
                  </a:ext>
                </a:extLst>
              </a:tr>
              <a:tr h="6613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6</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Operational risks (key persons, cyber risks, IT issues, litigation, compliance with competition legislation, GDPR).</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6.0</a:t>
                      </a:r>
                    </a:p>
                  </a:txBody>
                  <a:tcPr anchor="ctr">
                    <a:solidFill>
                      <a:srgbClr val="F1963F"/>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2.9</a:t>
                      </a:r>
                    </a:p>
                  </a:txBody>
                  <a:tcPr anchor="ctr">
                    <a:gradFill flip="none" rotWithShape="1">
                      <a:gsLst>
                        <a:gs pos="0">
                          <a:srgbClr val="60B257"/>
                        </a:gs>
                        <a:gs pos="50000">
                          <a:srgbClr val="FADA4A"/>
                        </a:gs>
                        <a:gs pos="83000">
                          <a:srgbClr val="FADA4A"/>
                        </a:gs>
                        <a:gs pos="100000">
                          <a:srgbClr val="FADA4A"/>
                        </a:gs>
                      </a:gsLst>
                      <a:lin ang="18900000" scaled="1"/>
                      <a:tileRect/>
                    </a:gradFill>
                  </a:tcPr>
                </a:tc>
                <a:extLst>
                  <a:ext uri="{0D108BD9-81ED-4DB2-BD59-A6C34878D82A}">
                    <a16:rowId xmlns:a16="http://schemas.microsoft.com/office/drawing/2014/main" val="2393704661"/>
                  </a:ext>
                </a:extLst>
              </a:tr>
              <a:tr h="594000">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7</a:t>
                      </a:r>
                    </a:p>
                  </a:txBody>
                  <a:tcPr anchor="ctr"/>
                </a:tc>
                <a:tc>
                  <a:txBody>
                    <a:bodyPr/>
                    <a:lstStyle/>
                    <a:p>
                      <a:r>
                        <a:rPr lang="en-GB" sz="1400" dirty="0">
                          <a:latin typeface="Calibri" panose="020F0502020204030204" pitchFamily="34" charset="0"/>
                          <a:ea typeface="Calibri" panose="020F0502020204030204" pitchFamily="34" charset="0"/>
                          <a:cs typeface="Calibri" panose="020F0502020204030204" pitchFamily="34" charset="0"/>
                        </a:rPr>
                        <a:t>Financial risk</a:t>
                      </a:r>
                    </a:p>
                  </a:txBody>
                  <a:tcPr anchor="ctr"/>
                </a:tc>
                <a:tc>
                  <a:txBody>
                    <a:bodyPr/>
                    <a:lstStyle/>
                    <a:p>
                      <a:pPr algn="ctr"/>
                      <a:r>
                        <a:rPr lang="en-GB" sz="1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n/a</a:t>
                      </a:r>
                    </a:p>
                  </a:txBody>
                  <a:tcPr anchor="ctr"/>
                </a:tc>
                <a:tc>
                  <a:txBody>
                    <a:bodyPr/>
                    <a:lstStyle/>
                    <a:p>
                      <a:pPr algn="ctr"/>
                      <a:r>
                        <a:rPr lang="en-GB" sz="1400" dirty="0">
                          <a:solidFill>
                            <a:schemeClr val="tx1"/>
                          </a:solidFill>
                          <a:latin typeface="Calibri" panose="020F0502020204030204" pitchFamily="34" charset="0"/>
                          <a:ea typeface="Calibri" panose="020F0502020204030204" pitchFamily="34" charset="0"/>
                          <a:cs typeface="Calibri" panose="020F0502020204030204" pitchFamily="34" charset="0"/>
                        </a:rPr>
                        <a:t>2.8</a:t>
                      </a:r>
                    </a:p>
                  </a:txBody>
                  <a:tcPr anchor="ctr">
                    <a:gradFill flip="none" rotWithShape="1">
                      <a:gsLst>
                        <a:gs pos="0">
                          <a:srgbClr val="60B257"/>
                        </a:gs>
                        <a:gs pos="54000">
                          <a:srgbClr val="FADA4A"/>
                        </a:gs>
                        <a:gs pos="69000">
                          <a:srgbClr val="FADA4A"/>
                        </a:gs>
                        <a:gs pos="97000">
                          <a:srgbClr val="FADA4A"/>
                        </a:gs>
                      </a:gsLst>
                      <a:lin ang="18900000" scaled="1"/>
                      <a:tileRect/>
                    </a:gradFill>
                  </a:tcPr>
                </a:tc>
                <a:extLst>
                  <a:ext uri="{0D108BD9-81ED-4DB2-BD59-A6C34878D82A}">
                    <a16:rowId xmlns:a16="http://schemas.microsoft.com/office/drawing/2014/main" val="441627125"/>
                  </a:ext>
                </a:extLst>
              </a:tr>
            </a:tbl>
          </a:graphicData>
        </a:graphic>
      </p:graphicFrame>
      <p:graphicFrame>
        <p:nvGraphicFramePr>
          <p:cNvPr id="15" name="Table 14">
            <a:extLst>
              <a:ext uri="{FF2B5EF4-FFF2-40B4-BE49-F238E27FC236}">
                <a16:creationId xmlns:a16="http://schemas.microsoft.com/office/drawing/2014/main" id="{CE6702C4-3563-E990-AB6E-74CAB18D605F}"/>
              </a:ext>
            </a:extLst>
          </p:cNvPr>
          <p:cNvGraphicFramePr>
            <a:graphicFrameLocks noGrp="1"/>
          </p:cNvGraphicFramePr>
          <p:nvPr>
            <p:extLst>
              <p:ext uri="{D42A27DB-BD31-4B8C-83A1-F6EECF244321}">
                <p14:modId xmlns:p14="http://schemas.microsoft.com/office/powerpoint/2010/main" val="3240387495"/>
              </p:ext>
            </p:extLst>
          </p:nvPr>
        </p:nvGraphicFramePr>
        <p:xfrm>
          <a:off x="8751176" y="3776484"/>
          <a:ext cx="3219427" cy="2230855"/>
        </p:xfrm>
        <a:graphic>
          <a:graphicData uri="http://schemas.openxmlformats.org/drawingml/2006/table">
            <a:tbl>
              <a:tblPr bandRow="1">
                <a:tableStyleId>{5C22544A-7EE6-4342-B048-85BDC9FD1C3A}</a:tableStyleId>
              </a:tblPr>
              <a:tblGrid>
                <a:gridCol w="1791313">
                  <a:extLst>
                    <a:ext uri="{9D8B030D-6E8A-4147-A177-3AD203B41FA5}">
                      <a16:colId xmlns:a16="http://schemas.microsoft.com/office/drawing/2014/main" val="892596567"/>
                    </a:ext>
                  </a:extLst>
                </a:gridCol>
                <a:gridCol w="476038">
                  <a:extLst>
                    <a:ext uri="{9D8B030D-6E8A-4147-A177-3AD203B41FA5}">
                      <a16:colId xmlns:a16="http://schemas.microsoft.com/office/drawing/2014/main" val="2688946234"/>
                    </a:ext>
                  </a:extLst>
                </a:gridCol>
                <a:gridCol w="476038">
                  <a:extLst>
                    <a:ext uri="{9D8B030D-6E8A-4147-A177-3AD203B41FA5}">
                      <a16:colId xmlns:a16="http://schemas.microsoft.com/office/drawing/2014/main" val="3008644505"/>
                    </a:ext>
                  </a:extLst>
                </a:gridCol>
                <a:gridCol w="476038">
                  <a:extLst>
                    <a:ext uri="{9D8B030D-6E8A-4147-A177-3AD203B41FA5}">
                      <a16:colId xmlns:a16="http://schemas.microsoft.com/office/drawing/2014/main" val="1043634805"/>
                    </a:ext>
                  </a:extLst>
                </a:gridCol>
              </a:tblGrid>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249777">
                <a:tc>
                  <a:txBody>
                    <a:bodyPr/>
                    <a:lstStyle/>
                    <a:p>
                      <a:endPar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sp>
        <p:nvSpPr>
          <p:cNvPr id="17" name="TextBox 16">
            <a:extLst>
              <a:ext uri="{FF2B5EF4-FFF2-40B4-BE49-F238E27FC236}">
                <a16:creationId xmlns:a16="http://schemas.microsoft.com/office/drawing/2014/main" id="{1947DCD3-DBC3-BFE8-8F6B-BC9D40B6A255}"/>
              </a:ext>
            </a:extLst>
          </p:cNvPr>
          <p:cNvSpPr txBox="1"/>
          <p:nvPr/>
        </p:nvSpPr>
        <p:spPr>
          <a:xfrm>
            <a:off x="10263733" y="377113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8" name="TextBox 27">
            <a:extLst>
              <a:ext uri="{FF2B5EF4-FFF2-40B4-BE49-F238E27FC236}">
                <a16:creationId xmlns:a16="http://schemas.microsoft.com/office/drawing/2014/main" id="{7D15597C-FB5D-0E15-1057-E70FB65532AE}"/>
              </a:ext>
            </a:extLst>
          </p:cNvPr>
          <p:cNvSpPr txBox="1"/>
          <p:nvPr/>
        </p:nvSpPr>
        <p:spPr>
          <a:xfrm>
            <a:off x="10263733" y="409383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9" name="TextBox 28">
            <a:extLst>
              <a:ext uri="{FF2B5EF4-FFF2-40B4-BE49-F238E27FC236}">
                <a16:creationId xmlns:a16="http://schemas.microsoft.com/office/drawing/2014/main" id="{E9557FDF-D54D-D940-1A67-32B99D4E0EA0}"/>
              </a:ext>
            </a:extLst>
          </p:cNvPr>
          <p:cNvSpPr txBox="1"/>
          <p:nvPr/>
        </p:nvSpPr>
        <p:spPr>
          <a:xfrm>
            <a:off x="10263733" y="4454309"/>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30" name="TextBox 29">
            <a:extLst>
              <a:ext uri="{FF2B5EF4-FFF2-40B4-BE49-F238E27FC236}">
                <a16:creationId xmlns:a16="http://schemas.microsoft.com/office/drawing/2014/main" id="{B733D2AC-8C7B-BFB1-7F0E-2FABB1EC736A}"/>
              </a:ext>
            </a:extLst>
          </p:cNvPr>
          <p:cNvSpPr txBox="1"/>
          <p:nvPr/>
        </p:nvSpPr>
        <p:spPr>
          <a:xfrm>
            <a:off x="10631391"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31" name="TextBox 30">
            <a:extLst>
              <a:ext uri="{FF2B5EF4-FFF2-40B4-BE49-F238E27FC236}">
                <a16:creationId xmlns:a16="http://schemas.microsoft.com/office/drawing/2014/main" id="{A18FDAD3-3FFA-6143-0DD5-E3B3670F40E4}"/>
              </a:ext>
            </a:extLst>
          </p:cNvPr>
          <p:cNvSpPr txBox="1"/>
          <p:nvPr/>
        </p:nvSpPr>
        <p:spPr>
          <a:xfrm>
            <a:off x="11119491"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32" name="TextBox 31">
            <a:extLst>
              <a:ext uri="{FF2B5EF4-FFF2-40B4-BE49-F238E27FC236}">
                <a16:creationId xmlns:a16="http://schemas.microsoft.com/office/drawing/2014/main" id="{28454650-AD1D-4910-0FA2-E4F6C85C2D5F}"/>
              </a:ext>
            </a:extLst>
          </p:cNvPr>
          <p:cNvSpPr txBox="1"/>
          <p:nvPr/>
        </p:nvSpPr>
        <p:spPr>
          <a:xfrm>
            <a:off x="11592455"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33" name="TextBox 32">
            <a:extLst>
              <a:ext uri="{FF2B5EF4-FFF2-40B4-BE49-F238E27FC236}">
                <a16:creationId xmlns:a16="http://schemas.microsoft.com/office/drawing/2014/main" id="{88E5CD8D-D7D2-952C-EDED-F43B3728E8CD}"/>
              </a:ext>
            </a:extLst>
          </p:cNvPr>
          <p:cNvSpPr txBox="1"/>
          <p:nvPr/>
        </p:nvSpPr>
        <p:spPr>
          <a:xfrm>
            <a:off x="8414218" y="3928239"/>
            <a:ext cx="369332" cy="606320"/>
          </a:xfrm>
          <a:prstGeom prst="rect">
            <a:avLst/>
          </a:prstGeom>
          <a:noFill/>
        </p:spPr>
        <p:txBody>
          <a:bodyPr vert="vert" wrap="none" rtlCol="0">
            <a:spAutoFit/>
          </a:bodyPr>
          <a:lstStyle/>
          <a:p>
            <a:r>
              <a:rPr lang="en-GB" sz="1200" b="1" dirty="0">
                <a:solidFill>
                  <a:srgbClr val="000000"/>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34" name="TextBox 33">
            <a:extLst>
              <a:ext uri="{FF2B5EF4-FFF2-40B4-BE49-F238E27FC236}">
                <a16:creationId xmlns:a16="http://schemas.microsoft.com/office/drawing/2014/main" id="{A0A49375-6783-F39C-C282-F3629A419BA4}"/>
              </a:ext>
            </a:extLst>
          </p:cNvPr>
          <p:cNvSpPr txBox="1"/>
          <p:nvPr/>
        </p:nvSpPr>
        <p:spPr>
          <a:xfrm>
            <a:off x="10783777" y="6033850"/>
            <a:ext cx="884922" cy="276999"/>
          </a:xfrm>
          <a:prstGeom prst="rect">
            <a:avLst/>
          </a:prstGeom>
          <a:noFill/>
        </p:spPr>
        <p:txBody>
          <a:bodyPr vert="horz" wrap="none" rtlCol="0">
            <a:spAutoFit/>
          </a:bodyPr>
          <a:lstStyle/>
          <a:p>
            <a:r>
              <a:rPr lang="en-GB" sz="1200" b="1" dirty="0">
                <a:solidFill>
                  <a:srgbClr val="000000"/>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35" name="Group 34">
            <a:extLst>
              <a:ext uri="{FF2B5EF4-FFF2-40B4-BE49-F238E27FC236}">
                <a16:creationId xmlns:a16="http://schemas.microsoft.com/office/drawing/2014/main" id="{4518D1C2-3914-1BC4-2EF3-020360342968}"/>
              </a:ext>
            </a:extLst>
          </p:cNvPr>
          <p:cNvGrpSpPr/>
          <p:nvPr/>
        </p:nvGrpSpPr>
        <p:grpSpPr>
          <a:xfrm>
            <a:off x="8835259" y="5024887"/>
            <a:ext cx="1574715" cy="1031051"/>
            <a:chOff x="7515292" y="4598276"/>
            <a:chExt cx="1574715" cy="1031051"/>
          </a:xfrm>
        </p:grpSpPr>
        <p:sp>
          <p:nvSpPr>
            <p:cNvPr id="37" name="TextBox 36">
              <a:extLst>
                <a:ext uri="{FF2B5EF4-FFF2-40B4-BE49-F238E27FC236}">
                  <a16:creationId xmlns:a16="http://schemas.microsoft.com/office/drawing/2014/main" id="{321C6458-5061-F2E2-EBC1-95FE925C7DDC}"/>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38" name="Rectangle 37">
              <a:extLst>
                <a:ext uri="{FF2B5EF4-FFF2-40B4-BE49-F238E27FC236}">
                  <a16:creationId xmlns:a16="http://schemas.microsoft.com/office/drawing/2014/main" id="{8D212247-5DD5-FFBE-1887-5C3ED546765B}"/>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9" name="Rectangle 38">
              <a:extLst>
                <a:ext uri="{FF2B5EF4-FFF2-40B4-BE49-F238E27FC236}">
                  <a16:creationId xmlns:a16="http://schemas.microsoft.com/office/drawing/2014/main" id="{283BBF78-047E-9F00-A47E-3CCA8054A8DD}"/>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0" name="Rectangle 39">
              <a:extLst>
                <a:ext uri="{FF2B5EF4-FFF2-40B4-BE49-F238E27FC236}">
                  <a16:creationId xmlns:a16="http://schemas.microsoft.com/office/drawing/2014/main" id="{D2ECCBA7-AB41-2B69-D394-BB039C43B89C}"/>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1" name="Rectangle 40">
              <a:extLst>
                <a:ext uri="{FF2B5EF4-FFF2-40B4-BE49-F238E27FC236}">
                  <a16:creationId xmlns:a16="http://schemas.microsoft.com/office/drawing/2014/main" id="{54D0775F-4654-2D31-791B-49000EEB9926}"/>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36" name="TextBox 35">
            <a:extLst>
              <a:ext uri="{FF2B5EF4-FFF2-40B4-BE49-F238E27FC236}">
                <a16:creationId xmlns:a16="http://schemas.microsoft.com/office/drawing/2014/main" id="{5D316102-B88A-DEE7-264B-7DD4C0D079C9}"/>
              </a:ext>
            </a:extLst>
          </p:cNvPr>
          <p:cNvSpPr txBox="1"/>
          <p:nvPr/>
        </p:nvSpPr>
        <p:spPr>
          <a:xfrm>
            <a:off x="8766798" y="4742620"/>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42" name="Table 41">
            <a:extLst>
              <a:ext uri="{FF2B5EF4-FFF2-40B4-BE49-F238E27FC236}">
                <a16:creationId xmlns:a16="http://schemas.microsoft.com/office/drawing/2014/main" id="{61F89996-3C8C-1BD9-CEDE-C6899945D623}"/>
              </a:ext>
            </a:extLst>
          </p:cNvPr>
          <p:cNvGraphicFramePr>
            <a:graphicFrameLocks noGrp="1"/>
          </p:cNvGraphicFramePr>
          <p:nvPr>
            <p:extLst>
              <p:ext uri="{D42A27DB-BD31-4B8C-83A1-F6EECF244321}">
                <p14:modId xmlns:p14="http://schemas.microsoft.com/office/powerpoint/2010/main" val="747447572"/>
              </p:ext>
            </p:extLst>
          </p:nvPr>
        </p:nvGraphicFramePr>
        <p:xfrm>
          <a:off x="7022778" y="1322319"/>
          <a:ext cx="1260000" cy="4992125"/>
        </p:xfrm>
        <a:graphic>
          <a:graphicData uri="http://schemas.openxmlformats.org/drawingml/2006/table">
            <a:tbl>
              <a:tblPr firstRow="1" bandRow="1">
                <a:tableStyleId>{3B4B98B0-60AC-42C2-AFA5-B58CD77FA1E5}</a:tableStyleId>
              </a:tblPr>
              <a:tblGrid>
                <a:gridCol w="1260000">
                  <a:extLst>
                    <a:ext uri="{9D8B030D-6E8A-4147-A177-3AD203B41FA5}">
                      <a16:colId xmlns:a16="http://schemas.microsoft.com/office/drawing/2014/main" val="1241963654"/>
                    </a:ext>
                  </a:extLst>
                </a:gridCol>
              </a:tblGrid>
              <a:tr h="684000">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300" dirty="0">
                          <a:latin typeface="Calibri" panose="020F0502020204030204" pitchFamily="34" charset="0"/>
                          <a:ea typeface="Calibri" panose="020F0502020204030204" pitchFamily="34" charset="0"/>
                          <a:cs typeface="Calibri" panose="020F0502020204030204" pitchFamily="34" charset="0"/>
                        </a:rPr>
                        <a:t>Observations</a:t>
                      </a:r>
                    </a:p>
                  </a:txBody>
                  <a:tcPr anchor="ctr"/>
                </a:tc>
                <a:extLst>
                  <a:ext uri="{0D108BD9-81ED-4DB2-BD59-A6C34878D82A}">
                    <a16:rowId xmlns:a16="http://schemas.microsoft.com/office/drawing/2014/main" val="492153313"/>
                  </a:ext>
                </a:extLst>
              </a:tr>
              <a:tr h="595225">
                <a:tc>
                  <a:txBody>
                    <a:bodyPr/>
                    <a:lstStyle/>
                    <a:p>
                      <a:pPr algn="ctr"/>
                      <a:r>
                        <a:rPr lang="en-GB" sz="1400" i="1"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Unchanged</a:t>
                      </a:r>
                    </a:p>
                  </a:txBody>
                  <a:tcPr anchor="ctr">
                    <a:solidFill>
                      <a:srgbClr val="007BBD">
                        <a:alpha val="20000"/>
                      </a:srgbClr>
                    </a:solidFill>
                  </a:tcPr>
                </a:tc>
                <a:extLst>
                  <a:ext uri="{0D108BD9-81ED-4DB2-BD59-A6C34878D82A}">
                    <a16:rowId xmlns:a16="http://schemas.microsoft.com/office/drawing/2014/main" val="3104774707"/>
                  </a:ext>
                </a:extLst>
              </a:tr>
              <a:tr h="595225">
                <a:tc>
                  <a:txBody>
                    <a:bodyPr/>
                    <a:lstStyle/>
                    <a:p>
                      <a:pPr algn="ctr"/>
                      <a:r>
                        <a:rPr lang="en-GB" sz="1400" dirty="0">
                          <a:solidFill>
                            <a:schemeClr val="accent2">
                              <a:lumMod val="40000"/>
                              <a:lumOff val="60000"/>
                            </a:schemeClr>
                          </a:solidFill>
                          <a:latin typeface="Calibri" panose="020F0502020204030204" pitchFamily="34" charset="0"/>
                          <a:ea typeface="Calibri" panose="020F0502020204030204" pitchFamily="34" charset="0"/>
                          <a:cs typeface="Calibri" panose="020F0502020204030204" pitchFamily="34" charset="0"/>
                        </a:rPr>
                        <a:t>Significant Reduction</a:t>
                      </a:r>
                    </a:p>
                  </a:txBody>
                  <a:tcPr anchor="ctr">
                    <a:solidFill>
                      <a:srgbClr val="FFFFFF"/>
                    </a:solidFill>
                  </a:tcPr>
                </a:tc>
                <a:extLst>
                  <a:ext uri="{0D108BD9-81ED-4DB2-BD59-A6C34878D82A}">
                    <a16:rowId xmlns:a16="http://schemas.microsoft.com/office/drawing/2014/main" val="2789981093"/>
                  </a:ext>
                </a:extLst>
              </a:tr>
              <a:tr h="595225">
                <a:tc>
                  <a:txBody>
                    <a:bodyPr/>
                    <a:lstStyle/>
                    <a:p>
                      <a:pPr algn="ctr"/>
                      <a:r>
                        <a:rPr lang="en-GB" sz="1400" i="1" dirty="0">
                          <a:latin typeface="Calibri" panose="020F0502020204030204" pitchFamily="34" charset="0"/>
                          <a:ea typeface="Calibri" panose="020F0502020204030204" pitchFamily="34" charset="0"/>
                          <a:cs typeface="Calibri" panose="020F0502020204030204" pitchFamily="34" charset="0"/>
                        </a:rPr>
                        <a:t>Increase</a:t>
                      </a:r>
                    </a:p>
                  </a:txBody>
                  <a:tcPr anchor="ctr">
                    <a:solidFill>
                      <a:srgbClr val="007BBD">
                        <a:alpha val="20000"/>
                      </a:srgbClr>
                    </a:solidFill>
                  </a:tcPr>
                </a:tc>
                <a:extLst>
                  <a:ext uri="{0D108BD9-81ED-4DB2-BD59-A6C34878D82A}">
                    <a16:rowId xmlns:a16="http://schemas.microsoft.com/office/drawing/2014/main" val="2338198732"/>
                  </a:ext>
                </a:extLst>
              </a:tr>
              <a:tr h="595225">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Increase</a:t>
                      </a:r>
                    </a:p>
                  </a:txBody>
                  <a:tcPr anchor="ctr">
                    <a:solidFill>
                      <a:srgbClr val="FFFFFF"/>
                    </a:solidFill>
                  </a:tcPr>
                </a:tc>
                <a:extLst>
                  <a:ext uri="{0D108BD9-81ED-4DB2-BD59-A6C34878D82A}">
                    <a16:rowId xmlns:a16="http://schemas.microsoft.com/office/drawing/2014/main" val="2146181624"/>
                  </a:ext>
                </a:extLst>
              </a:tr>
              <a:tr h="595225">
                <a:tc>
                  <a:txBody>
                    <a:bodyPr/>
                    <a:lstStyle/>
                    <a:p>
                      <a:pPr algn="ctr"/>
                      <a:r>
                        <a:rPr lang="en-GB" sz="1400" i="1"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Unchanged</a:t>
                      </a:r>
                    </a:p>
                  </a:txBody>
                  <a:tcPr anchor="ctr">
                    <a:solidFill>
                      <a:srgbClr val="007BBD">
                        <a:alpha val="20000"/>
                      </a:srgbClr>
                    </a:solidFill>
                  </a:tcPr>
                </a:tc>
                <a:extLst>
                  <a:ext uri="{0D108BD9-81ED-4DB2-BD59-A6C34878D82A}">
                    <a16:rowId xmlns:a16="http://schemas.microsoft.com/office/drawing/2014/main" val="1381549294"/>
                  </a:ext>
                </a:extLst>
              </a:tr>
              <a:tr h="738000">
                <a:tc>
                  <a:txBody>
                    <a:bodyPr/>
                    <a:lstStyle/>
                    <a:p>
                      <a:pPr algn="ctr"/>
                      <a:r>
                        <a:rPr lang="en-GB" sz="1400" dirty="0">
                          <a:solidFill>
                            <a:schemeClr val="accent2">
                              <a:lumMod val="40000"/>
                              <a:lumOff val="60000"/>
                            </a:schemeClr>
                          </a:solidFill>
                          <a:latin typeface="Calibri" panose="020F0502020204030204" pitchFamily="34" charset="0"/>
                          <a:ea typeface="Calibri" panose="020F0502020204030204" pitchFamily="34" charset="0"/>
                          <a:cs typeface="Calibri" panose="020F0502020204030204" pitchFamily="34" charset="0"/>
                        </a:rPr>
                        <a:t>Significant Reduction</a:t>
                      </a:r>
                    </a:p>
                  </a:txBody>
                  <a:tcPr anchor="ctr">
                    <a:solidFill>
                      <a:srgbClr val="FFFFFF"/>
                    </a:solidFill>
                  </a:tcPr>
                </a:tc>
                <a:extLst>
                  <a:ext uri="{0D108BD9-81ED-4DB2-BD59-A6C34878D82A}">
                    <a16:rowId xmlns:a16="http://schemas.microsoft.com/office/drawing/2014/main" val="2393704661"/>
                  </a:ext>
                </a:extLst>
              </a:tr>
              <a:tr h="594000">
                <a:tc>
                  <a:txBody>
                    <a:bodyPr/>
                    <a:lstStyle/>
                    <a:p>
                      <a:pPr algn="ctr"/>
                      <a:r>
                        <a:rPr lang="en-GB" sz="1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n/a</a:t>
                      </a:r>
                    </a:p>
                  </a:txBody>
                  <a:tcPr anchor="ctr">
                    <a:solidFill>
                      <a:srgbClr val="007BBD">
                        <a:alpha val="20000"/>
                      </a:srgbClr>
                    </a:solidFill>
                  </a:tcPr>
                </a:tc>
                <a:extLst>
                  <a:ext uri="{0D108BD9-81ED-4DB2-BD59-A6C34878D82A}">
                    <a16:rowId xmlns:a16="http://schemas.microsoft.com/office/drawing/2014/main" val="441627125"/>
                  </a:ext>
                </a:extLst>
              </a:tr>
            </a:tbl>
          </a:graphicData>
        </a:graphic>
      </p:graphicFrame>
      <p:sp>
        <p:nvSpPr>
          <p:cNvPr id="43" name="Arrow: Up 42">
            <a:extLst>
              <a:ext uri="{FF2B5EF4-FFF2-40B4-BE49-F238E27FC236}">
                <a16:creationId xmlns:a16="http://schemas.microsoft.com/office/drawing/2014/main" id="{E1BB2E8F-B750-592B-5110-CF31DB363853}"/>
              </a:ext>
            </a:extLst>
          </p:cNvPr>
          <p:cNvSpPr/>
          <p:nvPr/>
        </p:nvSpPr>
        <p:spPr bwMode="auto">
          <a:xfrm rot="10800000">
            <a:off x="8040631" y="2762151"/>
            <a:ext cx="194251" cy="274794"/>
          </a:xfrm>
          <a:prstGeom prst="upArrow">
            <a:avLst/>
          </a:prstGeom>
          <a:solidFill>
            <a:srgbClr val="C00000"/>
          </a:solidFill>
          <a:ln w="31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4" name="Arrow: Up 43">
            <a:extLst>
              <a:ext uri="{FF2B5EF4-FFF2-40B4-BE49-F238E27FC236}">
                <a16:creationId xmlns:a16="http://schemas.microsoft.com/office/drawing/2014/main" id="{3A3637B5-D319-A3E8-0232-F5EDD8A406B1}"/>
              </a:ext>
            </a:extLst>
          </p:cNvPr>
          <p:cNvSpPr/>
          <p:nvPr/>
        </p:nvSpPr>
        <p:spPr bwMode="auto">
          <a:xfrm rot="10800000">
            <a:off x="8040631" y="5220826"/>
            <a:ext cx="194251" cy="274794"/>
          </a:xfrm>
          <a:prstGeom prst="upArrow">
            <a:avLst/>
          </a:prstGeom>
          <a:solidFill>
            <a:srgbClr val="C00000"/>
          </a:solidFill>
          <a:ln w="31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35540290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EE4799-B5A5-FC50-91C7-B2FF49E8E5D3}"/>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08F3149E-5B2D-6A2B-4C3B-92315023E507}"/>
              </a:ext>
            </a:extLst>
          </p:cNvPr>
          <p:cNvSpPr/>
          <p:nvPr/>
        </p:nvSpPr>
        <p:spPr bwMode="auto">
          <a:xfrm>
            <a:off x="370573" y="740195"/>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graphicFrame>
        <p:nvGraphicFramePr>
          <p:cNvPr id="46" name="Chart 45">
            <a:extLst>
              <a:ext uri="{FF2B5EF4-FFF2-40B4-BE49-F238E27FC236}">
                <a16:creationId xmlns:a16="http://schemas.microsoft.com/office/drawing/2014/main" id="{8A288B49-9307-415D-96BF-522A202E8A32}"/>
              </a:ext>
            </a:extLst>
          </p:cNvPr>
          <p:cNvGraphicFramePr>
            <a:graphicFrameLocks/>
          </p:cNvGraphicFramePr>
          <p:nvPr>
            <p:extLst>
              <p:ext uri="{D42A27DB-BD31-4B8C-83A1-F6EECF244321}">
                <p14:modId xmlns:p14="http://schemas.microsoft.com/office/powerpoint/2010/main" val="928601654"/>
              </p:ext>
            </p:extLst>
          </p:nvPr>
        </p:nvGraphicFramePr>
        <p:xfrm>
          <a:off x="409754" y="763594"/>
          <a:ext cx="6036471" cy="3543301"/>
        </p:xfrm>
        <a:graphic>
          <a:graphicData uri="http://schemas.openxmlformats.org/drawingml/2006/chart">
            <c:chart xmlns:c="http://schemas.openxmlformats.org/drawingml/2006/chart" xmlns:r="http://schemas.openxmlformats.org/officeDocument/2006/relationships" r:id="rId3"/>
          </a:graphicData>
        </a:graphic>
      </p:graphicFrame>
      <p:sp>
        <p:nvSpPr>
          <p:cNvPr id="3" name="Foliennummernplatzhalter 2">
            <a:extLst>
              <a:ext uri="{FF2B5EF4-FFF2-40B4-BE49-F238E27FC236}">
                <a16:creationId xmlns:a16="http://schemas.microsoft.com/office/drawing/2014/main" id="{4567735C-7846-0C2B-AB34-32D2DB76FB68}"/>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12</a:t>
            </a:fld>
            <a:endParaRPr lang="de-DE">
              <a:solidFill>
                <a:srgbClr val="D6BC00"/>
              </a:solidFill>
            </a:endParaRPr>
          </a:p>
        </p:txBody>
      </p:sp>
      <p:sp>
        <p:nvSpPr>
          <p:cNvPr id="2" name="TextBox 1">
            <a:extLst>
              <a:ext uri="{FF2B5EF4-FFF2-40B4-BE49-F238E27FC236}">
                <a16:creationId xmlns:a16="http://schemas.microsoft.com/office/drawing/2014/main" id="{8706F838-CB2C-D700-2876-2A40D4071915}"/>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#1: The risk of losing Member Associations’ trust, engagement and support</a:t>
            </a:r>
          </a:p>
        </p:txBody>
      </p:sp>
      <p:graphicFrame>
        <p:nvGraphicFramePr>
          <p:cNvPr id="71" name="Table 70">
            <a:extLst>
              <a:ext uri="{FF2B5EF4-FFF2-40B4-BE49-F238E27FC236}">
                <a16:creationId xmlns:a16="http://schemas.microsoft.com/office/drawing/2014/main" id="{318CD461-F318-9585-E7B4-01ADE0CD134F}"/>
              </a:ext>
            </a:extLst>
          </p:cNvPr>
          <p:cNvGraphicFramePr>
            <a:graphicFrameLocks noGrp="1"/>
          </p:cNvGraphicFramePr>
          <p:nvPr>
            <p:extLst>
              <p:ext uri="{D42A27DB-BD31-4B8C-83A1-F6EECF244321}">
                <p14:modId xmlns:p14="http://schemas.microsoft.com/office/powerpoint/2010/main" val="2297895283"/>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72" name="Group 71">
            <a:extLst>
              <a:ext uri="{FF2B5EF4-FFF2-40B4-BE49-F238E27FC236}">
                <a16:creationId xmlns:a16="http://schemas.microsoft.com/office/drawing/2014/main" id="{A5456DCB-3F91-C0E2-1D1F-93B00AE58574}"/>
              </a:ext>
            </a:extLst>
          </p:cNvPr>
          <p:cNvGrpSpPr/>
          <p:nvPr/>
        </p:nvGrpSpPr>
        <p:grpSpPr>
          <a:xfrm>
            <a:off x="7811340" y="929223"/>
            <a:ext cx="3956883" cy="3006672"/>
            <a:chOff x="7042152" y="3185980"/>
            <a:chExt cx="3956883" cy="3006672"/>
          </a:xfrm>
        </p:grpSpPr>
        <p:sp>
          <p:nvSpPr>
            <p:cNvPr id="73" name="TextBox 72">
              <a:extLst>
                <a:ext uri="{FF2B5EF4-FFF2-40B4-BE49-F238E27FC236}">
                  <a16:creationId xmlns:a16="http://schemas.microsoft.com/office/drawing/2014/main" id="{EA055063-8A99-D0E8-FD04-AC95A4A0AAF2}"/>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74" name="TextBox 73">
              <a:extLst>
                <a:ext uri="{FF2B5EF4-FFF2-40B4-BE49-F238E27FC236}">
                  <a16:creationId xmlns:a16="http://schemas.microsoft.com/office/drawing/2014/main" id="{FAC9BE3F-D652-2000-DFFF-F7E9F8D1B3C6}"/>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75" name="TextBox 74">
              <a:extLst>
                <a:ext uri="{FF2B5EF4-FFF2-40B4-BE49-F238E27FC236}">
                  <a16:creationId xmlns:a16="http://schemas.microsoft.com/office/drawing/2014/main" id="{68BFBFA4-2E41-C1A1-CA92-BC99D5201E31}"/>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76" name="TextBox 75">
              <a:extLst>
                <a:ext uri="{FF2B5EF4-FFF2-40B4-BE49-F238E27FC236}">
                  <a16:creationId xmlns:a16="http://schemas.microsoft.com/office/drawing/2014/main" id="{067DD531-FEAB-EC5D-20B0-0276BCE3C760}"/>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77" name="TextBox 76">
              <a:extLst>
                <a:ext uri="{FF2B5EF4-FFF2-40B4-BE49-F238E27FC236}">
                  <a16:creationId xmlns:a16="http://schemas.microsoft.com/office/drawing/2014/main" id="{46845077-1074-77DE-8BEF-2A690DDCBEBE}"/>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78" name="TextBox 77">
              <a:extLst>
                <a:ext uri="{FF2B5EF4-FFF2-40B4-BE49-F238E27FC236}">
                  <a16:creationId xmlns:a16="http://schemas.microsoft.com/office/drawing/2014/main" id="{D7770FC2-095E-88D8-61AF-906C7429C760}"/>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79" name="TextBox 78">
              <a:extLst>
                <a:ext uri="{FF2B5EF4-FFF2-40B4-BE49-F238E27FC236}">
                  <a16:creationId xmlns:a16="http://schemas.microsoft.com/office/drawing/2014/main" id="{DA7635F3-A2E4-AFD8-1AA3-3F8D74447FA0}"/>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80" name="TextBox 79">
              <a:extLst>
                <a:ext uri="{FF2B5EF4-FFF2-40B4-BE49-F238E27FC236}">
                  <a16:creationId xmlns:a16="http://schemas.microsoft.com/office/drawing/2014/main" id="{2F20ECB7-A818-6A12-5D4C-C250256E03A8}"/>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81" name="Group 80">
              <a:extLst>
                <a:ext uri="{FF2B5EF4-FFF2-40B4-BE49-F238E27FC236}">
                  <a16:creationId xmlns:a16="http://schemas.microsoft.com/office/drawing/2014/main" id="{7069873A-43C5-7C9E-D1DF-53B8F3631AEB}"/>
                </a:ext>
              </a:extLst>
            </p:cNvPr>
            <p:cNvGrpSpPr/>
            <p:nvPr/>
          </p:nvGrpSpPr>
          <p:grpSpPr>
            <a:xfrm>
              <a:off x="7760139" y="4655193"/>
              <a:ext cx="1574715" cy="1031051"/>
              <a:chOff x="7515292" y="4598276"/>
              <a:chExt cx="1574715" cy="1031051"/>
            </a:xfrm>
          </p:grpSpPr>
          <p:sp>
            <p:nvSpPr>
              <p:cNvPr id="83" name="TextBox 82">
                <a:extLst>
                  <a:ext uri="{FF2B5EF4-FFF2-40B4-BE49-F238E27FC236}">
                    <a16:creationId xmlns:a16="http://schemas.microsoft.com/office/drawing/2014/main" id="{D517EA26-2165-16CB-FA31-1E5DCBD814ED}"/>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84" name="Rectangle 83">
                <a:extLst>
                  <a:ext uri="{FF2B5EF4-FFF2-40B4-BE49-F238E27FC236}">
                    <a16:creationId xmlns:a16="http://schemas.microsoft.com/office/drawing/2014/main" id="{79D66D68-0A41-040F-70B4-A7F2327F1CD1}"/>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85" name="Rectangle 84">
                <a:extLst>
                  <a:ext uri="{FF2B5EF4-FFF2-40B4-BE49-F238E27FC236}">
                    <a16:creationId xmlns:a16="http://schemas.microsoft.com/office/drawing/2014/main" id="{4AFE73C8-D6C8-E82A-215D-C94F579FDD0C}"/>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86" name="Rectangle 85">
                <a:extLst>
                  <a:ext uri="{FF2B5EF4-FFF2-40B4-BE49-F238E27FC236}">
                    <a16:creationId xmlns:a16="http://schemas.microsoft.com/office/drawing/2014/main" id="{FDCDB6B0-C37D-C02F-F262-C0D7F34A6B40}"/>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87" name="Rectangle 86">
                <a:extLst>
                  <a:ext uri="{FF2B5EF4-FFF2-40B4-BE49-F238E27FC236}">
                    <a16:creationId xmlns:a16="http://schemas.microsoft.com/office/drawing/2014/main" id="{6A968AD3-02E9-DDCB-A84A-8C1CF26E5933}"/>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82" name="TextBox 81">
              <a:extLst>
                <a:ext uri="{FF2B5EF4-FFF2-40B4-BE49-F238E27FC236}">
                  <a16:creationId xmlns:a16="http://schemas.microsoft.com/office/drawing/2014/main" id="{368F4B2C-3313-57A2-D1B8-7EA4B07D214B}"/>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sp>
        <p:nvSpPr>
          <p:cNvPr id="88" name="TextBox 87">
            <a:extLst>
              <a:ext uri="{FF2B5EF4-FFF2-40B4-BE49-F238E27FC236}">
                <a16:creationId xmlns:a16="http://schemas.microsoft.com/office/drawing/2014/main" id="{34BA52D0-F69B-0619-87AF-B4F3EDE4A653}"/>
              </a:ext>
            </a:extLst>
          </p:cNvPr>
          <p:cNvSpPr txBox="1"/>
          <p:nvPr/>
        </p:nvSpPr>
        <p:spPr>
          <a:xfrm>
            <a:off x="783163" y="4136853"/>
            <a:ext cx="2582438" cy="461665"/>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a:p>
            <a:pPr marL="171450" indent="-171450">
              <a:buFont typeface="Arial" panose="020B0604020202020204" pitchFamily="34" charset="0"/>
              <a:buChar char="•"/>
            </a:pPr>
            <a:endParaRPr lang="en-GB" sz="1200" b="1" u="sng" dirty="0">
              <a:latin typeface="Calibri" panose="020F0502020204030204" pitchFamily="34" charset="0"/>
              <a:ea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D5F9F77E-401F-1A06-A8D5-0287DE052941}"/>
              </a:ext>
            </a:extLst>
          </p:cNvPr>
          <p:cNvSpPr txBox="1"/>
          <p:nvPr/>
        </p:nvSpPr>
        <p:spPr>
          <a:xfrm>
            <a:off x="710591" y="4433729"/>
            <a:ext cx="5808206" cy="1959511"/>
          </a:xfrm>
          <a:prstGeom prst="rect">
            <a:avLst/>
          </a:prstGeom>
          <a:noFill/>
        </p:spPr>
        <p:txBody>
          <a:bodyPr wrap="square">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Align AAE goals with Full Member Associations (FMAs) by understanding and addressing their evolving priorities.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Flag low delegate engagement to the respective FMAs and encourage follow-up.</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Strengthen relationships through structured touchpoints, such as regular virtual meetings, updates, and feedback loops.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Ensure that AAE work is relevant and visible to FMAs — highlight outputs with practical impact and communicate clearly.</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Promote knowledge sharing and mutual support among FMAs through regular exchange of information and know-how.</a:t>
            </a:r>
          </a:p>
        </p:txBody>
      </p:sp>
      <p:sp>
        <p:nvSpPr>
          <p:cNvPr id="93" name="TextBox 92">
            <a:extLst>
              <a:ext uri="{FF2B5EF4-FFF2-40B4-BE49-F238E27FC236}">
                <a16:creationId xmlns:a16="http://schemas.microsoft.com/office/drawing/2014/main" id="{7D4F590B-4B94-165B-7AED-668F21D44CC1}"/>
              </a:ext>
            </a:extLst>
          </p:cNvPr>
          <p:cNvSpPr txBox="1"/>
          <p:nvPr/>
        </p:nvSpPr>
        <p:spPr>
          <a:xfrm>
            <a:off x="6518797" y="4249063"/>
            <a:ext cx="5435780" cy="2144177"/>
          </a:xfrm>
          <a:prstGeom prst="rect">
            <a:avLst/>
          </a:prstGeom>
          <a:noFill/>
        </p:spPr>
        <p:txBody>
          <a:bodyPr wrap="square">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Enhance FMA engagement via the Presidents' Forum, field visits, and proactive communication strategies.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Respect the diversity of Member Associations by tailoring approaches and recognising national differences.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Successfully conclude Target Operating Model (TOM) discussions and maintain transparent reporting on progress.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Clarify AAE’s strategic objectives and ensure consistent communication via board liaisons and in-person exchanges.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defRPr/>
            </a:pPr>
            <a:r>
              <a:rPr kumimoji="0" lang="en-US" altLang="en-US" sz="1200" i="0" u="none" strike="noStrike" kern="1200" cap="none" spc="0" normalizeH="0" baseline="0" noProof="0" dirty="0">
                <a:ln>
                  <a:noFill/>
                </a:ln>
                <a:solidFill>
                  <a:srgbClr val="183C6C"/>
                </a:solidFill>
                <a:effectLst/>
                <a:uLnTx/>
                <a:uFillTx/>
                <a:latin typeface="Calibri" panose="020F0502020204030204" pitchFamily="34" charset="0"/>
                <a:ea typeface="Calibri" panose="020F0502020204030204" pitchFamily="34" charset="0"/>
                <a:cs typeface="Calibri" panose="020F0502020204030204" pitchFamily="34" charset="0"/>
              </a:rPr>
              <a:t>Co-ordinate closely with other risk areas (e.g., Risk #5 on volunteers and Risk #6 on operational capacity) to manage interdependencies.</a:t>
            </a:r>
          </a:p>
        </p:txBody>
      </p:sp>
      <p:cxnSp>
        <p:nvCxnSpPr>
          <p:cNvPr id="4" name="Straight Arrow Connector 3">
            <a:extLst>
              <a:ext uri="{FF2B5EF4-FFF2-40B4-BE49-F238E27FC236}">
                <a16:creationId xmlns:a16="http://schemas.microsoft.com/office/drawing/2014/main" id="{336F8373-729D-86FA-97AD-BA413D50826C}"/>
              </a:ext>
            </a:extLst>
          </p:cNvPr>
          <p:cNvCxnSpPr>
            <a:cxnSpLocks/>
          </p:cNvCxnSpPr>
          <p:nvPr/>
        </p:nvCxnSpPr>
        <p:spPr bwMode="auto">
          <a:xfrm flipH="1">
            <a:off x="3392129" y="1209368"/>
            <a:ext cx="570271" cy="299884"/>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nvGrpSpPr>
          <p:cNvPr id="14" name="Group 13">
            <a:extLst>
              <a:ext uri="{FF2B5EF4-FFF2-40B4-BE49-F238E27FC236}">
                <a16:creationId xmlns:a16="http://schemas.microsoft.com/office/drawing/2014/main" id="{CB8F821B-8B1C-B869-921F-C8F64E4615B1}"/>
              </a:ext>
            </a:extLst>
          </p:cNvPr>
          <p:cNvGrpSpPr/>
          <p:nvPr/>
        </p:nvGrpSpPr>
        <p:grpSpPr>
          <a:xfrm>
            <a:off x="6502400" y="887275"/>
            <a:ext cx="1350046" cy="2795725"/>
            <a:chOff x="6502400" y="887275"/>
            <a:chExt cx="1350046" cy="2795725"/>
          </a:xfrm>
        </p:grpSpPr>
        <p:sp>
          <p:nvSpPr>
            <p:cNvPr id="8" name="Rectangle 7">
              <a:extLst>
                <a:ext uri="{FF2B5EF4-FFF2-40B4-BE49-F238E27FC236}">
                  <a16:creationId xmlns:a16="http://schemas.microsoft.com/office/drawing/2014/main" id="{23640E6A-62E6-A5DE-578F-320ADBA2E058}"/>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9" name="TextBox 8">
              <a:extLst>
                <a:ext uri="{FF2B5EF4-FFF2-40B4-BE49-F238E27FC236}">
                  <a16:creationId xmlns:a16="http://schemas.microsoft.com/office/drawing/2014/main" id="{5614F1C2-206E-B4ED-35C7-7CE0C1A94C84}"/>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3.0</a:t>
              </a:r>
            </a:p>
          </p:txBody>
        </p:sp>
        <p:sp>
          <p:nvSpPr>
            <p:cNvPr id="10" name="TextBox 9">
              <a:extLst>
                <a:ext uri="{FF2B5EF4-FFF2-40B4-BE49-F238E27FC236}">
                  <a16:creationId xmlns:a16="http://schemas.microsoft.com/office/drawing/2014/main" id="{BD35AD45-BB69-F24F-2D92-91946E5CC66F}"/>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5.2</a:t>
              </a:r>
            </a:p>
          </p:txBody>
        </p:sp>
        <p:cxnSp>
          <p:nvCxnSpPr>
            <p:cNvPr id="11" name="Straight Arrow Connector 10">
              <a:extLst>
                <a:ext uri="{FF2B5EF4-FFF2-40B4-BE49-F238E27FC236}">
                  <a16:creationId xmlns:a16="http://schemas.microsoft.com/office/drawing/2014/main" id="{73755103-C625-749C-68FA-4566847208A4}"/>
                </a:ext>
              </a:extLst>
            </p:cNvPr>
            <p:cNvCxnSpPr>
              <a:cxnSpLocks/>
              <a:stCxn id="10" idx="2"/>
              <a:endCxn id="9"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21" name="Oval 20">
            <a:extLst>
              <a:ext uri="{FF2B5EF4-FFF2-40B4-BE49-F238E27FC236}">
                <a16:creationId xmlns:a16="http://schemas.microsoft.com/office/drawing/2014/main" id="{FD026EAB-0E1F-E629-68D7-5DC719288ED7}"/>
              </a:ext>
            </a:extLst>
          </p:cNvPr>
          <p:cNvSpPr/>
          <p:nvPr/>
        </p:nvSpPr>
        <p:spPr bwMode="auto">
          <a:xfrm>
            <a:off x="7067893" y="1138832"/>
            <a:ext cx="228600" cy="228600"/>
          </a:xfrm>
          <a:prstGeom prst="ellipse">
            <a:avLst/>
          </a:prstGeom>
          <a:gradFill flip="none" rotWithShape="1">
            <a:gsLst>
              <a:gs pos="0">
                <a:srgbClr val="FADA4A"/>
              </a:gs>
              <a:gs pos="43000">
                <a:srgbClr val="FFC000"/>
              </a:gs>
              <a:gs pos="100000">
                <a:schemeClr val="accent6">
                  <a:lumMod val="100000"/>
                </a:schemeClr>
              </a:gs>
            </a:gsLst>
            <a:lin ang="18900000" scaled="1"/>
            <a:tileRect/>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3" name="Oval 22">
            <a:extLst>
              <a:ext uri="{FF2B5EF4-FFF2-40B4-BE49-F238E27FC236}">
                <a16:creationId xmlns:a16="http://schemas.microsoft.com/office/drawing/2014/main" id="{F0E15A3A-62F2-E8D9-62DA-C1AECFCCDFB4}"/>
              </a:ext>
            </a:extLst>
          </p:cNvPr>
          <p:cNvSpPr/>
          <p:nvPr/>
        </p:nvSpPr>
        <p:spPr bwMode="auto">
          <a:xfrm>
            <a:off x="7045709" y="3252511"/>
            <a:ext cx="228600" cy="228600"/>
          </a:xfrm>
          <a:prstGeom prst="ellipse">
            <a:avLst/>
          </a:prstGeom>
          <a:gradFill>
            <a:gsLst>
              <a:gs pos="0">
                <a:srgbClr val="60B257"/>
              </a:gs>
              <a:gs pos="62000">
                <a:srgbClr val="FADA4A"/>
              </a:gs>
              <a:gs pos="100000">
                <a:srgbClr val="FADA4A"/>
              </a:gs>
            </a:gsLst>
            <a:lin ang="18900000" scaled="1"/>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4" name="Rectangle 23">
            <a:extLst>
              <a:ext uri="{FF2B5EF4-FFF2-40B4-BE49-F238E27FC236}">
                <a16:creationId xmlns:a16="http://schemas.microsoft.com/office/drawing/2014/main" id="{D9639715-3B55-2DC1-2249-E0C8DEF349D6}"/>
              </a:ext>
            </a:extLst>
          </p:cNvPr>
          <p:cNvSpPr/>
          <p:nvPr/>
        </p:nvSpPr>
        <p:spPr bwMode="auto">
          <a:xfrm>
            <a:off x="8500270" y="2663000"/>
            <a:ext cx="1543793" cy="255319"/>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152838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B1BC1F-D811-47FF-F42B-AF3C4CC57678}"/>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A02595C3-3A77-575C-89DE-8C9B17D1E81B}"/>
              </a:ext>
            </a:extLst>
          </p:cNvPr>
          <p:cNvSpPr/>
          <p:nvPr/>
        </p:nvSpPr>
        <p:spPr bwMode="auto">
          <a:xfrm>
            <a:off x="370573" y="740195"/>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graphicFrame>
        <p:nvGraphicFramePr>
          <p:cNvPr id="5" name="Chart 4">
            <a:extLst>
              <a:ext uri="{FF2B5EF4-FFF2-40B4-BE49-F238E27FC236}">
                <a16:creationId xmlns:a16="http://schemas.microsoft.com/office/drawing/2014/main" id="{66CE6B13-266C-4ABF-A482-87DB1BE87536}"/>
              </a:ext>
            </a:extLst>
          </p:cNvPr>
          <p:cNvGraphicFramePr>
            <a:graphicFrameLocks/>
          </p:cNvGraphicFramePr>
          <p:nvPr>
            <p:extLst>
              <p:ext uri="{D42A27DB-BD31-4B8C-83A1-F6EECF244321}">
                <p14:modId xmlns:p14="http://schemas.microsoft.com/office/powerpoint/2010/main" val="255915746"/>
              </p:ext>
            </p:extLst>
          </p:nvPr>
        </p:nvGraphicFramePr>
        <p:xfrm>
          <a:off x="410400" y="763200"/>
          <a:ext cx="6036471" cy="3543301"/>
        </p:xfrm>
        <a:graphic>
          <a:graphicData uri="http://schemas.openxmlformats.org/drawingml/2006/chart">
            <c:chart xmlns:c="http://schemas.openxmlformats.org/drawingml/2006/chart" xmlns:r="http://schemas.openxmlformats.org/officeDocument/2006/relationships" r:id="rId3"/>
          </a:graphicData>
        </a:graphic>
      </p:graphicFrame>
      <p:sp>
        <p:nvSpPr>
          <p:cNvPr id="3" name="Foliennummernplatzhalter 2">
            <a:extLst>
              <a:ext uri="{FF2B5EF4-FFF2-40B4-BE49-F238E27FC236}">
                <a16:creationId xmlns:a16="http://schemas.microsoft.com/office/drawing/2014/main" id="{9DB773EE-62A0-E0C4-7346-50E590ED1D48}"/>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13</a:t>
            </a:fld>
            <a:endParaRPr lang="de-DE">
              <a:solidFill>
                <a:srgbClr val="D6BC00"/>
              </a:solidFill>
            </a:endParaRPr>
          </a:p>
        </p:txBody>
      </p:sp>
      <p:sp>
        <p:nvSpPr>
          <p:cNvPr id="2" name="TextBox 1">
            <a:extLst>
              <a:ext uri="{FF2B5EF4-FFF2-40B4-BE49-F238E27FC236}">
                <a16:creationId xmlns:a16="http://schemas.microsoft.com/office/drawing/2014/main" id="{2EDEDE5C-0B77-3092-8894-2C5FB57300F2}"/>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#2: Risks associated with Core syllabus, CPD, Code of Conduct and MRA</a:t>
            </a:r>
          </a:p>
        </p:txBody>
      </p:sp>
      <p:sp>
        <p:nvSpPr>
          <p:cNvPr id="88" name="TextBox 87">
            <a:extLst>
              <a:ext uri="{FF2B5EF4-FFF2-40B4-BE49-F238E27FC236}">
                <a16:creationId xmlns:a16="http://schemas.microsoft.com/office/drawing/2014/main" id="{570BA0E7-21FA-DAB6-21B4-7CF392731EDC}"/>
              </a:ext>
            </a:extLst>
          </p:cNvPr>
          <p:cNvSpPr txBox="1"/>
          <p:nvPr/>
        </p:nvSpPr>
        <p:spPr>
          <a:xfrm>
            <a:off x="813072" y="4209832"/>
            <a:ext cx="2582438" cy="276999"/>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p:txBody>
      </p:sp>
      <p:sp>
        <p:nvSpPr>
          <p:cNvPr id="4" name="Rectangle 1">
            <a:extLst>
              <a:ext uri="{FF2B5EF4-FFF2-40B4-BE49-F238E27FC236}">
                <a16:creationId xmlns:a16="http://schemas.microsoft.com/office/drawing/2014/main" id="{D806BF1C-657D-A2F4-E79B-FC9181A25B2B}"/>
              </a:ext>
            </a:extLst>
          </p:cNvPr>
          <p:cNvSpPr>
            <a:spLocks noChangeArrowheads="1"/>
          </p:cNvSpPr>
          <p:nvPr/>
        </p:nvSpPr>
        <p:spPr bwMode="auto">
          <a:xfrm>
            <a:off x="611735" y="4462076"/>
            <a:ext cx="5633799" cy="148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Conduct regular tests and reviews of the Code of Conduct and CPD requirements to ensure their relevance and applicability across Member Associations.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Assess how the Mutual Recognition Agreement (MRA) is being applied across Europe and monitor its effectiveness, using a dedicated Task Force. Ensure the MRA remains relevant and accepted – successful reintroduction of the UK.</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Support professional standards through robust governance, reinforcing professionalism as a core value of the AAE.</a:t>
            </a:r>
          </a:p>
        </p:txBody>
      </p:sp>
      <p:cxnSp>
        <p:nvCxnSpPr>
          <p:cNvPr id="6" name="Straight Arrow Connector 5">
            <a:extLst>
              <a:ext uri="{FF2B5EF4-FFF2-40B4-BE49-F238E27FC236}">
                <a16:creationId xmlns:a16="http://schemas.microsoft.com/office/drawing/2014/main" id="{4BD6FC15-14C3-C27F-2EB6-A7E55E2E7860}"/>
              </a:ext>
            </a:extLst>
          </p:cNvPr>
          <p:cNvCxnSpPr>
            <a:cxnSpLocks/>
          </p:cNvCxnSpPr>
          <p:nvPr/>
        </p:nvCxnSpPr>
        <p:spPr bwMode="auto">
          <a:xfrm flipH="1">
            <a:off x="3351460" y="1662566"/>
            <a:ext cx="952751" cy="298454"/>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8" name="Rectangle 1">
            <a:extLst>
              <a:ext uri="{FF2B5EF4-FFF2-40B4-BE49-F238E27FC236}">
                <a16:creationId xmlns:a16="http://schemas.microsoft.com/office/drawing/2014/main" id="{C6A225DA-8F1D-4FAB-0511-4840D56C56D9}"/>
              </a:ext>
            </a:extLst>
          </p:cNvPr>
          <p:cNvSpPr>
            <a:spLocks noChangeArrowheads="1"/>
          </p:cNvSpPr>
          <p:nvPr/>
        </p:nvSpPr>
        <p:spPr bwMode="auto">
          <a:xfrm>
            <a:off x="6227375" y="4462076"/>
            <a:ext cx="5633799" cy="125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Provide regular updates on the Core Syllabus and develop practical tools to help smaller MAs implement changes.</a:t>
            </a:r>
          </a:p>
          <a:p>
            <a:pPr marL="171450" indent="-171450">
              <a:spcAft>
                <a:spcPts val="400"/>
              </a:spcAft>
              <a:buFont typeface="Arial" panose="020B0604020202020204" pitchFamily="34" charset="0"/>
              <a:buChar char="•"/>
            </a:pPr>
            <a:r>
              <a:rPr lang="en-US" altLang="en-US" sz="1200" dirty="0">
                <a:latin typeface="Calibri" panose="020F0502020204030204" pitchFamily="34" charset="0"/>
                <a:ea typeface="Calibri" panose="020F0502020204030204" pitchFamily="34" charset="0"/>
                <a:cs typeface="Calibri" panose="020F0502020204030204" pitchFamily="34" charset="0"/>
              </a:rPr>
              <a:t>Continue efforts to keep all components (Syllabus, CPD, CoPC, MRA) current and relevant in the evolving professional and regulatory environment. Identify implementation gaps in the syllabus, CPD, and CoPC across MAs and coordinate responsive actions.</a:t>
            </a:r>
          </a:p>
        </p:txBody>
      </p:sp>
      <p:graphicFrame>
        <p:nvGraphicFramePr>
          <p:cNvPr id="14" name="Table 13">
            <a:extLst>
              <a:ext uri="{FF2B5EF4-FFF2-40B4-BE49-F238E27FC236}">
                <a16:creationId xmlns:a16="http://schemas.microsoft.com/office/drawing/2014/main" id="{D87B09C7-4138-0CE4-87EC-B9A1BAF27B05}"/>
              </a:ext>
            </a:extLst>
          </p:cNvPr>
          <p:cNvGraphicFramePr>
            <a:graphicFrameLocks noGrp="1"/>
          </p:cNvGraphicFramePr>
          <p:nvPr>
            <p:extLst>
              <p:ext uri="{D42A27DB-BD31-4B8C-83A1-F6EECF244321}">
                <p14:modId xmlns:p14="http://schemas.microsoft.com/office/powerpoint/2010/main" val="3799384285"/>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15" name="Group 14">
            <a:extLst>
              <a:ext uri="{FF2B5EF4-FFF2-40B4-BE49-F238E27FC236}">
                <a16:creationId xmlns:a16="http://schemas.microsoft.com/office/drawing/2014/main" id="{1CDE38D0-D8B3-FB5C-785A-4ABF9BAB97D1}"/>
              </a:ext>
            </a:extLst>
          </p:cNvPr>
          <p:cNvGrpSpPr/>
          <p:nvPr/>
        </p:nvGrpSpPr>
        <p:grpSpPr>
          <a:xfrm>
            <a:off x="7811340" y="929223"/>
            <a:ext cx="3956883" cy="3006672"/>
            <a:chOff x="7042152" y="3185980"/>
            <a:chExt cx="3956883" cy="3006672"/>
          </a:xfrm>
        </p:grpSpPr>
        <p:sp>
          <p:nvSpPr>
            <p:cNvPr id="16" name="TextBox 15">
              <a:extLst>
                <a:ext uri="{FF2B5EF4-FFF2-40B4-BE49-F238E27FC236}">
                  <a16:creationId xmlns:a16="http://schemas.microsoft.com/office/drawing/2014/main" id="{91BB2F3E-2F20-4D0B-DA11-A1E81EEF1635}"/>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7" name="TextBox 16">
              <a:extLst>
                <a:ext uri="{FF2B5EF4-FFF2-40B4-BE49-F238E27FC236}">
                  <a16:creationId xmlns:a16="http://schemas.microsoft.com/office/drawing/2014/main" id="{469271F4-80E7-1B19-C62E-4F3967A18164}"/>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18" name="TextBox 17">
              <a:extLst>
                <a:ext uri="{FF2B5EF4-FFF2-40B4-BE49-F238E27FC236}">
                  <a16:creationId xmlns:a16="http://schemas.microsoft.com/office/drawing/2014/main" id="{4CD4270C-FF7D-5986-A31D-252E29724477}"/>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19" name="TextBox 18">
              <a:extLst>
                <a:ext uri="{FF2B5EF4-FFF2-40B4-BE49-F238E27FC236}">
                  <a16:creationId xmlns:a16="http://schemas.microsoft.com/office/drawing/2014/main" id="{69DDE3BC-302F-5909-C531-CDAD898DB4BB}"/>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0" name="TextBox 19">
              <a:extLst>
                <a:ext uri="{FF2B5EF4-FFF2-40B4-BE49-F238E27FC236}">
                  <a16:creationId xmlns:a16="http://schemas.microsoft.com/office/drawing/2014/main" id="{4A83D783-CFF7-430B-FE94-6B2C9C3B7247}"/>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1" name="TextBox 20">
              <a:extLst>
                <a:ext uri="{FF2B5EF4-FFF2-40B4-BE49-F238E27FC236}">
                  <a16:creationId xmlns:a16="http://schemas.microsoft.com/office/drawing/2014/main" id="{824752FD-6D86-EA9B-0509-AC80C068C331}"/>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2" name="TextBox 21">
              <a:extLst>
                <a:ext uri="{FF2B5EF4-FFF2-40B4-BE49-F238E27FC236}">
                  <a16:creationId xmlns:a16="http://schemas.microsoft.com/office/drawing/2014/main" id="{D706AB44-5ED8-F742-7ADF-CC8B63CD94A0}"/>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23" name="TextBox 22">
              <a:extLst>
                <a:ext uri="{FF2B5EF4-FFF2-40B4-BE49-F238E27FC236}">
                  <a16:creationId xmlns:a16="http://schemas.microsoft.com/office/drawing/2014/main" id="{B9CF8856-B9BC-0ED7-A2B7-BDF046232791}"/>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24" name="Group 23">
              <a:extLst>
                <a:ext uri="{FF2B5EF4-FFF2-40B4-BE49-F238E27FC236}">
                  <a16:creationId xmlns:a16="http://schemas.microsoft.com/office/drawing/2014/main" id="{151B59B3-76F1-CD48-43AC-FDC131E4AC1C}"/>
                </a:ext>
              </a:extLst>
            </p:cNvPr>
            <p:cNvGrpSpPr/>
            <p:nvPr/>
          </p:nvGrpSpPr>
          <p:grpSpPr>
            <a:xfrm>
              <a:off x="7760139" y="4655193"/>
              <a:ext cx="1574715" cy="1031051"/>
              <a:chOff x="7515292" y="4598276"/>
              <a:chExt cx="1574715" cy="1031051"/>
            </a:xfrm>
          </p:grpSpPr>
          <p:sp>
            <p:nvSpPr>
              <p:cNvPr id="26" name="TextBox 25">
                <a:extLst>
                  <a:ext uri="{FF2B5EF4-FFF2-40B4-BE49-F238E27FC236}">
                    <a16:creationId xmlns:a16="http://schemas.microsoft.com/office/drawing/2014/main" id="{B99BB9B6-2A59-5D4E-E062-F8C4F0D43B4F}"/>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27" name="Rectangle 26">
                <a:extLst>
                  <a:ext uri="{FF2B5EF4-FFF2-40B4-BE49-F238E27FC236}">
                    <a16:creationId xmlns:a16="http://schemas.microsoft.com/office/drawing/2014/main" id="{F54CDCF5-39F6-2334-4378-DDEF561CFC15}"/>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8" name="Rectangle 27">
                <a:extLst>
                  <a:ext uri="{FF2B5EF4-FFF2-40B4-BE49-F238E27FC236}">
                    <a16:creationId xmlns:a16="http://schemas.microsoft.com/office/drawing/2014/main" id="{45105D2B-B4EE-8D9B-3EE0-120DB809B032}"/>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9" name="Rectangle 28">
                <a:extLst>
                  <a:ext uri="{FF2B5EF4-FFF2-40B4-BE49-F238E27FC236}">
                    <a16:creationId xmlns:a16="http://schemas.microsoft.com/office/drawing/2014/main" id="{8736B4BC-E682-3DC3-7B34-FFBB28E55A85}"/>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0" name="Rectangle 29">
                <a:extLst>
                  <a:ext uri="{FF2B5EF4-FFF2-40B4-BE49-F238E27FC236}">
                    <a16:creationId xmlns:a16="http://schemas.microsoft.com/office/drawing/2014/main" id="{451BDC1D-91B4-D1A6-A132-BC636DE4C679}"/>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25" name="TextBox 24">
              <a:extLst>
                <a:ext uri="{FF2B5EF4-FFF2-40B4-BE49-F238E27FC236}">
                  <a16:creationId xmlns:a16="http://schemas.microsoft.com/office/drawing/2014/main" id="{3BBB4C16-DB2F-B239-BE60-1A892ACE6535}"/>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31" name="Group 30">
            <a:extLst>
              <a:ext uri="{FF2B5EF4-FFF2-40B4-BE49-F238E27FC236}">
                <a16:creationId xmlns:a16="http://schemas.microsoft.com/office/drawing/2014/main" id="{0617935C-ABF2-858E-26EC-3A050F39B1F0}"/>
              </a:ext>
            </a:extLst>
          </p:cNvPr>
          <p:cNvGrpSpPr/>
          <p:nvPr/>
        </p:nvGrpSpPr>
        <p:grpSpPr>
          <a:xfrm>
            <a:off x="6502400" y="887275"/>
            <a:ext cx="1350046" cy="2795725"/>
            <a:chOff x="6502400" y="887275"/>
            <a:chExt cx="1350046" cy="2795725"/>
          </a:xfrm>
        </p:grpSpPr>
        <p:sp>
          <p:nvSpPr>
            <p:cNvPr id="32" name="Rectangle 31">
              <a:extLst>
                <a:ext uri="{FF2B5EF4-FFF2-40B4-BE49-F238E27FC236}">
                  <a16:creationId xmlns:a16="http://schemas.microsoft.com/office/drawing/2014/main" id="{92FD7586-B046-66F1-AA12-C2ECF242592C}"/>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33" name="TextBox 32">
              <a:extLst>
                <a:ext uri="{FF2B5EF4-FFF2-40B4-BE49-F238E27FC236}">
                  <a16:creationId xmlns:a16="http://schemas.microsoft.com/office/drawing/2014/main" id="{3157330E-BE7C-1716-2814-0726BA916198}"/>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2.6</a:t>
              </a:r>
            </a:p>
          </p:txBody>
        </p:sp>
        <p:sp>
          <p:nvSpPr>
            <p:cNvPr id="34" name="TextBox 33">
              <a:extLst>
                <a:ext uri="{FF2B5EF4-FFF2-40B4-BE49-F238E27FC236}">
                  <a16:creationId xmlns:a16="http://schemas.microsoft.com/office/drawing/2014/main" id="{E4616DFC-AA67-F716-4F5B-EE80BEBA97AC}"/>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4.3</a:t>
              </a:r>
            </a:p>
          </p:txBody>
        </p:sp>
        <p:cxnSp>
          <p:nvCxnSpPr>
            <p:cNvPr id="35" name="Straight Arrow Connector 34">
              <a:extLst>
                <a:ext uri="{FF2B5EF4-FFF2-40B4-BE49-F238E27FC236}">
                  <a16:creationId xmlns:a16="http://schemas.microsoft.com/office/drawing/2014/main" id="{CC00B27E-78DB-6DC7-8FDC-C343354DD8F8}"/>
                </a:ext>
              </a:extLst>
            </p:cNvPr>
            <p:cNvCxnSpPr>
              <a:cxnSpLocks/>
              <a:stCxn id="34" idx="2"/>
              <a:endCxn id="33"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42" name="Oval 41">
            <a:extLst>
              <a:ext uri="{FF2B5EF4-FFF2-40B4-BE49-F238E27FC236}">
                <a16:creationId xmlns:a16="http://schemas.microsoft.com/office/drawing/2014/main" id="{E4FF7DDB-9977-6E66-EB05-3EEE20DEAB7B}"/>
              </a:ext>
            </a:extLst>
          </p:cNvPr>
          <p:cNvSpPr/>
          <p:nvPr/>
        </p:nvSpPr>
        <p:spPr bwMode="auto">
          <a:xfrm>
            <a:off x="7056852" y="1136703"/>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3" name="Oval 42">
            <a:extLst>
              <a:ext uri="{FF2B5EF4-FFF2-40B4-BE49-F238E27FC236}">
                <a16:creationId xmlns:a16="http://schemas.microsoft.com/office/drawing/2014/main" id="{F6FB9ED7-7B8E-615D-B93E-399422A2F7CC}"/>
              </a:ext>
            </a:extLst>
          </p:cNvPr>
          <p:cNvSpPr/>
          <p:nvPr/>
        </p:nvSpPr>
        <p:spPr bwMode="auto">
          <a:xfrm>
            <a:off x="7056852" y="3264497"/>
            <a:ext cx="228600" cy="228600"/>
          </a:xfrm>
          <a:prstGeom prst="ellipse">
            <a:avLst/>
          </a:prstGeom>
          <a:gradFill>
            <a:gsLst>
              <a:gs pos="0">
                <a:srgbClr val="60B257"/>
              </a:gs>
              <a:gs pos="62000">
                <a:srgbClr val="FADA4A"/>
              </a:gs>
              <a:gs pos="100000">
                <a:srgbClr val="FADA4A"/>
              </a:gs>
            </a:gsLst>
            <a:lin ang="18900000" scaled="1"/>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5" name="Rectangle 44">
            <a:extLst>
              <a:ext uri="{FF2B5EF4-FFF2-40B4-BE49-F238E27FC236}">
                <a16:creationId xmlns:a16="http://schemas.microsoft.com/office/drawing/2014/main" id="{2C97F38E-A190-F7FF-A8B1-2D724BCAD9B0}"/>
              </a:ext>
            </a:extLst>
          </p:cNvPr>
          <p:cNvSpPr/>
          <p:nvPr/>
        </p:nvSpPr>
        <p:spPr bwMode="auto">
          <a:xfrm>
            <a:off x="8500270" y="2427354"/>
            <a:ext cx="1543793" cy="490965"/>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31950776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D0CF1-4AB8-1FBE-087C-089E0DFCAA76}"/>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140E3212-03DD-A212-6E8E-6F271EB274B1}"/>
              </a:ext>
            </a:extLst>
          </p:cNvPr>
          <p:cNvSpPr/>
          <p:nvPr/>
        </p:nvSpPr>
        <p:spPr bwMode="auto">
          <a:xfrm>
            <a:off x="370573" y="740195"/>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3" name="Foliennummernplatzhalter 2">
            <a:extLst>
              <a:ext uri="{FF2B5EF4-FFF2-40B4-BE49-F238E27FC236}">
                <a16:creationId xmlns:a16="http://schemas.microsoft.com/office/drawing/2014/main" id="{3A740451-F7D0-476F-CF3D-0E15F1B2FED3}"/>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14</a:t>
            </a:fld>
            <a:endParaRPr lang="de-DE">
              <a:solidFill>
                <a:srgbClr val="D6BC00"/>
              </a:solidFill>
            </a:endParaRPr>
          </a:p>
        </p:txBody>
      </p:sp>
      <p:sp>
        <p:nvSpPr>
          <p:cNvPr id="2" name="TextBox 1">
            <a:extLst>
              <a:ext uri="{FF2B5EF4-FFF2-40B4-BE49-F238E27FC236}">
                <a16:creationId xmlns:a16="http://schemas.microsoft.com/office/drawing/2014/main" id="{DB0E1DA1-83E1-2EE7-9F83-9BEADB67A2CE}"/>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#3: Losing attractiveness, competences and relevance as a profession</a:t>
            </a:r>
          </a:p>
        </p:txBody>
      </p:sp>
      <p:graphicFrame>
        <p:nvGraphicFramePr>
          <p:cNvPr id="7" name="Chart 6">
            <a:extLst>
              <a:ext uri="{FF2B5EF4-FFF2-40B4-BE49-F238E27FC236}">
                <a16:creationId xmlns:a16="http://schemas.microsoft.com/office/drawing/2014/main" id="{2DF2C2F2-5C94-9616-80F8-3C4AE49AEAD6}"/>
              </a:ext>
            </a:extLst>
          </p:cNvPr>
          <p:cNvGraphicFramePr>
            <a:graphicFrameLocks/>
          </p:cNvGraphicFramePr>
          <p:nvPr>
            <p:extLst>
              <p:ext uri="{D42A27DB-BD31-4B8C-83A1-F6EECF244321}">
                <p14:modId xmlns:p14="http://schemas.microsoft.com/office/powerpoint/2010/main" val="3395912762"/>
              </p:ext>
            </p:extLst>
          </p:nvPr>
        </p:nvGraphicFramePr>
        <p:xfrm>
          <a:off x="410400" y="763200"/>
          <a:ext cx="6036471" cy="3543301"/>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Straight Arrow Connector 10">
            <a:extLst>
              <a:ext uri="{FF2B5EF4-FFF2-40B4-BE49-F238E27FC236}">
                <a16:creationId xmlns:a16="http://schemas.microsoft.com/office/drawing/2014/main" id="{4C18FCB8-954B-70E6-2A55-871A75C49F78}"/>
              </a:ext>
            </a:extLst>
          </p:cNvPr>
          <p:cNvCxnSpPr>
            <a:cxnSpLocks/>
          </p:cNvCxnSpPr>
          <p:nvPr/>
        </p:nvCxnSpPr>
        <p:spPr bwMode="auto">
          <a:xfrm flipH="1">
            <a:off x="3662517" y="1389069"/>
            <a:ext cx="570271" cy="299884"/>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5" name="Rectangle 3">
            <a:extLst>
              <a:ext uri="{FF2B5EF4-FFF2-40B4-BE49-F238E27FC236}">
                <a16:creationId xmlns:a16="http://schemas.microsoft.com/office/drawing/2014/main" id="{DEAC7EAC-28EB-3897-594B-E5862213DD6B}"/>
              </a:ext>
            </a:extLst>
          </p:cNvPr>
          <p:cNvSpPr>
            <a:spLocks noChangeArrowheads="1"/>
          </p:cNvSpPr>
          <p:nvPr/>
        </p:nvSpPr>
        <p:spPr bwMode="auto">
          <a:xfrm>
            <a:off x="549341" y="4491415"/>
            <a:ext cx="5610160"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Expand the profession’s scope and maintain relevance by promoting actuarial expertise in non-traditional fields (e.g. sustainability, AI, risk beyond insurance).</a:t>
            </a:r>
          </a:p>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Review and implement the AAE’s vision and mission, ensuring they are aligned with future trends.</a:t>
            </a:r>
          </a:p>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Support flexibility and innovation while preserving the core strengths of the actuarial profession.</a:t>
            </a:r>
          </a:p>
          <a:p>
            <a:pPr marL="285750" indent="-285750">
              <a:spcAft>
                <a:spcPts val="400"/>
              </a:spcAft>
              <a:buFont typeface="Arial" panose="020B0604020202020204" pitchFamily="34" charset="0"/>
              <a:buChar char="•"/>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Strengthen the profession through education, including the development of the Core Syllabus, Competency Framework, and promotion of CPD opportunities.</a:t>
            </a:r>
          </a:p>
        </p:txBody>
      </p:sp>
      <p:sp>
        <p:nvSpPr>
          <p:cNvPr id="18" name="Rectangle 3">
            <a:extLst>
              <a:ext uri="{FF2B5EF4-FFF2-40B4-BE49-F238E27FC236}">
                <a16:creationId xmlns:a16="http://schemas.microsoft.com/office/drawing/2014/main" id="{9A3FEA43-6ED0-9418-8AC6-B1FD1EAC248A}"/>
              </a:ext>
            </a:extLst>
          </p:cNvPr>
          <p:cNvSpPr>
            <a:spLocks noChangeArrowheads="1"/>
          </p:cNvSpPr>
          <p:nvPr/>
        </p:nvSpPr>
        <p:spPr bwMode="auto">
          <a:xfrm>
            <a:off x="6164616" y="4211276"/>
            <a:ext cx="5585026" cy="2144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Offer practical engagement opportunities, such as training, webinars, and community events to explore new topics.</a:t>
            </a:r>
          </a:p>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Encourage sharing of experience across FMAs, especially on evolving areas like Data Science and AI.</a:t>
            </a:r>
          </a:p>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Support Member Associations (MAs) in addressing this risk at the national level; mitigation is largely local, but the AAE can enable and facilitate.</a:t>
            </a:r>
          </a:p>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Build on existing initiatives such as the Young Actuaries in Europe (YAI) cooperation and explore further targeted outreach.</a:t>
            </a:r>
          </a:p>
          <a:p>
            <a:pPr marL="285750" marR="0" lvl="0" indent="-2857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Align this risk closely with Risk #2, ensuring consistency across professional development and relevance strategies.</a:t>
            </a:r>
          </a:p>
        </p:txBody>
      </p:sp>
      <p:sp>
        <p:nvSpPr>
          <p:cNvPr id="19" name="TextBox 18">
            <a:extLst>
              <a:ext uri="{FF2B5EF4-FFF2-40B4-BE49-F238E27FC236}">
                <a16:creationId xmlns:a16="http://schemas.microsoft.com/office/drawing/2014/main" id="{555A9435-101C-200B-5CBF-F08C0E3955AA}"/>
              </a:ext>
            </a:extLst>
          </p:cNvPr>
          <p:cNvSpPr txBox="1"/>
          <p:nvPr/>
        </p:nvSpPr>
        <p:spPr>
          <a:xfrm>
            <a:off x="813072" y="4209832"/>
            <a:ext cx="2582438" cy="276999"/>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p:txBody>
      </p:sp>
      <p:graphicFrame>
        <p:nvGraphicFramePr>
          <p:cNvPr id="20" name="Table 19">
            <a:extLst>
              <a:ext uri="{FF2B5EF4-FFF2-40B4-BE49-F238E27FC236}">
                <a16:creationId xmlns:a16="http://schemas.microsoft.com/office/drawing/2014/main" id="{2748893F-0D03-C848-6DDE-847B107C5048}"/>
              </a:ext>
            </a:extLst>
          </p:cNvPr>
          <p:cNvGraphicFramePr>
            <a:graphicFrameLocks noGrp="1"/>
          </p:cNvGraphicFramePr>
          <p:nvPr>
            <p:extLst>
              <p:ext uri="{D42A27DB-BD31-4B8C-83A1-F6EECF244321}">
                <p14:modId xmlns:p14="http://schemas.microsoft.com/office/powerpoint/2010/main" val="3799384285"/>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21" name="Group 20">
            <a:extLst>
              <a:ext uri="{FF2B5EF4-FFF2-40B4-BE49-F238E27FC236}">
                <a16:creationId xmlns:a16="http://schemas.microsoft.com/office/drawing/2014/main" id="{48A165ED-038C-1344-3C06-4291AB048E5E}"/>
              </a:ext>
            </a:extLst>
          </p:cNvPr>
          <p:cNvGrpSpPr/>
          <p:nvPr/>
        </p:nvGrpSpPr>
        <p:grpSpPr>
          <a:xfrm>
            <a:off x="7811340" y="929223"/>
            <a:ext cx="3956883" cy="3006672"/>
            <a:chOff x="7042152" y="3185980"/>
            <a:chExt cx="3956883" cy="3006672"/>
          </a:xfrm>
        </p:grpSpPr>
        <p:sp>
          <p:nvSpPr>
            <p:cNvPr id="22" name="TextBox 21">
              <a:extLst>
                <a:ext uri="{FF2B5EF4-FFF2-40B4-BE49-F238E27FC236}">
                  <a16:creationId xmlns:a16="http://schemas.microsoft.com/office/drawing/2014/main" id="{C051EF46-DE9C-07CE-A596-DEE256E96ED4}"/>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3" name="TextBox 22">
              <a:extLst>
                <a:ext uri="{FF2B5EF4-FFF2-40B4-BE49-F238E27FC236}">
                  <a16:creationId xmlns:a16="http://schemas.microsoft.com/office/drawing/2014/main" id="{C29B0D6F-3747-FD47-B4FF-4D7D6850C2C8}"/>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4" name="TextBox 23">
              <a:extLst>
                <a:ext uri="{FF2B5EF4-FFF2-40B4-BE49-F238E27FC236}">
                  <a16:creationId xmlns:a16="http://schemas.microsoft.com/office/drawing/2014/main" id="{205F72C4-5E04-F57F-FEA2-9D09936C7831}"/>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5" name="TextBox 24">
              <a:extLst>
                <a:ext uri="{FF2B5EF4-FFF2-40B4-BE49-F238E27FC236}">
                  <a16:creationId xmlns:a16="http://schemas.microsoft.com/office/drawing/2014/main" id="{89A731B5-3BD1-8643-15C9-7C5061CB6D24}"/>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6" name="TextBox 25">
              <a:extLst>
                <a:ext uri="{FF2B5EF4-FFF2-40B4-BE49-F238E27FC236}">
                  <a16:creationId xmlns:a16="http://schemas.microsoft.com/office/drawing/2014/main" id="{09AB0C09-2E86-07D8-FCF6-162E406A0B95}"/>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7" name="TextBox 26">
              <a:extLst>
                <a:ext uri="{FF2B5EF4-FFF2-40B4-BE49-F238E27FC236}">
                  <a16:creationId xmlns:a16="http://schemas.microsoft.com/office/drawing/2014/main" id="{2EE6293F-63B9-5063-0861-7B67B77A426E}"/>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8" name="TextBox 27">
              <a:extLst>
                <a:ext uri="{FF2B5EF4-FFF2-40B4-BE49-F238E27FC236}">
                  <a16:creationId xmlns:a16="http://schemas.microsoft.com/office/drawing/2014/main" id="{31537311-E061-2416-F823-B498273BFCD6}"/>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29" name="TextBox 28">
              <a:extLst>
                <a:ext uri="{FF2B5EF4-FFF2-40B4-BE49-F238E27FC236}">
                  <a16:creationId xmlns:a16="http://schemas.microsoft.com/office/drawing/2014/main" id="{243D195A-C2F3-2FC2-B75C-591638613B5C}"/>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30" name="Group 29">
              <a:extLst>
                <a:ext uri="{FF2B5EF4-FFF2-40B4-BE49-F238E27FC236}">
                  <a16:creationId xmlns:a16="http://schemas.microsoft.com/office/drawing/2014/main" id="{3400BC99-3C10-B261-A895-4B3313564E73}"/>
                </a:ext>
              </a:extLst>
            </p:cNvPr>
            <p:cNvGrpSpPr/>
            <p:nvPr/>
          </p:nvGrpSpPr>
          <p:grpSpPr>
            <a:xfrm>
              <a:off x="7760139" y="4655193"/>
              <a:ext cx="1574715" cy="1031051"/>
              <a:chOff x="7515292" y="4598276"/>
              <a:chExt cx="1574715" cy="1031051"/>
            </a:xfrm>
          </p:grpSpPr>
          <p:sp>
            <p:nvSpPr>
              <p:cNvPr id="32" name="TextBox 31">
                <a:extLst>
                  <a:ext uri="{FF2B5EF4-FFF2-40B4-BE49-F238E27FC236}">
                    <a16:creationId xmlns:a16="http://schemas.microsoft.com/office/drawing/2014/main" id="{05EDB623-9B82-36E8-8DE4-1ED731808DBC}"/>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33" name="Rectangle 32">
                <a:extLst>
                  <a:ext uri="{FF2B5EF4-FFF2-40B4-BE49-F238E27FC236}">
                    <a16:creationId xmlns:a16="http://schemas.microsoft.com/office/drawing/2014/main" id="{B2C82058-413E-3C8A-9813-07A0354FE070}"/>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4" name="Rectangle 33">
                <a:extLst>
                  <a:ext uri="{FF2B5EF4-FFF2-40B4-BE49-F238E27FC236}">
                    <a16:creationId xmlns:a16="http://schemas.microsoft.com/office/drawing/2014/main" id="{51018A66-A4C7-A161-503F-FF8273F36B36}"/>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5" name="Rectangle 34">
                <a:extLst>
                  <a:ext uri="{FF2B5EF4-FFF2-40B4-BE49-F238E27FC236}">
                    <a16:creationId xmlns:a16="http://schemas.microsoft.com/office/drawing/2014/main" id="{E82B4471-A2AA-ED31-E987-FCBC0196AD21}"/>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6" name="Rectangle 35">
                <a:extLst>
                  <a:ext uri="{FF2B5EF4-FFF2-40B4-BE49-F238E27FC236}">
                    <a16:creationId xmlns:a16="http://schemas.microsoft.com/office/drawing/2014/main" id="{79C5974C-29BC-F503-C586-D84585F4C695}"/>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31" name="TextBox 30">
              <a:extLst>
                <a:ext uri="{FF2B5EF4-FFF2-40B4-BE49-F238E27FC236}">
                  <a16:creationId xmlns:a16="http://schemas.microsoft.com/office/drawing/2014/main" id="{1F72A389-39E8-F54F-09E3-DE08D98DE113}"/>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37" name="Group 36">
            <a:extLst>
              <a:ext uri="{FF2B5EF4-FFF2-40B4-BE49-F238E27FC236}">
                <a16:creationId xmlns:a16="http://schemas.microsoft.com/office/drawing/2014/main" id="{7928455B-CB12-9E0A-6437-488784C0EB70}"/>
              </a:ext>
            </a:extLst>
          </p:cNvPr>
          <p:cNvGrpSpPr/>
          <p:nvPr/>
        </p:nvGrpSpPr>
        <p:grpSpPr>
          <a:xfrm>
            <a:off x="6502400" y="887275"/>
            <a:ext cx="1350046" cy="2795725"/>
            <a:chOff x="6502400" y="887275"/>
            <a:chExt cx="1350046" cy="2795725"/>
          </a:xfrm>
        </p:grpSpPr>
        <p:sp>
          <p:nvSpPr>
            <p:cNvPr id="38" name="Rectangle 37">
              <a:extLst>
                <a:ext uri="{FF2B5EF4-FFF2-40B4-BE49-F238E27FC236}">
                  <a16:creationId xmlns:a16="http://schemas.microsoft.com/office/drawing/2014/main" id="{D2359B14-8DFC-64E1-E664-BC2C4EFBD9EA}"/>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39" name="TextBox 38">
              <a:extLst>
                <a:ext uri="{FF2B5EF4-FFF2-40B4-BE49-F238E27FC236}">
                  <a16:creationId xmlns:a16="http://schemas.microsoft.com/office/drawing/2014/main" id="{4130D262-2D5A-32DB-E99E-2F6E5628E04E}"/>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3.0</a:t>
              </a:r>
            </a:p>
          </p:txBody>
        </p:sp>
        <p:sp>
          <p:nvSpPr>
            <p:cNvPr id="40" name="TextBox 39">
              <a:extLst>
                <a:ext uri="{FF2B5EF4-FFF2-40B4-BE49-F238E27FC236}">
                  <a16:creationId xmlns:a16="http://schemas.microsoft.com/office/drawing/2014/main" id="{DAC02997-6B9B-AA2F-D79F-85784448D550}"/>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4.9</a:t>
              </a:r>
            </a:p>
          </p:txBody>
        </p:sp>
        <p:cxnSp>
          <p:nvCxnSpPr>
            <p:cNvPr id="41" name="Straight Arrow Connector 40">
              <a:extLst>
                <a:ext uri="{FF2B5EF4-FFF2-40B4-BE49-F238E27FC236}">
                  <a16:creationId xmlns:a16="http://schemas.microsoft.com/office/drawing/2014/main" id="{0C76CE7D-E3E8-DFBB-7592-7A0D86E13AFA}"/>
                </a:ext>
              </a:extLst>
            </p:cNvPr>
            <p:cNvCxnSpPr>
              <a:cxnSpLocks/>
              <a:stCxn id="40" idx="2"/>
              <a:endCxn id="39"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47" name="Oval 46">
            <a:extLst>
              <a:ext uri="{FF2B5EF4-FFF2-40B4-BE49-F238E27FC236}">
                <a16:creationId xmlns:a16="http://schemas.microsoft.com/office/drawing/2014/main" id="{F507190B-7245-B7CC-AA35-7380829C23DF}"/>
              </a:ext>
            </a:extLst>
          </p:cNvPr>
          <p:cNvSpPr/>
          <p:nvPr/>
        </p:nvSpPr>
        <p:spPr bwMode="auto">
          <a:xfrm>
            <a:off x="7063297" y="1128556"/>
            <a:ext cx="228600" cy="228600"/>
          </a:xfrm>
          <a:prstGeom prst="ellipse">
            <a:avLst/>
          </a:prstGeom>
          <a:gradFill flip="none" rotWithShape="1">
            <a:gsLst>
              <a:gs pos="0">
                <a:srgbClr val="FADA4A"/>
              </a:gs>
              <a:gs pos="43000">
                <a:srgbClr val="FFC000"/>
              </a:gs>
              <a:gs pos="100000">
                <a:schemeClr val="accent6">
                  <a:lumMod val="100000"/>
                </a:schemeClr>
              </a:gs>
            </a:gsLst>
            <a:lin ang="18900000" scaled="1"/>
            <a:tileRect/>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8" name="Oval 47">
            <a:extLst>
              <a:ext uri="{FF2B5EF4-FFF2-40B4-BE49-F238E27FC236}">
                <a16:creationId xmlns:a16="http://schemas.microsoft.com/office/drawing/2014/main" id="{1962B9EF-457A-3CFE-04B6-B4CA72DE314C}"/>
              </a:ext>
            </a:extLst>
          </p:cNvPr>
          <p:cNvSpPr/>
          <p:nvPr/>
        </p:nvSpPr>
        <p:spPr bwMode="auto">
          <a:xfrm>
            <a:off x="7063297" y="3263710"/>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50" name="Rectangle 49">
            <a:extLst>
              <a:ext uri="{FF2B5EF4-FFF2-40B4-BE49-F238E27FC236}">
                <a16:creationId xmlns:a16="http://schemas.microsoft.com/office/drawing/2014/main" id="{836487BE-A87C-A131-5D21-FF16C00D8AE9}"/>
              </a:ext>
            </a:extLst>
          </p:cNvPr>
          <p:cNvSpPr/>
          <p:nvPr/>
        </p:nvSpPr>
        <p:spPr bwMode="auto">
          <a:xfrm>
            <a:off x="8500270" y="2663000"/>
            <a:ext cx="1543793" cy="255319"/>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2366133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1A267-63A4-C9D1-3ADE-08CF28054277}"/>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5F735F3F-E89D-A400-D110-6AF4CB19A656}"/>
              </a:ext>
            </a:extLst>
          </p:cNvPr>
          <p:cNvSpPr/>
          <p:nvPr/>
        </p:nvSpPr>
        <p:spPr bwMode="auto">
          <a:xfrm>
            <a:off x="370573" y="740195"/>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3" name="Foliennummernplatzhalter 2">
            <a:extLst>
              <a:ext uri="{FF2B5EF4-FFF2-40B4-BE49-F238E27FC236}">
                <a16:creationId xmlns:a16="http://schemas.microsoft.com/office/drawing/2014/main" id="{12D079E7-22D5-7536-6DA4-D9B664E7168D}"/>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15</a:t>
            </a:fld>
            <a:endParaRPr lang="de-DE">
              <a:solidFill>
                <a:srgbClr val="D6BC00"/>
              </a:solidFill>
            </a:endParaRPr>
          </a:p>
        </p:txBody>
      </p:sp>
      <p:sp>
        <p:nvSpPr>
          <p:cNvPr id="2" name="TextBox 1">
            <a:extLst>
              <a:ext uri="{FF2B5EF4-FFF2-40B4-BE49-F238E27FC236}">
                <a16:creationId xmlns:a16="http://schemas.microsoft.com/office/drawing/2014/main" id="{10879CC5-AD14-8748-DF31-81D9398E1648}"/>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#4: Lack of trust from external stakeholders</a:t>
            </a:r>
          </a:p>
        </p:txBody>
      </p:sp>
      <p:sp>
        <p:nvSpPr>
          <p:cNvPr id="88" name="TextBox 87">
            <a:extLst>
              <a:ext uri="{FF2B5EF4-FFF2-40B4-BE49-F238E27FC236}">
                <a16:creationId xmlns:a16="http://schemas.microsoft.com/office/drawing/2014/main" id="{5CE7B574-E30A-30E8-59EE-AFE59DB5D841}"/>
              </a:ext>
            </a:extLst>
          </p:cNvPr>
          <p:cNvSpPr txBox="1"/>
          <p:nvPr/>
        </p:nvSpPr>
        <p:spPr>
          <a:xfrm>
            <a:off x="813072" y="4209832"/>
            <a:ext cx="2582438" cy="276999"/>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p:txBody>
      </p:sp>
      <p:graphicFrame>
        <p:nvGraphicFramePr>
          <p:cNvPr id="7" name="Chart 6">
            <a:extLst>
              <a:ext uri="{FF2B5EF4-FFF2-40B4-BE49-F238E27FC236}">
                <a16:creationId xmlns:a16="http://schemas.microsoft.com/office/drawing/2014/main" id="{288D73BB-2FBA-4B51-8208-A0B03C30BC20}"/>
              </a:ext>
            </a:extLst>
          </p:cNvPr>
          <p:cNvGraphicFramePr>
            <a:graphicFrameLocks/>
          </p:cNvGraphicFramePr>
          <p:nvPr>
            <p:extLst>
              <p:ext uri="{D42A27DB-BD31-4B8C-83A1-F6EECF244321}">
                <p14:modId xmlns:p14="http://schemas.microsoft.com/office/powerpoint/2010/main" val="3552940320"/>
              </p:ext>
            </p:extLst>
          </p:nvPr>
        </p:nvGraphicFramePr>
        <p:xfrm>
          <a:off x="410400" y="763200"/>
          <a:ext cx="6036471" cy="3543301"/>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Arrow Connector 5">
            <a:extLst>
              <a:ext uri="{FF2B5EF4-FFF2-40B4-BE49-F238E27FC236}">
                <a16:creationId xmlns:a16="http://schemas.microsoft.com/office/drawing/2014/main" id="{E2199FDA-2DF2-77F9-38F3-FE2438CA120D}"/>
              </a:ext>
            </a:extLst>
          </p:cNvPr>
          <p:cNvCxnSpPr>
            <a:cxnSpLocks/>
          </p:cNvCxnSpPr>
          <p:nvPr/>
        </p:nvCxnSpPr>
        <p:spPr bwMode="auto">
          <a:xfrm flipH="1">
            <a:off x="3257550" y="1848585"/>
            <a:ext cx="542699" cy="375534"/>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12" name="Rectangle 1">
            <a:extLst>
              <a:ext uri="{FF2B5EF4-FFF2-40B4-BE49-F238E27FC236}">
                <a16:creationId xmlns:a16="http://schemas.microsoft.com/office/drawing/2014/main" id="{991A3B9A-0823-79B7-4C38-0342C1A038BF}"/>
              </a:ext>
            </a:extLst>
          </p:cNvPr>
          <p:cNvSpPr>
            <a:spLocks noChangeArrowheads="1"/>
          </p:cNvSpPr>
          <p:nvPr/>
        </p:nvSpPr>
        <p:spPr bwMode="auto">
          <a:xfrm>
            <a:off x="661053" y="4499716"/>
            <a:ext cx="5285535"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Maintain regular and structured engagement with key stakeholders (e.g., EIOPA, EC, AI Office), including bilateral meetings and 2–3 annual touchpoints.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Include external stakeholders in selected AAE activities, such as working groups or as speakers at events, to foster dialogue and transparency.</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Ensure consistent and high-quality consultation responses, positioning the AAE as a trusted, technically robust, and constructive contributor.</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Strengthen relationships with EU institutions and regulatory bodies to reinforce the AAE's role as the independent actuarial voice in Europe.</a:t>
            </a:r>
          </a:p>
        </p:txBody>
      </p:sp>
      <p:sp>
        <p:nvSpPr>
          <p:cNvPr id="13" name="Rectangle 1">
            <a:extLst>
              <a:ext uri="{FF2B5EF4-FFF2-40B4-BE49-F238E27FC236}">
                <a16:creationId xmlns:a16="http://schemas.microsoft.com/office/drawing/2014/main" id="{1DFCACA0-F550-DB71-0C39-75A95553C50B}"/>
              </a:ext>
            </a:extLst>
          </p:cNvPr>
          <p:cNvSpPr>
            <a:spLocks noChangeArrowheads="1"/>
          </p:cNvSpPr>
          <p:nvPr/>
        </p:nvSpPr>
        <p:spPr bwMode="auto">
          <a:xfrm>
            <a:off x="5953134" y="4499716"/>
            <a:ext cx="6007989" cy="130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Uphold strict independence and professional ethics, including zero tolerance for improper conduct and a clear separation from industry influence.</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Actively listen to stakeholder feedback, communicate openly, and always follow through on commitments.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Ensure consistency in messaging and positioning, both across AAE outputs and in direct stakeholder interactions.</a:t>
            </a:r>
          </a:p>
        </p:txBody>
      </p:sp>
      <p:graphicFrame>
        <p:nvGraphicFramePr>
          <p:cNvPr id="16" name="Table 15">
            <a:extLst>
              <a:ext uri="{FF2B5EF4-FFF2-40B4-BE49-F238E27FC236}">
                <a16:creationId xmlns:a16="http://schemas.microsoft.com/office/drawing/2014/main" id="{EE816327-E578-75B0-8CA5-744910EC42E3}"/>
              </a:ext>
            </a:extLst>
          </p:cNvPr>
          <p:cNvGraphicFramePr>
            <a:graphicFrameLocks noGrp="1"/>
          </p:cNvGraphicFramePr>
          <p:nvPr>
            <p:extLst>
              <p:ext uri="{D42A27DB-BD31-4B8C-83A1-F6EECF244321}">
                <p14:modId xmlns:p14="http://schemas.microsoft.com/office/powerpoint/2010/main" val="3799384285"/>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17" name="Group 16">
            <a:extLst>
              <a:ext uri="{FF2B5EF4-FFF2-40B4-BE49-F238E27FC236}">
                <a16:creationId xmlns:a16="http://schemas.microsoft.com/office/drawing/2014/main" id="{C2B8990A-DD7C-E67A-B769-FF70573DDADE}"/>
              </a:ext>
            </a:extLst>
          </p:cNvPr>
          <p:cNvGrpSpPr/>
          <p:nvPr/>
        </p:nvGrpSpPr>
        <p:grpSpPr>
          <a:xfrm>
            <a:off x="7811340" y="929223"/>
            <a:ext cx="3956883" cy="3006672"/>
            <a:chOff x="7042152" y="3185980"/>
            <a:chExt cx="3956883" cy="3006672"/>
          </a:xfrm>
        </p:grpSpPr>
        <p:sp>
          <p:nvSpPr>
            <p:cNvPr id="18" name="TextBox 17">
              <a:extLst>
                <a:ext uri="{FF2B5EF4-FFF2-40B4-BE49-F238E27FC236}">
                  <a16:creationId xmlns:a16="http://schemas.microsoft.com/office/drawing/2014/main" id="{C74CE18A-87AD-2A64-EE76-811F44524363}"/>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9" name="TextBox 18">
              <a:extLst>
                <a:ext uri="{FF2B5EF4-FFF2-40B4-BE49-F238E27FC236}">
                  <a16:creationId xmlns:a16="http://schemas.microsoft.com/office/drawing/2014/main" id="{88E6AD11-E601-9AE6-6584-874865C9F3D9}"/>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0" name="TextBox 19">
              <a:extLst>
                <a:ext uri="{FF2B5EF4-FFF2-40B4-BE49-F238E27FC236}">
                  <a16:creationId xmlns:a16="http://schemas.microsoft.com/office/drawing/2014/main" id="{5523CEE9-4E58-A1A1-B622-627489E479F2}"/>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1" name="TextBox 20">
              <a:extLst>
                <a:ext uri="{FF2B5EF4-FFF2-40B4-BE49-F238E27FC236}">
                  <a16:creationId xmlns:a16="http://schemas.microsoft.com/office/drawing/2014/main" id="{69C374B2-E1A9-8E20-45C0-016E54C75F46}"/>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2" name="TextBox 21">
              <a:extLst>
                <a:ext uri="{FF2B5EF4-FFF2-40B4-BE49-F238E27FC236}">
                  <a16:creationId xmlns:a16="http://schemas.microsoft.com/office/drawing/2014/main" id="{D41BE74F-B5D6-3C5A-56EE-2BFFD1C4A07D}"/>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3" name="TextBox 22">
              <a:extLst>
                <a:ext uri="{FF2B5EF4-FFF2-40B4-BE49-F238E27FC236}">
                  <a16:creationId xmlns:a16="http://schemas.microsoft.com/office/drawing/2014/main" id="{02A01ECB-1895-6620-6E72-8995B87C73ED}"/>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4" name="TextBox 23">
              <a:extLst>
                <a:ext uri="{FF2B5EF4-FFF2-40B4-BE49-F238E27FC236}">
                  <a16:creationId xmlns:a16="http://schemas.microsoft.com/office/drawing/2014/main" id="{61BD559D-C1F6-3345-FD93-7EBADE427F99}"/>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25" name="TextBox 24">
              <a:extLst>
                <a:ext uri="{FF2B5EF4-FFF2-40B4-BE49-F238E27FC236}">
                  <a16:creationId xmlns:a16="http://schemas.microsoft.com/office/drawing/2014/main" id="{C4EF62EF-E843-73EC-6F1B-43901A90F43E}"/>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26" name="Group 25">
              <a:extLst>
                <a:ext uri="{FF2B5EF4-FFF2-40B4-BE49-F238E27FC236}">
                  <a16:creationId xmlns:a16="http://schemas.microsoft.com/office/drawing/2014/main" id="{53CA21D0-D497-D238-631D-337D74179BA4}"/>
                </a:ext>
              </a:extLst>
            </p:cNvPr>
            <p:cNvGrpSpPr/>
            <p:nvPr/>
          </p:nvGrpSpPr>
          <p:grpSpPr>
            <a:xfrm>
              <a:off x="7760139" y="4655193"/>
              <a:ext cx="1574715" cy="1031051"/>
              <a:chOff x="7515292" y="4598276"/>
              <a:chExt cx="1574715" cy="1031051"/>
            </a:xfrm>
          </p:grpSpPr>
          <p:sp>
            <p:nvSpPr>
              <p:cNvPr id="28" name="TextBox 27">
                <a:extLst>
                  <a:ext uri="{FF2B5EF4-FFF2-40B4-BE49-F238E27FC236}">
                    <a16:creationId xmlns:a16="http://schemas.microsoft.com/office/drawing/2014/main" id="{2C07EFAA-1CFB-00F2-1D85-377A7E8A8698}"/>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29" name="Rectangle 28">
                <a:extLst>
                  <a:ext uri="{FF2B5EF4-FFF2-40B4-BE49-F238E27FC236}">
                    <a16:creationId xmlns:a16="http://schemas.microsoft.com/office/drawing/2014/main" id="{4D9BF689-8DA3-7686-ADC1-FF8515BE615D}"/>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0" name="Rectangle 29">
                <a:extLst>
                  <a:ext uri="{FF2B5EF4-FFF2-40B4-BE49-F238E27FC236}">
                    <a16:creationId xmlns:a16="http://schemas.microsoft.com/office/drawing/2014/main" id="{F5871226-06C5-D51B-7735-AB5B1D8D08E9}"/>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1" name="Rectangle 30">
                <a:extLst>
                  <a:ext uri="{FF2B5EF4-FFF2-40B4-BE49-F238E27FC236}">
                    <a16:creationId xmlns:a16="http://schemas.microsoft.com/office/drawing/2014/main" id="{635713B1-4EBB-9D21-6BD2-1081225BDE50}"/>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2" name="Rectangle 31">
                <a:extLst>
                  <a:ext uri="{FF2B5EF4-FFF2-40B4-BE49-F238E27FC236}">
                    <a16:creationId xmlns:a16="http://schemas.microsoft.com/office/drawing/2014/main" id="{8414E8A6-D288-A2ED-944F-8F245C3B28E5}"/>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27" name="TextBox 26">
              <a:extLst>
                <a:ext uri="{FF2B5EF4-FFF2-40B4-BE49-F238E27FC236}">
                  <a16:creationId xmlns:a16="http://schemas.microsoft.com/office/drawing/2014/main" id="{0274AA6A-9AC9-4F26-3A31-B6E85C2BF089}"/>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33" name="Group 32">
            <a:extLst>
              <a:ext uri="{FF2B5EF4-FFF2-40B4-BE49-F238E27FC236}">
                <a16:creationId xmlns:a16="http://schemas.microsoft.com/office/drawing/2014/main" id="{CC8A6184-59ED-0599-49B3-C79E9B2781A6}"/>
              </a:ext>
            </a:extLst>
          </p:cNvPr>
          <p:cNvGrpSpPr/>
          <p:nvPr/>
        </p:nvGrpSpPr>
        <p:grpSpPr>
          <a:xfrm>
            <a:off x="6502400" y="887275"/>
            <a:ext cx="1350046" cy="2795725"/>
            <a:chOff x="6502400" y="887275"/>
            <a:chExt cx="1350046" cy="2795725"/>
          </a:xfrm>
        </p:grpSpPr>
        <p:sp>
          <p:nvSpPr>
            <p:cNvPr id="34" name="Rectangle 33">
              <a:extLst>
                <a:ext uri="{FF2B5EF4-FFF2-40B4-BE49-F238E27FC236}">
                  <a16:creationId xmlns:a16="http://schemas.microsoft.com/office/drawing/2014/main" id="{DEA2E5CD-1A27-4E0D-A0F0-1824D39DFEAF}"/>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35" name="TextBox 34">
              <a:extLst>
                <a:ext uri="{FF2B5EF4-FFF2-40B4-BE49-F238E27FC236}">
                  <a16:creationId xmlns:a16="http://schemas.microsoft.com/office/drawing/2014/main" id="{BC86B93D-C20F-CA44-5FC1-531BBF295CDD}"/>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2.2</a:t>
              </a:r>
            </a:p>
          </p:txBody>
        </p:sp>
        <p:sp>
          <p:nvSpPr>
            <p:cNvPr id="36" name="TextBox 35">
              <a:extLst>
                <a:ext uri="{FF2B5EF4-FFF2-40B4-BE49-F238E27FC236}">
                  <a16:creationId xmlns:a16="http://schemas.microsoft.com/office/drawing/2014/main" id="{4EDD617F-17AD-7493-2F96-82335D65E6DF}"/>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3.3</a:t>
              </a:r>
            </a:p>
          </p:txBody>
        </p:sp>
        <p:cxnSp>
          <p:nvCxnSpPr>
            <p:cNvPr id="37" name="Straight Arrow Connector 36">
              <a:extLst>
                <a:ext uri="{FF2B5EF4-FFF2-40B4-BE49-F238E27FC236}">
                  <a16:creationId xmlns:a16="http://schemas.microsoft.com/office/drawing/2014/main" id="{B0932CD4-69F8-8B0A-53EC-D19640CCB9C4}"/>
                </a:ext>
              </a:extLst>
            </p:cNvPr>
            <p:cNvCxnSpPr>
              <a:cxnSpLocks/>
              <a:stCxn id="36" idx="2"/>
              <a:endCxn id="35"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49" name="Oval 48">
            <a:extLst>
              <a:ext uri="{FF2B5EF4-FFF2-40B4-BE49-F238E27FC236}">
                <a16:creationId xmlns:a16="http://schemas.microsoft.com/office/drawing/2014/main" id="{EEAA7DEF-C9F2-0015-E642-DA0200D1A6CF}"/>
              </a:ext>
            </a:extLst>
          </p:cNvPr>
          <p:cNvSpPr/>
          <p:nvPr/>
        </p:nvSpPr>
        <p:spPr bwMode="auto">
          <a:xfrm>
            <a:off x="7057236" y="1139892"/>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50" name="Oval 49">
            <a:extLst>
              <a:ext uri="{FF2B5EF4-FFF2-40B4-BE49-F238E27FC236}">
                <a16:creationId xmlns:a16="http://schemas.microsoft.com/office/drawing/2014/main" id="{BA08DEC7-2B95-388D-6890-186E46FE8DFD}"/>
              </a:ext>
            </a:extLst>
          </p:cNvPr>
          <p:cNvSpPr/>
          <p:nvPr/>
        </p:nvSpPr>
        <p:spPr bwMode="auto">
          <a:xfrm>
            <a:off x="7055353" y="3250342"/>
            <a:ext cx="228600" cy="228600"/>
          </a:xfrm>
          <a:prstGeom prst="ellipse">
            <a:avLst/>
          </a:prstGeom>
          <a:solidFill>
            <a:srgbClr val="60B257"/>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51" name="Rectangle 50">
            <a:extLst>
              <a:ext uri="{FF2B5EF4-FFF2-40B4-BE49-F238E27FC236}">
                <a16:creationId xmlns:a16="http://schemas.microsoft.com/office/drawing/2014/main" id="{9E4DBA08-3EBD-AB40-30D0-D0F23231A3B3}"/>
              </a:ext>
            </a:extLst>
          </p:cNvPr>
          <p:cNvSpPr/>
          <p:nvPr/>
        </p:nvSpPr>
        <p:spPr bwMode="auto">
          <a:xfrm>
            <a:off x="8500270" y="2444342"/>
            <a:ext cx="1543793" cy="255319"/>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3596065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3F8F6B-3B24-9C23-A737-3ECC15DA9DA4}"/>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BF1F5E57-841B-E72A-F88E-988CC9660376}"/>
              </a:ext>
            </a:extLst>
          </p:cNvPr>
          <p:cNvSpPr/>
          <p:nvPr/>
        </p:nvSpPr>
        <p:spPr bwMode="auto">
          <a:xfrm>
            <a:off x="370573" y="757337"/>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3" name="Foliennummernplatzhalter 2">
            <a:extLst>
              <a:ext uri="{FF2B5EF4-FFF2-40B4-BE49-F238E27FC236}">
                <a16:creationId xmlns:a16="http://schemas.microsoft.com/office/drawing/2014/main" id="{9C4B0119-B0D1-899E-5696-3F4FD721D391}"/>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16</a:t>
            </a:fld>
            <a:endParaRPr lang="de-DE">
              <a:solidFill>
                <a:srgbClr val="D6BC00"/>
              </a:solidFill>
            </a:endParaRPr>
          </a:p>
        </p:txBody>
      </p:sp>
      <p:sp>
        <p:nvSpPr>
          <p:cNvPr id="2" name="TextBox 1">
            <a:extLst>
              <a:ext uri="{FF2B5EF4-FFF2-40B4-BE49-F238E27FC236}">
                <a16:creationId xmlns:a16="http://schemas.microsoft.com/office/drawing/2014/main" id="{6CE04D5B-44DF-BA3F-A6FD-B977E6A96702}"/>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#5: Lack of volunteers</a:t>
            </a:r>
          </a:p>
        </p:txBody>
      </p:sp>
      <p:sp>
        <p:nvSpPr>
          <p:cNvPr id="88" name="TextBox 87">
            <a:extLst>
              <a:ext uri="{FF2B5EF4-FFF2-40B4-BE49-F238E27FC236}">
                <a16:creationId xmlns:a16="http://schemas.microsoft.com/office/drawing/2014/main" id="{1B56EFCC-420F-B12C-547E-D6F5867573F1}"/>
              </a:ext>
            </a:extLst>
          </p:cNvPr>
          <p:cNvSpPr txBox="1"/>
          <p:nvPr/>
        </p:nvSpPr>
        <p:spPr>
          <a:xfrm>
            <a:off x="813072" y="4209832"/>
            <a:ext cx="2582438" cy="276999"/>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p:txBody>
      </p:sp>
      <p:sp>
        <p:nvSpPr>
          <p:cNvPr id="4" name="Rectangle 1">
            <a:extLst>
              <a:ext uri="{FF2B5EF4-FFF2-40B4-BE49-F238E27FC236}">
                <a16:creationId xmlns:a16="http://schemas.microsoft.com/office/drawing/2014/main" id="{17F4F6B3-B2A8-1BFF-F96F-10554FDA6611}"/>
              </a:ext>
            </a:extLst>
          </p:cNvPr>
          <p:cNvSpPr>
            <a:spLocks noChangeArrowheads="1"/>
          </p:cNvSpPr>
          <p:nvPr/>
        </p:nvSpPr>
        <p:spPr bwMode="auto">
          <a:xfrm>
            <a:off x="554703" y="4480154"/>
            <a:ext cx="5607872" cy="19082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indent="-171450">
              <a:spcAft>
                <a:spcPts val="400"/>
              </a:spcAft>
              <a:buFont typeface="Arial" panose="020B0604020202020204" pitchFamily="34" charset="0"/>
              <a:buChar char="•"/>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Re-engage with FMA contacts to proactively identify new volunteers and address inactive or disengaged delegates. Collaborate with FMAs to strengthen traction and ensure sustained engagement from their members.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Recognise</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and celebrate volunteer contributions, for example through certificates or a “Volunteer of the Year” award.</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Create an inclusive and appreciative environment where volunteers feel welcome, valued, and appreciated.</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Offer meaningful internal support and engagement opportunities, including platforms where delegates can contribute to relevant and impactful topics.</a:t>
            </a:r>
          </a:p>
        </p:txBody>
      </p:sp>
      <p:sp>
        <p:nvSpPr>
          <p:cNvPr id="5" name="Rectangle 1">
            <a:extLst>
              <a:ext uri="{FF2B5EF4-FFF2-40B4-BE49-F238E27FC236}">
                <a16:creationId xmlns:a16="http://schemas.microsoft.com/office/drawing/2014/main" id="{CAFFEFE0-91BA-846F-2CB7-C8D397F8AC3C}"/>
              </a:ext>
            </a:extLst>
          </p:cNvPr>
          <p:cNvSpPr>
            <a:spLocks noChangeArrowheads="1"/>
          </p:cNvSpPr>
          <p:nvPr/>
        </p:nvSpPr>
        <p:spPr bwMode="auto">
          <a:xfrm>
            <a:off x="6361006" y="4480154"/>
            <a:ext cx="5607872"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Increase the visibility of volunteer work, both internally and externally, to highlight its importance and benefits.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Open up AAE priorities to FMAs and support more bottom-up initiatives that align with volunteer interests and strengths.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Communicate the benefits of volunteering clearly, such as professional exposure, skill development, and contribution to the profession.</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Continue building on initiatives from the Volunteering TF, such as meet &amp; greet sessions. ProfC deliverables on Volunteering TF.</a:t>
            </a:r>
          </a:p>
        </p:txBody>
      </p:sp>
      <p:graphicFrame>
        <p:nvGraphicFramePr>
          <p:cNvPr id="8" name="Chart 7">
            <a:extLst>
              <a:ext uri="{FF2B5EF4-FFF2-40B4-BE49-F238E27FC236}">
                <a16:creationId xmlns:a16="http://schemas.microsoft.com/office/drawing/2014/main" id="{B3B43C3A-DF2A-47DE-A4DD-7F9257A42E2C}"/>
              </a:ext>
            </a:extLst>
          </p:cNvPr>
          <p:cNvGraphicFramePr>
            <a:graphicFrameLocks/>
          </p:cNvGraphicFramePr>
          <p:nvPr>
            <p:extLst>
              <p:ext uri="{D42A27DB-BD31-4B8C-83A1-F6EECF244321}">
                <p14:modId xmlns:p14="http://schemas.microsoft.com/office/powerpoint/2010/main" val="968843527"/>
              </p:ext>
            </p:extLst>
          </p:nvPr>
        </p:nvGraphicFramePr>
        <p:xfrm>
          <a:off x="410400" y="763200"/>
          <a:ext cx="6036471" cy="3543301"/>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Arrow Connector 5">
            <a:extLst>
              <a:ext uri="{FF2B5EF4-FFF2-40B4-BE49-F238E27FC236}">
                <a16:creationId xmlns:a16="http://schemas.microsoft.com/office/drawing/2014/main" id="{69C92F6B-13C2-08AE-E286-2D1AB594CECF}"/>
              </a:ext>
            </a:extLst>
          </p:cNvPr>
          <p:cNvCxnSpPr>
            <a:cxnSpLocks/>
          </p:cNvCxnSpPr>
          <p:nvPr/>
        </p:nvCxnSpPr>
        <p:spPr bwMode="auto">
          <a:xfrm flipH="1">
            <a:off x="4718050" y="1534788"/>
            <a:ext cx="622300" cy="292648"/>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aphicFrame>
        <p:nvGraphicFramePr>
          <p:cNvPr id="14" name="Table 13">
            <a:extLst>
              <a:ext uri="{FF2B5EF4-FFF2-40B4-BE49-F238E27FC236}">
                <a16:creationId xmlns:a16="http://schemas.microsoft.com/office/drawing/2014/main" id="{1ED83137-5A93-DF84-8B09-66C10D831E86}"/>
              </a:ext>
            </a:extLst>
          </p:cNvPr>
          <p:cNvGraphicFramePr>
            <a:graphicFrameLocks noGrp="1"/>
          </p:cNvGraphicFramePr>
          <p:nvPr>
            <p:extLst>
              <p:ext uri="{D42A27DB-BD31-4B8C-83A1-F6EECF244321}">
                <p14:modId xmlns:p14="http://schemas.microsoft.com/office/powerpoint/2010/main" val="3799384285"/>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15" name="Group 14">
            <a:extLst>
              <a:ext uri="{FF2B5EF4-FFF2-40B4-BE49-F238E27FC236}">
                <a16:creationId xmlns:a16="http://schemas.microsoft.com/office/drawing/2014/main" id="{D13491B8-1191-D68D-03ED-6B379E0EF526}"/>
              </a:ext>
            </a:extLst>
          </p:cNvPr>
          <p:cNvGrpSpPr/>
          <p:nvPr/>
        </p:nvGrpSpPr>
        <p:grpSpPr>
          <a:xfrm>
            <a:off x="7811340" y="929223"/>
            <a:ext cx="3956883" cy="3006672"/>
            <a:chOff x="7042152" y="3185980"/>
            <a:chExt cx="3956883" cy="3006672"/>
          </a:xfrm>
        </p:grpSpPr>
        <p:sp>
          <p:nvSpPr>
            <p:cNvPr id="16" name="TextBox 15">
              <a:extLst>
                <a:ext uri="{FF2B5EF4-FFF2-40B4-BE49-F238E27FC236}">
                  <a16:creationId xmlns:a16="http://schemas.microsoft.com/office/drawing/2014/main" id="{9EBF4B2A-9F50-046D-7B16-D7E1FFDEB255}"/>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7" name="TextBox 16">
              <a:extLst>
                <a:ext uri="{FF2B5EF4-FFF2-40B4-BE49-F238E27FC236}">
                  <a16:creationId xmlns:a16="http://schemas.microsoft.com/office/drawing/2014/main" id="{25933E00-71DB-5919-92B3-719D432417DA}"/>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18" name="TextBox 17">
              <a:extLst>
                <a:ext uri="{FF2B5EF4-FFF2-40B4-BE49-F238E27FC236}">
                  <a16:creationId xmlns:a16="http://schemas.microsoft.com/office/drawing/2014/main" id="{9CA36EB1-81B4-500D-BBCE-117F4483A507}"/>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19" name="TextBox 18">
              <a:extLst>
                <a:ext uri="{FF2B5EF4-FFF2-40B4-BE49-F238E27FC236}">
                  <a16:creationId xmlns:a16="http://schemas.microsoft.com/office/drawing/2014/main" id="{4BF825E7-D623-E991-0488-10716117B675}"/>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0" name="TextBox 19">
              <a:extLst>
                <a:ext uri="{FF2B5EF4-FFF2-40B4-BE49-F238E27FC236}">
                  <a16:creationId xmlns:a16="http://schemas.microsoft.com/office/drawing/2014/main" id="{23083071-9291-4DB3-4BCC-82833AAA7940}"/>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1" name="TextBox 20">
              <a:extLst>
                <a:ext uri="{FF2B5EF4-FFF2-40B4-BE49-F238E27FC236}">
                  <a16:creationId xmlns:a16="http://schemas.microsoft.com/office/drawing/2014/main" id="{EAC8C122-050E-FA6C-130A-FD2C2B76EC4C}"/>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2" name="TextBox 21">
              <a:extLst>
                <a:ext uri="{FF2B5EF4-FFF2-40B4-BE49-F238E27FC236}">
                  <a16:creationId xmlns:a16="http://schemas.microsoft.com/office/drawing/2014/main" id="{AE37B8E5-D0D9-6ED2-5825-C163D79AF7B2}"/>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23" name="TextBox 22">
              <a:extLst>
                <a:ext uri="{FF2B5EF4-FFF2-40B4-BE49-F238E27FC236}">
                  <a16:creationId xmlns:a16="http://schemas.microsoft.com/office/drawing/2014/main" id="{7ED9AAAE-E9B9-C4A1-9FC4-4D4C69C94074}"/>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24" name="Group 23">
              <a:extLst>
                <a:ext uri="{FF2B5EF4-FFF2-40B4-BE49-F238E27FC236}">
                  <a16:creationId xmlns:a16="http://schemas.microsoft.com/office/drawing/2014/main" id="{492E8BD3-51ED-F3C5-871A-67D8A4D70C5C}"/>
                </a:ext>
              </a:extLst>
            </p:cNvPr>
            <p:cNvGrpSpPr/>
            <p:nvPr/>
          </p:nvGrpSpPr>
          <p:grpSpPr>
            <a:xfrm>
              <a:off x="7760139" y="4655193"/>
              <a:ext cx="1574715" cy="1031051"/>
              <a:chOff x="7515292" y="4598276"/>
              <a:chExt cx="1574715" cy="1031051"/>
            </a:xfrm>
          </p:grpSpPr>
          <p:sp>
            <p:nvSpPr>
              <p:cNvPr id="26" name="TextBox 25">
                <a:extLst>
                  <a:ext uri="{FF2B5EF4-FFF2-40B4-BE49-F238E27FC236}">
                    <a16:creationId xmlns:a16="http://schemas.microsoft.com/office/drawing/2014/main" id="{6001FE34-AD4D-789C-4868-3A324596186C}"/>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27" name="Rectangle 26">
                <a:extLst>
                  <a:ext uri="{FF2B5EF4-FFF2-40B4-BE49-F238E27FC236}">
                    <a16:creationId xmlns:a16="http://schemas.microsoft.com/office/drawing/2014/main" id="{F8D0CCC8-E6E5-C7E5-BDDF-96125D39DFC2}"/>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8" name="Rectangle 27">
                <a:extLst>
                  <a:ext uri="{FF2B5EF4-FFF2-40B4-BE49-F238E27FC236}">
                    <a16:creationId xmlns:a16="http://schemas.microsoft.com/office/drawing/2014/main" id="{589CDD0F-7A31-6A5D-87C7-6FC0F38C4B6C}"/>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9" name="Rectangle 28">
                <a:extLst>
                  <a:ext uri="{FF2B5EF4-FFF2-40B4-BE49-F238E27FC236}">
                    <a16:creationId xmlns:a16="http://schemas.microsoft.com/office/drawing/2014/main" id="{98EA337A-8D5E-DBC2-491F-43C2B59E2642}"/>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0" name="Rectangle 29">
                <a:extLst>
                  <a:ext uri="{FF2B5EF4-FFF2-40B4-BE49-F238E27FC236}">
                    <a16:creationId xmlns:a16="http://schemas.microsoft.com/office/drawing/2014/main" id="{BEA6A1C7-35B9-CAA3-D176-3BCCA83D1CD7}"/>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25" name="TextBox 24">
              <a:extLst>
                <a:ext uri="{FF2B5EF4-FFF2-40B4-BE49-F238E27FC236}">
                  <a16:creationId xmlns:a16="http://schemas.microsoft.com/office/drawing/2014/main" id="{D0C37FC9-7618-C20F-291B-D62B868AA081}"/>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31" name="Group 30">
            <a:extLst>
              <a:ext uri="{FF2B5EF4-FFF2-40B4-BE49-F238E27FC236}">
                <a16:creationId xmlns:a16="http://schemas.microsoft.com/office/drawing/2014/main" id="{CF4A1F19-9AAB-D3FC-487E-2A7F18199237}"/>
              </a:ext>
            </a:extLst>
          </p:cNvPr>
          <p:cNvGrpSpPr/>
          <p:nvPr/>
        </p:nvGrpSpPr>
        <p:grpSpPr>
          <a:xfrm>
            <a:off x="6502400" y="887275"/>
            <a:ext cx="1350046" cy="2795725"/>
            <a:chOff x="6502400" y="887275"/>
            <a:chExt cx="1350046" cy="2795725"/>
          </a:xfrm>
        </p:grpSpPr>
        <p:sp>
          <p:nvSpPr>
            <p:cNvPr id="32" name="Rectangle 31">
              <a:extLst>
                <a:ext uri="{FF2B5EF4-FFF2-40B4-BE49-F238E27FC236}">
                  <a16:creationId xmlns:a16="http://schemas.microsoft.com/office/drawing/2014/main" id="{5253A823-C7B6-B1DF-9738-C605A4B4AD14}"/>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33" name="TextBox 32">
              <a:extLst>
                <a:ext uri="{FF2B5EF4-FFF2-40B4-BE49-F238E27FC236}">
                  <a16:creationId xmlns:a16="http://schemas.microsoft.com/office/drawing/2014/main" id="{C8803B9E-BD69-626E-C725-9B7C2CA1ED94}"/>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4.0</a:t>
              </a:r>
            </a:p>
          </p:txBody>
        </p:sp>
        <p:sp>
          <p:nvSpPr>
            <p:cNvPr id="34" name="TextBox 33">
              <a:extLst>
                <a:ext uri="{FF2B5EF4-FFF2-40B4-BE49-F238E27FC236}">
                  <a16:creationId xmlns:a16="http://schemas.microsoft.com/office/drawing/2014/main" id="{C080049A-6CC9-1E06-A820-A6624B77B0D6}"/>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5.7</a:t>
              </a:r>
            </a:p>
          </p:txBody>
        </p:sp>
        <p:cxnSp>
          <p:nvCxnSpPr>
            <p:cNvPr id="35" name="Straight Arrow Connector 34">
              <a:extLst>
                <a:ext uri="{FF2B5EF4-FFF2-40B4-BE49-F238E27FC236}">
                  <a16:creationId xmlns:a16="http://schemas.microsoft.com/office/drawing/2014/main" id="{774B8844-299B-0B52-387D-89D0E41B6A33}"/>
                </a:ext>
              </a:extLst>
            </p:cNvPr>
            <p:cNvCxnSpPr>
              <a:cxnSpLocks/>
              <a:stCxn id="34" idx="2"/>
              <a:endCxn id="33"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41" name="Oval 40">
            <a:extLst>
              <a:ext uri="{FF2B5EF4-FFF2-40B4-BE49-F238E27FC236}">
                <a16:creationId xmlns:a16="http://schemas.microsoft.com/office/drawing/2014/main" id="{F4DF4A30-799E-73DD-F53D-7A049C1064CE}"/>
              </a:ext>
            </a:extLst>
          </p:cNvPr>
          <p:cNvSpPr/>
          <p:nvPr/>
        </p:nvSpPr>
        <p:spPr bwMode="auto">
          <a:xfrm>
            <a:off x="7050705" y="1149253"/>
            <a:ext cx="228600" cy="228600"/>
          </a:xfrm>
          <a:prstGeom prst="ellipse">
            <a:avLst/>
          </a:prstGeom>
          <a:solidFill>
            <a:srgbClr val="F1963F"/>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2" name="Oval 41">
            <a:extLst>
              <a:ext uri="{FF2B5EF4-FFF2-40B4-BE49-F238E27FC236}">
                <a16:creationId xmlns:a16="http://schemas.microsoft.com/office/drawing/2014/main" id="{37031156-613E-CD8F-613E-636038D965A2}"/>
              </a:ext>
            </a:extLst>
          </p:cNvPr>
          <p:cNvSpPr/>
          <p:nvPr/>
        </p:nvSpPr>
        <p:spPr bwMode="auto">
          <a:xfrm>
            <a:off x="7050705" y="3278180"/>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3" name="Rectangle 42">
            <a:extLst>
              <a:ext uri="{FF2B5EF4-FFF2-40B4-BE49-F238E27FC236}">
                <a16:creationId xmlns:a16="http://schemas.microsoft.com/office/drawing/2014/main" id="{0B7560C5-4F72-BB3F-238F-6A075FDC8622}"/>
              </a:ext>
            </a:extLst>
          </p:cNvPr>
          <p:cNvSpPr/>
          <p:nvPr/>
        </p:nvSpPr>
        <p:spPr bwMode="auto">
          <a:xfrm>
            <a:off x="8500270" y="2663000"/>
            <a:ext cx="1543793" cy="255319"/>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4121472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7F89D2-D017-7737-4200-55822A630E2E}"/>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F72D04CD-D964-920F-7345-4A5FBF6BD4C2}"/>
              </a:ext>
            </a:extLst>
          </p:cNvPr>
          <p:cNvSpPr/>
          <p:nvPr/>
        </p:nvSpPr>
        <p:spPr bwMode="auto">
          <a:xfrm>
            <a:off x="370573" y="740195"/>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3" name="Foliennummernplatzhalter 2">
            <a:extLst>
              <a:ext uri="{FF2B5EF4-FFF2-40B4-BE49-F238E27FC236}">
                <a16:creationId xmlns:a16="http://schemas.microsoft.com/office/drawing/2014/main" id="{C1D418CA-609B-6BA9-4F67-24655A531A47}"/>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17</a:t>
            </a:fld>
            <a:endParaRPr lang="de-DE">
              <a:solidFill>
                <a:srgbClr val="D6BC00"/>
              </a:solidFill>
            </a:endParaRPr>
          </a:p>
        </p:txBody>
      </p:sp>
      <p:sp>
        <p:nvSpPr>
          <p:cNvPr id="2" name="TextBox 1">
            <a:extLst>
              <a:ext uri="{FF2B5EF4-FFF2-40B4-BE49-F238E27FC236}">
                <a16:creationId xmlns:a16="http://schemas.microsoft.com/office/drawing/2014/main" id="{D8E4495F-E31D-10FD-E83B-35714CBACA9E}"/>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#6: Operational risks (key persons, Cyber &amp; IT issues, legal &amp; compliance)</a:t>
            </a:r>
          </a:p>
        </p:txBody>
      </p:sp>
      <p:sp>
        <p:nvSpPr>
          <p:cNvPr id="88" name="TextBox 87">
            <a:extLst>
              <a:ext uri="{FF2B5EF4-FFF2-40B4-BE49-F238E27FC236}">
                <a16:creationId xmlns:a16="http://schemas.microsoft.com/office/drawing/2014/main" id="{15CFA932-63E0-2DC8-6533-7A9FE9F84C36}"/>
              </a:ext>
            </a:extLst>
          </p:cNvPr>
          <p:cNvSpPr txBox="1"/>
          <p:nvPr/>
        </p:nvSpPr>
        <p:spPr>
          <a:xfrm>
            <a:off x="813072" y="4209832"/>
            <a:ext cx="2582438" cy="276999"/>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p:txBody>
      </p:sp>
      <p:sp>
        <p:nvSpPr>
          <p:cNvPr id="7" name="Rectangle 1">
            <a:extLst>
              <a:ext uri="{FF2B5EF4-FFF2-40B4-BE49-F238E27FC236}">
                <a16:creationId xmlns:a16="http://schemas.microsoft.com/office/drawing/2014/main" id="{B998247A-81F9-5A74-E0CE-0721DD3371D3}"/>
              </a:ext>
            </a:extLst>
          </p:cNvPr>
          <p:cNvSpPr>
            <a:spLocks noChangeArrowheads="1"/>
          </p:cNvSpPr>
          <p:nvPr/>
        </p:nvSpPr>
        <p:spPr bwMode="auto">
          <a:xfrm>
            <a:off x="804859" y="4542076"/>
            <a:ext cx="5642012"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Strengthen IT infrastructure and data management, including improved email systems, distribution lists, and a move toward more data-driven processes.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Regularly review compliance, efficiency, and process vulnerabilities, with a risk-based approach to ensure robustness.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Simplify and streamline internal processes, where possible, and outsource selectively when it adds efficiency or resilience.</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Ensure access to expert advice on legal, IT, compliance, and operational matters to support sound decision-making.</a:t>
            </a:r>
          </a:p>
        </p:txBody>
      </p:sp>
      <p:sp>
        <p:nvSpPr>
          <p:cNvPr id="10" name="Rectangle 1">
            <a:extLst>
              <a:ext uri="{FF2B5EF4-FFF2-40B4-BE49-F238E27FC236}">
                <a16:creationId xmlns:a16="http://schemas.microsoft.com/office/drawing/2014/main" id="{16C04A1B-2EAC-0C3F-793C-B58C9D43AE17}"/>
              </a:ext>
            </a:extLst>
          </p:cNvPr>
          <p:cNvSpPr>
            <a:spLocks noChangeArrowheads="1"/>
          </p:cNvSpPr>
          <p:nvPr/>
        </p:nvSpPr>
        <p:spPr bwMode="auto">
          <a:xfrm>
            <a:off x="6584587" y="4542076"/>
            <a:ext cx="5372100" cy="1487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indent="-171450">
              <a:spcAft>
                <a:spcPts val="400"/>
              </a:spcAft>
              <a:buFont typeface="Arial" panose="020B0604020202020204" pitchFamily="34" charset="0"/>
              <a:buChar char="•"/>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Consider suggestions from TOM TF and address structural and operational risks relating to resources and key staff supporting the AAE. Use TOM TF discussions as an </a:t>
            </a:r>
            <a:r>
              <a:rPr lang="en-US" altLang="en-US" sz="1200" dirty="0">
                <a:latin typeface="Calibri" panose="020F0502020204030204" pitchFamily="34" charset="0"/>
                <a:ea typeface="Calibri" panose="020F0502020204030204" pitchFamily="34" charset="0"/>
                <a:cs typeface="Calibri" panose="020F0502020204030204" pitchFamily="34" charset="0"/>
              </a:rPr>
              <a:t>opportunity </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to strengthen the governance of the AAE and its long-term operational resilience.</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Leverage AI tools to reduce administrative burden on the Secretariat.</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Secure competent executive leadership (e.g., Chief Executive) to adequately oversee operational, legal, and IT risk areas.</a:t>
            </a:r>
          </a:p>
        </p:txBody>
      </p:sp>
      <p:graphicFrame>
        <p:nvGraphicFramePr>
          <p:cNvPr id="11" name="Chart 10">
            <a:extLst>
              <a:ext uri="{FF2B5EF4-FFF2-40B4-BE49-F238E27FC236}">
                <a16:creationId xmlns:a16="http://schemas.microsoft.com/office/drawing/2014/main" id="{6146339F-7F98-4242-A42C-AF90B1E66260}"/>
              </a:ext>
            </a:extLst>
          </p:cNvPr>
          <p:cNvGraphicFramePr>
            <a:graphicFrameLocks/>
          </p:cNvGraphicFramePr>
          <p:nvPr>
            <p:extLst>
              <p:ext uri="{D42A27DB-BD31-4B8C-83A1-F6EECF244321}">
                <p14:modId xmlns:p14="http://schemas.microsoft.com/office/powerpoint/2010/main" val="3232355924"/>
              </p:ext>
            </p:extLst>
          </p:nvPr>
        </p:nvGraphicFramePr>
        <p:xfrm>
          <a:off x="410400" y="763200"/>
          <a:ext cx="6036471" cy="3543301"/>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Arrow Connector 5">
            <a:extLst>
              <a:ext uri="{FF2B5EF4-FFF2-40B4-BE49-F238E27FC236}">
                <a16:creationId xmlns:a16="http://schemas.microsoft.com/office/drawing/2014/main" id="{9E9100E8-A9C7-66D2-E752-EA2F3E73D3D5}"/>
              </a:ext>
            </a:extLst>
          </p:cNvPr>
          <p:cNvCxnSpPr>
            <a:cxnSpLocks/>
          </p:cNvCxnSpPr>
          <p:nvPr/>
        </p:nvCxnSpPr>
        <p:spPr bwMode="auto">
          <a:xfrm flipH="1">
            <a:off x="3625865" y="1786762"/>
            <a:ext cx="779572" cy="202709"/>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aphicFrame>
        <p:nvGraphicFramePr>
          <p:cNvPr id="13" name="Table 12">
            <a:extLst>
              <a:ext uri="{FF2B5EF4-FFF2-40B4-BE49-F238E27FC236}">
                <a16:creationId xmlns:a16="http://schemas.microsoft.com/office/drawing/2014/main" id="{1CF38CCA-E18A-5AF0-0F99-2C61A90A6490}"/>
              </a:ext>
            </a:extLst>
          </p:cNvPr>
          <p:cNvGraphicFramePr>
            <a:graphicFrameLocks noGrp="1"/>
          </p:cNvGraphicFramePr>
          <p:nvPr>
            <p:extLst>
              <p:ext uri="{D42A27DB-BD31-4B8C-83A1-F6EECF244321}">
                <p14:modId xmlns:p14="http://schemas.microsoft.com/office/powerpoint/2010/main" val="3799384285"/>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14" name="Group 13">
            <a:extLst>
              <a:ext uri="{FF2B5EF4-FFF2-40B4-BE49-F238E27FC236}">
                <a16:creationId xmlns:a16="http://schemas.microsoft.com/office/drawing/2014/main" id="{2E1B7FDF-7046-9877-B2C4-685C11B77B63}"/>
              </a:ext>
            </a:extLst>
          </p:cNvPr>
          <p:cNvGrpSpPr/>
          <p:nvPr/>
        </p:nvGrpSpPr>
        <p:grpSpPr>
          <a:xfrm>
            <a:off x="7811340" y="929223"/>
            <a:ext cx="3956883" cy="3006672"/>
            <a:chOff x="7042152" y="3185980"/>
            <a:chExt cx="3956883" cy="3006672"/>
          </a:xfrm>
        </p:grpSpPr>
        <p:sp>
          <p:nvSpPr>
            <p:cNvPr id="15" name="TextBox 14">
              <a:extLst>
                <a:ext uri="{FF2B5EF4-FFF2-40B4-BE49-F238E27FC236}">
                  <a16:creationId xmlns:a16="http://schemas.microsoft.com/office/drawing/2014/main" id="{5C6B6FB5-4BD0-C10C-7AA7-B507A5802565}"/>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6" name="TextBox 15">
              <a:extLst>
                <a:ext uri="{FF2B5EF4-FFF2-40B4-BE49-F238E27FC236}">
                  <a16:creationId xmlns:a16="http://schemas.microsoft.com/office/drawing/2014/main" id="{FFFB1BFF-B3C8-7B62-E943-BC36B2DF358C}"/>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17" name="TextBox 16">
              <a:extLst>
                <a:ext uri="{FF2B5EF4-FFF2-40B4-BE49-F238E27FC236}">
                  <a16:creationId xmlns:a16="http://schemas.microsoft.com/office/drawing/2014/main" id="{00880264-154A-D57E-2303-AB94CE5BBB72}"/>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18" name="TextBox 17">
              <a:extLst>
                <a:ext uri="{FF2B5EF4-FFF2-40B4-BE49-F238E27FC236}">
                  <a16:creationId xmlns:a16="http://schemas.microsoft.com/office/drawing/2014/main" id="{FB7CC680-0DBF-6C8E-4793-06A9537686A8}"/>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19" name="TextBox 18">
              <a:extLst>
                <a:ext uri="{FF2B5EF4-FFF2-40B4-BE49-F238E27FC236}">
                  <a16:creationId xmlns:a16="http://schemas.microsoft.com/office/drawing/2014/main" id="{BF95B894-C90A-E608-5A0F-F74511FA7010}"/>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0" name="TextBox 19">
              <a:extLst>
                <a:ext uri="{FF2B5EF4-FFF2-40B4-BE49-F238E27FC236}">
                  <a16:creationId xmlns:a16="http://schemas.microsoft.com/office/drawing/2014/main" id="{B702F920-B75D-5486-A8ED-AAE287264095}"/>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1" name="TextBox 20">
              <a:extLst>
                <a:ext uri="{FF2B5EF4-FFF2-40B4-BE49-F238E27FC236}">
                  <a16:creationId xmlns:a16="http://schemas.microsoft.com/office/drawing/2014/main" id="{F1BA3201-5E08-B19B-CC84-5611EB87DCD2}"/>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22" name="TextBox 21">
              <a:extLst>
                <a:ext uri="{FF2B5EF4-FFF2-40B4-BE49-F238E27FC236}">
                  <a16:creationId xmlns:a16="http://schemas.microsoft.com/office/drawing/2014/main" id="{D54FCCF2-F344-FD66-8276-428B79E6ED56}"/>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23" name="Group 22">
              <a:extLst>
                <a:ext uri="{FF2B5EF4-FFF2-40B4-BE49-F238E27FC236}">
                  <a16:creationId xmlns:a16="http://schemas.microsoft.com/office/drawing/2014/main" id="{09FE66CD-BB1A-C538-9B67-FF12CE2DDAF5}"/>
                </a:ext>
              </a:extLst>
            </p:cNvPr>
            <p:cNvGrpSpPr/>
            <p:nvPr/>
          </p:nvGrpSpPr>
          <p:grpSpPr>
            <a:xfrm>
              <a:off x="7760139" y="4655193"/>
              <a:ext cx="1574715" cy="1031051"/>
              <a:chOff x="7515292" y="4598276"/>
              <a:chExt cx="1574715" cy="1031051"/>
            </a:xfrm>
          </p:grpSpPr>
          <p:sp>
            <p:nvSpPr>
              <p:cNvPr id="25" name="TextBox 24">
                <a:extLst>
                  <a:ext uri="{FF2B5EF4-FFF2-40B4-BE49-F238E27FC236}">
                    <a16:creationId xmlns:a16="http://schemas.microsoft.com/office/drawing/2014/main" id="{83D28FDD-8687-7B60-45F9-6650841FF8B3}"/>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26" name="Rectangle 25">
                <a:extLst>
                  <a:ext uri="{FF2B5EF4-FFF2-40B4-BE49-F238E27FC236}">
                    <a16:creationId xmlns:a16="http://schemas.microsoft.com/office/drawing/2014/main" id="{58D730C3-83E8-329F-6D30-9B0BE6F1D2AD}"/>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7" name="Rectangle 26">
                <a:extLst>
                  <a:ext uri="{FF2B5EF4-FFF2-40B4-BE49-F238E27FC236}">
                    <a16:creationId xmlns:a16="http://schemas.microsoft.com/office/drawing/2014/main" id="{4132DB3B-03F1-64B4-F7F3-2F03FCB3548C}"/>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8" name="Rectangle 27">
                <a:extLst>
                  <a:ext uri="{FF2B5EF4-FFF2-40B4-BE49-F238E27FC236}">
                    <a16:creationId xmlns:a16="http://schemas.microsoft.com/office/drawing/2014/main" id="{E423CC71-E810-4DC3-B987-1088B68FCADC}"/>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9" name="Rectangle 28">
                <a:extLst>
                  <a:ext uri="{FF2B5EF4-FFF2-40B4-BE49-F238E27FC236}">
                    <a16:creationId xmlns:a16="http://schemas.microsoft.com/office/drawing/2014/main" id="{9850198D-3B4A-ABF2-6676-D7E8A622801F}"/>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24" name="TextBox 23">
              <a:extLst>
                <a:ext uri="{FF2B5EF4-FFF2-40B4-BE49-F238E27FC236}">
                  <a16:creationId xmlns:a16="http://schemas.microsoft.com/office/drawing/2014/main" id="{EFDFD09E-10E3-5804-0683-27A742E9ABCC}"/>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30" name="Group 29">
            <a:extLst>
              <a:ext uri="{FF2B5EF4-FFF2-40B4-BE49-F238E27FC236}">
                <a16:creationId xmlns:a16="http://schemas.microsoft.com/office/drawing/2014/main" id="{34AD95E6-4B86-6F4C-C636-042A5B0A2B1B}"/>
              </a:ext>
            </a:extLst>
          </p:cNvPr>
          <p:cNvGrpSpPr/>
          <p:nvPr/>
        </p:nvGrpSpPr>
        <p:grpSpPr>
          <a:xfrm>
            <a:off x="6502400" y="887275"/>
            <a:ext cx="1350046" cy="2795725"/>
            <a:chOff x="6502400" y="887275"/>
            <a:chExt cx="1350046" cy="2795725"/>
          </a:xfrm>
        </p:grpSpPr>
        <p:sp>
          <p:nvSpPr>
            <p:cNvPr id="31" name="Rectangle 30">
              <a:extLst>
                <a:ext uri="{FF2B5EF4-FFF2-40B4-BE49-F238E27FC236}">
                  <a16:creationId xmlns:a16="http://schemas.microsoft.com/office/drawing/2014/main" id="{1B090AF5-4331-0692-1613-6AE1455A0F25}"/>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32" name="TextBox 31">
              <a:extLst>
                <a:ext uri="{FF2B5EF4-FFF2-40B4-BE49-F238E27FC236}">
                  <a16:creationId xmlns:a16="http://schemas.microsoft.com/office/drawing/2014/main" id="{25742A92-C684-7A3A-E7D1-4A11D9BF6F54}"/>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2.9</a:t>
              </a:r>
            </a:p>
          </p:txBody>
        </p:sp>
        <p:sp>
          <p:nvSpPr>
            <p:cNvPr id="33" name="TextBox 32">
              <a:extLst>
                <a:ext uri="{FF2B5EF4-FFF2-40B4-BE49-F238E27FC236}">
                  <a16:creationId xmlns:a16="http://schemas.microsoft.com/office/drawing/2014/main" id="{A1B5B4C3-D7CA-6673-7D50-DA5AA676984A}"/>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4.3</a:t>
              </a:r>
            </a:p>
          </p:txBody>
        </p:sp>
        <p:cxnSp>
          <p:nvCxnSpPr>
            <p:cNvPr id="34" name="Straight Arrow Connector 33">
              <a:extLst>
                <a:ext uri="{FF2B5EF4-FFF2-40B4-BE49-F238E27FC236}">
                  <a16:creationId xmlns:a16="http://schemas.microsoft.com/office/drawing/2014/main" id="{6B236297-1B40-397F-C971-0723FCF44BA5}"/>
                </a:ext>
              </a:extLst>
            </p:cNvPr>
            <p:cNvCxnSpPr>
              <a:cxnSpLocks/>
              <a:stCxn id="33" idx="2"/>
              <a:endCxn id="32"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40" name="Oval 39">
            <a:extLst>
              <a:ext uri="{FF2B5EF4-FFF2-40B4-BE49-F238E27FC236}">
                <a16:creationId xmlns:a16="http://schemas.microsoft.com/office/drawing/2014/main" id="{BB4DD123-41C6-934E-E4DF-7179B346238B}"/>
              </a:ext>
            </a:extLst>
          </p:cNvPr>
          <p:cNvSpPr/>
          <p:nvPr/>
        </p:nvSpPr>
        <p:spPr bwMode="auto">
          <a:xfrm>
            <a:off x="7052502" y="1131480"/>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1" name="Oval 40">
            <a:extLst>
              <a:ext uri="{FF2B5EF4-FFF2-40B4-BE49-F238E27FC236}">
                <a16:creationId xmlns:a16="http://schemas.microsoft.com/office/drawing/2014/main" id="{E6FCF640-DF29-53A6-68AA-7136CF5BE521}"/>
              </a:ext>
            </a:extLst>
          </p:cNvPr>
          <p:cNvSpPr/>
          <p:nvPr/>
        </p:nvSpPr>
        <p:spPr bwMode="auto">
          <a:xfrm>
            <a:off x="7049533" y="3273808"/>
            <a:ext cx="228600" cy="228600"/>
          </a:xfrm>
          <a:prstGeom prst="ellipse">
            <a:avLst/>
          </a:prstGeom>
          <a:gradFill>
            <a:gsLst>
              <a:gs pos="0">
                <a:srgbClr val="60B257"/>
              </a:gs>
              <a:gs pos="62000">
                <a:srgbClr val="FADA4A"/>
              </a:gs>
              <a:gs pos="100000">
                <a:srgbClr val="FADA4A"/>
              </a:gs>
            </a:gsLst>
            <a:lin ang="18900000" scaled="1"/>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2" name="Rectangle 41">
            <a:extLst>
              <a:ext uri="{FF2B5EF4-FFF2-40B4-BE49-F238E27FC236}">
                <a16:creationId xmlns:a16="http://schemas.microsoft.com/office/drawing/2014/main" id="{BAB4B55F-0EF2-9ABB-A66C-EE9785217753}"/>
              </a:ext>
            </a:extLst>
          </p:cNvPr>
          <p:cNvSpPr/>
          <p:nvPr/>
        </p:nvSpPr>
        <p:spPr bwMode="auto">
          <a:xfrm>
            <a:off x="8500270" y="2663000"/>
            <a:ext cx="1543793" cy="255319"/>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9867121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FAF5F1-12A7-F7D6-77EC-124E1FD4E13B}"/>
            </a:ext>
          </a:extLst>
        </p:cNvPr>
        <p:cNvGrpSpPr/>
        <p:nvPr/>
      </p:nvGrpSpPr>
      <p:grpSpPr>
        <a:xfrm>
          <a:off x="0" y="0"/>
          <a:ext cx="0" cy="0"/>
          <a:chOff x="0" y="0"/>
          <a:chExt cx="0" cy="0"/>
        </a:xfrm>
      </p:grpSpPr>
      <p:sp>
        <p:nvSpPr>
          <p:cNvPr id="54" name="Rectangle 53">
            <a:extLst>
              <a:ext uri="{FF2B5EF4-FFF2-40B4-BE49-F238E27FC236}">
                <a16:creationId xmlns:a16="http://schemas.microsoft.com/office/drawing/2014/main" id="{6EAB98C7-65CF-92E0-7039-D341CAAE0FF7}"/>
              </a:ext>
            </a:extLst>
          </p:cNvPr>
          <p:cNvSpPr/>
          <p:nvPr/>
        </p:nvSpPr>
        <p:spPr bwMode="auto">
          <a:xfrm>
            <a:off x="370573" y="740195"/>
            <a:ext cx="11584004" cy="5684667"/>
          </a:xfrm>
          <a:prstGeom prst="rect">
            <a:avLst/>
          </a:prstGeom>
          <a:solidFill>
            <a:schemeClr val="bg1">
              <a:lumMod val="95000"/>
            </a:schemeClr>
          </a:solidFill>
          <a:ln w="3175" cap="flat" cmpd="sng" algn="ctr">
            <a:solidFill>
              <a:schemeClr val="bg1">
                <a:lumMod val="65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charset="0"/>
              <a:ea typeface="ＭＳ Ｐゴシック" charset="0"/>
            </a:endParaRPr>
          </a:p>
        </p:txBody>
      </p:sp>
      <p:sp>
        <p:nvSpPr>
          <p:cNvPr id="3" name="Foliennummernplatzhalter 2">
            <a:extLst>
              <a:ext uri="{FF2B5EF4-FFF2-40B4-BE49-F238E27FC236}">
                <a16:creationId xmlns:a16="http://schemas.microsoft.com/office/drawing/2014/main" id="{0D226255-3648-E4D5-32FA-55EF21C5F727}"/>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18</a:t>
            </a:fld>
            <a:endParaRPr lang="de-DE">
              <a:solidFill>
                <a:srgbClr val="D6BC00"/>
              </a:solidFill>
            </a:endParaRPr>
          </a:p>
        </p:txBody>
      </p:sp>
      <p:sp>
        <p:nvSpPr>
          <p:cNvPr id="2" name="TextBox 1">
            <a:extLst>
              <a:ext uri="{FF2B5EF4-FFF2-40B4-BE49-F238E27FC236}">
                <a16:creationId xmlns:a16="http://schemas.microsoft.com/office/drawing/2014/main" id="{0C864D9B-1CC0-1944-DAFC-47CD3ED787E8}"/>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Risk #7: Financial risk</a:t>
            </a:r>
          </a:p>
        </p:txBody>
      </p:sp>
      <p:sp>
        <p:nvSpPr>
          <p:cNvPr id="88" name="TextBox 87">
            <a:extLst>
              <a:ext uri="{FF2B5EF4-FFF2-40B4-BE49-F238E27FC236}">
                <a16:creationId xmlns:a16="http://schemas.microsoft.com/office/drawing/2014/main" id="{80D94900-9E14-DE77-2948-3ABC216A8820}"/>
              </a:ext>
            </a:extLst>
          </p:cNvPr>
          <p:cNvSpPr txBox="1"/>
          <p:nvPr/>
        </p:nvSpPr>
        <p:spPr>
          <a:xfrm>
            <a:off x="813072" y="4209832"/>
            <a:ext cx="2582438" cy="276999"/>
          </a:xfrm>
          <a:prstGeom prst="rect">
            <a:avLst/>
          </a:prstGeom>
          <a:noFill/>
        </p:spPr>
        <p:txBody>
          <a:bodyPr wrap="none" rtlCol="0">
            <a:spAutoFit/>
          </a:bodyPr>
          <a:lstStyle/>
          <a:p>
            <a:r>
              <a:rPr lang="en-GB" sz="1200" b="1" u="sng" dirty="0">
                <a:latin typeface="Calibri" panose="020F0502020204030204" pitchFamily="34" charset="0"/>
                <a:ea typeface="Calibri" panose="020F0502020204030204" pitchFamily="34" charset="0"/>
                <a:cs typeface="Calibri" panose="020F0502020204030204" pitchFamily="34" charset="0"/>
              </a:rPr>
              <a:t>Mitigating actions inspired by results:</a:t>
            </a:r>
          </a:p>
        </p:txBody>
      </p:sp>
      <p:sp>
        <p:nvSpPr>
          <p:cNvPr id="4" name="Rectangle 1">
            <a:extLst>
              <a:ext uri="{FF2B5EF4-FFF2-40B4-BE49-F238E27FC236}">
                <a16:creationId xmlns:a16="http://schemas.microsoft.com/office/drawing/2014/main" id="{79CF1600-C609-B805-5665-57F54CDEB73F}"/>
              </a:ext>
            </a:extLst>
          </p:cNvPr>
          <p:cNvSpPr>
            <a:spLocks noChangeArrowheads="1"/>
          </p:cNvSpPr>
          <p:nvPr/>
        </p:nvSpPr>
        <p:spPr bwMode="auto">
          <a:xfrm>
            <a:off x="810963" y="4521408"/>
            <a:ext cx="5384800" cy="17235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Ensure income and expenditure are sustainably balanced, based on considerations from TOM TF work.</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Explore alternative funding sources, including potential access to EU </a:t>
            </a:r>
            <a:r>
              <a:rPr kumimoji="0" lang="en-US" altLang="en-US" sz="120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programmes</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(e.g., professional development, social policy).</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Adopt a conservative and prudent investment strategy, aligning with the AAE’s risk appetite and long-term financial stability goals.</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Develop and maintain a clear coverage ratio policy to support sound financial planning and reserves management.</a:t>
            </a:r>
          </a:p>
        </p:txBody>
      </p:sp>
      <p:sp>
        <p:nvSpPr>
          <p:cNvPr id="5" name="Rectangle 1">
            <a:extLst>
              <a:ext uri="{FF2B5EF4-FFF2-40B4-BE49-F238E27FC236}">
                <a16:creationId xmlns:a16="http://schemas.microsoft.com/office/drawing/2014/main" id="{B239C713-6F25-17A8-021B-D4C89D138A5C}"/>
              </a:ext>
            </a:extLst>
          </p:cNvPr>
          <p:cNvSpPr>
            <a:spLocks noChangeArrowheads="1"/>
          </p:cNvSpPr>
          <p:nvPr/>
        </p:nvSpPr>
        <p:spPr bwMode="auto">
          <a:xfrm>
            <a:off x="6328913" y="4521408"/>
            <a:ext cx="5492514" cy="8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Continue pursuing a strategic, long-term financial approach, building on Hartwig’s work.</a:t>
            </a:r>
          </a:p>
          <a:p>
            <a:pPr marL="171450" marR="0" lvl="0" indent="-171450" algn="l" defTabSz="914400" rtl="0" eaLnBrk="0" fontAlgn="base" latinLnBrk="0" hangingPunct="0">
              <a:lnSpc>
                <a:spcPct val="100000"/>
              </a:lnSpc>
              <a:spcBef>
                <a:spcPct val="0"/>
              </a:spcBef>
              <a:spcAft>
                <a:spcPts val="400"/>
              </a:spcAft>
              <a:buClrTx/>
              <a:buSzTx/>
              <a:buFont typeface="Arial" panose="020B0604020202020204" pitchFamily="34" charset="0"/>
              <a:buChar char="•"/>
              <a:tabLst/>
            </a:pP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Consider financial risk in connection with Risk #1, </a:t>
            </a:r>
            <a:r>
              <a:rPr kumimoji="0" lang="en-US" altLang="en-US" sz="120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recognising</a:t>
            </a:r>
            <a:r>
              <a:rPr kumimoji="0" lang="en-US" altLang="en-US" sz="120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 the interdependence between funding and good relationships with Member Association.</a:t>
            </a:r>
          </a:p>
        </p:txBody>
      </p:sp>
      <p:graphicFrame>
        <p:nvGraphicFramePr>
          <p:cNvPr id="8" name="Chart 7">
            <a:extLst>
              <a:ext uri="{FF2B5EF4-FFF2-40B4-BE49-F238E27FC236}">
                <a16:creationId xmlns:a16="http://schemas.microsoft.com/office/drawing/2014/main" id="{C40FA0A1-E541-49BD-A856-C44F7B34430D}"/>
              </a:ext>
            </a:extLst>
          </p:cNvPr>
          <p:cNvGraphicFramePr>
            <a:graphicFrameLocks/>
          </p:cNvGraphicFramePr>
          <p:nvPr>
            <p:extLst>
              <p:ext uri="{D42A27DB-BD31-4B8C-83A1-F6EECF244321}">
                <p14:modId xmlns:p14="http://schemas.microsoft.com/office/powerpoint/2010/main" val="2303647257"/>
              </p:ext>
            </p:extLst>
          </p:nvPr>
        </p:nvGraphicFramePr>
        <p:xfrm>
          <a:off x="410400" y="763200"/>
          <a:ext cx="6036471" cy="3543301"/>
        </p:xfrm>
        <a:graphic>
          <a:graphicData uri="http://schemas.openxmlformats.org/drawingml/2006/chart">
            <c:chart xmlns:c="http://schemas.openxmlformats.org/drawingml/2006/chart" xmlns:r="http://schemas.openxmlformats.org/officeDocument/2006/relationships" r:id="rId3"/>
          </a:graphicData>
        </a:graphic>
      </p:graphicFrame>
      <p:cxnSp>
        <p:nvCxnSpPr>
          <p:cNvPr id="6" name="Straight Arrow Connector 5">
            <a:extLst>
              <a:ext uri="{FF2B5EF4-FFF2-40B4-BE49-F238E27FC236}">
                <a16:creationId xmlns:a16="http://schemas.microsoft.com/office/drawing/2014/main" id="{CDD775A6-70E5-A89F-741D-59CBD179E0A6}"/>
              </a:ext>
            </a:extLst>
          </p:cNvPr>
          <p:cNvCxnSpPr>
            <a:cxnSpLocks/>
          </p:cNvCxnSpPr>
          <p:nvPr/>
        </p:nvCxnSpPr>
        <p:spPr bwMode="auto">
          <a:xfrm flipH="1">
            <a:off x="3741246" y="1820194"/>
            <a:ext cx="678354" cy="339050"/>
          </a:xfrm>
          <a:prstGeom prst="straightConnector1">
            <a:avLst/>
          </a:prstGeom>
          <a:solidFill>
            <a:schemeClr val="accent1"/>
          </a:solidFill>
          <a:ln w="9525" cap="flat" cmpd="sng" algn="ctr">
            <a:solidFill>
              <a:schemeClr val="tx1">
                <a:alpha val="50000"/>
              </a:schemeClr>
            </a:solidFill>
            <a:prstDash val="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aphicFrame>
        <p:nvGraphicFramePr>
          <p:cNvPr id="14" name="Table 13">
            <a:extLst>
              <a:ext uri="{FF2B5EF4-FFF2-40B4-BE49-F238E27FC236}">
                <a16:creationId xmlns:a16="http://schemas.microsoft.com/office/drawing/2014/main" id="{906F43E2-0ED0-9E59-2762-DD50AF6A2D4B}"/>
              </a:ext>
            </a:extLst>
          </p:cNvPr>
          <p:cNvGraphicFramePr>
            <a:graphicFrameLocks noGrp="1"/>
          </p:cNvGraphicFramePr>
          <p:nvPr>
            <p:extLst>
              <p:ext uri="{D42A27DB-BD31-4B8C-83A1-F6EECF244321}">
                <p14:modId xmlns:p14="http://schemas.microsoft.com/office/powerpoint/2010/main" val="3799384285"/>
              </p:ext>
            </p:extLst>
          </p:nvPr>
        </p:nvGraphicFramePr>
        <p:xfrm>
          <a:off x="8243899" y="887275"/>
          <a:ext cx="3652000" cy="2701370"/>
        </p:xfrm>
        <a:graphic>
          <a:graphicData uri="http://schemas.openxmlformats.org/drawingml/2006/table">
            <a:tbl>
              <a:tblPr bandRow="1">
                <a:tableStyleId>{5C22544A-7EE6-4342-B048-85BDC9FD1C3A}</a:tableStyleId>
              </a:tblPr>
              <a:tblGrid>
                <a:gridCol w="2032000">
                  <a:extLst>
                    <a:ext uri="{9D8B030D-6E8A-4147-A177-3AD203B41FA5}">
                      <a16:colId xmlns:a16="http://schemas.microsoft.com/office/drawing/2014/main" val="892596567"/>
                    </a:ext>
                  </a:extLst>
                </a:gridCol>
                <a:gridCol w="540000">
                  <a:extLst>
                    <a:ext uri="{9D8B030D-6E8A-4147-A177-3AD203B41FA5}">
                      <a16:colId xmlns:a16="http://schemas.microsoft.com/office/drawing/2014/main" val="2688946234"/>
                    </a:ext>
                  </a:extLst>
                </a:gridCol>
                <a:gridCol w="540000">
                  <a:extLst>
                    <a:ext uri="{9D8B030D-6E8A-4147-A177-3AD203B41FA5}">
                      <a16:colId xmlns:a16="http://schemas.microsoft.com/office/drawing/2014/main" val="3008644505"/>
                    </a:ext>
                  </a:extLst>
                </a:gridCol>
                <a:gridCol w="540000">
                  <a:extLst>
                    <a:ext uri="{9D8B030D-6E8A-4147-A177-3AD203B41FA5}">
                      <a16:colId xmlns:a16="http://schemas.microsoft.com/office/drawing/2014/main" val="1043634805"/>
                    </a:ext>
                  </a:extLst>
                </a:gridCol>
              </a:tblGrid>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96000">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6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513370">
                <a:tc>
                  <a:txBody>
                    <a:bodyPr/>
                    <a:lstStyle/>
                    <a:p>
                      <a:endParaRPr lang="en-GB" sz="16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4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grpSp>
        <p:nvGrpSpPr>
          <p:cNvPr id="15" name="Group 14">
            <a:extLst>
              <a:ext uri="{FF2B5EF4-FFF2-40B4-BE49-F238E27FC236}">
                <a16:creationId xmlns:a16="http://schemas.microsoft.com/office/drawing/2014/main" id="{423B7619-955E-F926-5BE9-C7732A89084C}"/>
              </a:ext>
            </a:extLst>
          </p:cNvPr>
          <p:cNvGrpSpPr/>
          <p:nvPr/>
        </p:nvGrpSpPr>
        <p:grpSpPr>
          <a:xfrm>
            <a:off x="7811340" y="929223"/>
            <a:ext cx="3956883" cy="3006672"/>
            <a:chOff x="7042152" y="3185980"/>
            <a:chExt cx="3956883" cy="3006672"/>
          </a:xfrm>
        </p:grpSpPr>
        <p:sp>
          <p:nvSpPr>
            <p:cNvPr id="16" name="TextBox 15">
              <a:extLst>
                <a:ext uri="{FF2B5EF4-FFF2-40B4-BE49-F238E27FC236}">
                  <a16:creationId xmlns:a16="http://schemas.microsoft.com/office/drawing/2014/main" id="{8A4874FE-33CB-30F2-4B9A-F09C6C43A53E}"/>
                </a:ext>
              </a:extLst>
            </p:cNvPr>
            <p:cNvSpPr txBox="1"/>
            <p:nvPr/>
          </p:nvSpPr>
          <p:spPr>
            <a:xfrm>
              <a:off x="9157082" y="3185980"/>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7" name="TextBox 16">
              <a:extLst>
                <a:ext uri="{FF2B5EF4-FFF2-40B4-BE49-F238E27FC236}">
                  <a16:creationId xmlns:a16="http://schemas.microsoft.com/office/drawing/2014/main" id="{74A25D36-C680-E233-84C1-F02DB6AAB778}"/>
                </a:ext>
              </a:extLst>
            </p:cNvPr>
            <p:cNvSpPr txBox="1"/>
            <p:nvPr/>
          </p:nvSpPr>
          <p:spPr>
            <a:xfrm>
              <a:off x="9156246" y="356648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18" name="TextBox 17">
              <a:extLst>
                <a:ext uri="{FF2B5EF4-FFF2-40B4-BE49-F238E27FC236}">
                  <a16:creationId xmlns:a16="http://schemas.microsoft.com/office/drawing/2014/main" id="{E8509995-66A2-AA56-78A5-A35507869F30}"/>
                </a:ext>
              </a:extLst>
            </p:cNvPr>
            <p:cNvSpPr txBox="1"/>
            <p:nvPr/>
          </p:nvSpPr>
          <p:spPr>
            <a:xfrm>
              <a:off x="9156246" y="3969001"/>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19" name="TextBox 18">
              <a:extLst>
                <a:ext uri="{FF2B5EF4-FFF2-40B4-BE49-F238E27FC236}">
                  <a16:creationId xmlns:a16="http://schemas.microsoft.com/office/drawing/2014/main" id="{031EAF38-C9E8-D8E0-A0D2-D98EE0B8290E}"/>
                </a:ext>
              </a:extLst>
            </p:cNvPr>
            <p:cNvSpPr txBox="1"/>
            <p:nvPr/>
          </p:nvSpPr>
          <p:spPr>
            <a:xfrm>
              <a:off x="9624589"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0" name="TextBox 19">
              <a:extLst>
                <a:ext uri="{FF2B5EF4-FFF2-40B4-BE49-F238E27FC236}">
                  <a16:creationId xmlns:a16="http://schemas.microsoft.com/office/drawing/2014/main" id="{FED18100-D454-B3E7-0EEE-C338E33641F7}"/>
                </a:ext>
              </a:extLst>
            </p:cNvPr>
            <p:cNvSpPr txBox="1"/>
            <p:nvPr/>
          </p:nvSpPr>
          <p:spPr>
            <a:xfrm>
              <a:off x="10181005"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21" name="TextBox 20">
              <a:extLst>
                <a:ext uri="{FF2B5EF4-FFF2-40B4-BE49-F238E27FC236}">
                  <a16:creationId xmlns:a16="http://schemas.microsoft.com/office/drawing/2014/main" id="{DA2E88BB-7651-DFF4-E546-E71094AAF4F7}"/>
                </a:ext>
              </a:extLst>
            </p:cNvPr>
            <p:cNvSpPr txBox="1"/>
            <p:nvPr/>
          </p:nvSpPr>
          <p:spPr>
            <a:xfrm>
              <a:off x="10711777" y="4337965"/>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22" name="TextBox 21">
              <a:extLst>
                <a:ext uri="{FF2B5EF4-FFF2-40B4-BE49-F238E27FC236}">
                  <a16:creationId xmlns:a16="http://schemas.microsoft.com/office/drawing/2014/main" id="{F7E2E75A-59E3-7D1F-7533-E6C809CE327A}"/>
                </a:ext>
              </a:extLst>
            </p:cNvPr>
            <p:cNvSpPr txBox="1"/>
            <p:nvPr/>
          </p:nvSpPr>
          <p:spPr>
            <a:xfrm>
              <a:off x="7042152" y="3409639"/>
              <a:ext cx="400110" cy="695703"/>
            </a:xfrm>
            <a:prstGeom prst="rect">
              <a:avLst/>
            </a:prstGeom>
            <a:noFill/>
          </p:spPr>
          <p:txBody>
            <a:bodyPr vert="vert270"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23" name="TextBox 22">
              <a:extLst>
                <a:ext uri="{FF2B5EF4-FFF2-40B4-BE49-F238E27FC236}">
                  <a16:creationId xmlns:a16="http://schemas.microsoft.com/office/drawing/2014/main" id="{C272F5E0-16C7-9FC3-F274-2EF0A3BEECB6}"/>
                </a:ext>
              </a:extLst>
            </p:cNvPr>
            <p:cNvSpPr txBox="1"/>
            <p:nvPr/>
          </p:nvSpPr>
          <p:spPr>
            <a:xfrm>
              <a:off x="9776975" y="5884875"/>
              <a:ext cx="1001621" cy="307777"/>
            </a:xfrm>
            <a:prstGeom prst="rect">
              <a:avLst/>
            </a:prstGeom>
            <a:noFill/>
          </p:spPr>
          <p:txBody>
            <a:bodyPr vert="horz" wrap="none" rtlCol="0">
              <a:spAutoFit/>
            </a:bodyPr>
            <a:lstStyle/>
            <a:p>
              <a:r>
                <a:rPr lang="en-GB" sz="1400" b="1" dirty="0">
                  <a:solidFill>
                    <a:schemeClr val="bg1">
                      <a:lumMod val="50000"/>
                    </a:schemeClr>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24" name="Group 23">
              <a:extLst>
                <a:ext uri="{FF2B5EF4-FFF2-40B4-BE49-F238E27FC236}">
                  <a16:creationId xmlns:a16="http://schemas.microsoft.com/office/drawing/2014/main" id="{0FDC962F-1464-2840-05C2-C1527ABFD588}"/>
                </a:ext>
              </a:extLst>
            </p:cNvPr>
            <p:cNvGrpSpPr/>
            <p:nvPr/>
          </p:nvGrpSpPr>
          <p:grpSpPr>
            <a:xfrm>
              <a:off x="7760139" y="4655193"/>
              <a:ext cx="1574715" cy="1031051"/>
              <a:chOff x="7515292" y="4598276"/>
              <a:chExt cx="1574715" cy="1031051"/>
            </a:xfrm>
          </p:grpSpPr>
          <p:sp>
            <p:nvSpPr>
              <p:cNvPr id="26" name="TextBox 25">
                <a:extLst>
                  <a:ext uri="{FF2B5EF4-FFF2-40B4-BE49-F238E27FC236}">
                    <a16:creationId xmlns:a16="http://schemas.microsoft.com/office/drawing/2014/main" id="{B1B72729-AF65-976B-6028-EE673C2A39FC}"/>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27" name="Rectangle 26">
                <a:extLst>
                  <a:ext uri="{FF2B5EF4-FFF2-40B4-BE49-F238E27FC236}">
                    <a16:creationId xmlns:a16="http://schemas.microsoft.com/office/drawing/2014/main" id="{7DCA7E27-2F4D-AA22-923C-61B8E750FD4B}"/>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8" name="Rectangle 27">
                <a:extLst>
                  <a:ext uri="{FF2B5EF4-FFF2-40B4-BE49-F238E27FC236}">
                    <a16:creationId xmlns:a16="http://schemas.microsoft.com/office/drawing/2014/main" id="{57D02932-8EC0-D76B-2009-909F63B78E42}"/>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29" name="Rectangle 28">
                <a:extLst>
                  <a:ext uri="{FF2B5EF4-FFF2-40B4-BE49-F238E27FC236}">
                    <a16:creationId xmlns:a16="http://schemas.microsoft.com/office/drawing/2014/main" id="{0B0B2F14-A9D2-698F-76F2-9F03353C99E0}"/>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0" name="Rectangle 29">
                <a:extLst>
                  <a:ext uri="{FF2B5EF4-FFF2-40B4-BE49-F238E27FC236}">
                    <a16:creationId xmlns:a16="http://schemas.microsoft.com/office/drawing/2014/main" id="{5ED30F56-58EE-7BE0-4455-5B7FDDCD1169}"/>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25" name="TextBox 24">
              <a:extLst>
                <a:ext uri="{FF2B5EF4-FFF2-40B4-BE49-F238E27FC236}">
                  <a16:creationId xmlns:a16="http://schemas.microsoft.com/office/drawing/2014/main" id="{6FC398B1-59B8-BFC7-CD41-B59CAF29D7FE}"/>
                </a:ext>
              </a:extLst>
            </p:cNvPr>
            <p:cNvSpPr txBox="1"/>
            <p:nvPr/>
          </p:nvSpPr>
          <p:spPr>
            <a:xfrm>
              <a:off x="7691678" y="4372926"/>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grpSp>
      <p:grpSp>
        <p:nvGrpSpPr>
          <p:cNvPr id="31" name="Group 30">
            <a:extLst>
              <a:ext uri="{FF2B5EF4-FFF2-40B4-BE49-F238E27FC236}">
                <a16:creationId xmlns:a16="http://schemas.microsoft.com/office/drawing/2014/main" id="{07B039F8-919E-127A-28AD-983791DA28F5}"/>
              </a:ext>
            </a:extLst>
          </p:cNvPr>
          <p:cNvGrpSpPr/>
          <p:nvPr/>
        </p:nvGrpSpPr>
        <p:grpSpPr>
          <a:xfrm>
            <a:off x="6502400" y="887275"/>
            <a:ext cx="1350046" cy="2795725"/>
            <a:chOff x="6502400" y="887275"/>
            <a:chExt cx="1350046" cy="2795725"/>
          </a:xfrm>
        </p:grpSpPr>
        <p:sp>
          <p:nvSpPr>
            <p:cNvPr id="32" name="Rectangle 31">
              <a:extLst>
                <a:ext uri="{FF2B5EF4-FFF2-40B4-BE49-F238E27FC236}">
                  <a16:creationId xmlns:a16="http://schemas.microsoft.com/office/drawing/2014/main" id="{BFE20430-9A93-C00B-1B8B-7859D2D28BD3}"/>
                </a:ext>
              </a:extLst>
            </p:cNvPr>
            <p:cNvSpPr/>
            <p:nvPr/>
          </p:nvSpPr>
          <p:spPr bwMode="auto">
            <a:xfrm>
              <a:off x="6502400" y="887275"/>
              <a:ext cx="1350046" cy="2795725"/>
            </a:xfrm>
            <a:prstGeom prst="rect">
              <a:avLst/>
            </a:prstGeom>
            <a:gradFill flip="none" rotWithShape="1">
              <a:gsLst>
                <a:gs pos="0">
                  <a:schemeClr val="accent2">
                    <a:lumMod val="5000"/>
                    <a:lumOff val="95000"/>
                  </a:schemeClr>
                </a:gs>
                <a:gs pos="31000">
                  <a:schemeClr val="accent2">
                    <a:lumMod val="40000"/>
                    <a:lumOff val="60000"/>
                  </a:schemeClr>
                </a:gs>
                <a:gs pos="65000">
                  <a:schemeClr val="bg2">
                    <a:lumMod val="90000"/>
                  </a:schemeClr>
                </a:gs>
                <a:gs pos="100000">
                  <a:schemeClr val="tx2">
                    <a:lumMod val="20000"/>
                    <a:lumOff val="80000"/>
                  </a:schemeClr>
                </a:gs>
              </a:gsLst>
              <a:lin ang="5400000" scaled="1"/>
              <a:tileRect/>
            </a:gradFill>
            <a:ln w="9525" cap="flat" cmpd="sng" algn="ctr">
              <a:solidFill>
                <a:srgbClr val="000000">
                  <a:alpha val="40000"/>
                </a:srgb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accent2">
                      <a:lumMod val="60000"/>
                      <a:lumOff val="40000"/>
                    </a:schemeClr>
                  </a:solidFill>
                  <a:effectLst/>
                  <a:latin typeface="Calibri" panose="020F0502020204030204" pitchFamily="34" charset="0"/>
                  <a:ea typeface="Calibri" panose="020F0502020204030204" pitchFamily="34" charset="0"/>
                  <a:cs typeface="Calibri" panose="020F0502020204030204" pitchFamily="34" charset="0"/>
                </a:rPr>
                <a:t>Before Mitigation</a:t>
              </a: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endParaRPr lang="en-GB" sz="1200" b="1" dirty="0">
                <a:latin typeface="Calibri" panose="020F0502020204030204" pitchFamily="34" charset="0"/>
                <a:ea typeface="Calibri" panose="020F0502020204030204" pitchFamily="34" charset="0"/>
                <a:cs typeface="Calibri" panose="020F0502020204030204" pitchFamily="34" charset="0"/>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After Mitigation</a:t>
              </a:r>
            </a:p>
          </p:txBody>
        </p:sp>
        <p:sp>
          <p:nvSpPr>
            <p:cNvPr id="33" name="TextBox 32">
              <a:extLst>
                <a:ext uri="{FF2B5EF4-FFF2-40B4-BE49-F238E27FC236}">
                  <a16:creationId xmlns:a16="http://schemas.microsoft.com/office/drawing/2014/main" id="{FD552953-3639-966F-4F2B-941E38EAEA35}"/>
                </a:ext>
              </a:extLst>
            </p:cNvPr>
            <p:cNvSpPr txBox="1"/>
            <p:nvPr/>
          </p:nvSpPr>
          <p:spPr>
            <a:xfrm>
              <a:off x="6914895" y="2913961"/>
              <a:ext cx="513282" cy="400110"/>
            </a:xfrm>
            <a:prstGeom prst="rect">
              <a:avLst/>
            </a:prstGeom>
            <a:noFill/>
          </p:spPr>
          <p:txBody>
            <a:bodyPr wrap="none" rtlCol="0">
              <a:spAutoFit/>
            </a:bodyPr>
            <a:lstStyle/>
            <a:p>
              <a:r>
                <a:rPr lang="en-GB" sz="2000" b="1" dirty="0">
                  <a:latin typeface="Calibri" panose="020F0502020204030204" pitchFamily="34" charset="0"/>
                  <a:ea typeface="Calibri" panose="020F0502020204030204" pitchFamily="34" charset="0"/>
                  <a:cs typeface="Calibri" panose="020F0502020204030204" pitchFamily="34" charset="0"/>
                </a:rPr>
                <a:t>2.8</a:t>
              </a:r>
            </a:p>
          </p:txBody>
        </p:sp>
        <p:sp>
          <p:nvSpPr>
            <p:cNvPr id="34" name="TextBox 33">
              <a:extLst>
                <a:ext uri="{FF2B5EF4-FFF2-40B4-BE49-F238E27FC236}">
                  <a16:creationId xmlns:a16="http://schemas.microsoft.com/office/drawing/2014/main" id="{70799E41-BDE4-299A-933B-5D08B081515F}"/>
                </a:ext>
              </a:extLst>
            </p:cNvPr>
            <p:cNvSpPr txBox="1"/>
            <p:nvPr/>
          </p:nvSpPr>
          <p:spPr>
            <a:xfrm>
              <a:off x="6914895" y="1309197"/>
              <a:ext cx="513282" cy="400110"/>
            </a:xfrm>
            <a:prstGeom prst="rect">
              <a:avLst/>
            </a:prstGeom>
            <a:noFill/>
          </p:spPr>
          <p:txBody>
            <a:bodyPr wrap="none" rtlCol="0">
              <a:spAutoFit/>
            </a:bodyPr>
            <a:lstStyle/>
            <a:p>
              <a:r>
                <a:rPr lang="en-GB" sz="2000" b="1" dirty="0">
                  <a:solidFill>
                    <a:schemeClr val="accent2">
                      <a:lumMod val="60000"/>
                      <a:lumOff val="40000"/>
                    </a:schemeClr>
                  </a:solidFill>
                  <a:latin typeface="Calibri" panose="020F0502020204030204" pitchFamily="34" charset="0"/>
                  <a:ea typeface="Calibri" panose="020F0502020204030204" pitchFamily="34" charset="0"/>
                  <a:cs typeface="Calibri" panose="020F0502020204030204" pitchFamily="34" charset="0"/>
                </a:rPr>
                <a:t>4.2</a:t>
              </a:r>
            </a:p>
          </p:txBody>
        </p:sp>
        <p:cxnSp>
          <p:nvCxnSpPr>
            <p:cNvPr id="35" name="Straight Arrow Connector 34">
              <a:extLst>
                <a:ext uri="{FF2B5EF4-FFF2-40B4-BE49-F238E27FC236}">
                  <a16:creationId xmlns:a16="http://schemas.microsoft.com/office/drawing/2014/main" id="{B44897EE-C7F7-598F-158B-F136D123583A}"/>
                </a:ext>
              </a:extLst>
            </p:cNvPr>
            <p:cNvCxnSpPr>
              <a:cxnSpLocks/>
              <a:stCxn id="34" idx="2"/>
              <a:endCxn id="33" idx="0"/>
            </p:cNvCxnSpPr>
            <p:nvPr/>
          </p:nvCxnSpPr>
          <p:spPr bwMode="auto">
            <a:xfrm>
              <a:off x="7171536" y="1709307"/>
              <a:ext cx="0" cy="1204654"/>
            </a:xfrm>
            <a:prstGeom prst="straightConnector1">
              <a:avLst/>
            </a:prstGeom>
            <a:solidFill>
              <a:schemeClr val="accent1"/>
            </a:solidFill>
            <a:ln w="22225" cap="flat" cmpd="sng" algn="ctr">
              <a:solidFill>
                <a:schemeClr val="tx1">
                  <a:alpha val="30000"/>
                </a:schemeClr>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36" name="Oval 35">
            <a:extLst>
              <a:ext uri="{FF2B5EF4-FFF2-40B4-BE49-F238E27FC236}">
                <a16:creationId xmlns:a16="http://schemas.microsoft.com/office/drawing/2014/main" id="{F1EFD2A3-8915-CDA6-2A5B-018166C03C74}"/>
              </a:ext>
            </a:extLst>
          </p:cNvPr>
          <p:cNvSpPr/>
          <p:nvPr/>
        </p:nvSpPr>
        <p:spPr bwMode="auto">
          <a:xfrm>
            <a:off x="6914895" y="-940526"/>
            <a:ext cx="228600" cy="228600"/>
          </a:xfrm>
          <a:prstGeom prst="ellipse">
            <a:avLst/>
          </a:prstGeom>
          <a:solidFill>
            <a:srgbClr val="60B257"/>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7" name="Oval 36">
            <a:extLst>
              <a:ext uri="{FF2B5EF4-FFF2-40B4-BE49-F238E27FC236}">
                <a16:creationId xmlns:a16="http://schemas.microsoft.com/office/drawing/2014/main" id="{9FACA40F-3736-E548-1F79-6A85DD7D0FAF}"/>
              </a:ext>
            </a:extLst>
          </p:cNvPr>
          <p:cNvSpPr/>
          <p:nvPr/>
        </p:nvSpPr>
        <p:spPr bwMode="auto">
          <a:xfrm>
            <a:off x="6652395" y="-555172"/>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8" name="Oval 37">
            <a:extLst>
              <a:ext uri="{FF2B5EF4-FFF2-40B4-BE49-F238E27FC236}">
                <a16:creationId xmlns:a16="http://schemas.microsoft.com/office/drawing/2014/main" id="{5A03172D-C04C-F0E1-8E04-7FB15AC32DAF}"/>
              </a:ext>
            </a:extLst>
          </p:cNvPr>
          <p:cNvSpPr/>
          <p:nvPr/>
        </p:nvSpPr>
        <p:spPr bwMode="auto">
          <a:xfrm>
            <a:off x="7219695" y="-635726"/>
            <a:ext cx="228600" cy="228600"/>
          </a:xfrm>
          <a:prstGeom prst="ellipse">
            <a:avLst/>
          </a:prstGeom>
          <a:solidFill>
            <a:srgbClr val="F1963F"/>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9" name="Oval 38">
            <a:extLst>
              <a:ext uri="{FF2B5EF4-FFF2-40B4-BE49-F238E27FC236}">
                <a16:creationId xmlns:a16="http://schemas.microsoft.com/office/drawing/2014/main" id="{690BD65B-42D2-5BE3-E59E-9827CA057BDC}"/>
              </a:ext>
            </a:extLst>
          </p:cNvPr>
          <p:cNvSpPr/>
          <p:nvPr/>
        </p:nvSpPr>
        <p:spPr bwMode="auto">
          <a:xfrm>
            <a:off x="7897095" y="-449924"/>
            <a:ext cx="228600" cy="228600"/>
          </a:xfrm>
          <a:prstGeom prst="ellipse">
            <a:avLst/>
          </a:prstGeom>
          <a:gradFill flip="none" rotWithShape="1">
            <a:gsLst>
              <a:gs pos="0">
                <a:srgbClr val="FADA4A"/>
              </a:gs>
              <a:gs pos="43000">
                <a:srgbClr val="FFC000"/>
              </a:gs>
              <a:gs pos="100000">
                <a:schemeClr val="accent6">
                  <a:lumMod val="100000"/>
                </a:schemeClr>
              </a:gs>
            </a:gsLst>
            <a:lin ang="18900000" scaled="1"/>
            <a:tileRect/>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0" name="Oval 39">
            <a:extLst>
              <a:ext uri="{FF2B5EF4-FFF2-40B4-BE49-F238E27FC236}">
                <a16:creationId xmlns:a16="http://schemas.microsoft.com/office/drawing/2014/main" id="{DBD406B1-FEBC-FF08-3529-26A942B1F157}"/>
              </a:ext>
            </a:extLst>
          </p:cNvPr>
          <p:cNvSpPr/>
          <p:nvPr/>
        </p:nvSpPr>
        <p:spPr bwMode="auto">
          <a:xfrm>
            <a:off x="7668495" y="-783772"/>
            <a:ext cx="228600" cy="228600"/>
          </a:xfrm>
          <a:prstGeom prst="ellipse">
            <a:avLst/>
          </a:prstGeom>
          <a:gradFill>
            <a:gsLst>
              <a:gs pos="0">
                <a:srgbClr val="60B257"/>
              </a:gs>
              <a:gs pos="62000">
                <a:srgbClr val="FADA4A"/>
              </a:gs>
              <a:gs pos="100000">
                <a:srgbClr val="FADA4A"/>
              </a:gs>
            </a:gsLst>
            <a:lin ang="18900000" scaled="1"/>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1" name="Oval 40">
            <a:extLst>
              <a:ext uri="{FF2B5EF4-FFF2-40B4-BE49-F238E27FC236}">
                <a16:creationId xmlns:a16="http://schemas.microsoft.com/office/drawing/2014/main" id="{9212F4BE-AD3D-9D2D-B83F-C6273E2CCBF9}"/>
              </a:ext>
            </a:extLst>
          </p:cNvPr>
          <p:cNvSpPr/>
          <p:nvPr/>
        </p:nvSpPr>
        <p:spPr bwMode="auto">
          <a:xfrm>
            <a:off x="7057236" y="1147512"/>
            <a:ext cx="228600" cy="228600"/>
          </a:xfrm>
          <a:prstGeom prst="ellipse">
            <a:avLst/>
          </a:prstGeom>
          <a:solidFill>
            <a:srgbClr val="FADA4A"/>
          </a:soli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2" name="Oval 41">
            <a:extLst>
              <a:ext uri="{FF2B5EF4-FFF2-40B4-BE49-F238E27FC236}">
                <a16:creationId xmlns:a16="http://schemas.microsoft.com/office/drawing/2014/main" id="{EB65F478-0F31-9CC3-5609-1D3D4F18146C}"/>
              </a:ext>
            </a:extLst>
          </p:cNvPr>
          <p:cNvSpPr/>
          <p:nvPr/>
        </p:nvSpPr>
        <p:spPr bwMode="auto">
          <a:xfrm>
            <a:off x="7066804" y="3269935"/>
            <a:ext cx="228600" cy="228600"/>
          </a:xfrm>
          <a:prstGeom prst="ellipse">
            <a:avLst/>
          </a:prstGeom>
          <a:gradFill>
            <a:gsLst>
              <a:gs pos="0">
                <a:srgbClr val="60B257"/>
              </a:gs>
              <a:gs pos="62000">
                <a:srgbClr val="FADA4A"/>
              </a:gs>
              <a:gs pos="100000">
                <a:srgbClr val="FADA4A"/>
              </a:gs>
            </a:gsLst>
            <a:lin ang="18900000" scaled="1"/>
          </a:gradFill>
          <a:ln w="31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43" name="Rectangle 42">
            <a:extLst>
              <a:ext uri="{FF2B5EF4-FFF2-40B4-BE49-F238E27FC236}">
                <a16:creationId xmlns:a16="http://schemas.microsoft.com/office/drawing/2014/main" id="{C39B738D-DB85-91FF-5EA3-0584D1524E51}"/>
              </a:ext>
            </a:extLst>
          </p:cNvPr>
          <p:cNvSpPr/>
          <p:nvPr/>
        </p:nvSpPr>
        <p:spPr bwMode="auto">
          <a:xfrm>
            <a:off x="8500270" y="2663000"/>
            <a:ext cx="1543793" cy="255319"/>
          </a:xfrm>
          <a:prstGeom prst="rect">
            <a:avLst/>
          </a:prstGeom>
          <a:solidFill>
            <a:schemeClr val="accent5">
              <a:lumMod val="20000"/>
              <a:lumOff val="80000"/>
              <a:alpha val="30000"/>
            </a:schemeClr>
          </a:solidFill>
          <a:ln w="3175" cap="flat" cmpd="sng" algn="ctr">
            <a:solidFill>
              <a:schemeClr val="bg1">
                <a:lumMod val="50000"/>
              </a:schemeClr>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Tree>
    <p:extLst>
      <p:ext uri="{BB962C8B-B14F-4D97-AF65-F5344CB8AC3E}">
        <p14:creationId xmlns:p14="http://schemas.microsoft.com/office/powerpoint/2010/main" val="17180829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5">
            <a:extLst>
              <a:ext uri="{FF2B5EF4-FFF2-40B4-BE49-F238E27FC236}">
                <a16:creationId xmlns:a16="http://schemas.microsoft.com/office/drawing/2014/main" id="{5F3C1810-1C67-492D-84B0-45988BD2C765}"/>
              </a:ext>
            </a:extLst>
          </p:cNvPr>
          <p:cNvSpPr txBox="1">
            <a:spLocks/>
          </p:cNvSpPr>
          <p:nvPr/>
        </p:nvSpPr>
        <p:spPr>
          <a:xfrm>
            <a:off x="202047" y="1036871"/>
            <a:ext cx="8784936" cy="505908"/>
          </a:xfrm>
          <a:prstGeom prst="rect">
            <a:avLst/>
          </a:prstGeom>
          <a:extLst>
            <a:ext uri="{909E8E84-426E-40dd-AFC4-6F175D3DCCD1}">
              <a14:hiddenFill xmlns:a14="http://schemas.microsoft.com/office/drawing/2010/main" xmlns="">
                <a:solidFill>
                  <a:srgbClr val="66400C"/>
                </a:solidFill>
              </a14:hiddenFill>
            </a:ext>
          </a:extLst>
        </p:spPr>
        <p:txBody>
          <a:bodyPr vert="horz" wrap="square" lIns="0" tIns="13335" rIns="0" bIns="0" rtlCol="0" anchor="b" anchorCtr="0">
            <a:spAutoFit/>
          </a:bodyPr>
          <a:lstStyle>
            <a:lvl1pPr algn="l" defTabSz="762000" rtl="0" eaLnBrk="1" fontAlgn="base" hangingPunct="1">
              <a:spcBef>
                <a:spcPct val="0"/>
              </a:spcBef>
              <a:spcAft>
                <a:spcPct val="0"/>
              </a:spcAft>
              <a:defRPr sz="3000" b="1" i="0">
                <a:solidFill>
                  <a:schemeClr val="bg1"/>
                </a:solidFill>
                <a:latin typeface="Calibri Vet" charset="0"/>
                <a:ea typeface="Calibri Vet" charset="0"/>
                <a:cs typeface="Calibri Vet" charset="0"/>
              </a:defRPr>
            </a:lvl1pPr>
            <a:lvl2pPr algn="l" defTabSz="762000" rtl="0" eaLnBrk="1" fontAlgn="base" hangingPunct="1">
              <a:spcBef>
                <a:spcPct val="0"/>
              </a:spcBef>
              <a:spcAft>
                <a:spcPct val="0"/>
              </a:spcAft>
              <a:defRPr sz="3000">
                <a:solidFill>
                  <a:srgbClr val="D06000"/>
                </a:solidFill>
                <a:latin typeface="Verdana" charset="0"/>
                <a:ea typeface="ＭＳ Ｐゴシック" charset="0"/>
              </a:defRPr>
            </a:lvl2pPr>
            <a:lvl3pPr algn="l" defTabSz="762000" rtl="0" eaLnBrk="1" fontAlgn="base" hangingPunct="1">
              <a:spcBef>
                <a:spcPct val="0"/>
              </a:spcBef>
              <a:spcAft>
                <a:spcPct val="0"/>
              </a:spcAft>
              <a:defRPr sz="3000">
                <a:solidFill>
                  <a:srgbClr val="D06000"/>
                </a:solidFill>
                <a:latin typeface="Verdana" charset="0"/>
                <a:ea typeface="ＭＳ Ｐゴシック" charset="0"/>
              </a:defRPr>
            </a:lvl3pPr>
            <a:lvl4pPr algn="l" defTabSz="762000" rtl="0" eaLnBrk="1" fontAlgn="base" hangingPunct="1">
              <a:spcBef>
                <a:spcPct val="0"/>
              </a:spcBef>
              <a:spcAft>
                <a:spcPct val="0"/>
              </a:spcAft>
              <a:defRPr sz="3000">
                <a:solidFill>
                  <a:srgbClr val="D06000"/>
                </a:solidFill>
                <a:latin typeface="Verdana" charset="0"/>
                <a:ea typeface="ＭＳ Ｐゴシック" charset="0"/>
              </a:defRPr>
            </a:lvl4pPr>
            <a:lvl5pPr algn="l" defTabSz="762000" rtl="0" eaLnBrk="1" fontAlgn="base" hangingPunct="1">
              <a:spcBef>
                <a:spcPct val="0"/>
              </a:spcBef>
              <a:spcAft>
                <a:spcPct val="0"/>
              </a:spcAft>
              <a:defRPr sz="3000">
                <a:solidFill>
                  <a:srgbClr val="D06000"/>
                </a:solidFill>
                <a:latin typeface="Verdana" charset="0"/>
                <a:ea typeface="ＭＳ Ｐゴシック" charset="0"/>
              </a:defRPr>
            </a:lvl5pPr>
            <a:lvl6pPr marL="457200" algn="l" defTabSz="762000" rtl="0" eaLnBrk="1" fontAlgn="base" hangingPunct="1">
              <a:spcBef>
                <a:spcPct val="0"/>
              </a:spcBef>
              <a:spcAft>
                <a:spcPct val="0"/>
              </a:spcAft>
              <a:defRPr sz="3000">
                <a:solidFill>
                  <a:srgbClr val="D06000"/>
                </a:solidFill>
                <a:latin typeface="Verdana" charset="0"/>
                <a:ea typeface="ＭＳ Ｐゴシック" charset="0"/>
              </a:defRPr>
            </a:lvl6pPr>
            <a:lvl7pPr marL="914400" algn="l" defTabSz="762000" rtl="0" eaLnBrk="1" fontAlgn="base" hangingPunct="1">
              <a:spcBef>
                <a:spcPct val="0"/>
              </a:spcBef>
              <a:spcAft>
                <a:spcPct val="0"/>
              </a:spcAft>
              <a:defRPr sz="3000">
                <a:solidFill>
                  <a:srgbClr val="D06000"/>
                </a:solidFill>
                <a:latin typeface="Verdana" charset="0"/>
                <a:ea typeface="ＭＳ Ｐゴシック" charset="0"/>
              </a:defRPr>
            </a:lvl7pPr>
            <a:lvl8pPr marL="1371600" algn="l" defTabSz="762000" rtl="0" eaLnBrk="1" fontAlgn="base" hangingPunct="1">
              <a:spcBef>
                <a:spcPct val="0"/>
              </a:spcBef>
              <a:spcAft>
                <a:spcPct val="0"/>
              </a:spcAft>
              <a:defRPr sz="3000">
                <a:solidFill>
                  <a:srgbClr val="D06000"/>
                </a:solidFill>
                <a:latin typeface="Verdana" charset="0"/>
                <a:ea typeface="ＭＳ Ｐゴシック" charset="0"/>
              </a:defRPr>
            </a:lvl8pPr>
            <a:lvl9pPr marL="1828800" algn="l" defTabSz="762000" rtl="0" eaLnBrk="1" fontAlgn="base" hangingPunct="1">
              <a:spcBef>
                <a:spcPct val="0"/>
              </a:spcBef>
              <a:spcAft>
                <a:spcPct val="0"/>
              </a:spcAft>
              <a:defRPr sz="3000">
                <a:solidFill>
                  <a:srgbClr val="D06000"/>
                </a:solidFill>
                <a:latin typeface="Verdana" charset="0"/>
                <a:ea typeface="ＭＳ Ｐゴシック" charset="0"/>
              </a:defRPr>
            </a:lvl9pPr>
          </a:lstStyle>
          <a:p>
            <a:pPr marL="12700" defTabSz="1015975">
              <a:spcBef>
                <a:spcPts val="105"/>
              </a:spcBef>
            </a:pPr>
            <a:r>
              <a:rPr lang="en-US" sz="3200" spc="151" dirty="0">
                <a:solidFill>
                  <a:srgbClr val="FFFFFF"/>
                </a:solidFill>
                <a:latin typeface="Arial Bold" panose="020B0704020202020204" pitchFamily="34" charset="0"/>
                <a:cs typeface="Arial Bold" panose="020B0704020202020204" pitchFamily="34" charset="0"/>
              </a:rPr>
              <a:t>ACTUARIAL ASSOCIATION OF EUROPE</a:t>
            </a:r>
            <a:endParaRPr lang="en-US" kern="0" dirty="0">
              <a:solidFill>
                <a:srgbClr val="FFFFFF"/>
              </a:solidFill>
              <a:latin typeface="Arial Bold" panose="020B0704020202020204" pitchFamily="34" charset="0"/>
              <a:cs typeface="Arial Bold" panose="020B0704020202020204" pitchFamily="34" charset="0"/>
            </a:endParaRPr>
          </a:p>
        </p:txBody>
      </p:sp>
      <p:sp>
        <p:nvSpPr>
          <p:cNvPr id="5" name="object 6">
            <a:extLst>
              <a:ext uri="{FF2B5EF4-FFF2-40B4-BE49-F238E27FC236}">
                <a16:creationId xmlns:a16="http://schemas.microsoft.com/office/drawing/2014/main" id="{8BE3498A-D3BE-63D5-FDFF-FC1BF192DC8D}"/>
              </a:ext>
            </a:extLst>
          </p:cNvPr>
          <p:cNvSpPr txBox="1"/>
          <p:nvPr/>
        </p:nvSpPr>
        <p:spPr>
          <a:xfrm>
            <a:off x="202046" y="1955865"/>
            <a:ext cx="6648172" cy="2514599"/>
          </a:xfrm>
          <a:prstGeom prst="rect">
            <a:avLst/>
          </a:prstGeom>
        </p:spPr>
        <p:txBody>
          <a:bodyPr vert="horz" wrap="square" lIns="0" tIns="84455" rIns="0" bIns="0" rtlCol="0">
            <a:spAutoFit/>
          </a:bodyPr>
          <a:lstStyle/>
          <a:p>
            <a:pPr marL="12700" defTabSz="1219170">
              <a:spcBef>
                <a:spcPts val="665"/>
              </a:spcBef>
            </a:pPr>
            <a:r>
              <a:rPr lang="en-US" sz="2200" spc="-5" dirty="0">
                <a:solidFill>
                  <a:srgbClr val="FFFFFF"/>
                </a:solidFill>
                <a:latin typeface="Arial Regular"/>
                <a:ea typeface="ＭＳ Ｐゴシック"/>
                <a:cs typeface="Arial Bold" panose="020B0704020202020204" pitchFamily="34" charset="0"/>
              </a:rPr>
              <a:t>Silversquare North</a:t>
            </a:r>
            <a:endParaRPr lang="en-US" sz="2200" spc="-5" dirty="0">
              <a:solidFill>
                <a:srgbClr val="FFFFFF"/>
              </a:solidFill>
              <a:latin typeface="Arial Regular"/>
              <a:cs typeface="Arial Bold" panose="020B0704020202020204" pitchFamily="34" charset="0"/>
            </a:endParaRPr>
          </a:p>
          <a:p>
            <a:pPr marL="12700" marR="1516342" defTabSz="1219170">
              <a:lnSpc>
                <a:spcPct val="121200"/>
              </a:lnSpc>
              <a:spcBef>
                <a:spcPts val="5"/>
              </a:spcBef>
            </a:pPr>
            <a:r>
              <a:rPr lang="en-US" sz="2200" spc="-5" dirty="0">
                <a:solidFill>
                  <a:srgbClr val="FFFFFF"/>
                </a:solidFill>
                <a:latin typeface="Arial Regular"/>
                <a:ea typeface="ＭＳ Ｐゴシック"/>
                <a:cs typeface="Arial Bold" panose="020B0704020202020204" pitchFamily="34" charset="0"/>
              </a:rPr>
              <a:t>Boulevard Roi Albert II 4   </a:t>
            </a:r>
          </a:p>
          <a:p>
            <a:pPr marL="12700" marR="1516342" defTabSz="1219170">
              <a:lnSpc>
                <a:spcPct val="121200"/>
              </a:lnSpc>
              <a:spcBef>
                <a:spcPts val="5"/>
              </a:spcBef>
            </a:pPr>
            <a:r>
              <a:rPr lang="en-US" sz="2200" spc="-5" dirty="0">
                <a:solidFill>
                  <a:srgbClr val="FFFFFF"/>
                </a:solidFill>
                <a:latin typeface="Arial Regular"/>
                <a:ea typeface="ＭＳ Ｐゴシック"/>
                <a:cs typeface="Arial Bold" panose="020B0704020202020204" pitchFamily="34" charset="0"/>
              </a:rPr>
              <a:t>1000 Brussels, Belgium  </a:t>
            </a:r>
          </a:p>
          <a:p>
            <a:pPr marL="12700" marR="1516342" defTabSz="1219170">
              <a:lnSpc>
                <a:spcPct val="121200"/>
              </a:lnSpc>
              <a:spcBef>
                <a:spcPts val="5"/>
              </a:spcBef>
            </a:pPr>
            <a:r>
              <a:rPr lang="en-US" sz="2200" spc="-5" dirty="0">
                <a:solidFill>
                  <a:srgbClr val="FFFFFF"/>
                </a:solidFill>
                <a:latin typeface="Arial Regular"/>
                <a:ea typeface="ＭＳ Ｐゴシック"/>
                <a:cs typeface="Arial Bold" panose="020B0704020202020204" pitchFamily="34" charset="0"/>
              </a:rPr>
              <a:t>www.actuary.eu </a:t>
            </a:r>
            <a:endParaRPr lang="en-US" sz="2200" dirty="0">
              <a:solidFill>
                <a:srgbClr val="FFFFFF"/>
              </a:solidFill>
              <a:latin typeface="Arial Regular"/>
              <a:cs typeface="Arial Bold" panose="020B0704020202020204" pitchFamily="34" charset="0"/>
            </a:endParaRPr>
          </a:p>
          <a:p>
            <a:pPr marL="12700" defTabSz="1219170">
              <a:spcBef>
                <a:spcPts val="551"/>
              </a:spcBef>
            </a:pPr>
            <a:r>
              <a:rPr lang="en-US" sz="2200" spc="-5" dirty="0">
                <a:solidFill>
                  <a:srgbClr val="FFFFFF"/>
                </a:solidFill>
                <a:latin typeface="Arial Regular"/>
                <a:cs typeface="Arial Bold" panose="020B0704020202020204" pitchFamily="34" charset="0"/>
              </a:rPr>
              <a:t>Follow us on </a:t>
            </a:r>
            <a:r>
              <a:rPr lang="en-US" sz="2400" dirty="0">
                <a:solidFill>
                  <a:srgbClr val="FFFFFF"/>
                </a:solidFill>
                <a:latin typeface="Arial Regular"/>
                <a:cs typeface="Arial Bold" panose="020B0704020202020204" pitchFamily="34" charset="0"/>
                <a:hlinkClick r:id="rId2">
                  <a:extLst>
                    <a:ext uri="{A12FA001-AC4F-418D-AE19-62706E023703}">
                      <ahyp:hlinkClr xmlns:ahyp="http://schemas.microsoft.com/office/drawing/2018/hyperlinkcolor" val="tx"/>
                    </a:ext>
                  </a:extLst>
                </a:hlinkClick>
              </a:rPr>
              <a:t>LinkedIn</a:t>
            </a:r>
            <a:endParaRPr lang="en-US" sz="1800" dirty="0">
              <a:solidFill>
                <a:srgbClr val="FFFFFF"/>
              </a:solidFill>
              <a:latin typeface="Arial Regular"/>
              <a:cs typeface="Arial Bold" panose="020B0704020202020204" pitchFamily="34" charset="0"/>
            </a:endParaRPr>
          </a:p>
          <a:p>
            <a:pPr marL="12700" defTabSz="1219170">
              <a:spcBef>
                <a:spcPts val="551"/>
              </a:spcBef>
            </a:pPr>
            <a:r>
              <a:rPr lang="en-US" sz="2200" spc="-5" dirty="0">
                <a:solidFill>
                  <a:srgbClr val="FFFFFF"/>
                </a:solidFill>
                <a:latin typeface="Arial Regular"/>
                <a:ea typeface="ＭＳ Ｐゴシック"/>
                <a:cs typeface="Arial Bold" panose="020B0704020202020204" pitchFamily="34" charset="0"/>
              </a:rPr>
              <a:t>and X:</a:t>
            </a:r>
            <a:r>
              <a:rPr lang="en-US" sz="2200" spc="-15" dirty="0">
                <a:solidFill>
                  <a:srgbClr val="FFFFFF"/>
                </a:solidFill>
                <a:latin typeface="Arial Regular"/>
                <a:ea typeface="ＭＳ Ｐゴシック"/>
                <a:cs typeface="Arial Bold" panose="020B0704020202020204" pitchFamily="34" charset="0"/>
              </a:rPr>
              <a:t> </a:t>
            </a:r>
            <a:r>
              <a:rPr lang="en-US" sz="2200" spc="-5" dirty="0">
                <a:solidFill>
                  <a:srgbClr val="FFFFFF"/>
                </a:solidFill>
                <a:latin typeface="Arial Regular"/>
                <a:ea typeface="ＭＳ Ｐゴシック"/>
                <a:cs typeface="Arial Bold" panose="020B0704020202020204" pitchFamily="34" charset="0"/>
              </a:rPr>
              <a:t>@InfoAAE</a:t>
            </a:r>
            <a:endParaRPr lang="en-US" sz="2200" dirty="0">
              <a:solidFill>
                <a:srgbClr val="FFFFFF"/>
              </a:solidFill>
              <a:latin typeface="Arial Regular"/>
              <a:ea typeface="ＭＳ Ｐゴシック"/>
              <a:cs typeface="Arial Bold" panose="020B0704020202020204" pitchFamily="34" charset="0"/>
            </a:endParaRPr>
          </a:p>
        </p:txBody>
      </p:sp>
      <p:pic>
        <p:nvPicPr>
          <p:cNvPr id="6" name="Picture 5">
            <a:extLst>
              <a:ext uri="{FF2B5EF4-FFF2-40B4-BE49-F238E27FC236}">
                <a16:creationId xmlns:a16="http://schemas.microsoft.com/office/drawing/2014/main" id="{428EAC0D-85A1-81C0-FF04-728F5CAC5408}"/>
              </a:ext>
            </a:extLst>
          </p:cNvPr>
          <p:cNvPicPr>
            <a:picLocks noChangeAspect="1"/>
          </p:cNvPicPr>
          <p:nvPr/>
        </p:nvPicPr>
        <p:blipFill>
          <a:blip r:embed="rId3"/>
          <a:stretch>
            <a:fillRect/>
          </a:stretch>
        </p:blipFill>
        <p:spPr>
          <a:xfrm>
            <a:off x="202046" y="4672409"/>
            <a:ext cx="1878908" cy="1706355"/>
          </a:xfrm>
          <a:prstGeom prst="rect">
            <a:avLst/>
          </a:prstGeom>
        </p:spPr>
      </p:pic>
    </p:spTree>
    <p:extLst>
      <p:ext uri="{BB962C8B-B14F-4D97-AF65-F5344CB8AC3E}">
        <p14:creationId xmlns:p14="http://schemas.microsoft.com/office/powerpoint/2010/main" val="1737113605"/>
      </p:ext>
    </p:extLst>
  </p:cSld>
  <p:clrMapOvr>
    <a:masterClrMapping/>
  </p:clrMapOvr>
  <p:transition spd="med">
    <p:pull di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4AD2A-09B1-FB9D-5E1B-55832E58A9CE}"/>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0B1562B4-EAB4-8DA5-08E4-8CBBE32DE6CA}"/>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2</a:t>
            </a:fld>
            <a:endParaRPr lang="de-DE">
              <a:solidFill>
                <a:srgbClr val="D6BC00"/>
              </a:solidFill>
            </a:endParaRPr>
          </a:p>
        </p:txBody>
      </p:sp>
      <p:sp>
        <p:nvSpPr>
          <p:cNvPr id="2" name="TextBox 1">
            <a:extLst>
              <a:ext uri="{FF2B5EF4-FFF2-40B4-BE49-F238E27FC236}">
                <a16:creationId xmlns:a16="http://schemas.microsoft.com/office/drawing/2014/main" id="{D7596B80-DB9E-2464-D7AB-86C2D8C06DA2}"/>
              </a:ext>
            </a:extLst>
          </p:cNvPr>
          <p:cNvSpPr txBox="1"/>
          <p:nvPr/>
        </p:nvSpPr>
        <p:spPr>
          <a:xfrm>
            <a:off x="358541" y="588520"/>
            <a:ext cx="9366251" cy="400110"/>
          </a:xfrm>
          <a:prstGeom prst="rect">
            <a:avLst/>
          </a:prstGeom>
          <a:noFill/>
        </p:spPr>
        <p:txBody>
          <a:bodyPr wrap="square" rtlCol="0">
            <a:spAutoFit/>
          </a:bodyPr>
          <a:lstStyle/>
          <a:p>
            <a:pPr defTabSz="1219170"/>
            <a:r>
              <a:rPr lang="en-US" sz="2000" b="1" dirty="0">
                <a:solidFill>
                  <a:srgbClr val="007BBA"/>
                </a:solidFill>
                <a:latin typeface="Calibri" panose="020F0502020204030204" pitchFamily="34" charset="0"/>
                <a:ea typeface="Calibri" panose="020F0502020204030204" pitchFamily="34" charset="0"/>
                <a:cs typeface="Calibri" panose="020F0502020204030204" pitchFamily="34" charset="0"/>
              </a:rPr>
              <a:t>Next steps: to be prepared for the reporting in September 2025</a:t>
            </a:r>
          </a:p>
        </p:txBody>
      </p:sp>
      <p:graphicFrame>
        <p:nvGraphicFramePr>
          <p:cNvPr id="4" name="Table 3">
            <a:extLst>
              <a:ext uri="{FF2B5EF4-FFF2-40B4-BE49-F238E27FC236}">
                <a16:creationId xmlns:a16="http://schemas.microsoft.com/office/drawing/2014/main" id="{B936A5F6-3A44-8758-1C77-C03E865C447B}"/>
              </a:ext>
            </a:extLst>
          </p:cNvPr>
          <p:cNvGraphicFramePr>
            <a:graphicFrameLocks noGrp="1"/>
          </p:cNvGraphicFramePr>
          <p:nvPr>
            <p:extLst>
              <p:ext uri="{D42A27DB-BD31-4B8C-83A1-F6EECF244321}">
                <p14:modId xmlns:p14="http://schemas.microsoft.com/office/powerpoint/2010/main" val="3143858408"/>
              </p:ext>
            </p:extLst>
          </p:nvPr>
        </p:nvGraphicFramePr>
        <p:xfrm>
          <a:off x="358541" y="1178629"/>
          <a:ext cx="6125040" cy="4987445"/>
        </p:xfrm>
        <a:graphic>
          <a:graphicData uri="http://schemas.openxmlformats.org/drawingml/2006/table">
            <a:tbl>
              <a:tblPr firstRow="1" bandRow="1">
                <a:tableStyleId>{3B4B98B0-60AC-42C2-AFA5-B58CD77FA1E5}</a:tableStyleId>
              </a:tblPr>
              <a:tblGrid>
                <a:gridCol w="492359">
                  <a:extLst>
                    <a:ext uri="{9D8B030D-6E8A-4147-A177-3AD203B41FA5}">
                      <a16:colId xmlns:a16="http://schemas.microsoft.com/office/drawing/2014/main" val="306931997"/>
                    </a:ext>
                  </a:extLst>
                </a:gridCol>
                <a:gridCol w="3543300">
                  <a:extLst>
                    <a:ext uri="{9D8B030D-6E8A-4147-A177-3AD203B41FA5}">
                      <a16:colId xmlns:a16="http://schemas.microsoft.com/office/drawing/2014/main" val="582305692"/>
                    </a:ext>
                  </a:extLst>
                </a:gridCol>
                <a:gridCol w="2089381">
                  <a:extLst>
                    <a:ext uri="{9D8B030D-6E8A-4147-A177-3AD203B41FA5}">
                      <a16:colId xmlns:a16="http://schemas.microsoft.com/office/drawing/2014/main" val="1935623605"/>
                    </a:ext>
                  </a:extLst>
                </a:gridCol>
              </a:tblGrid>
              <a:tr h="620026">
                <a:tc>
                  <a:txBody>
                    <a:bodyPr/>
                    <a:lstStyle/>
                    <a:p>
                      <a:pPr algn="ctr"/>
                      <a:r>
                        <a:rPr lang="en-GB" sz="1300" dirty="0">
                          <a:latin typeface="Calibri" panose="020F0502020204030204" pitchFamily="34" charset="0"/>
                          <a:ea typeface="Calibri" panose="020F0502020204030204" pitchFamily="34" charset="0"/>
                          <a:cs typeface="Calibri" panose="020F0502020204030204" pitchFamily="34" charset="0"/>
                        </a:rPr>
                        <a:t>Risk</a:t>
                      </a:r>
                    </a:p>
                  </a:txBody>
                  <a:tcPr anchor="ctr"/>
                </a:tc>
                <a:tc>
                  <a:txBody>
                    <a:bodyPr/>
                    <a:lstStyle/>
                    <a:p>
                      <a:r>
                        <a:rPr lang="en-GB" sz="1300" dirty="0">
                          <a:latin typeface="Calibri" panose="020F0502020204030204" pitchFamily="34" charset="0"/>
                          <a:ea typeface="Calibri" panose="020F0502020204030204" pitchFamily="34" charset="0"/>
                          <a:cs typeface="Calibri" panose="020F0502020204030204" pitchFamily="34" charset="0"/>
                        </a:rPr>
                        <a:t>Name</a:t>
                      </a:r>
                    </a:p>
                  </a:txBody>
                  <a:tcPr anchor="ctr"/>
                </a:tc>
                <a:tc>
                  <a:txBody>
                    <a:bodyPr/>
                    <a:lstStyle/>
                    <a:p>
                      <a:pPr algn="ctr"/>
                      <a:r>
                        <a:rPr lang="en-GB" sz="1300" dirty="0">
                          <a:latin typeface="Calibri" panose="020F0502020204030204" pitchFamily="34" charset="0"/>
                          <a:ea typeface="Calibri" panose="020F0502020204030204" pitchFamily="34" charset="0"/>
                          <a:cs typeface="Calibri" panose="020F0502020204030204" pitchFamily="34" charset="0"/>
                        </a:rPr>
                        <a:t>Risk Owners </a:t>
                      </a:r>
                    </a:p>
                    <a:p>
                      <a:pPr algn="ctr"/>
                      <a:r>
                        <a:rPr lang="en-GB" sz="1300" b="0" dirty="0">
                          <a:latin typeface="Calibri" panose="020F0502020204030204" pitchFamily="34" charset="0"/>
                          <a:ea typeface="Calibri" panose="020F0502020204030204" pitchFamily="34" charset="0"/>
                          <a:cs typeface="Calibri" panose="020F0502020204030204" pitchFamily="34" charset="0"/>
                        </a:rPr>
                        <a:t>(reference to AAE Board meeting: April 9, 2025)</a:t>
                      </a:r>
                    </a:p>
                  </a:txBody>
                  <a:tcPr anchor="ctr">
                    <a:solidFill>
                      <a:schemeClr val="accent3">
                        <a:lumMod val="20000"/>
                        <a:lumOff val="80000"/>
                      </a:schemeClr>
                    </a:solidFill>
                  </a:tcPr>
                </a:tc>
                <a:extLst>
                  <a:ext uri="{0D108BD9-81ED-4DB2-BD59-A6C34878D82A}">
                    <a16:rowId xmlns:a16="http://schemas.microsoft.com/office/drawing/2014/main" val="49215331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1</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Member Associations’ trust, engagement and support.</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Jette 	</a:t>
                      </a:r>
                    </a:p>
                  </a:txBody>
                  <a:tcPr anchor="ctr">
                    <a:solidFill>
                      <a:schemeClr val="accent3">
                        <a:lumMod val="20000"/>
                        <a:lumOff val="80000"/>
                      </a:schemeClr>
                    </a:solidFill>
                  </a:tcPr>
                </a:tc>
                <a:extLst>
                  <a:ext uri="{0D108BD9-81ED-4DB2-BD59-A6C34878D82A}">
                    <a16:rowId xmlns:a16="http://schemas.microsoft.com/office/drawing/2014/main" val="3104774707"/>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2</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Risks associated with Core syllabus, CPD, Code of Conduct and MRA.</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Malcolm 	</a:t>
                      </a:r>
                    </a:p>
                  </a:txBody>
                  <a:tcPr anchor="ctr">
                    <a:solidFill>
                      <a:schemeClr val="accent3">
                        <a:lumMod val="20000"/>
                        <a:lumOff val="80000"/>
                      </a:schemeClr>
                    </a:solidFill>
                  </a:tcPr>
                </a:tc>
                <a:extLst>
                  <a:ext uri="{0D108BD9-81ED-4DB2-BD59-A6C34878D82A}">
                    <a16:rowId xmlns:a16="http://schemas.microsoft.com/office/drawing/2014/main" val="278998109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3</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attractiveness, competences and relevance as a profession.</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Jette/ Phillippe 	</a:t>
                      </a:r>
                    </a:p>
                  </a:txBody>
                  <a:tcPr anchor="ctr">
                    <a:solidFill>
                      <a:schemeClr val="accent3">
                        <a:lumMod val="20000"/>
                        <a:lumOff val="80000"/>
                      </a:schemeClr>
                    </a:solidFill>
                  </a:tcPr>
                </a:tc>
                <a:extLst>
                  <a:ext uri="{0D108BD9-81ED-4DB2-BD59-A6C34878D82A}">
                    <a16:rowId xmlns:a16="http://schemas.microsoft.com/office/drawing/2014/main" val="2338198732"/>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4</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lack of trust from external stakeholders.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Matthias/ Philippe	</a:t>
                      </a:r>
                    </a:p>
                  </a:txBody>
                  <a:tcPr anchor="ctr">
                    <a:solidFill>
                      <a:schemeClr val="accent3">
                        <a:lumMod val="20000"/>
                        <a:lumOff val="80000"/>
                      </a:schemeClr>
                    </a:solidFill>
                  </a:tcPr>
                </a:tc>
                <a:extLst>
                  <a:ext uri="{0D108BD9-81ED-4DB2-BD59-A6C34878D82A}">
                    <a16:rowId xmlns:a16="http://schemas.microsoft.com/office/drawing/2014/main" val="2146181624"/>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5</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a lack of volunteers.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Lourdes/ Frank/ Philippe 	</a:t>
                      </a:r>
                    </a:p>
                  </a:txBody>
                  <a:tcPr anchor="ctr">
                    <a:solidFill>
                      <a:schemeClr val="accent3">
                        <a:lumMod val="20000"/>
                        <a:lumOff val="80000"/>
                      </a:schemeClr>
                    </a:solidFill>
                  </a:tcPr>
                </a:tc>
                <a:extLst>
                  <a:ext uri="{0D108BD9-81ED-4DB2-BD59-A6C34878D82A}">
                    <a16:rowId xmlns:a16="http://schemas.microsoft.com/office/drawing/2014/main" val="1381549294"/>
                  </a:ext>
                </a:extLst>
              </a:tr>
              <a:tr h="6613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6</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Operational risks (key persons, cyber risks, IT issues, litigation, compliance with competition legislation, GDPR).</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Matthias 	</a:t>
                      </a:r>
                    </a:p>
                  </a:txBody>
                  <a:tcPr anchor="ctr">
                    <a:solidFill>
                      <a:schemeClr val="accent3">
                        <a:lumMod val="20000"/>
                        <a:lumOff val="80000"/>
                      </a:schemeClr>
                    </a:solidFill>
                  </a:tcPr>
                </a:tc>
                <a:extLst>
                  <a:ext uri="{0D108BD9-81ED-4DB2-BD59-A6C34878D82A}">
                    <a16:rowId xmlns:a16="http://schemas.microsoft.com/office/drawing/2014/main" val="2393704661"/>
                  </a:ext>
                </a:extLst>
              </a:tr>
              <a:tr h="594000">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7</a:t>
                      </a:r>
                    </a:p>
                  </a:txBody>
                  <a:tcPr anchor="ctr"/>
                </a:tc>
                <a:tc>
                  <a:txBody>
                    <a:bodyPr/>
                    <a:lstStyle/>
                    <a:p>
                      <a:r>
                        <a:rPr lang="en-GB" sz="1400" dirty="0">
                          <a:latin typeface="Calibri" panose="020F0502020204030204" pitchFamily="34" charset="0"/>
                          <a:ea typeface="Calibri" panose="020F0502020204030204" pitchFamily="34" charset="0"/>
                          <a:cs typeface="Calibri" panose="020F0502020204030204" pitchFamily="34" charset="0"/>
                        </a:rPr>
                        <a:t>Financial risk</a:t>
                      </a:r>
                    </a:p>
                  </a:txBody>
                  <a:tcPr anchor="ctr"/>
                </a:tc>
                <a:tc>
                  <a:txBody>
                    <a:bodyPr/>
                    <a:lstStyle/>
                    <a:p>
                      <a:pPr marL="0" marR="0" lvl="0" indent="0" algn="l" defTabSz="457189" rtl="0" eaLnBrk="1" fontAlgn="auto" latinLnBrk="0" hangingPunct="1">
                        <a:lnSpc>
                          <a:spcPct val="100000"/>
                        </a:lnSpc>
                        <a:spcBef>
                          <a:spcPts val="0"/>
                        </a:spcBef>
                        <a:spcAft>
                          <a:spcPts val="0"/>
                        </a:spcAft>
                        <a:buClrTx/>
                        <a:buSzTx/>
                        <a:buFontTx/>
                        <a:buNone/>
                        <a:tabLst/>
                        <a:defRPr/>
                      </a:pPr>
                      <a:r>
                        <a:rPr lang="en-GB" sz="1400" b="0" i="0" u="none" strike="noStrike" kern="1200" baseline="0" dirty="0">
                          <a:solidFill>
                            <a:srgbClr val="000000"/>
                          </a:solidFill>
                          <a:latin typeface="Calibri" panose="020F0502020204030204" pitchFamily="34" charset="0"/>
                          <a:ea typeface="Calibri" panose="020F0502020204030204" pitchFamily="34" charset="0"/>
                          <a:cs typeface="Calibri" panose="020F0502020204030204" pitchFamily="34" charset="0"/>
                        </a:rPr>
                        <a:t>Hartwig 	</a:t>
                      </a:r>
                    </a:p>
                  </a:txBody>
                  <a:tcPr anchor="ctr">
                    <a:solidFill>
                      <a:schemeClr val="accent3">
                        <a:lumMod val="20000"/>
                        <a:lumOff val="80000"/>
                      </a:schemeClr>
                    </a:solidFill>
                  </a:tcPr>
                </a:tc>
                <a:extLst>
                  <a:ext uri="{0D108BD9-81ED-4DB2-BD59-A6C34878D82A}">
                    <a16:rowId xmlns:a16="http://schemas.microsoft.com/office/drawing/2014/main" val="441627125"/>
                  </a:ext>
                </a:extLst>
              </a:tr>
            </a:tbl>
          </a:graphicData>
        </a:graphic>
      </p:graphicFrame>
      <p:sp>
        <p:nvSpPr>
          <p:cNvPr id="5" name="TextBox 4">
            <a:extLst>
              <a:ext uri="{FF2B5EF4-FFF2-40B4-BE49-F238E27FC236}">
                <a16:creationId xmlns:a16="http://schemas.microsoft.com/office/drawing/2014/main" id="{4E90A8AC-A142-BAA8-AC78-622D26FDF712}"/>
              </a:ext>
            </a:extLst>
          </p:cNvPr>
          <p:cNvSpPr txBox="1"/>
          <p:nvPr/>
        </p:nvSpPr>
        <p:spPr>
          <a:xfrm>
            <a:off x="6705600" y="1174571"/>
            <a:ext cx="5199706" cy="5009643"/>
          </a:xfrm>
          <a:prstGeom prst="rect">
            <a:avLst/>
          </a:prstGeom>
          <a:solidFill>
            <a:schemeClr val="bg1">
              <a:lumMod val="95000"/>
              <a:alpha val="60000"/>
            </a:schemeClr>
          </a:solidFill>
          <a:ln>
            <a:solidFill>
              <a:schemeClr val="bg1">
                <a:lumMod val="50000"/>
              </a:schemeClr>
            </a:solidFill>
          </a:ln>
        </p:spPr>
        <p:txBody>
          <a:bodyPr wrap="square">
            <a:noAutofit/>
          </a:bodyPr>
          <a:lstStyle/>
          <a:p>
            <a:pPr marL="120648" lvl="1">
              <a:spcAft>
                <a:spcPts val="1200"/>
              </a:spcAft>
            </a:pPr>
            <a:r>
              <a:rPr lang="en-GB" sz="1800" dirty="0">
                <a:latin typeface="Calibri" panose="020F0502020204030204" pitchFamily="34" charset="0"/>
                <a:ea typeface="Calibri" panose="020F0502020204030204" pitchFamily="34" charset="0"/>
                <a:cs typeface="Calibri" panose="020F0502020204030204" pitchFamily="34" charset="0"/>
              </a:rPr>
              <a:t>Risk owners are requested to go through the mitigation actions and provide update (if necessary), liaise with </a:t>
            </a:r>
            <a:r>
              <a:rPr lang="en-GB" sz="1800">
                <a:latin typeface="Calibri" panose="020F0502020204030204" pitchFamily="34" charset="0"/>
                <a:ea typeface="Calibri" panose="020F0502020204030204" pitchFamily="34" charset="0"/>
                <a:cs typeface="Calibri" panose="020F0502020204030204" pitchFamily="34" charset="0"/>
              </a:rPr>
              <a:t>CommChairs</a:t>
            </a:r>
            <a:r>
              <a:rPr lang="en-GB" sz="1800" dirty="0">
                <a:latin typeface="Calibri" panose="020F0502020204030204" pitchFamily="34" charset="0"/>
                <a:ea typeface="Calibri" panose="020F0502020204030204" pitchFamily="34" charset="0"/>
                <a:cs typeface="Calibri" panose="020F0502020204030204" pitchFamily="34" charset="0"/>
              </a:rPr>
              <a:t>, report on an annual basis</a:t>
            </a:r>
            <a:endParaRPr lang="en-US" sz="18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a:p>
            <a:pPr marL="120648" lvl="1">
              <a:spcAft>
                <a:spcPts val="1200"/>
              </a:spcAft>
            </a:pPr>
            <a:r>
              <a:rPr lang="en-US" sz="1800" b="1"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Steps to be taken by Risk owners</a:t>
            </a:r>
            <a:r>
              <a:rPr lang="en-US" sz="1800" dirty="0">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p>
          <a:p>
            <a:pPr marL="406398" lvl="1" indent="-285750">
              <a:spcAft>
                <a:spcPts val="1200"/>
              </a:spcAft>
              <a:buFont typeface="Arial" panose="020B0604020202020204" pitchFamily="34" charset="0"/>
              <a:buChar char="•"/>
            </a:pPr>
            <a:r>
              <a:rPr lang="en-US" sz="18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Assess existing / proposed  (new) mitigation actions</a:t>
            </a:r>
          </a:p>
          <a:p>
            <a:pPr marL="406398" lvl="1" indent="-285750">
              <a:spcAft>
                <a:spcPts val="1200"/>
              </a:spcAft>
              <a:buFont typeface="Arial" panose="020B0604020202020204" pitchFamily="34" charset="0"/>
              <a:buChar char="•"/>
            </a:pPr>
            <a:r>
              <a:rPr lang="en-US" sz="18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Liaising with relevant AAE bodies and people to communicate and promote mitigating actions</a:t>
            </a:r>
          </a:p>
          <a:p>
            <a:pPr marL="406398" lvl="1" indent="-285750">
              <a:spcAft>
                <a:spcPts val="1200"/>
              </a:spcAft>
              <a:buFont typeface="Arial" panose="020B0604020202020204" pitchFamily="34" charset="0"/>
              <a:buChar char="•"/>
            </a:pPr>
            <a:r>
              <a:rPr lang="en-US" sz="18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Allocate Responsible for the mitigation actions</a:t>
            </a:r>
          </a:p>
          <a:p>
            <a:pPr marL="406398" lvl="1" indent="-285750">
              <a:spcAft>
                <a:spcPts val="1200"/>
              </a:spcAft>
              <a:buFont typeface="Arial" panose="020B0604020202020204" pitchFamily="34" charset="0"/>
              <a:buChar char="•"/>
            </a:pPr>
            <a:r>
              <a:rPr lang="en-US" sz="18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Monitoring, including assessment of efficiency of mitigation actions, and reporting on risks on </a:t>
            </a:r>
            <a:r>
              <a:rPr lang="en-US" sz="18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an annual basis</a:t>
            </a:r>
          </a:p>
          <a:p>
            <a:pPr marL="120648" lvl="1">
              <a:spcAft>
                <a:spcPts val="1200"/>
              </a:spcAft>
            </a:pPr>
            <a:r>
              <a:rPr lang="en-US" sz="18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Next </a:t>
            </a:r>
            <a:r>
              <a:rPr lang="en-US" sz="18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Reporting date </a:t>
            </a:r>
            <a:r>
              <a:rPr lang="en-US" sz="18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defined: AAE Board meeting September 24, 2025 (Paris, France)</a:t>
            </a:r>
          </a:p>
        </p:txBody>
      </p:sp>
    </p:spTree>
    <p:extLst>
      <p:ext uri="{BB962C8B-B14F-4D97-AF65-F5344CB8AC3E}">
        <p14:creationId xmlns:p14="http://schemas.microsoft.com/office/powerpoint/2010/main" val="199819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2B78093-3E6A-B509-E247-831ACB3A71A9}"/>
              </a:ext>
            </a:extLst>
          </p:cNvPr>
          <p:cNvSpPr>
            <a:spLocks noGrp="1"/>
          </p:cNvSpPr>
          <p:nvPr>
            <p:ph type="subTitle" idx="1"/>
          </p:nvPr>
        </p:nvSpPr>
        <p:spPr>
          <a:xfrm>
            <a:off x="1448374" y="4452028"/>
            <a:ext cx="9342393" cy="459613"/>
          </a:xfrm>
        </p:spPr>
        <p:txBody>
          <a:bodyPr/>
          <a:lstStyle/>
          <a:p>
            <a:r>
              <a:rPr lang="en-GB" dirty="0"/>
              <a:t>Discussed during AAE Board meeting Edinburg, 9</a:t>
            </a:r>
            <a:r>
              <a:rPr lang="en-GB" baseline="30000" dirty="0"/>
              <a:t>th</a:t>
            </a:r>
            <a:r>
              <a:rPr lang="en-GB" dirty="0"/>
              <a:t> April 2025</a:t>
            </a:r>
          </a:p>
        </p:txBody>
      </p:sp>
      <p:sp>
        <p:nvSpPr>
          <p:cNvPr id="3" name="Title 2">
            <a:extLst>
              <a:ext uri="{FF2B5EF4-FFF2-40B4-BE49-F238E27FC236}">
                <a16:creationId xmlns:a16="http://schemas.microsoft.com/office/drawing/2014/main" id="{76E927D9-CBB4-0AFC-3CAC-F227565B2457}"/>
              </a:ext>
            </a:extLst>
          </p:cNvPr>
          <p:cNvSpPr>
            <a:spLocks noGrp="1"/>
          </p:cNvSpPr>
          <p:nvPr>
            <p:ph type="title"/>
          </p:nvPr>
        </p:nvSpPr>
        <p:spPr>
          <a:xfrm>
            <a:off x="1424803" y="3429000"/>
            <a:ext cx="9342393" cy="770553"/>
          </a:xfrm>
        </p:spPr>
        <p:txBody>
          <a:bodyPr>
            <a:normAutofit fontScale="90000"/>
          </a:bodyPr>
          <a:lstStyle/>
          <a:p>
            <a:r>
              <a:rPr lang="en-GB" dirty="0"/>
              <a:t>Appendix: </a:t>
            </a:r>
            <a:br>
              <a:rPr lang="en-GB" dirty="0"/>
            </a:br>
            <a:r>
              <a:rPr lang="en-GB" b="0" dirty="0"/>
              <a:t>Detailed insight material package</a:t>
            </a:r>
          </a:p>
        </p:txBody>
      </p:sp>
    </p:spTree>
    <p:extLst>
      <p:ext uri="{BB962C8B-B14F-4D97-AF65-F5344CB8AC3E}">
        <p14:creationId xmlns:p14="http://schemas.microsoft.com/office/powerpoint/2010/main" val="89039432"/>
      </p:ext>
    </p:extLst>
  </p:cSld>
  <p:clrMapOvr>
    <a:masterClrMapping/>
  </p:clrMapOvr>
  <p:transition spd="med">
    <p:pull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pPr defTabSz="1219170"/>
            <a:fld id="{F2FF469D-DB44-0740-A075-5A7E9FEA0703}" type="slidenum">
              <a:rPr lang="de-DE">
                <a:solidFill>
                  <a:srgbClr val="D6BC00"/>
                </a:solidFill>
              </a:rPr>
              <a:pPr defTabSz="1219170"/>
              <a:t>4</a:t>
            </a:fld>
            <a:endParaRPr lang="de-DE">
              <a:solidFill>
                <a:srgbClr val="D6BC00"/>
              </a:solidFill>
            </a:endParaRPr>
          </a:p>
        </p:txBody>
      </p:sp>
      <p:sp>
        <p:nvSpPr>
          <p:cNvPr id="2" name="TextBox 1">
            <a:extLst>
              <a:ext uri="{FF2B5EF4-FFF2-40B4-BE49-F238E27FC236}">
                <a16:creationId xmlns:a16="http://schemas.microsoft.com/office/drawing/2014/main" id="{E2BFC6C7-869B-0982-0539-F9E7A0CE3B6B}"/>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Agenda</a:t>
            </a:r>
          </a:p>
        </p:txBody>
      </p:sp>
      <p:grpSp>
        <p:nvGrpSpPr>
          <p:cNvPr id="4" name="Group 3">
            <a:extLst>
              <a:ext uri="{FF2B5EF4-FFF2-40B4-BE49-F238E27FC236}">
                <a16:creationId xmlns:a16="http://schemas.microsoft.com/office/drawing/2014/main" id="{81415A53-5C84-95C3-832F-D32CB650D08D}"/>
              </a:ext>
            </a:extLst>
          </p:cNvPr>
          <p:cNvGrpSpPr/>
          <p:nvPr/>
        </p:nvGrpSpPr>
        <p:grpSpPr>
          <a:xfrm>
            <a:off x="467564" y="904799"/>
            <a:ext cx="8259833" cy="416085"/>
            <a:chOff x="389498" y="740002"/>
            <a:chExt cx="6194875" cy="312064"/>
          </a:xfrm>
        </p:grpSpPr>
        <p:sp>
          <p:nvSpPr>
            <p:cNvPr id="5" name="Rectangle: Rounded Corners 4">
              <a:hlinkClick r:id="rId3" action="ppaction://hlinksldjump"/>
              <a:extLst>
                <a:ext uri="{FF2B5EF4-FFF2-40B4-BE49-F238E27FC236}">
                  <a16:creationId xmlns:a16="http://schemas.microsoft.com/office/drawing/2014/main" id="{6C2F728F-29F4-AEE0-53FC-36770C14867E}"/>
                </a:ext>
              </a:extLst>
            </p:cNvPr>
            <p:cNvSpPr/>
            <p:nvPr/>
          </p:nvSpPr>
          <p:spPr bwMode="auto">
            <a:xfrm>
              <a:off x="827810" y="748671"/>
              <a:ext cx="5756563"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ctr" anchorCtr="0" compatLnSpc="1">
              <a:prstTxWarp prst="textNoShape">
                <a:avLst/>
              </a:prstTxWarp>
            </a:bodyPr>
            <a:lstStyle/>
            <a:p>
              <a:pPr defTabSz="1219170"/>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Background and introduction</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6" name="Oval 5">
              <a:extLst>
                <a:ext uri="{FF2B5EF4-FFF2-40B4-BE49-F238E27FC236}">
                  <a16:creationId xmlns:a16="http://schemas.microsoft.com/office/drawing/2014/main" id="{3D24EBCD-523D-EF33-0FD0-78B231174E02}"/>
                </a:ext>
              </a:extLst>
            </p:cNvPr>
            <p:cNvSpPr/>
            <p:nvPr/>
          </p:nvSpPr>
          <p:spPr bwMode="auto">
            <a:xfrm>
              <a:off x="389498" y="740002"/>
              <a:ext cx="312064" cy="312064"/>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defTabSz="914377"/>
              <a:r>
                <a:rPr lang="en-US" sz="1867">
                  <a:latin typeface="Calibri" panose="020F0502020204030204" pitchFamily="34" charset="0"/>
                  <a:ea typeface="Calibri" panose="020F0502020204030204" pitchFamily="34" charset="0"/>
                  <a:cs typeface="Calibri" panose="020F0502020204030204" pitchFamily="34" charset="0"/>
                </a:rPr>
                <a:t>1</a:t>
              </a:r>
              <a:endParaRPr lang="en-GB" sz="1867">
                <a:latin typeface="Calibri" panose="020F0502020204030204" pitchFamily="34" charset="0"/>
                <a:ea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153DFD19-D6C0-4117-6297-5BB19BA0126C}"/>
              </a:ext>
            </a:extLst>
          </p:cNvPr>
          <p:cNvGrpSpPr/>
          <p:nvPr/>
        </p:nvGrpSpPr>
        <p:grpSpPr>
          <a:xfrm>
            <a:off x="467564" y="1505640"/>
            <a:ext cx="8259833" cy="416085"/>
            <a:chOff x="389498" y="740002"/>
            <a:chExt cx="6194875" cy="312064"/>
          </a:xfrm>
        </p:grpSpPr>
        <p:sp>
          <p:nvSpPr>
            <p:cNvPr id="9" name="Rectangle: Rounded Corners 8">
              <a:hlinkClick r:id="rId4" action="ppaction://hlinksldjump"/>
              <a:extLst>
                <a:ext uri="{FF2B5EF4-FFF2-40B4-BE49-F238E27FC236}">
                  <a16:creationId xmlns:a16="http://schemas.microsoft.com/office/drawing/2014/main" id="{66345707-9BC2-E71B-D06F-69652F6D8354}"/>
                </a:ext>
              </a:extLst>
            </p:cNvPr>
            <p:cNvSpPr/>
            <p:nvPr/>
          </p:nvSpPr>
          <p:spPr bwMode="auto">
            <a:xfrm>
              <a:off x="827810" y="748671"/>
              <a:ext cx="5756563"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ctr" anchorCtr="0" compatLnSpc="1">
              <a:prstTxWarp prst="textNoShape">
                <a:avLst/>
              </a:prstTxWarp>
            </a:bodyPr>
            <a:lstStyle/>
            <a:p>
              <a:pPr defTabSz="1219170"/>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Identified risks and definitions</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Oval 9">
              <a:extLst>
                <a:ext uri="{FF2B5EF4-FFF2-40B4-BE49-F238E27FC236}">
                  <a16:creationId xmlns:a16="http://schemas.microsoft.com/office/drawing/2014/main" id="{AD2AFFB9-D624-D934-4C4E-C6E62329D10C}"/>
                </a:ext>
              </a:extLst>
            </p:cNvPr>
            <p:cNvSpPr/>
            <p:nvPr/>
          </p:nvSpPr>
          <p:spPr bwMode="auto">
            <a:xfrm>
              <a:off x="389498" y="740002"/>
              <a:ext cx="312064" cy="312064"/>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defTabSz="914377"/>
              <a:r>
                <a:rPr lang="en-US" sz="1867">
                  <a:latin typeface="Calibri" panose="020F0502020204030204" pitchFamily="34" charset="0"/>
                  <a:ea typeface="Calibri" panose="020F0502020204030204" pitchFamily="34" charset="0"/>
                  <a:cs typeface="Calibri" panose="020F0502020204030204" pitchFamily="34" charset="0"/>
                </a:rPr>
                <a:t>2</a:t>
              </a:r>
              <a:endParaRPr lang="en-GB" sz="1867">
                <a:latin typeface="Calibri" panose="020F0502020204030204" pitchFamily="34" charset="0"/>
                <a:ea typeface="Calibri" panose="020F0502020204030204" pitchFamily="34" charset="0"/>
                <a:cs typeface="Calibri" panose="020F0502020204030204" pitchFamily="34" charset="0"/>
              </a:endParaRPr>
            </a:p>
          </p:txBody>
        </p:sp>
      </p:grpSp>
      <p:sp>
        <p:nvSpPr>
          <p:cNvPr id="11" name="TextBox 10">
            <a:extLst>
              <a:ext uri="{FF2B5EF4-FFF2-40B4-BE49-F238E27FC236}">
                <a16:creationId xmlns:a16="http://schemas.microsoft.com/office/drawing/2014/main" id="{C615DAFE-A214-46CF-3324-6D77B37F4D30}"/>
              </a:ext>
            </a:extLst>
          </p:cNvPr>
          <p:cNvSpPr txBox="1"/>
          <p:nvPr/>
        </p:nvSpPr>
        <p:spPr>
          <a:xfrm>
            <a:off x="8090582" y="916713"/>
            <a:ext cx="554352" cy="404527"/>
          </a:xfrm>
          <a:prstGeom prst="rect">
            <a:avLst/>
          </a:prstGeom>
          <a:noFill/>
        </p:spPr>
        <p:txBody>
          <a:bodyPr wrap="none" lIns="0" tIns="0" rIns="0" bIns="0" rtlCol="0" anchor="ctr">
            <a:noAutofit/>
          </a:bodyPr>
          <a:lstStyle/>
          <a:p>
            <a:pPr algn="r"/>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…5</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D8EECB00-CB0F-443C-AA33-79513A17D9B6}"/>
              </a:ext>
            </a:extLst>
          </p:cNvPr>
          <p:cNvSpPr txBox="1"/>
          <p:nvPr/>
        </p:nvSpPr>
        <p:spPr>
          <a:xfrm>
            <a:off x="8149338" y="1517909"/>
            <a:ext cx="495596" cy="404527"/>
          </a:xfrm>
          <a:prstGeom prst="rect">
            <a:avLst/>
          </a:prstGeom>
          <a:noFill/>
        </p:spPr>
        <p:txBody>
          <a:bodyPr wrap="none" lIns="0" tIns="0" rIns="0" bIns="0" rtlCol="0" anchor="ctr">
            <a:noAutofit/>
          </a:bodyPr>
          <a:lstStyle/>
          <a:p>
            <a:pPr algn="r"/>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…6</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grpSp>
        <p:nvGrpSpPr>
          <p:cNvPr id="13" name="Group 12">
            <a:extLst>
              <a:ext uri="{FF2B5EF4-FFF2-40B4-BE49-F238E27FC236}">
                <a16:creationId xmlns:a16="http://schemas.microsoft.com/office/drawing/2014/main" id="{4101F5AA-ED70-8CD0-BEBC-87AE126AECDE}"/>
              </a:ext>
            </a:extLst>
          </p:cNvPr>
          <p:cNvGrpSpPr/>
          <p:nvPr/>
        </p:nvGrpSpPr>
        <p:grpSpPr>
          <a:xfrm>
            <a:off x="472120" y="2125212"/>
            <a:ext cx="8259833" cy="416085"/>
            <a:chOff x="389498" y="740002"/>
            <a:chExt cx="6194875" cy="312064"/>
          </a:xfrm>
        </p:grpSpPr>
        <p:sp>
          <p:nvSpPr>
            <p:cNvPr id="14" name="Rectangle: Rounded Corners 13">
              <a:hlinkClick r:id="rId5" action="ppaction://hlinksldjump"/>
              <a:extLst>
                <a:ext uri="{FF2B5EF4-FFF2-40B4-BE49-F238E27FC236}">
                  <a16:creationId xmlns:a16="http://schemas.microsoft.com/office/drawing/2014/main" id="{1BCC4BF7-0EC9-294E-EC97-88BD6FC022B6}"/>
                </a:ext>
              </a:extLst>
            </p:cNvPr>
            <p:cNvSpPr/>
            <p:nvPr/>
          </p:nvSpPr>
          <p:spPr bwMode="auto">
            <a:xfrm>
              <a:off x="827810" y="748671"/>
              <a:ext cx="5756563"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ctr" anchorCtr="0" compatLnSpc="1">
              <a:prstTxWarp prst="textNoShape">
                <a:avLst/>
              </a:prstTxWarp>
            </a:bodyPr>
            <a:lstStyle/>
            <a:p>
              <a:pPr defTabSz="1219170"/>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Risk score based on existing risk register</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5" name="Oval 14">
              <a:extLst>
                <a:ext uri="{FF2B5EF4-FFF2-40B4-BE49-F238E27FC236}">
                  <a16:creationId xmlns:a16="http://schemas.microsoft.com/office/drawing/2014/main" id="{AC516A6A-897D-7320-4E64-358ACC08C245}"/>
                </a:ext>
              </a:extLst>
            </p:cNvPr>
            <p:cNvSpPr/>
            <p:nvPr/>
          </p:nvSpPr>
          <p:spPr bwMode="auto">
            <a:xfrm>
              <a:off x="389498" y="740002"/>
              <a:ext cx="312064" cy="312064"/>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defTabSz="914377"/>
              <a:r>
                <a:rPr lang="en-US" sz="1867">
                  <a:latin typeface="Calibri" panose="020F0502020204030204" pitchFamily="34" charset="0"/>
                  <a:ea typeface="Calibri" panose="020F0502020204030204" pitchFamily="34" charset="0"/>
                  <a:cs typeface="Calibri" panose="020F0502020204030204" pitchFamily="34" charset="0"/>
                </a:rPr>
                <a:t>3</a:t>
              </a:r>
              <a:endParaRPr lang="en-GB" sz="1867">
                <a:latin typeface="Calibri" panose="020F0502020204030204" pitchFamily="34" charset="0"/>
                <a:ea typeface="Calibri" panose="020F0502020204030204" pitchFamily="34" charset="0"/>
                <a:cs typeface="Calibri" panose="020F0502020204030204" pitchFamily="34" charset="0"/>
              </a:endParaRPr>
            </a:p>
          </p:txBody>
        </p:sp>
      </p:grpSp>
      <p:grpSp>
        <p:nvGrpSpPr>
          <p:cNvPr id="16" name="Group 15">
            <a:extLst>
              <a:ext uri="{FF2B5EF4-FFF2-40B4-BE49-F238E27FC236}">
                <a16:creationId xmlns:a16="http://schemas.microsoft.com/office/drawing/2014/main" id="{7BBC4663-FB6D-A4CC-848E-41B430C90413}"/>
              </a:ext>
            </a:extLst>
          </p:cNvPr>
          <p:cNvGrpSpPr/>
          <p:nvPr/>
        </p:nvGrpSpPr>
        <p:grpSpPr>
          <a:xfrm>
            <a:off x="472120" y="2726053"/>
            <a:ext cx="8259833" cy="416085"/>
            <a:chOff x="389498" y="740002"/>
            <a:chExt cx="6194875" cy="312064"/>
          </a:xfrm>
        </p:grpSpPr>
        <p:sp>
          <p:nvSpPr>
            <p:cNvPr id="17" name="Rectangle: Rounded Corners 16">
              <a:hlinkClick r:id="rId6" action="ppaction://hlinksldjump"/>
              <a:extLst>
                <a:ext uri="{FF2B5EF4-FFF2-40B4-BE49-F238E27FC236}">
                  <a16:creationId xmlns:a16="http://schemas.microsoft.com/office/drawing/2014/main" id="{E55EC963-7B18-3879-3578-5D226E85E372}"/>
                </a:ext>
              </a:extLst>
            </p:cNvPr>
            <p:cNvSpPr/>
            <p:nvPr/>
          </p:nvSpPr>
          <p:spPr bwMode="auto">
            <a:xfrm>
              <a:off x="827810" y="748671"/>
              <a:ext cx="5756563" cy="294727"/>
            </a:xfrm>
            <a:prstGeom prst="roundRect">
              <a:avLst/>
            </a:prstGeom>
            <a:solidFill>
              <a:srgbClr val="0A81C4"/>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121920" tIns="60960" rIns="121920" bIns="60960" numCol="1" rtlCol="0" anchor="ctr" anchorCtr="0" compatLnSpc="1">
              <a:prstTxWarp prst="textNoShape">
                <a:avLst/>
              </a:prstTxWarp>
            </a:bodyPr>
            <a:lstStyle/>
            <a:p>
              <a:pPr defTabSz="1219170"/>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Analysis of risks with input from March 2025 Risk Survey</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Oval 17">
              <a:extLst>
                <a:ext uri="{FF2B5EF4-FFF2-40B4-BE49-F238E27FC236}">
                  <a16:creationId xmlns:a16="http://schemas.microsoft.com/office/drawing/2014/main" id="{8884D18B-FEC6-A653-D333-CF148DA7018B}"/>
                </a:ext>
              </a:extLst>
            </p:cNvPr>
            <p:cNvSpPr/>
            <p:nvPr/>
          </p:nvSpPr>
          <p:spPr bwMode="auto">
            <a:xfrm>
              <a:off x="389498" y="740002"/>
              <a:ext cx="312064" cy="312064"/>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defTabSz="914377"/>
              <a:r>
                <a:rPr lang="en-US" sz="1867">
                  <a:latin typeface="Calibri" panose="020F0502020204030204" pitchFamily="34" charset="0"/>
                  <a:ea typeface="Calibri" panose="020F0502020204030204" pitchFamily="34" charset="0"/>
                  <a:cs typeface="Calibri" panose="020F0502020204030204" pitchFamily="34" charset="0"/>
                </a:rPr>
                <a:t>4</a:t>
              </a:r>
              <a:endParaRPr lang="en-GB" sz="1867">
                <a:latin typeface="Calibri" panose="020F0502020204030204" pitchFamily="34" charset="0"/>
                <a:ea typeface="Calibri" panose="020F0502020204030204" pitchFamily="34" charset="0"/>
                <a:cs typeface="Calibri" panose="020F0502020204030204" pitchFamily="34" charset="0"/>
              </a:endParaRPr>
            </a:p>
          </p:txBody>
        </p:sp>
      </p:grpSp>
      <p:sp>
        <p:nvSpPr>
          <p:cNvPr id="19" name="TextBox 18">
            <a:extLst>
              <a:ext uri="{FF2B5EF4-FFF2-40B4-BE49-F238E27FC236}">
                <a16:creationId xmlns:a16="http://schemas.microsoft.com/office/drawing/2014/main" id="{D06698B3-D8FF-CE66-56FD-5036AC2A1E91}"/>
              </a:ext>
            </a:extLst>
          </p:cNvPr>
          <p:cNvSpPr txBox="1"/>
          <p:nvPr/>
        </p:nvSpPr>
        <p:spPr>
          <a:xfrm>
            <a:off x="8090582" y="2138190"/>
            <a:ext cx="554352" cy="404527"/>
          </a:xfrm>
          <a:prstGeom prst="rect">
            <a:avLst/>
          </a:prstGeom>
          <a:noFill/>
        </p:spPr>
        <p:txBody>
          <a:bodyPr wrap="none" lIns="0" tIns="0" rIns="0" bIns="0" rtlCol="0" anchor="ctr">
            <a:noAutofit/>
          </a:bodyPr>
          <a:lstStyle/>
          <a:p>
            <a:pPr algn="r"/>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..8</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B870ABE0-F1F9-903A-9A51-A00A83D0A0D5}"/>
              </a:ext>
            </a:extLst>
          </p:cNvPr>
          <p:cNvSpPr txBox="1"/>
          <p:nvPr/>
        </p:nvSpPr>
        <p:spPr>
          <a:xfrm>
            <a:off x="8149337" y="2739386"/>
            <a:ext cx="495597" cy="404527"/>
          </a:xfrm>
          <a:prstGeom prst="rect">
            <a:avLst/>
          </a:prstGeom>
          <a:noFill/>
        </p:spPr>
        <p:txBody>
          <a:bodyPr wrap="none" lIns="0" tIns="0" rIns="0" bIns="0" rtlCol="0" anchor="ctr">
            <a:noAutofit/>
          </a:bodyPr>
          <a:lstStyle/>
          <a:p>
            <a:pPr algn="r"/>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..10</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38E8FA71-577B-B7E5-681E-1E86613F1805}"/>
              </a:ext>
            </a:extLst>
          </p:cNvPr>
          <p:cNvSpPr txBox="1"/>
          <p:nvPr/>
        </p:nvSpPr>
        <p:spPr>
          <a:xfrm>
            <a:off x="8149337" y="3352584"/>
            <a:ext cx="495597" cy="404527"/>
          </a:xfrm>
          <a:prstGeom prst="rect">
            <a:avLst/>
          </a:prstGeom>
          <a:noFill/>
        </p:spPr>
        <p:txBody>
          <a:bodyPr wrap="none" lIns="0" tIns="0" rIns="0" bIns="0" rtlCol="0" anchor="ctr">
            <a:noAutofit/>
          </a:bodyPr>
          <a:lstStyle/>
          <a:p>
            <a:pPr algn="r"/>
            <a:r>
              <a:rPr lang="en-US" sz="1867" dirty="0">
                <a:solidFill>
                  <a:schemeClr val="bg1"/>
                </a:solidFill>
                <a:latin typeface="Calibri" panose="020F0502020204030204" pitchFamily="34" charset="0"/>
                <a:ea typeface="Calibri" panose="020F0502020204030204" pitchFamily="34" charset="0"/>
                <a:cs typeface="Calibri" panose="020F0502020204030204" pitchFamily="34" charset="0"/>
              </a:rPr>
              <a:t>..17</a:t>
            </a:r>
            <a:endParaRPr lang="en-GB" sz="1867"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68540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A57478-2990-4536-FA83-B93253866453}"/>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1E5C65BE-4A32-7735-1354-F74188BC696E}"/>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5</a:t>
            </a:fld>
            <a:endParaRPr lang="de-DE">
              <a:solidFill>
                <a:srgbClr val="D6BC00"/>
              </a:solidFill>
            </a:endParaRPr>
          </a:p>
        </p:txBody>
      </p:sp>
      <p:sp>
        <p:nvSpPr>
          <p:cNvPr id="2" name="TextBox 1">
            <a:extLst>
              <a:ext uri="{FF2B5EF4-FFF2-40B4-BE49-F238E27FC236}">
                <a16:creationId xmlns:a16="http://schemas.microsoft.com/office/drawing/2014/main" id="{E383FC54-44EB-6458-3407-17186B5CF890}"/>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Background and Introduction</a:t>
            </a:r>
          </a:p>
        </p:txBody>
      </p:sp>
      <p:sp>
        <p:nvSpPr>
          <p:cNvPr id="4" name="TextBox 3">
            <a:extLst>
              <a:ext uri="{FF2B5EF4-FFF2-40B4-BE49-F238E27FC236}">
                <a16:creationId xmlns:a16="http://schemas.microsoft.com/office/drawing/2014/main" id="{4FED4C33-485D-58E7-EE4D-EECD6B427546}"/>
              </a:ext>
            </a:extLst>
          </p:cNvPr>
          <p:cNvSpPr txBox="1"/>
          <p:nvPr/>
        </p:nvSpPr>
        <p:spPr>
          <a:xfrm>
            <a:off x="157611" y="784841"/>
            <a:ext cx="11679380" cy="4785926"/>
          </a:xfrm>
          <a:prstGeom prst="rect">
            <a:avLst/>
          </a:prstGeom>
          <a:noFill/>
        </p:spPr>
        <p:txBody>
          <a:bodyPr wrap="square">
            <a:spAutoFit/>
          </a:bodyPr>
          <a:lstStyle/>
          <a:p>
            <a:pPr marL="120648" lvl="1">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Board of Directors (“BoD”) has a mandate to review the overall strategy and governance of the AAE every three to five years. Risk management is an integral part of good governance for the AAE and, within the scope of this work, the BoD maintains an up-to-date risk register setting out the risks to which the AAE is exposed to, their assessment, and mitigating actions adopted in relation to each risk.</a:t>
            </a:r>
          </a:p>
          <a:p>
            <a:pPr marL="120648" lvl="1">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purpose of this document is to assist the regular review of the AAE’s risk register, including:</a:t>
            </a:r>
          </a:p>
          <a:p>
            <a:pPr marL="406398" lvl="1" indent="-285750">
              <a:spcAft>
                <a:spcPts val="1800"/>
              </a:spcAft>
              <a:buFont typeface="Arial" panose="020B0604020202020204" pitchFamily="34" charset="0"/>
              <a:buChar char="•"/>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Identification of risks</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Reviewing the existing risk register to ensure the risks identified remain relevant. Updating the current list of risks to include additional risks, if required.</a:t>
            </a:r>
          </a:p>
          <a:p>
            <a:pPr marL="406398" lvl="1" indent="-285750">
              <a:spcAft>
                <a:spcPts val="1800"/>
              </a:spcAft>
              <a:buFont typeface="Arial" panose="020B0604020202020204" pitchFamily="34" charset="0"/>
              <a:buChar char="•"/>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Measurement of risks</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t>
            </a: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Updating the probability and severity associated with each risk, taking into consideration any mitigation actions. To support this exercise, a survey was circulated to the BoD and AAE Committee Chairs to quantify these metrics.</a:t>
            </a:r>
          </a:p>
          <a:p>
            <a:pPr marL="406398" lvl="1" indent="-285750">
              <a:spcAft>
                <a:spcPts val="1800"/>
              </a:spcAft>
              <a:buFont typeface="Arial" panose="020B0604020202020204" pitchFamily="34" charset="0"/>
              <a:buChar char="•"/>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Mitigation:</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Reviewing the adequacy and appropriateness of existing mitigation actions and reviewing these, where required. Reviewing input from the survey in relation mitigation actions proposed in survey responses.</a:t>
            </a:r>
          </a:p>
          <a:p>
            <a:pPr marL="406398" lvl="1" indent="-285750">
              <a:spcAft>
                <a:spcPts val="1800"/>
              </a:spcAft>
              <a:buFont typeface="Arial" panose="020B0604020202020204" pitchFamily="34" charset="0"/>
              <a:buChar char="•"/>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Monitoring and ownership of risks</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Ensuring that each risk identified is assigned to a risk owner, who will have overall responsibility for the on-going monitoring and reporting on this risk.</a:t>
            </a:r>
          </a:p>
          <a:p>
            <a:pPr marL="406398" lvl="1" indent="-285750">
              <a:spcAft>
                <a:spcPts val="1800"/>
              </a:spcAft>
              <a:buFont typeface="Arial" panose="020B0604020202020204" pitchFamily="34" charset="0"/>
              <a:buChar char="•"/>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Revised risk register</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Providing and adopting an updated risk register, following the completion of the exercise.</a:t>
            </a:r>
          </a:p>
          <a:p>
            <a:pPr marL="120648" lvl="1">
              <a:spcAft>
                <a:spcPts val="18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information presented is mainly a result of the input provided by survey participants. Further discussions and analysis are required to make conclusions in relation to the risks identified and the way forward.</a:t>
            </a:r>
          </a:p>
        </p:txBody>
      </p:sp>
      <p:sp>
        <p:nvSpPr>
          <p:cNvPr id="5" name="Oval 4">
            <a:extLst>
              <a:ext uri="{FF2B5EF4-FFF2-40B4-BE49-F238E27FC236}">
                <a16:creationId xmlns:a16="http://schemas.microsoft.com/office/drawing/2014/main" id="{70E5A258-398F-CF8A-28C2-ED5FF64CB825}"/>
              </a:ext>
            </a:extLst>
          </p:cNvPr>
          <p:cNvSpPr/>
          <p:nvPr/>
        </p:nvSpPr>
        <p:spPr bwMode="auto">
          <a:xfrm>
            <a:off x="301863" y="2000741"/>
            <a:ext cx="211229" cy="211229"/>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b="1">
                <a:latin typeface="Calibri" panose="020F0502020204030204" pitchFamily="34" charset="0"/>
                <a:ea typeface="Calibri" panose="020F0502020204030204" pitchFamily="34" charset="0"/>
                <a:cs typeface="Calibri" panose="020F0502020204030204" pitchFamily="34" charset="0"/>
              </a:rPr>
              <a:t>1</a:t>
            </a:r>
            <a:endParaRPr lang="en-GB" sz="1100" b="1">
              <a:latin typeface="Calibri" panose="020F0502020204030204" pitchFamily="34" charset="0"/>
              <a:ea typeface="Calibri" panose="020F0502020204030204" pitchFamily="34" charset="0"/>
              <a:cs typeface="Calibri" panose="020F0502020204030204" pitchFamily="34" charset="0"/>
            </a:endParaRPr>
          </a:p>
        </p:txBody>
      </p:sp>
      <p:sp>
        <p:nvSpPr>
          <p:cNvPr id="6" name="Oval 5">
            <a:extLst>
              <a:ext uri="{FF2B5EF4-FFF2-40B4-BE49-F238E27FC236}">
                <a16:creationId xmlns:a16="http://schemas.microsoft.com/office/drawing/2014/main" id="{23D79EFB-813D-AD25-4905-27EDC9C76A18}"/>
              </a:ext>
            </a:extLst>
          </p:cNvPr>
          <p:cNvSpPr/>
          <p:nvPr/>
        </p:nvSpPr>
        <p:spPr bwMode="auto">
          <a:xfrm>
            <a:off x="301863" y="2658649"/>
            <a:ext cx="211229" cy="211229"/>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b="1">
                <a:latin typeface="Calibri" panose="020F0502020204030204" pitchFamily="34" charset="0"/>
                <a:ea typeface="Calibri" panose="020F0502020204030204" pitchFamily="34" charset="0"/>
                <a:cs typeface="Calibri" panose="020F0502020204030204" pitchFamily="34" charset="0"/>
              </a:rPr>
              <a:t>2</a:t>
            </a:r>
            <a:endParaRPr lang="en-GB" sz="1100" b="1">
              <a:latin typeface="Calibri" panose="020F0502020204030204" pitchFamily="34" charset="0"/>
              <a:ea typeface="Calibri" panose="020F0502020204030204" pitchFamily="34" charset="0"/>
              <a:cs typeface="Calibri" panose="020F0502020204030204" pitchFamily="34" charset="0"/>
            </a:endParaRPr>
          </a:p>
        </p:txBody>
      </p:sp>
      <p:sp>
        <p:nvSpPr>
          <p:cNvPr id="7" name="Oval 6">
            <a:extLst>
              <a:ext uri="{FF2B5EF4-FFF2-40B4-BE49-F238E27FC236}">
                <a16:creationId xmlns:a16="http://schemas.microsoft.com/office/drawing/2014/main" id="{4A30D789-6A62-5DC1-AA03-73F8600F6A96}"/>
              </a:ext>
            </a:extLst>
          </p:cNvPr>
          <p:cNvSpPr/>
          <p:nvPr/>
        </p:nvSpPr>
        <p:spPr bwMode="auto">
          <a:xfrm>
            <a:off x="301863" y="3307788"/>
            <a:ext cx="211229" cy="211229"/>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b="1">
                <a:latin typeface="Calibri" panose="020F0502020204030204" pitchFamily="34" charset="0"/>
                <a:ea typeface="Calibri" panose="020F0502020204030204" pitchFamily="34" charset="0"/>
                <a:cs typeface="Calibri" panose="020F0502020204030204" pitchFamily="34" charset="0"/>
              </a:rPr>
              <a:t>3</a:t>
            </a:r>
            <a:endParaRPr lang="en-GB" sz="1100" b="1">
              <a:latin typeface="Calibri" panose="020F0502020204030204" pitchFamily="34" charset="0"/>
              <a:ea typeface="Calibri" panose="020F0502020204030204" pitchFamily="34" charset="0"/>
              <a:cs typeface="Calibri" panose="020F0502020204030204" pitchFamily="34" charset="0"/>
            </a:endParaRPr>
          </a:p>
        </p:txBody>
      </p:sp>
      <p:sp>
        <p:nvSpPr>
          <p:cNvPr id="8" name="Oval 7">
            <a:extLst>
              <a:ext uri="{FF2B5EF4-FFF2-40B4-BE49-F238E27FC236}">
                <a16:creationId xmlns:a16="http://schemas.microsoft.com/office/drawing/2014/main" id="{F04DF4A8-E06D-3C57-F637-95C6D859D220}"/>
              </a:ext>
            </a:extLst>
          </p:cNvPr>
          <p:cNvSpPr/>
          <p:nvPr/>
        </p:nvSpPr>
        <p:spPr bwMode="auto">
          <a:xfrm>
            <a:off x="301863" y="3956139"/>
            <a:ext cx="211229" cy="211229"/>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b="1">
                <a:latin typeface="Calibri" panose="020F0502020204030204" pitchFamily="34" charset="0"/>
                <a:ea typeface="Calibri" panose="020F0502020204030204" pitchFamily="34" charset="0"/>
                <a:cs typeface="Calibri" panose="020F0502020204030204" pitchFamily="34" charset="0"/>
              </a:rPr>
              <a:t>4</a:t>
            </a:r>
            <a:endParaRPr lang="en-GB" sz="1100" b="1">
              <a:latin typeface="Calibri" panose="020F0502020204030204" pitchFamily="34" charset="0"/>
              <a:ea typeface="Calibri" panose="020F0502020204030204" pitchFamily="34" charset="0"/>
              <a:cs typeface="Calibri" panose="020F0502020204030204" pitchFamily="34" charset="0"/>
            </a:endParaRPr>
          </a:p>
        </p:txBody>
      </p:sp>
      <p:sp>
        <p:nvSpPr>
          <p:cNvPr id="9" name="Oval 8">
            <a:extLst>
              <a:ext uri="{FF2B5EF4-FFF2-40B4-BE49-F238E27FC236}">
                <a16:creationId xmlns:a16="http://schemas.microsoft.com/office/drawing/2014/main" id="{9C45A4A9-35C1-5C65-DA3A-A3941048BFC9}"/>
              </a:ext>
            </a:extLst>
          </p:cNvPr>
          <p:cNvSpPr/>
          <p:nvPr/>
        </p:nvSpPr>
        <p:spPr bwMode="auto">
          <a:xfrm>
            <a:off x="301862" y="4626805"/>
            <a:ext cx="211229" cy="211229"/>
          </a:xfrm>
          <a:prstGeom prst="ellipse">
            <a:avLst/>
          </a:prstGeom>
          <a:solidFill>
            <a:srgbClr val="D3BD28"/>
          </a:solidFill>
          <a:ln w="9525" cap="flat" cmpd="sng" algn="ctr">
            <a:solidFill>
              <a:srgbClr val="183C6C"/>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68580" tIns="34290" rIns="68580" bIns="34290" numCol="1" rtlCol="0" anchor="ctr" anchorCtr="0" compatLnSpc="1">
            <a:prstTxWarp prst="textNoShape">
              <a:avLst/>
            </a:prstTxWarp>
          </a:bodyPr>
          <a:lstStyle/>
          <a:p>
            <a:pPr algn="ctr" defTabSz="685800"/>
            <a:r>
              <a:rPr lang="en-US" sz="1100" b="1">
                <a:latin typeface="Calibri" panose="020F0502020204030204" pitchFamily="34" charset="0"/>
                <a:ea typeface="Calibri" panose="020F0502020204030204" pitchFamily="34" charset="0"/>
                <a:cs typeface="Calibri" panose="020F0502020204030204" pitchFamily="34" charset="0"/>
              </a:rPr>
              <a:t>5</a:t>
            </a:r>
            <a:endParaRPr lang="en-GB" sz="1100" b="1">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82301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FFEC91-A39D-8995-0304-24BF3447C64D}"/>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F91D2FDA-E88D-6FF4-5A83-587A6EA64243}"/>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6</a:t>
            </a:fld>
            <a:endParaRPr lang="de-DE">
              <a:solidFill>
                <a:srgbClr val="D6BC00"/>
              </a:solidFill>
            </a:endParaRPr>
          </a:p>
        </p:txBody>
      </p:sp>
      <p:sp>
        <p:nvSpPr>
          <p:cNvPr id="2" name="TextBox 1">
            <a:extLst>
              <a:ext uri="{FF2B5EF4-FFF2-40B4-BE49-F238E27FC236}">
                <a16:creationId xmlns:a16="http://schemas.microsoft.com/office/drawing/2014/main" id="{47306725-C838-A8B7-82FC-2636BCA8D667}"/>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Current Risk Register: Definitions &amp; Proposed Description</a:t>
            </a:r>
          </a:p>
        </p:txBody>
      </p:sp>
      <p:graphicFrame>
        <p:nvGraphicFramePr>
          <p:cNvPr id="4" name="Table 3">
            <a:extLst>
              <a:ext uri="{FF2B5EF4-FFF2-40B4-BE49-F238E27FC236}">
                <a16:creationId xmlns:a16="http://schemas.microsoft.com/office/drawing/2014/main" id="{12E10EED-1D5C-4B97-AC23-6CABBCE467F6}"/>
              </a:ext>
            </a:extLst>
          </p:cNvPr>
          <p:cNvGraphicFramePr>
            <a:graphicFrameLocks noGrp="1"/>
          </p:cNvGraphicFramePr>
          <p:nvPr>
            <p:extLst>
              <p:ext uri="{D42A27DB-BD31-4B8C-83A1-F6EECF244321}">
                <p14:modId xmlns:p14="http://schemas.microsoft.com/office/powerpoint/2010/main" val="57326544"/>
              </p:ext>
            </p:extLst>
          </p:nvPr>
        </p:nvGraphicFramePr>
        <p:xfrm>
          <a:off x="370781" y="1174727"/>
          <a:ext cx="11564767" cy="5273040"/>
        </p:xfrm>
        <a:graphic>
          <a:graphicData uri="http://schemas.openxmlformats.org/drawingml/2006/table">
            <a:tbl>
              <a:tblPr firstRow="1" bandRow="1">
                <a:tableStyleId>{3B4B98B0-60AC-42C2-AFA5-B58CD77FA1E5}</a:tableStyleId>
              </a:tblPr>
              <a:tblGrid>
                <a:gridCol w="538881">
                  <a:extLst>
                    <a:ext uri="{9D8B030D-6E8A-4147-A177-3AD203B41FA5}">
                      <a16:colId xmlns:a16="http://schemas.microsoft.com/office/drawing/2014/main" val="306931997"/>
                    </a:ext>
                  </a:extLst>
                </a:gridCol>
                <a:gridCol w="1989886">
                  <a:extLst>
                    <a:ext uri="{9D8B030D-6E8A-4147-A177-3AD203B41FA5}">
                      <a16:colId xmlns:a16="http://schemas.microsoft.com/office/drawing/2014/main" val="582305692"/>
                    </a:ext>
                  </a:extLst>
                </a:gridCol>
                <a:gridCol w="9036000">
                  <a:extLst>
                    <a:ext uri="{9D8B030D-6E8A-4147-A177-3AD203B41FA5}">
                      <a16:colId xmlns:a16="http://schemas.microsoft.com/office/drawing/2014/main" val="842477492"/>
                    </a:ext>
                  </a:extLst>
                </a:gridCol>
              </a:tblGrid>
              <a:tr h="212998">
                <a:tc>
                  <a:txBody>
                    <a:body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Risk</a:t>
                      </a:r>
                    </a:p>
                  </a:txBody>
                  <a:tcPr anchor="ctr"/>
                </a:tc>
                <a:tc>
                  <a:txBody>
                    <a:bodyPr/>
                    <a:lstStyle/>
                    <a:p>
                      <a:r>
                        <a:rPr lang="en-GB" sz="1200" dirty="0">
                          <a:latin typeface="Calibri" panose="020F0502020204030204" pitchFamily="34" charset="0"/>
                          <a:ea typeface="Calibri" panose="020F0502020204030204" pitchFamily="34" charset="0"/>
                          <a:cs typeface="Calibri" panose="020F0502020204030204" pitchFamily="34" charset="0"/>
                        </a:rPr>
                        <a:t>Current Definition</a:t>
                      </a:r>
                    </a:p>
                  </a:txBody>
                  <a:tcPr anchor="ctr"/>
                </a:tc>
                <a:tc>
                  <a:txBody>
                    <a:bodyPr/>
                    <a:lstStyle/>
                    <a:p>
                      <a:r>
                        <a:rPr lang="en-GB" sz="1200" dirty="0">
                          <a:latin typeface="Calibri" panose="020F0502020204030204" pitchFamily="34" charset="0"/>
                          <a:ea typeface="Calibri" panose="020F0502020204030204" pitchFamily="34" charset="0"/>
                          <a:cs typeface="Calibri" panose="020F0502020204030204" pitchFamily="34" charset="0"/>
                        </a:rPr>
                        <a:t>Suggested expanded description</a:t>
                      </a:r>
                    </a:p>
                  </a:txBody>
                  <a:tcPr anchor="ctr"/>
                </a:tc>
                <a:extLst>
                  <a:ext uri="{0D108BD9-81ED-4DB2-BD59-A6C34878D82A}">
                    <a16:rowId xmlns:a16="http://schemas.microsoft.com/office/drawing/2014/main" val="492153313"/>
                  </a:ext>
                </a:extLst>
              </a:tr>
              <a:tr h="5916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1</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The risk of losing Member Associations’ trust, engagement and support.</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A decline in the trust or active engagement of Member Associations could undermine the AAE’s legitimacy, influence, and ability to represent the European actuarial profession effectively. This may result from perceived lack of transparency, poor communication, misalignment of strategic priorities, or ineffective delivery of value. A disengaged membership base reduces the diversity and strength of input into consultations, weakens the AAE's standing with external stakeholders, and may ultimately threaten its cohesion and sustainability.</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3104774707"/>
                  </a:ext>
                </a:extLst>
              </a:tr>
              <a:tr h="5916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2</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Risks associated with Core syllabus, CPD, Code of Conduct and MRA.</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Inconsistencies or disputes around key professional standards — such as the Core Syllabus, Continuing Professional Development (CPD) requirements, the Code of Conduct, or the Mutual Recognition Agreement (MRAs) — could damage </a:t>
                      </a:r>
                      <a:r>
                        <a:rPr lang="en-US" sz="1100" dirty="0" err="1">
                          <a:latin typeface="Calibri" panose="020F0502020204030204" pitchFamily="34" charset="0"/>
                          <a:ea typeface="Calibri" panose="020F0502020204030204" pitchFamily="34" charset="0"/>
                          <a:cs typeface="Calibri" panose="020F0502020204030204" pitchFamily="34" charset="0"/>
                        </a:rPr>
                        <a:t>harmonisation</a:t>
                      </a:r>
                      <a:r>
                        <a:rPr lang="en-US" sz="1100" dirty="0">
                          <a:latin typeface="Calibri" panose="020F0502020204030204" pitchFamily="34" charset="0"/>
                          <a:ea typeface="Calibri" panose="020F0502020204030204" pitchFamily="34" charset="0"/>
                          <a:cs typeface="Calibri" panose="020F0502020204030204" pitchFamily="34" charset="0"/>
                        </a:rPr>
                        <a:t> efforts and mutual trust among Member Associations. Failure to maintain widely accepted, future-proof, and high-quality standards may erode the credibility of the AAE as a unifying professional body and limit actuaries' mobility across Europe, reducing the perceived value of the AAE’s work.</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789981093"/>
                  </a:ext>
                </a:extLst>
              </a:tr>
              <a:tr h="5916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3</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The risk of losing attractiveness, competences and relevance as actuarial profession.</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If the actuarial profession fails to stay competitive in the broader financial and data science landscape, or is perceived as lagging in emerging areas such as sustainability, AI, or broader risk management, it may lose relevance to employers, regulators, and students. This could lead to declining enrolment in actuarial education, difficulty in attracting top talent, and loss of influence in policy-making. The AAE has a key role in maintaining and promoting the reputation and evolution of the profession at European level.</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338198732"/>
                  </a:ext>
                </a:extLst>
              </a:tr>
              <a:tr h="53564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4</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The risk of lack of trust from external stakeholders.</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Stakeholders such as EIOPA, the European Commission, and other policy and regulatory bodies must view the AAE as a credible, neutral, and technically robust source of expertise. A loss of this trust could stem from poorly evidenced positions, slow responses to consultations, inconsistent messaging, or perceived conflicts of interest. If external confidence erodes, the AAE may lose its seat at the table in key discussions affecting the profession.</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146181624"/>
                  </a:ext>
                </a:extLst>
              </a:tr>
              <a:tr h="5916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5</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The risk of a lack of volunteers.</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The AAE relies heavily on volunteers from Member Associations to contribute to its workstreams, committees, consultations, and thought leadership. A shortage of engaged and suitably qualified volunteers can severely limit the AAE’s capacity to respond to EU developments, maintain professional standards, or influence the regulatory agenda. Contributing factors may include excessive time demands, unclear value proposition, or lack of recognition for volunteers’ efforts.</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1381549294"/>
                  </a:ext>
                </a:extLst>
              </a:tr>
              <a:tr h="5916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6</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Operational risks (key persons, cyber risks, IT issues, litigation, compliance with competition legislation, GDPR).</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As a small organisation with limited operational capacity, the AAE faces risks relating to over-dependence on key individuals, inadequate IT infrastructure or cybersecurity, and potential non-compliance with legal or regulatory requirements (e.g., GDPR , competition law). Any significant disruption or breach could affect the AAE’s ability to function, lead to reputational damage, or expose it to fines and legal consequences.</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2393704661"/>
                  </a:ext>
                </a:extLst>
              </a:tr>
              <a:tr h="53564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7</a:t>
                      </a:r>
                    </a:p>
                  </a:txBody>
                  <a:tcPr anchor="ctr"/>
                </a:tc>
                <a:tc>
                  <a:txBody>
                    <a:bodyPr/>
                    <a:lstStyle/>
                    <a:p>
                      <a:r>
                        <a:rPr lang="en-GB" sz="1100" dirty="0">
                          <a:latin typeface="Calibri" panose="020F0502020204030204" pitchFamily="34" charset="0"/>
                          <a:ea typeface="Calibri" panose="020F0502020204030204" pitchFamily="34" charset="0"/>
                          <a:cs typeface="Calibri" panose="020F0502020204030204" pitchFamily="34" charset="0"/>
                        </a:rPr>
                        <a:t>Financial risk</a:t>
                      </a:r>
                    </a:p>
                  </a:txBody>
                  <a:tcPr anchor="ctr"/>
                </a:tc>
                <a:tc>
                  <a:txBody>
                    <a:bodyPr/>
                    <a:lstStyle/>
                    <a:p>
                      <a:r>
                        <a:rPr lang="en-US" sz="1100" dirty="0">
                          <a:latin typeface="Calibri" panose="020F0502020204030204" pitchFamily="34" charset="0"/>
                          <a:ea typeface="Calibri" panose="020F0502020204030204" pitchFamily="34" charset="0"/>
                          <a:cs typeface="Calibri" panose="020F0502020204030204" pitchFamily="34" charset="0"/>
                        </a:rPr>
                        <a:t>The AAE operates on a limited budget and is dependent on membership fees and potentially hard to control income sources. Unexpected increases in costs (e.g., due to inflation or changes in staffing needs), loss of members, or failure to attract new sources of funding could constrain its operations or strategic ambitions. Weak financial resilience may also limit the AAE’s ability to invest in future initiatives, recruit staff, or respond effectively to emerging needs.</a:t>
                      </a:r>
                      <a:endParaRPr lang="en-GB" sz="1100" dirty="0">
                        <a:latin typeface="Calibri" panose="020F0502020204030204" pitchFamily="34" charset="0"/>
                        <a:ea typeface="Calibri" panose="020F0502020204030204" pitchFamily="34" charset="0"/>
                        <a:cs typeface="Calibri" panose="020F0502020204030204" pitchFamily="34" charset="0"/>
                      </a:endParaRPr>
                    </a:p>
                  </a:txBody>
                  <a:tcPr anchor="ctr"/>
                </a:tc>
                <a:extLst>
                  <a:ext uri="{0D108BD9-81ED-4DB2-BD59-A6C34878D82A}">
                    <a16:rowId xmlns:a16="http://schemas.microsoft.com/office/drawing/2014/main" val="441627125"/>
                  </a:ext>
                </a:extLst>
              </a:tr>
            </a:tbl>
          </a:graphicData>
        </a:graphic>
      </p:graphicFrame>
      <p:sp>
        <p:nvSpPr>
          <p:cNvPr id="7" name="TextBox 6">
            <a:extLst>
              <a:ext uri="{FF2B5EF4-FFF2-40B4-BE49-F238E27FC236}">
                <a16:creationId xmlns:a16="http://schemas.microsoft.com/office/drawing/2014/main" id="{6FE0CA6E-22E4-0D17-34A6-A3090B64C108}"/>
              </a:ext>
            </a:extLst>
          </p:cNvPr>
          <p:cNvSpPr txBox="1"/>
          <p:nvPr/>
        </p:nvSpPr>
        <p:spPr>
          <a:xfrm>
            <a:off x="174227" y="627195"/>
            <a:ext cx="11679380" cy="461665"/>
          </a:xfrm>
          <a:prstGeom prst="rect">
            <a:avLst/>
          </a:prstGeom>
          <a:noFill/>
        </p:spPr>
        <p:txBody>
          <a:bodyPr wrap="square">
            <a:spAutoFit/>
          </a:bodyPr>
          <a:lstStyle/>
          <a:p>
            <a:pPr marL="120648" lvl="1">
              <a:spcAft>
                <a:spcPts val="1200"/>
              </a:spcAft>
            </a:pPr>
            <a:r>
              <a:rPr lang="en-US" sz="12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table below outlines the existing risks included in the risk register, along with a newly identified financial risk (#7) added during recent discussions. Given that the current definitions are rather high-level, more detailed and expanded descriptions are now provided:</a:t>
            </a:r>
          </a:p>
        </p:txBody>
      </p:sp>
      <p:sp>
        <p:nvSpPr>
          <p:cNvPr id="9" name="Rectangle: Rounded Corners 8">
            <a:extLst>
              <a:ext uri="{FF2B5EF4-FFF2-40B4-BE49-F238E27FC236}">
                <a16:creationId xmlns:a16="http://schemas.microsoft.com/office/drawing/2014/main" id="{32DBDB48-3273-09A9-3C28-5B206BAD204E}"/>
              </a:ext>
            </a:extLst>
          </p:cNvPr>
          <p:cNvSpPr/>
          <p:nvPr/>
        </p:nvSpPr>
        <p:spPr bwMode="auto">
          <a:xfrm>
            <a:off x="1867709" y="6064156"/>
            <a:ext cx="500975" cy="186313"/>
          </a:xfrm>
          <a:prstGeom prst="roundRect">
            <a:avLst/>
          </a:prstGeom>
          <a:solidFill>
            <a:srgbClr val="CABB15"/>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New</a:t>
            </a:r>
          </a:p>
        </p:txBody>
      </p:sp>
    </p:spTree>
    <p:extLst>
      <p:ext uri="{BB962C8B-B14F-4D97-AF65-F5344CB8AC3E}">
        <p14:creationId xmlns:p14="http://schemas.microsoft.com/office/powerpoint/2010/main" val="1820661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D66B6-C638-9435-399A-86E741EEBB9E}"/>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7AF292CC-6AC7-E3F7-022D-967F3F98905B}"/>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7</a:t>
            </a:fld>
            <a:endParaRPr lang="de-DE">
              <a:solidFill>
                <a:srgbClr val="D6BC00"/>
              </a:solidFill>
            </a:endParaRPr>
          </a:p>
        </p:txBody>
      </p:sp>
      <p:sp>
        <p:nvSpPr>
          <p:cNvPr id="2" name="TextBox 1">
            <a:extLst>
              <a:ext uri="{FF2B5EF4-FFF2-40B4-BE49-F238E27FC236}">
                <a16:creationId xmlns:a16="http://schemas.microsoft.com/office/drawing/2014/main" id="{48A4415B-ECDE-8E52-DE65-7BEF4164D5D8}"/>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Treatment of AI-Related Risk in the AAE Risk Register</a:t>
            </a:r>
          </a:p>
        </p:txBody>
      </p:sp>
      <p:sp>
        <p:nvSpPr>
          <p:cNvPr id="5" name="TextBox 4">
            <a:extLst>
              <a:ext uri="{FF2B5EF4-FFF2-40B4-BE49-F238E27FC236}">
                <a16:creationId xmlns:a16="http://schemas.microsoft.com/office/drawing/2014/main" id="{4DC6EBB9-DA2E-6C61-AB2A-8267E2D962B4}"/>
              </a:ext>
            </a:extLst>
          </p:cNvPr>
          <p:cNvSpPr txBox="1"/>
          <p:nvPr/>
        </p:nvSpPr>
        <p:spPr>
          <a:xfrm>
            <a:off x="184880" y="725849"/>
            <a:ext cx="11827596" cy="1300356"/>
          </a:xfrm>
          <a:prstGeom prst="rect">
            <a:avLst/>
          </a:prstGeom>
          <a:noFill/>
        </p:spPr>
        <p:txBody>
          <a:bodyPr wrap="square">
            <a:spAutoFit/>
          </a:bodyPr>
          <a:lstStyle/>
          <a:p>
            <a:pPr marL="120648" lvl="1">
              <a:spcAft>
                <a:spcPts val="1200"/>
              </a:spcAft>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Background</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Following a request from the Board, the AI-DS WG reviewed the potential inclusion of a standalone AI-related risk in the AAE Risk Register.</a:t>
            </a:r>
          </a:p>
          <a:p>
            <a:pPr marL="120648" lvl="1">
              <a:spcAft>
                <a:spcPts val="300"/>
              </a:spcAft>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Conclusion</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Following discussion, it was proposed that AI-related risk does not warrant a separate entry in the register at this stage. Instead, it is more appropriately treated as a cross-sectional risk already embedded within several existing risks.</a:t>
            </a:r>
          </a:p>
          <a:p>
            <a:pPr marL="120648" lvl="1">
              <a:spcBef>
                <a:spcPts val="1200"/>
              </a:spcBef>
              <a:spcAft>
                <a:spcPts val="1200"/>
              </a:spcAft>
            </a:pPr>
            <a:r>
              <a:rPr lang="en-US" sz="1400" b="1" kern="0" dirty="0">
                <a:solidFill>
                  <a:srgbClr val="CABB15"/>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Key AI-related concerns discussed and their alignment with existing risks:</a:t>
            </a:r>
            <a:endPar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p:txBody>
      </p:sp>
      <p:graphicFrame>
        <p:nvGraphicFramePr>
          <p:cNvPr id="9" name="Table 8">
            <a:extLst>
              <a:ext uri="{FF2B5EF4-FFF2-40B4-BE49-F238E27FC236}">
                <a16:creationId xmlns:a16="http://schemas.microsoft.com/office/drawing/2014/main" id="{AF7808A4-C71A-97F3-FB71-EB3AA50A4530}"/>
              </a:ext>
            </a:extLst>
          </p:cNvPr>
          <p:cNvGraphicFramePr>
            <a:graphicFrameLocks noGrp="1"/>
          </p:cNvGraphicFramePr>
          <p:nvPr>
            <p:extLst>
              <p:ext uri="{D42A27DB-BD31-4B8C-83A1-F6EECF244321}">
                <p14:modId xmlns:p14="http://schemas.microsoft.com/office/powerpoint/2010/main" val="3981605796"/>
              </p:ext>
            </p:extLst>
          </p:nvPr>
        </p:nvGraphicFramePr>
        <p:xfrm>
          <a:off x="392678" y="2065008"/>
          <a:ext cx="11412000" cy="2610000"/>
        </p:xfrm>
        <a:graphic>
          <a:graphicData uri="http://schemas.openxmlformats.org/drawingml/2006/table">
            <a:tbl>
              <a:tblPr firstRow="1" bandRow="1">
                <a:tableStyleId>{3B4B98B0-60AC-42C2-AFA5-B58CD77FA1E5}</a:tableStyleId>
              </a:tblPr>
              <a:tblGrid>
                <a:gridCol w="6408000">
                  <a:extLst>
                    <a:ext uri="{9D8B030D-6E8A-4147-A177-3AD203B41FA5}">
                      <a16:colId xmlns:a16="http://schemas.microsoft.com/office/drawing/2014/main" val="582305692"/>
                    </a:ext>
                  </a:extLst>
                </a:gridCol>
                <a:gridCol w="5004000">
                  <a:extLst>
                    <a:ext uri="{9D8B030D-6E8A-4147-A177-3AD203B41FA5}">
                      <a16:colId xmlns:a16="http://schemas.microsoft.com/office/drawing/2014/main" val="842477492"/>
                    </a:ext>
                  </a:extLst>
                </a:gridCol>
              </a:tblGrid>
              <a:tr h="324000">
                <a:tc>
                  <a:txBody>
                    <a:bodyPr/>
                    <a:lstStyle/>
                    <a:p>
                      <a:r>
                        <a:rPr lang="en-GB" sz="1200" dirty="0">
                          <a:latin typeface="Calibri" panose="020F0502020204030204" pitchFamily="34" charset="0"/>
                          <a:ea typeface="Calibri" panose="020F0502020204030204" pitchFamily="34" charset="0"/>
                          <a:cs typeface="Calibri" panose="020F0502020204030204" pitchFamily="34" charset="0"/>
                        </a:rPr>
                        <a:t>AI-related concern</a:t>
                      </a:r>
                    </a:p>
                  </a:txBody>
                  <a:tcPr anchor="ctr"/>
                </a:tc>
                <a:tc>
                  <a:txBody>
                    <a:bodyPr/>
                    <a:lstStyle/>
                    <a:p>
                      <a:r>
                        <a:rPr lang="en-GB" sz="1200" dirty="0">
                          <a:latin typeface="Calibri" panose="020F0502020204030204" pitchFamily="34" charset="0"/>
                          <a:ea typeface="Calibri" panose="020F0502020204030204" pitchFamily="34" charset="0"/>
                          <a:cs typeface="Calibri" panose="020F0502020204030204" pitchFamily="34" charset="0"/>
                        </a:rPr>
                        <a:t>Addressed under:</a:t>
                      </a:r>
                    </a:p>
                  </a:txBody>
                  <a:tcPr anchor="ctr"/>
                </a:tc>
                <a:extLst>
                  <a:ext uri="{0D108BD9-81ED-4DB2-BD59-A6C34878D82A}">
                    <a16:rowId xmlns:a16="http://schemas.microsoft.com/office/drawing/2014/main" val="492153313"/>
                  </a:ext>
                </a:extLst>
              </a:tr>
              <a:tr h="457200">
                <a:tc>
                  <a:txBody>
                    <a:bodyPr/>
                    <a:lstStyle/>
                    <a:p>
                      <a:r>
                        <a:rPr lang="en-US" sz="1200" dirty="0">
                          <a:latin typeface="Calibri" panose="020F0502020204030204" pitchFamily="34" charset="0"/>
                          <a:ea typeface="Calibri" panose="020F0502020204030204" pitchFamily="34" charset="0"/>
                          <a:cs typeface="Calibri" panose="020F0502020204030204" pitchFamily="34" charset="0"/>
                        </a:rPr>
                        <a:t>Reputational risk due to improper or misunderstood use of AI (e.g., hallucinations, misuse)</a:t>
                      </a:r>
                    </a:p>
                  </a:txBody>
                  <a:tcPr anchor="ctr"/>
                </a:tc>
                <a:tc>
                  <a:txBody>
                    <a:bodyPr/>
                    <a:lstStyle/>
                    <a:p>
                      <a:r>
                        <a:rPr lang="en-US" sz="1200" b="1" dirty="0">
                          <a:latin typeface="Calibri" panose="020F0502020204030204" pitchFamily="34" charset="0"/>
                          <a:ea typeface="Calibri" panose="020F0502020204030204" pitchFamily="34" charset="0"/>
                          <a:cs typeface="Calibri" panose="020F0502020204030204" pitchFamily="34" charset="0"/>
                        </a:rPr>
                        <a:t>Risk 6</a:t>
                      </a:r>
                      <a:r>
                        <a:rPr lang="en-US" sz="1200" dirty="0">
                          <a:latin typeface="Calibri" panose="020F0502020204030204" pitchFamily="34" charset="0"/>
                          <a:ea typeface="Calibri" panose="020F0502020204030204" pitchFamily="34" charset="0"/>
                          <a:cs typeface="Calibri" panose="020F0502020204030204" pitchFamily="34" charset="0"/>
                        </a:rPr>
                        <a:t> – Operational Risks (e.g., IT and governance-related risks). Also, not a big risk for the AAE, more so for actuaries in the industry.</a:t>
                      </a:r>
                    </a:p>
                  </a:txBody>
                  <a:tcPr anchor="ctr"/>
                </a:tc>
                <a:extLst>
                  <a:ext uri="{0D108BD9-81ED-4DB2-BD59-A6C34878D82A}">
                    <a16:rowId xmlns:a16="http://schemas.microsoft.com/office/drawing/2014/main" val="3104774707"/>
                  </a:ext>
                </a:extLst>
              </a:tr>
              <a:tr h="457200">
                <a:tc>
                  <a:txBody>
                    <a:bodyPr/>
                    <a:lstStyle/>
                    <a:p>
                      <a:r>
                        <a:rPr lang="en-US" sz="1200" dirty="0">
                          <a:latin typeface="Calibri" panose="020F0502020204030204" pitchFamily="34" charset="0"/>
                          <a:ea typeface="Calibri" panose="020F0502020204030204" pitchFamily="34" charset="0"/>
                          <a:cs typeface="Calibri" panose="020F0502020204030204" pitchFamily="34" charset="0"/>
                        </a:rPr>
                        <a:t>Risk of the AAE failing to contribute meaningfully to EU-level discussions on AI (EIOPA, EC, AI Office)</a:t>
                      </a:r>
                    </a:p>
                  </a:txBody>
                  <a:tcPr anchor="ctr"/>
                </a:tc>
                <a:tc>
                  <a:txBody>
                    <a:bodyPr/>
                    <a:lstStyle/>
                    <a:p>
                      <a:r>
                        <a:rPr lang="en-US" sz="1200" b="1">
                          <a:latin typeface="Calibri" panose="020F0502020204030204" pitchFamily="34" charset="0"/>
                          <a:ea typeface="Calibri" panose="020F0502020204030204" pitchFamily="34" charset="0"/>
                          <a:cs typeface="Calibri" panose="020F0502020204030204" pitchFamily="34" charset="0"/>
                        </a:rPr>
                        <a:t>Risk 4</a:t>
                      </a:r>
                      <a:r>
                        <a:rPr lang="en-US" sz="1200">
                          <a:latin typeface="Calibri" panose="020F0502020204030204" pitchFamily="34" charset="0"/>
                          <a:ea typeface="Calibri" panose="020F0502020204030204" pitchFamily="34" charset="0"/>
                          <a:cs typeface="Calibri" panose="020F0502020204030204" pitchFamily="34" charset="0"/>
                        </a:rPr>
                        <a:t> – Loss of trust from external stakeholders</a:t>
                      </a:r>
                    </a:p>
                  </a:txBody>
                  <a:tcPr anchor="ctr"/>
                </a:tc>
                <a:extLst>
                  <a:ext uri="{0D108BD9-81ED-4DB2-BD59-A6C34878D82A}">
                    <a16:rowId xmlns:a16="http://schemas.microsoft.com/office/drawing/2014/main" val="2789981093"/>
                  </a:ext>
                </a:extLst>
              </a:tr>
              <a:tr h="457200">
                <a:tc>
                  <a:txBody>
                    <a:bodyPr/>
                    <a:lstStyle/>
                    <a:p>
                      <a:r>
                        <a:rPr lang="en-US" sz="1200" dirty="0">
                          <a:latin typeface="Calibri" panose="020F0502020204030204" pitchFamily="34" charset="0"/>
                          <a:ea typeface="Calibri" panose="020F0502020204030204" pitchFamily="34" charset="0"/>
                          <a:cs typeface="Calibri" panose="020F0502020204030204" pitchFamily="34" charset="0"/>
                        </a:rPr>
                        <a:t>Erosion of the profession’s relevance without AI integration</a:t>
                      </a:r>
                    </a:p>
                  </a:txBody>
                  <a:tcPr anchor="ctr"/>
                </a:tc>
                <a:tc>
                  <a:txBody>
                    <a:bodyPr/>
                    <a:lstStyle/>
                    <a:p>
                      <a:r>
                        <a:rPr lang="en-US" sz="1200" b="1" dirty="0">
                          <a:latin typeface="Calibri" panose="020F0502020204030204" pitchFamily="34" charset="0"/>
                          <a:ea typeface="Calibri" panose="020F0502020204030204" pitchFamily="34" charset="0"/>
                          <a:cs typeface="Calibri" panose="020F0502020204030204" pitchFamily="34" charset="0"/>
                        </a:rPr>
                        <a:t>Risk 3</a:t>
                      </a:r>
                      <a:r>
                        <a:rPr lang="en-US" sz="1200" dirty="0">
                          <a:latin typeface="Calibri" panose="020F0502020204030204" pitchFamily="34" charset="0"/>
                          <a:ea typeface="Calibri" panose="020F0502020204030204" pitchFamily="34" charset="0"/>
                          <a:cs typeface="Calibri" panose="020F0502020204030204" pitchFamily="34" charset="0"/>
                        </a:rPr>
                        <a:t> – Losing attractiveness, competences and relevance</a:t>
                      </a:r>
                    </a:p>
                  </a:txBody>
                  <a:tcPr anchor="ctr"/>
                </a:tc>
                <a:extLst>
                  <a:ext uri="{0D108BD9-81ED-4DB2-BD59-A6C34878D82A}">
                    <a16:rowId xmlns:a16="http://schemas.microsoft.com/office/drawing/2014/main" val="2338198732"/>
                  </a:ext>
                </a:extLst>
              </a:tr>
              <a:tr h="457200">
                <a:tc>
                  <a:txBody>
                    <a:bodyPr/>
                    <a:lstStyle/>
                    <a:p>
                      <a:r>
                        <a:rPr lang="en-US" sz="1200" dirty="0">
                          <a:latin typeface="Calibri" panose="020F0502020204030204" pitchFamily="34" charset="0"/>
                          <a:ea typeface="Calibri" panose="020F0502020204030204" pitchFamily="34" charset="0"/>
                          <a:cs typeface="Calibri" panose="020F0502020204030204" pitchFamily="34" charset="0"/>
                        </a:rPr>
                        <a:t>Need for strong AI presence in education, learning, and professional standards</a:t>
                      </a:r>
                    </a:p>
                  </a:txBody>
                  <a:tcPr anchor="ctr"/>
                </a:tc>
                <a:tc>
                  <a:txBody>
                    <a:bodyPr/>
                    <a:lstStyle/>
                    <a:p>
                      <a:r>
                        <a:rPr lang="en-US" sz="1200" b="1" dirty="0">
                          <a:latin typeface="Calibri" panose="020F0502020204030204" pitchFamily="34" charset="0"/>
                          <a:ea typeface="Calibri" panose="020F0502020204030204" pitchFamily="34" charset="0"/>
                          <a:cs typeface="Calibri" panose="020F0502020204030204" pitchFamily="34" charset="0"/>
                        </a:rPr>
                        <a:t>Risk 2</a:t>
                      </a:r>
                      <a:r>
                        <a:rPr lang="en-US" sz="1200" dirty="0">
                          <a:latin typeface="Calibri" panose="020F0502020204030204" pitchFamily="34" charset="0"/>
                          <a:ea typeface="Calibri" panose="020F0502020204030204" pitchFamily="34" charset="0"/>
                          <a:cs typeface="Calibri" panose="020F0502020204030204" pitchFamily="34" charset="0"/>
                        </a:rPr>
                        <a:t> – Syllabus, CPD, Code of Conduct, MRA</a:t>
                      </a:r>
                    </a:p>
                  </a:txBody>
                  <a:tcPr anchor="ctr"/>
                </a:tc>
                <a:extLst>
                  <a:ext uri="{0D108BD9-81ED-4DB2-BD59-A6C34878D82A}">
                    <a16:rowId xmlns:a16="http://schemas.microsoft.com/office/drawing/2014/main" val="899007503"/>
                  </a:ext>
                </a:extLst>
              </a:tr>
              <a:tr h="457200">
                <a:tc>
                  <a:txBody>
                    <a:bodyPr/>
                    <a:lstStyle/>
                    <a:p>
                      <a:r>
                        <a:rPr lang="en-US" sz="1200" dirty="0">
                          <a:latin typeface="Calibri" panose="020F0502020204030204" pitchFamily="34" charset="0"/>
                          <a:ea typeface="Calibri" panose="020F0502020204030204" pitchFamily="34" charset="0"/>
                          <a:cs typeface="Calibri" panose="020F0502020204030204" pitchFamily="34" charset="0"/>
                        </a:rPr>
                        <a:t>Risk of members identifying more with external AI bodies if AAE is not active in this space</a:t>
                      </a:r>
                    </a:p>
                  </a:txBody>
                  <a:tcPr anchor="ctr"/>
                </a:tc>
                <a:tc>
                  <a:txBody>
                    <a:bodyPr/>
                    <a:lstStyle/>
                    <a:p>
                      <a:r>
                        <a:rPr lang="en-US" sz="1200" b="1" dirty="0">
                          <a:latin typeface="Calibri" panose="020F0502020204030204" pitchFamily="34" charset="0"/>
                          <a:ea typeface="Calibri" panose="020F0502020204030204" pitchFamily="34" charset="0"/>
                          <a:cs typeface="Calibri" panose="020F0502020204030204" pitchFamily="34" charset="0"/>
                        </a:rPr>
                        <a:t>Risk 1 &amp; 5</a:t>
                      </a:r>
                      <a:r>
                        <a:rPr lang="en-US" sz="1200" dirty="0">
                          <a:latin typeface="Calibri" panose="020F0502020204030204" pitchFamily="34" charset="0"/>
                          <a:ea typeface="Calibri" panose="020F0502020204030204" pitchFamily="34" charset="0"/>
                          <a:cs typeface="Calibri" panose="020F0502020204030204" pitchFamily="34" charset="0"/>
                        </a:rPr>
                        <a:t> – Loss of Member Associations' engagement and lack of volunteers</a:t>
                      </a:r>
                    </a:p>
                  </a:txBody>
                  <a:tcPr anchor="ctr"/>
                </a:tc>
                <a:extLst>
                  <a:ext uri="{0D108BD9-81ED-4DB2-BD59-A6C34878D82A}">
                    <a16:rowId xmlns:a16="http://schemas.microsoft.com/office/drawing/2014/main" val="19587443"/>
                  </a:ext>
                </a:extLst>
              </a:tr>
            </a:tbl>
          </a:graphicData>
        </a:graphic>
      </p:graphicFrame>
      <p:sp>
        <p:nvSpPr>
          <p:cNvPr id="10" name="TextBox 9">
            <a:extLst>
              <a:ext uri="{FF2B5EF4-FFF2-40B4-BE49-F238E27FC236}">
                <a16:creationId xmlns:a16="http://schemas.microsoft.com/office/drawing/2014/main" id="{53EF52F3-116E-F459-6D83-43BEDBA1973C}"/>
              </a:ext>
            </a:extLst>
          </p:cNvPr>
          <p:cNvSpPr txBox="1"/>
          <p:nvPr/>
        </p:nvSpPr>
        <p:spPr>
          <a:xfrm>
            <a:off x="205660" y="4745429"/>
            <a:ext cx="11827596" cy="1705595"/>
          </a:xfrm>
          <a:prstGeom prst="rect">
            <a:avLst/>
          </a:prstGeom>
          <a:noFill/>
        </p:spPr>
        <p:txBody>
          <a:bodyPr wrap="square">
            <a:spAutoFit/>
          </a:bodyPr>
          <a:lstStyle/>
          <a:p>
            <a:pPr marL="120648" lvl="1">
              <a:spcAft>
                <a:spcPts val="400"/>
              </a:spcAft>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Existing mitigations</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p>
          <a:p>
            <a:pPr marL="463548" lvl="1" indent="-342900">
              <a:spcAft>
                <a:spcPts val="300"/>
              </a:spcAft>
              <a:buAutoNum type="arabicParenR"/>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Active AI-DS Working Group, </a:t>
            </a:r>
          </a:p>
          <a:p>
            <a:pPr marL="463548" lvl="1" indent="-342900">
              <a:spcAft>
                <a:spcPts val="300"/>
              </a:spcAft>
              <a:buAutoNum type="arabicParenR"/>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Responses to consultations, community building, and publications,</a:t>
            </a:r>
          </a:p>
          <a:p>
            <a:pPr marL="463548" lvl="1" indent="-342900">
              <a:spcAft>
                <a:spcPts val="300"/>
              </a:spcAft>
              <a:buAutoNum type="arabicParenR"/>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Educational reform efforts through the Education Committee, </a:t>
            </a:r>
          </a:p>
          <a:p>
            <a:pPr marL="463548" lvl="1" indent="-342900">
              <a:spcAft>
                <a:spcPts val="1200"/>
              </a:spcAft>
              <a:buAutoNum type="arabicParenR"/>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Outreach to relevant external stakeholders on AI matters</a:t>
            </a:r>
          </a:p>
          <a:p>
            <a:pPr marL="120648" lvl="1">
              <a:spcAft>
                <a:spcPts val="1200"/>
              </a:spcAft>
            </a:pP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rPr>
              <a:t>Additional Notes: </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rPr>
              <a:t>The internal efficiency risk from AI use was assessed as minimal as AI is already employed by the AAE, e.g., for producing meeting notes.</a:t>
            </a:r>
          </a:p>
        </p:txBody>
      </p:sp>
    </p:spTree>
    <p:extLst>
      <p:ext uri="{BB962C8B-B14F-4D97-AF65-F5344CB8AC3E}">
        <p14:creationId xmlns:p14="http://schemas.microsoft.com/office/powerpoint/2010/main" val="40561705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1B1642-9035-BFC4-9668-EC70D9A856A7}"/>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B566EE63-7D9F-60C0-E86B-9EA5B603519E}"/>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8</a:t>
            </a:fld>
            <a:endParaRPr lang="de-DE">
              <a:solidFill>
                <a:srgbClr val="D6BC00"/>
              </a:solidFill>
            </a:endParaRPr>
          </a:p>
        </p:txBody>
      </p:sp>
      <p:sp>
        <p:nvSpPr>
          <p:cNvPr id="2" name="TextBox 1">
            <a:extLst>
              <a:ext uri="{FF2B5EF4-FFF2-40B4-BE49-F238E27FC236}">
                <a16:creationId xmlns:a16="http://schemas.microsoft.com/office/drawing/2014/main" id="{5BC9CB9A-63EC-0496-1BBC-895B5451825F}"/>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Existing Risk Scores from February 2022: </a:t>
            </a:r>
            <a:r>
              <a:rPr lang="en-US" sz="1867" b="1" dirty="0">
                <a:solidFill>
                  <a:srgbClr val="F1963F"/>
                </a:solidFill>
                <a:latin typeface="Calibri" panose="020F0502020204030204" pitchFamily="34" charset="0"/>
                <a:ea typeface="Calibri" panose="020F0502020204030204" pitchFamily="34" charset="0"/>
                <a:cs typeface="Calibri" panose="020F0502020204030204" pitchFamily="34" charset="0"/>
              </a:rPr>
              <a:t>Before</a:t>
            </a:r>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 and </a:t>
            </a:r>
            <a:r>
              <a:rPr lang="en-US" sz="1867" b="1" dirty="0">
                <a:solidFill>
                  <a:srgbClr val="60B257"/>
                </a:solidFill>
                <a:latin typeface="Calibri" panose="020F0502020204030204" pitchFamily="34" charset="0"/>
                <a:ea typeface="Calibri" panose="020F0502020204030204" pitchFamily="34" charset="0"/>
                <a:cs typeface="Calibri" panose="020F0502020204030204" pitchFamily="34" charset="0"/>
              </a:rPr>
              <a:t>After</a:t>
            </a:r>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 Mitigation</a:t>
            </a:r>
          </a:p>
        </p:txBody>
      </p:sp>
      <p:sp>
        <p:nvSpPr>
          <p:cNvPr id="8" name="TextBox 7">
            <a:extLst>
              <a:ext uri="{FF2B5EF4-FFF2-40B4-BE49-F238E27FC236}">
                <a16:creationId xmlns:a16="http://schemas.microsoft.com/office/drawing/2014/main" id="{6333B696-931A-B964-E8FE-DE700F508597}"/>
              </a:ext>
            </a:extLst>
          </p:cNvPr>
          <p:cNvSpPr txBox="1"/>
          <p:nvPr/>
        </p:nvSpPr>
        <p:spPr>
          <a:xfrm>
            <a:off x="190304" y="699481"/>
            <a:ext cx="11827596" cy="523220"/>
          </a:xfrm>
          <a:prstGeom prst="rect">
            <a:avLst/>
          </a:prstGeom>
          <a:noFill/>
        </p:spPr>
        <p:txBody>
          <a:bodyPr wrap="square">
            <a:spAutoFit/>
          </a:bodyPr>
          <a:lstStyle/>
          <a:p>
            <a:pPr marL="120648" lvl="1">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table below sets out the total risk score (probability x severity) for each of the risks identified during the preparation of the previous AAE Risk Register in 2022. The scoring guide provides an indicative illustration of each risk’s potential categorization or ranking.</a:t>
            </a:r>
          </a:p>
        </p:txBody>
      </p:sp>
      <p:graphicFrame>
        <p:nvGraphicFramePr>
          <p:cNvPr id="4" name="Table 3">
            <a:extLst>
              <a:ext uri="{FF2B5EF4-FFF2-40B4-BE49-F238E27FC236}">
                <a16:creationId xmlns:a16="http://schemas.microsoft.com/office/drawing/2014/main" id="{345D1A5C-14A4-7855-145E-019B59913D30}"/>
              </a:ext>
            </a:extLst>
          </p:cNvPr>
          <p:cNvGraphicFramePr>
            <a:graphicFrameLocks noGrp="1"/>
          </p:cNvGraphicFramePr>
          <p:nvPr>
            <p:extLst>
              <p:ext uri="{D42A27DB-BD31-4B8C-83A1-F6EECF244321}">
                <p14:modId xmlns:p14="http://schemas.microsoft.com/office/powerpoint/2010/main" val="1063577413"/>
              </p:ext>
            </p:extLst>
          </p:nvPr>
        </p:nvGraphicFramePr>
        <p:xfrm>
          <a:off x="358540" y="1322319"/>
          <a:ext cx="6607435" cy="4987445"/>
        </p:xfrm>
        <a:graphic>
          <a:graphicData uri="http://schemas.openxmlformats.org/drawingml/2006/table">
            <a:tbl>
              <a:tblPr firstRow="1" bandRow="1">
                <a:tableStyleId>{3B4B98B0-60AC-42C2-AFA5-B58CD77FA1E5}</a:tableStyleId>
              </a:tblPr>
              <a:tblGrid>
                <a:gridCol w="523435">
                  <a:extLst>
                    <a:ext uri="{9D8B030D-6E8A-4147-A177-3AD203B41FA5}">
                      <a16:colId xmlns:a16="http://schemas.microsoft.com/office/drawing/2014/main" val="306931997"/>
                    </a:ext>
                  </a:extLst>
                </a:gridCol>
                <a:gridCol w="3564000">
                  <a:extLst>
                    <a:ext uri="{9D8B030D-6E8A-4147-A177-3AD203B41FA5}">
                      <a16:colId xmlns:a16="http://schemas.microsoft.com/office/drawing/2014/main" val="582305692"/>
                    </a:ext>
                  </a:extLst>
                </a:gridCol>
                <a:gridCol w="1260000">
                  <a:extLst>
                    <a:ext uri="{9D8B030D-6E8A-4147-A177-3AD203B41FA5}">
                      <a16:colId xmlns:a16="http://schemas.microsoft.com/office/drawing/2014/main" val="842477492"/>
                    </a:ext>
                  </a:extLst>
                </a:gridCol>
                <a:gridCol w="1260000">
                  <a:extLst>
                    <a:ext uri="{9D8B030D-6E8A-4147-A177-3AD203B41FA5}">
                      <a16:colId xmlns:a16="http://schemas.microsoft.com/office/drawing/2014/main" val="4271202836"/>
                    </a:ext>
                  </a:extLst>
                </a:gridCol>
              </a:tblGrid>
              <a:tr h="620026">
                <a:tc>
                  <a:txBody>
                    <a:bodyPr/>
                    <a:lstStyle/>
                    <a:p>
                      <a:pPr algn="ctr"/>
                      <a:r>
                        <a:rPr lang="en-GB" sz="1300" dirty="0">
                          <a:latin typeface="Calibri" panose="020F0502020204030204" pitchFamily="34" charset="0"/>
                          <a:ea typeface="Calibri" panose="020F0502020204030204" pitchFamily="34" charset="0"/>
                          <a:cs typeface="Calibri" panose="020F0502020204030204" pitchFamily="34" charset="0"/>
                        </a:rPr>
                        <a:t>Risk</a:t>
                      </a:r>
                    </a:p>
                  </a:txBody>
                  <a:tcPr anchor="ctr"/>
                </a:tc>
                <a:tc>
                  <a:txBody>
                    <a:bodyPr/>
                    <a:lstStyle/>
                    <a:p>
                      <a:r>
                        <a:rPr lang="en-GB" sz="1300" dirty="0">
                          <a:latin typeface="Calibri" panose="020F0502020204030204" pitchFamily="34" charset="0"/>
                          <a:ea typeface="Calibri" panose="020F0502020204030204" pitchFamily="34" charset="0"/>
                          <a:cs typeface="Calibri" panose="020F0502020204030204" pitchFamily="34" charset="0"/>
                        </a:rPr>
                        <a:t>Name</a:t>
                      </a:r>
                    </a:p>
                  </a:txBody>
                  <a:tcPr anchor="ctr"/>
                </a:tc>
                <a:tc>
                  <a:txBody>
                    <a:bodyPr/>
                    <a:lstStyle/>
                    <a:p>
                      <a:pPr algn="ctr"/>
                      <a:r>
                        <a:rPr lang="en-GB" sz="1300" dirty="0">
                          <a:latin typeface="Calibri" panose="020F0502020204030204" pitchFamily="34" charset="0"/>
                          <a:ea typeface="Calibri" panose="020F0502020204030204" pitchFamily="34" charset="0"/>
                          <a:cs typeface="Calibri" panose="020F0502020204030204" pitchFamily="34" charset="0"/>
                        </a:rPr>
                        <a:t>Risk Score </a:t>
                      </a:r>
                      <a:br>
                        <a:rPr lang="en-GB" sz="1300" dirty="0">
                          <a:latin typeface="Calibri" panose="020F0502020204030204" pitchFamily="34" charset="0"/>
                          <a:ea typeface="Calibri" panose="020F0502020204030204" pitchFamily="34" charset="0"/>
                          <a:cs typeface="Calibri" panose="020F0502020204030204" pitchFamily="34" charset="0"/>
                        </a:rPr>
                      </a:br>
                      <a:r>
                        <a:rPr lang="en-GB" sz="1300" dirty="0">
                          <a:solidFill>
                            <a:srgbClr val="F1963F"/>
                          </a:solidFill>
                          <a:latin typeface="Calibri" panose="020F0502020204030204" pitchFamily="34" charset="0"/>
                          <a:ea typeface="Calibri" panose="020F0502020204030204" pitchFamily="34" charset="0"/>
                          <a:cs typeface="Calibri" panose="020F0502020204030204" pitchFamily="34" charset="0"/>
                        </a:rPr>
                        <a:t>before</a:t>
                      </a:r>
                      <a:r>
                        <a:rPr lang="en-GB" sz="1300" dirty="0">
                          <a:latin typeface="Calibri" panose="020F0502020204030204" pitchFamily="34" charset="0"/>
                          <a:ea typeface="Calibri" panose="020F0502020204030204" pitchFamily="34" charset="0"/>
                          <a:cs typeface="Calibri" panose="020F0502020204030204" pitchFamily="34" charset="0"/>
                        </a:rPr>
                        <a:t> Mitigation</a:t>
                      </a: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300" dirty="0">
                          <a:latin typeface="Calibri" panose="020F0502020204030204" pitchFamily="34" charset="0"/>
                          <a:ea typeface="Calibri" panose="020F0502020204030204" pitchFamily="34" charset="0"/>
                          <a:cs typeface="Calibri" panose="020F0502020204030204" pitchFamily="34" charset="0"/>
                        </a:rPr>
                        <a:t>Risk Score </a:t>
                      </a:r>
                      <a:br>
                        <a:rPr lang="en-GB" sz="1300" dirty="0">
                          <a:latin typeface="Calibri" panose="020F0502020204030204" pitchFamily="34" charset="0"/>
                          <a:ea typeface="Calibri" panose="020F0502020204030204" pitchFamily="34" charset="0"/>
                          <a:cs typeface="Calibri" panose="020F0502020204030204" pitchFamily="34" charset="0"/>
                        </a:rPr>
                      </a:br>
                      <a:r>
                        <a:rPr lang="en-GB" sz="1300" dirty="0">
                          <a:solidFill>
                            <a:srgbClr val="60B257"/>
                          </a:solidFill>
                          <a:latin typeface="Calibri" panose="020F0502020204030204" pitchFamily="34" charset="0"/>
                          <a:ea typeface="Calibri" panose="020F0502020204030204" pitchFamily="34" charset="0"/>
                          <a:cs typeface="Calibri" panose="020F0502020204030204" pitchFamily="34" charset="0"/>
                        </a:rPr>
                        <a:t>after</a:t>
                      </a:r>
                      <a:r>
                        <a:rPr lang="en-GB" sz="1300" dirty="0">
                          <a:latin typeface="Calibri" panose="020F0502020204030204" pitchFamily="34" charset="0"/>
                          <a:ea typeface="Calibri" panose="020F0502020204030204" pitchFamily="34" charset="0"/>
                          <a:cs typeface="Calibri" panose="020F0502020204030204" pitchFamily="34" charset="0"/>
                        </a:rPr>
                        <a:t> Mitigation</a:t>
                      </a:r>
                    </a:p>
                  </a:txBody>
                  <a:tcPr anchor="ctr"/>
                </a:tc>
                <a:extLst>
                  <a:ext uri="{0D108BD9-81ED-4DB2-BD59-A6C34878D82A}">
                    <a16:rowId xmlns:a16="http://schemas.microsoft.com/office/drawing/2014/main" val="49215331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1</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Member Associations’ trust, engagement and support.</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4.5</a:t>
                      </a:r>
                    </a:p>
                  </a:txBody>
                  <a:tcPr anchor="ctr">
                    <a:solidFill>
                      <a:srgbClr val="FADA4A"/>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3.0</a:t>
                      </a:r>
                    </a:p>
                  </a:txBody>
                  <a:tcPr anchor="ctr">
                    <a:solidFill>
                      <a:srgbClr val="FADA4A"/>
                    </a:solidFill>
                  </a:tcPr>
                </a:tc>
                <a:extLst>
                  <a:ext uri="{0D108BD9-81ED-4DB2-BD59-A6C34878D82A}">
                    <a16:rowId xmlns:a16="http://schemas.microsoft.com/office/drawing/2014/main" val="3104774707"/>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2</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Risks associated with Core syllabus, CPD, Code of Conduct and MRA.</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7.5</a:t>
                      </a:r>
                    </a:p>
                  </a:txBody>
                  <a:tcPr anchor="ctr">
                    <a:gradFill flip="none" rotWithShape="1">
                      <a:gsLst>
                        <a:gs pos="0">
                          <a:srgbClr val="F1963F"/>
                        </a:gs>
                        <a:gs pos="82000">
                          <a:srgbClr val="C00000"/>
                        </a:gs>
                        <a:gs pos="52000">
                          <a:srgbClr val="F1963F"/>
                        </a:gs>
                        <a:gs pos="100000">
                          <a:srgbClr val="C00000"/>
                        </a:gs>
                      </a:gsLst>
                      <a:lin ang="18900000" scaled="1"/>
                      <a:tileRect/>
                    </a:gra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6.0</a:t>
                      </a:r>
                    </a:p>
                  </a:txBody>
                  <a:tcPr anchor="ctr">
                    <a:solidFill>
                      <a:srgbClr val="F1963F"/>
                    </a:solidFill>
                  </a:tcPr>
                </a:tc>
                <a:extLst>
                  <a:ext uri="{0D108BD9-81ED-4DB2-BD59-A6C34878D82A}">
                    <a16:rowId xmlns:a16="http://schemas.microsoft.com/office/drawing/2014/main" val="2789981093"/>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3</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losing attractiveness, competences and relevance as a profession.</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3.0</a:t>
                      </a:r>
                    </a:p>
                  </a:txBody>
                  <a:tcPr anchor="ctr">
                    <a:solidFill>
                      <a:srgbClr val="FADA4A"/>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2.0</a:t>
                      </a:r>
                    </a:p>
                  </a:txBody>
                  <a:tcPr anchor="ctr">
                    <a:solidFill>
                      <a:srgbClr val="97C254"/>
                    </a:solidFill>
                  </a:tcPr>
                </a:tc>
                <a:extLst>
                  <a:ext uri="{0D108BD9-81ED-4DB2-BD59-A6C34878D82A}">
                    <a16:rowId xmlns:a16="http://schemas.microsoft.com/office/drawing/2014/main" val="2338198732"/>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4</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lack of trust from external stakeholders.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dirty="0">
                          <a:latin typeface="Calibri" panose="020F0502020204030204" pitchFamily="34" charset="0"/>
                          <a:ea typeface="Calibri" panose="020F0502020204030204" pitchFamily="34" charset="0"/>
                          <a:cs typeface="Calibri" panose="020F0502020204030204" pitchFamily="34" charset="0"/>
                        </a:rPr>
                        <a:t>3.0</a:t>
                      </a:r>
                    </a:p>
                  </a:txBody>
                  <a:tcPr anchor="ctr">
                    <a:solidFill>
                      <a:srgbClr val="FADA4A"/>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1.2</a:t>
                      </a:r>
                    </a:p>
                  </a:txBody>
                  <a:tcPr anchor="ctr">
                    <a:solidFill>
                      <a:srgbClr val="60B257"/>
                    </a:solidFill>
                  </a:tcPr>
                </a:tc>
                <a:extLst>
                  <a:ext uri="{0D108BD9-81ED-4DB2-BD59-A6C34878D82A}">
                    <a16:rowId xmlns:a16="http://schemas.microsoft.com/office/drawing/2014/main" val="2146181624"/>
                  </a:ext>
                </a:extLst>
              </a:tr>
              <a:tr h="595225">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5</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The risk of a lack of volunteers.</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6.0</a:t>
                      </a:r>
                    </a:p>
                  </a:txBody>
                  <a:tcPr anchor="ctr">
                    <a:solidFill>
                      <a:srgbClr val="F1963F"/>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4.0</a:t>
                      </a:r>
                    </a:p>
                  </a:txBody>
                  <a:tcPr anchor="ctr">
                    <a:solidFill>
                      <a:srgbClr val="FADA4A"/>
                    </a:solidFill>
                  </a:tcPr>
                </a:tc>
                <a:extLst>
                  <a:ext uri="{0D108BD9-81ED-4DB2-BD59-A6C34878D82A}">
                    <a16:rowId xmlns:a16="http://schemas.microsoft.com/office/drawing/2014/main" val="1381549294"/>
                  </a:ext>
                </a:extLst>
              </a:tr>
              <a:tr h="661361">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6</a:t>
                      </a:r>
                    </a:p>
                  </a:txBody>
                  <a:tcPr anchor="ctr"/>
                </a:tc>
                <a:tc>
                  <a:txBody>
                    <a:bodyPr/>
                    <a:lstStyle/>
                    <a:p>
                      <a:r>
                        <a:rPr lang="en-US" sz="1400" dirty="0">
                          <a:latin typeface="Calibri" panose="020F0502020204030204" pitchFamily="34" charset="0"/>
                          <a:ea typeface="Calibri" panose="020F0502020204030204" pitchFamily="34" charset="0"/>
                          <a:cs typeface="Calibri" panose="020F0502020204030204" pitchFamily="34" charset="0"/>
                        </a:rPr>
                        <a:t>Operational risks (key persons, cyber risks, IT issues, litigation, compliance with competition legislation, GDPR).</a:t>
                      </a:r>
                      <a:endParaRPr lang="en-GB" sz="1400" dirty="0">
                        <a:latin typeface="Calibri" panose="020F0502020204030204" pitchFamily="34" charset="0"/>
                        <a:ea typeface="Calibri" panose="020F0502020204030204" pitchFamily="34" charset="0"/>
                        <a:cs typeface="Calibri" panose="020F0502020204030204" pitchFamily="34" charset="0"/>
                      </a:endParaRPr>
                    </a:p>
                  </a:txBody>
                  <a:tcPr anchor="ctr"/>
                </a:tc>
                <a:tc>
                  <a:txBody>
                    <a:bodyPr/>
                    <a:lstStyle/>
                    <a:p>
                      <a:pPr marL="0" marR="0" lvl="0" indent="0" algn="ctr" defTabSz="457189" rtl="0" eaLnBrk="1" fontAlgn="auto" latinLnBrk="0" hangingPunct="1">
                        <a:lnSpc>
                          <a:spcPct val="100000"/>
                        </a:lnSpc>
                        <a:spcBef>
                          <a:spcPts val="0"/>
                        </a:spcBef>
                        <a:spcAft>
                          <a:spcPts val="0"/>
                        </a:spcAft>
                        <a:buClrTx/>
                        <a:buSzTx/>
                        <a:buFontTx/>
                        <a:buNone/>
                        <a:tabLst/>
                        <a:defRPr/>
                      </a:pPr>
                      <a:r>
                        <a:rPr lang="en-GB" sz="1400" dirty="0">
                          <a:latin typeface="Calibri" panose="020F0502020204030204" pitchFamily="34" charset="0"/>
                          <a:ea typeface="Calibri" panose="020F0502020204030204" pitchFamily="34" charset="0"/>
                          <a:cs typeface="Calibri" panose="020F0502020204030204" pitchFamily="34" charset="0"/>
                        </a:rPr>
                        <a:t>6.0</a:t>
                      </a:r>
                    </a:p>
                  </a:txBody>
                  <a:tcPr anchor="ctr">
                    <a:solidFill>
                      <a:srgbClr val="F1963F"/>
                    </a:solidFill>
                  </a:tcPr>
                </a:tc>
                <a:tc>
                  <a:txBody>
                    <a:bodyPr/>
                    <a:lstStyle/>
                    <a:p>
                      <a:pPr algn="ctr"/>
                      <a:r>
                        <a:rPr lang="en-GB" sz="1400" dirty="0">
                          <a:latin typeface="Calibri" panose="020F0502020204030204" pitchFamily="34" charset="0"/>
                          <a:ea typeface="Calibri" panose="020F0502020204030204" pitchFamily="34" charset="0"/>
                          <a:cs typeface="Calibri" panose="020F0502020204030204" pitchFamily="34" charset="0"/>
                        </a:rPr>
                        <a:t>6.0</a:t>
                      </a:r>
                    </a:p>
                  </a:txBody>
                  <a:tcPr anchor="ctr">
                    <a:solidFill>
                      <a:srgbClr val="F1963F"/>
                    </a:solidFill>
                  </a:tcPr>
                </a:tc>
                <a:extLst>
                  <a:ext uri="{0D108BD9-81ED-4DB2-BD59-A6C34878D82A}">
                    <a16:rowId xmlns:a16="http://schemas.microsoft.com/office/drawing/2014/main" val="2393704661"/>
                  </a:ext>
                </a:extLst>
              </a:tr>
              <a:tr h="594000">
                <a:tc>
                  <a:txBody>
                    <a:bodyPr/>
                    <a:lstStyle/>
                    <a:p>
                      <a:pPr algn="ctr"/>
                      <a:r>
                        <a:rPr lang="en-GB" sz="1200" b="1" dirty="0">
                          <a:latin typeface="Calibri" panose="020F0502020204030204" pitchFamily="34" charset="0"/>
                          <a:ea typeface="Calibri" panose="020F0502020204030204" pitchFamily="34" charset="0"/>
                          <a:cs typeface="Calibri" panose="020F0502020204030204" pitchFamily="34" charset="0"/>
                        </a:rPr>
                        <a:t>7</a:t>
                      </a:r>
                    </a:p>
                  </a:txBody>
                  <a:tcPr anchor="ctr"/>
                </a:tc>
                <a:tc>
                  <a:txBody>
                    <a:bodyPr/>
                    <a:lstStyle/>
                    <a:p>
                      <a:r>
                        <a:rPr lang="en-GB" sz="1400" dirty="0">
                          <a:latin typeface="Calibri" panose="020F0502020204030204" pitchFamily="34" charset="0"/>
                          <a:ea typeface="Calibri" panose="020F0502020204030204" pitchFamily="34" charset="0"/>
                          <a:cs typeface="Calibri" panose="020F0502020204030204" pitchFamily="34" charset="0"/>
                        </a:rPr>
                        <a:t>Financial risk</a:t>
                      </a:r>
                    </a:p>
                  </a:txBody>
                  <a:tcPr anchor="ctr"/>
                </a:tc>
                <a:tc>
                  <a:txBody>
                    <a:bodyPr/>
                    <a:lstStyle/>
                    <a:p>
                      <a:pPr algn="ctr"/>
                      <a:r>
                        <a:rPr lang="en-GB" sz="1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n/a</a:t>
                      </a:r>
                    </a:p>
                  </a:txBody>
                  <a:tcPr anchor="ctr"/>
                </a:tc>
                <a:tc>
                  <a:txBody>
                    <a:bodyPr/>
                    <a:lstStyle/>
                    <a:p>
                      <a:pPr algn="ctr"/>
                      <a:r>
                        <a:rPr lang="en-GB" sz="1400" dirty="0">
                          <a:solidFill>
                            <a:schemeClr val="bg1">
                              <a:lumMod val="65000"/>
                            </a:schemeClr>
                          </a:solidFill>
                          <a:latin typeface="Calibri" panose="020F0502020204030204" pitchFamily="34" charset="0"/>
                          <a:ea typeface="Calibri" panose="020F0502020204030204" pitchFamily="34" charset="0"/>
                          <a:cs typeface="Calibri" panose="020F0502020204030204" pitchFamily="34" charset="0"/>
                        </a:rPr>
                        <a:t>n/a</a:t>
                      </a:r>
                    </a:p>
                  </a:txBody>
                  <a:tcPr anchor="ctr"/>
                </a:tc>
                <a:extLst>
                  <a:ext uri="{0D108BD9-81ED-4DB2-BD59-A6C34878D82A}">
                    <a16:rowId xmlns:a16="http://schemas.microsoft.com/office/drawing/2014/main" val="441627125"/>
                  </a:ext>
                </a:extLst>
              </a:tr>
            </a:tbl>
          </a:graphicData>
        </a:graphic>
      </p:graphicFrame>
      <p:sp>
        <p:nvSpPr>
          <p:cNvPr id="7" name="Rectangle: Rounded Corners 6">
            <a:extLst>
              <a:ext uri="{FF2B5EF4-FFF2-40B4-BE49-F238E27FC236}">
                <a16:creationId xmlns:a16="http://schemas.microsoft.com/office/drawing/2014/main" id="{E85CCBDD-101F-2B62-E944-CB94A9F6D770}"/>
              </a:ext>
            </a:extLst>
          </p:cNvPr>
          <p:cNvSpPr/>
          <p:nvPr/>
        </p:nvSpPr>
        <p:spPr bwMode="auto">
          <a:xfrm>
            <a:off x="2014854" y="5919653"/>
            <a:ext cx="500975" cy="186313"/>
          </a:xfrm>
          <a:prstGeom prst="roundRect">
            <a:avLst/>
          </a:prstGeom>
          <a:solidFill>
            <a:srgbClr val="CABB15"/>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11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New</a:t>
            </a:r>
          </a:p>
        </p:txBody>
      </p:sp>
      <p:graphicFrame>
        <p:nvGraphicFramePr>
          <p:cNvPr id="5" name="Table 4">
            <a:extLst>
              <a:ext uri="{FF2B5EF4-FFF2-40B4-BE49-F238E27FC236}">
                <a16:creationId xmlns:a16="http://schemas.microsoft.com/office/drawing/2014/main" id="{8576FEC6-10A4-4634-D4F8-B220D7A3BCBD}"/>
              </a:ext>
            </a:extLst>
          </p:cNvPr>
          <p:cNvGraphicFramePr>
            <a:graphicFrameLocks noGrp="1"/>
          </p:cNvGraphicFramePr>
          <p:nvPr>
            <p:extLst>
              <p:ext uri="{D42A27DB-BD31-4B8C-83A1-F6EECF244321}">
                <p14:modId xmlns:p14="http://schemas.microsoft.com/office/powerpoint/2010/main" val="1492543962"/>
              </p:ext>
            </p:extLst>
          </p:nvPr>
        </p:nvGraphicFramePr>
        <p:xfrm>
          <a:off x="8751176" y="3776484"/>
          <a:ext cx="3219427" cy="2230855"/>
        </p:xfrm>
        <a:graphic>
          <a:graphicData uri="http://schemas.openxmlformats.org/drawingml/2006/table">
            <a:tbl>
              <a:tblPr bandRow="1">
                <a:tableStyleId>{5C22544A-7EE6-4342-B048-85BDC9FD1C3A}</a:tableStyleId>
              </a:tblPr>
              <a:tblGrid>
                <a:gridCol w="1791313">
                  <a:extLst>
                    <a:ext uri="{9D8B030D-6E8A-4147-A177-3AD203B41FA5}">
                      <a16:colId xmlns:a16="http://schemas.microsoft.com/office/drawing/2014/main" val="892596567"/>
                    </a:ext>
                  </a:extLst>
                </a:gridCol>
                <a:gridCol w="476038">
                  <a:extLst>
                    <a:ext uri="{9D8B030D-6E8A-4147-A177-3AD203B41FA5}">
                      <a16:colId xmlns:a16="http://schemas.microsoft.com/office/drawing/2014/main" val="2688946234"/>
                    </a:ext>
                  </a:extLst>
                </a:gridCol>
                <a:gridCol w="476038">
                  <a:extLst>
                    <a:ext uri="{9D8B030D-6E8A-4147-A177-3AD203B41FA5}">
                      <a16:colId xmlns:a16="http://schemas.microsoft.com/office/drawing/2014/main" val="3008644505"/>
                    </a:ext>
                  </a:extLst>
                </a:gridCol>
                <a:gridCol w="476038">
                  <a:extLst>
                    <a:ext uri="{9D8B030D-6E8A-4147-A177-3AD203B41FA5}">
                      <a16:colId xmlns:a16="http://schemas.microsoft.com/office/drawing/2014/main" val="1043634805"/>
                    </a:ext>
                  </a:extLst>
                </a:gridCol>
              </a:tblGrid>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High</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9</a:t>
                      </a:r>
                    </a:p>
                  </a:txBody>
                  <a:tcPr anchor="ctr">
                    <a:solidFill>
                      <a:srgbClr val="EB3223"/>
                    </a:solidFill>
                  </a:tcPr>
                </a:tc>
                <a:extLst>
                  <a:ext uri="{0D108BD9-81ED-4DB2-BD59-A6C34878D82A}">
                    <a16:rowId xmlns:a16="http://schemas.microsoft.com/office/drawing/2014/main" val="1002601196"/>
                  </a:ext>
                </a:extLst>
              </a:tr>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Moderate</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4</a:t>
                      </a:r>
                    </a:p>
                  </a:txBody>
                  <a:tcPr anchor="ctr">
                    <a:solidFill>
                      <a:srgbClr val="FADA4A"/>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6</a:t>
                      </a:r>
                    </a:p>
                  </a:txBody>
                  <a:tcPr anchor="ctr">
                    <a:solidFill>
                      <a:srgbClr val="F1963F"/>
                    </a:solidFill>
                  </a:tcPr>
                </a:tc>
                <a:extLst>
                  <a:ext uri="{0D108BD9-81ED-4DB2-BD59-A6C34878D82A}">
                    <a16:rowId xmlns:a16="http://schemas.microsoft.com/office/drawing/2014/main" val="4014700879"/>
                  </a:ext>
                </a:extLst>
              </a:tr>
              <a:tr h="327026">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Low</a:t>
                      </a:r>
                    </a:p>
                  </a:txBody>
                  <a:tcPr anchor="ctr">
                    <a:solidFill>
                      <a:schemeClr val="bg1">
                        <a:lumMod val="75000"/>
                      </a:schemeClr>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1</a:t>
                      </a:r>
                    </a:p>
                  </a:txBody>
                  <a:tcPr anchor="ctr">
                    <a:solidFill>
                      <a:srgbClr val="60B257"/>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2</a:t>
                      </a:r>
                    </a:p>
                  </a:txBody>
                  <a:tcPr anchor="ctr">
                    <a:solidFill>
                      <a:srgbClr val="97C254"/>
                    </a:solidFill>
                  </a:tcPr>
                </a:tc>
                <a:tc>
                  <a:txBody>
                    <a:bodyPr/>
                    <a:lstStyle/>
                    <a:p>
                      <a:pPr algn="ctr"/>
                      <a:r>
                        <a:rPr lang="en-GB" sz="1200" b="1" kern="1200" dirty="0">
                          <a:solidFill>
                            <a:srgbClr val="000000"/>
                          </a:solidFill>
                          <a:latin typeface="Calibri" panose="020F0502020204030204" pitchFamily="34" charset="0"/>
                          <a:ea typeface="Calibri" panose="020F0502020204030204" pitchFamily="34" charset="0"/>
                          <a:cs typeface="Calibri" panose="020F0502020204030204" pitchFamily="34" charset="0"/>
                        </a:rPr>
                        <a:t>3</a:t>
                      </a:r>
                    </a:p>
                  </a:txBody>
                  <a:tcPr anchor="ctr">
                    <a:solidFill>
                      <a:srgbClr val="FADA4A"/>
                    </a:solidFill>
                  </a:tcPr>
                </a:tc>
                <a:extLst>
                  <a:ext uri="{0D108BD9-81ED-4DB2-BD59-A6C34878D82A}">
                    <a16:rowId xmlns:a16="http://schemas.microsoft.com/office/drawing/2014/main" val="105995379"/>
                  </a:ext>
                </a:extLst>
              </a:tr>
              <a:tr h="1249777">
                <a:tc>
                  <a:txBody>
                    <a:bodyPr/>
                    <a:lstStyle/>
                    <a:p>
                      <a:endPar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txBody>
                  <a:tcPr>
                    <a:no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Improbable</a:t>
                      </a:r>
                    </a:p>
                  </a:txBody>
                  <a:tcPr marT="432000" vert="vert" anchor="ctr">
                    <a:solidFill>
                      <a:schemeClr val="bg1">
                        <a:lumMod val="75000"/>
                      </a:schemeClr>
                    </a:solid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Possible</a:t>
                      </a:r>
                    </a:p>
                  </a:txBody>
                  <a:tcPr marT="432000" vert="vert" anchor="ctr">
                    <a:solidFill>
                      <a:schemeClr val="bg1">
                        <a:lumMod val="75000"/>
                      </a:schemeClr>
                    </a:solidFill>
                  </a:tcPr>
                </a:tc>
                <a:tc>
                  <a:txBody>
                    <a:bodyPr/>
                    <a:lstStyle/>
                    <a:p>
                      <a:r>
                        <a:rPr lang="en-GB" sz="1200" kern="1200" dirty="0">
                          <a:solidFill>
                            <a:srgbClr val="000000"/>
                          </a:solidFill>
                          <a:latin typeface="Calibri" panose="020F0502020204030204" pitchFamily="34" charset="0"/>
                          <a:ea typeface="Calibri" panose="020F0502020204030204" pitchFamily="34" charset="0"/>
                          <a:cs typeface="Calibri" panose="020F0502020204030204" pitchFamily="34" charset="0"/>
                        </a:rPr>
                        <a:t>Likely</a:t>
                      </a:r>
                    </a:p>
                  </a:txBody>
                  <a:tcPr marT="432000" vert="vert" anchor="ctr">
                    <a:solidFill>
                      <a:schemeClr val="bg1">
                        <a:lumMod val="75000"/>
                      </a:schemeClr>
                    </a:solidFill>
                  </a:tcPr>
                </a:tc>
                <a:extLst>
                  <a:ext uri="{0D108BD9-81ED-4DB2-BD59-A6C34878D82A}">
                    <a16:rowId xmlns:a16="http://schemas.microsoft.com/office/drawing/2014/main" val="2503538715"/>
                  </a:ext>
                </a:extLst>
              </a:tr>
            </a:tbl>
          </a:graphicData>
        </a:graphic>
      </p:graphicFrame>
      <p:sp>
        <p:nvSpPr>
          <p:cNvPr id="15" name="TextBox 14">
            <a:extLst>
              <a:ext uri="{FF2B5EF4-FFF2-40B4-BE49-F238E27FC236}">
                <a16:creationId xmlns:a16="http://schemas.microsoft.com/office/drawing/2014/main" id="{FCABF35A-C998-34D6-350F-3161CD9019FC}"/>
              </a:ext>
            </a:extLst>
          </p:cNvPr>
          <p:cNvSpPr txBox="1"/>
          <p:nvPr/>
        </p:nvSpPr>
        <p:spPr>
          <a:xfrm>
            <a:off x="10263733" y="377113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16" name="TextBox 15">
            <a:extLst>
              <a:ext uri="{FF2B5EF4-FFF2-40B4-BE49-F238E27FC236}">
                <a16:creationId xmlns:a16="http://schemas.microsoft.com/office/drawing/2014/main" id="{55A70E57-2D01-E76E-DDFA-CE2FA8CB0ED7}"/>
              </a:ext>
            </a:extLst>
          </p:cNvPr>
          <p:cNvSpPr txBox="1"/>
          <p:nvPr/>
        </p:nvSpPr>
        <p:spPr>
          <a:xfrm>
            <a:off x="10263733" y="4093832"/>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17" name="TextBox 16">
            <a:extLst>
              <a:ext uri="{FF2B5EF4-FFF2-40B4-BE49-F238E27FC236}">
                <a16:creationId xmlns:a16="http://schemas.microsoft.com/office/drawing/2014/main" id="{0C27A682-9455-FCCD-D171-6368A85674B8}"/>
              </a:ext>
            </a:extLst>
          </p:cNvPr>
          <p:cNvSpPr txBox="1"/>
          <p:nvPr/>
        </p:nvSpPr>
        <p:spPr>
          <a:xfrm>
            <a:off x="10263733" y="4454309"/>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8" name="TextBox 27">
            <a:extLst>
              <a:ext uri="{FF2B5EF4-FFF2-40B4-BE49-F238E27FC236}">
                <a16:creationId xmlns:a16="http://schemas.microsoft.com/office/drawing/2014/main" id="{1BB783AD-B9A4-D992-5F22-8A481E3DEF02}"/>
              </a:ext>
            </a:extLst>
          </p:cNvPr>
          <p:cNvSpPr txBox="1"/>
          <p:nvPr/>
        </p:nvSpPr>
        <p:spPr>
          <a:xfrm>
            <a:off x="10631391"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1</a:t>
            </a:r>
          </a:p>
        </p:txBody>
      </p:sp>
      <p:sp>
        <p:nvSpPr>
          <p:cNvPr id="29" name="TextBox 28">
            <a:extLst>
              <a:ext uri="{FF2B5EF4-FFF2-40B4-BE49-F238E27FC236}">
                <a16:creationId xmlns:a16="http://schemas.microsoft.com/office/drawing/2014/main" id="{B2BFF33C-4603-7A4C-3FB7-E506B0E4BA5D}"/>
              </a:ext>
            </a:extLst>
          </p:cNvPr>
          <p:cNvSpPr txBox="1"/>
          <p:nvPr/>
        </p:nvSpPr>
        <p:spPr>
          <a:xfrm>
            <a:off x="11119491"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2</a:t>
            </a:r>
          </a:p>
        </p:txBody>
      </p:sp>
      <p:sp>
        <p:nvSpPr>
          <p:cNvPr id="30" name="TextBox 29">
            <a:extLst>
              <a:ext uri="{FF2B5EF4-FFF2-40B4-BE49-F238E27FC236}">
                <a16:creationId xmlns:a16="http://schemas.microsoft.com/office/drawing/2014/main" id="{71A8E78B-093F-5349-95B1-8B3FC9EE6AB3}"/>
              </a:ext>
            </a:extLst>
          </p:cNvPr>
          <p:cNvSpPr txBox="1"/>
          <p:nvPr/>
        </p:nvSpPr>
        <p:spPr>
          <a:xfrm>
            <a:off x="11592455" y="4786486"/>
            <a:ext cx="287258" cy="338554"/>
          </a:xfrm>
          <a:prstGeom prst="rect">
            <a:avLst/>
          </a:prstGeom>
          <a:noFill/>
        </p:spPr>
        <p:txBody>
          <a:bodyPr wrap="none" rtlCol="0">
            <a:spAutoFit/>
          </a:bodyPr>
          <a:lstStyle/>
          <a:p>
            <a:r>
              <a:rPr lang="en-GB" sz="1600" b="1" dirty="0">
                <a:solidFill>
                  <a:schemeClr val="accent4">
                    <a:lumMod val="20000"/>
                    <a:lumOff val="80000"/>
                  </a:schemeClr>
                </a:solidFill>
                <a:latin typeface="Calibri" panose="020F0502020204030204" pitchFamily="34" charset="0"/>
                <a:ea typeface="Calibri" panose="020F0502020204030204" pitchFamily="34" charset="0"/>
                <a:cs typeface="Calibri" panose="020F0502020204030204" pitchFamily="34" charset="0"/>
              </a:rPr>
              <a:t>3</a:t>
            </a:r>
          </a:p>
        </p:txBody>
      </p:sp>
      <p:sp>
        <p:nvSpPr>
          <p:cNvPr id="31" name="TextBox 30">
            <a:extLst>
              <a:ext uri="{FF2B5EF4-FFF2-40B4-BE49-F238E27FC236}">
                <a16:creationId xmlns:a16="http://schemas.microsoft.com/office/drawing/2014/main" id="{58772E94-E2C1-8983-FEF3-9590C8145552}"/>
              </a:ext>
            </a:extLst>
          </p:cNvPr>
          <p:cNvSpPr txBox="1"/>
          <p:nvPr/>
        </p:nvSpPr>
        <p:spPr>
          <a:xfrm>
            <a:off x="8414218" y="3928239"/>
            <a:ext cx="369332" cy="606320"/>
          </a:xfrm>
          <a:prstGeom prst="rect">
            <a:avLst/>
          </a:prstGeom>
          <a:noFill/>
        </p:spPr>
        <p:txBody>
          <a:bodyPr vert="vert" wrap="none" rtlCol="0">
            <a:spAutoFit/>
          </a:bodyPr>
          <a:lstStyle/>
          <a:p>
            <a:r>
              <a:rPr lang="en-GB" sz="1200" b="1" dirty="0">
                <a:solidFill>
                  <a:srgbClr val="000000"/>
                </a:solidFill>
                <a:latin typeface="Calibri" panose="020F0502020204030204" pitchFamily="34" charset="0"/>
                <a:ea typeface="Calibri" panose="020F0502020204030204" pitchFamily="34" charset="0"/>
                <a:cs typeface="Calibri" panose="020F0502020204030204" pitchFamily="34" charset="0"/>
              </a:rPr>
              <a:t>Severity</a:t>
            </a:r>
          </a:p>
        </p:txBody>
      </p:sp>
      <p:sp>
        <p:nvSpPr>
          <p:cNvPr id="32" name="TextBox 31">
            <a:extLst>
              <a:ext uri="{FF2B5EF4-FFF2-40B4-BE49-F238E27FC236}">
                <a16:creationId xmlns:a16="http://schemas.microsoft.com/office/drawing/2014/main" id="{2418B46B-7F66-3C43-D271-CC7F88A0DA79}"/>
              </a:ext>
            </a:extLst>
          </p:cNvPr>
          <p:cNvSpPr txBox="1"/>
          <p:nvPr/>
        </p:nvSpPr>
        <p:spPr>
          <a:xfrm>
            <a:off x="10783777" y="6033850"/>
            <a:ext cx="884922" cy="276999"/>
          </a:xfrm>
          <a:prstGeom prst="rect">
            <a:avLst/>
          </a:prstGeom>
          <a:noFill/>
        </p:spPr>
        <p:txBody>
          <a:bodyPr vert="horz" wrap="none" rtlCol="0">
            <a:spAutoFit/>
          </a:bodyPr>
          <a:lstStyle/>
          <a:p>
            <a:r>
              <a:rPr lang="en-GB" sz="1200" b="1" dirty="0">
                <a:solidFill>
                  <a:srgbClr val="000000"/>
                </a:solidFill>
                <a:latin typeface="Calibri" panose="020F0502020204030204" pitchFamily="34" charset="0"/>
                <a:ea typeface="Calibri" panose="020F0502020204030204" pitchFamily="34" charset="0"/>
                <a:cs typeface="Calibri" panose="020F0502020204030204" pitchFamily="34" charset="0"/>
              </a:rPr>
              <a:t>Probability</a:t>
            </a:r>
          </a:p>
        </p:txBody>
      </p:sp>
      <p:grpSp>
        <p:nvGrpSpPr>
          <p:cNvPr id="33" name="Group 32">
            <a:extLst>
              <a:ext uri="{FF2B5EF4-FFF2-40B4-BE49-F238E27FC236}">
                <a16:creationId xmlns:a16="http://schemas.microsoft.com/office/drawing/2014/main" id="{CC7A5F43-1227-F90A-9B5C-D42C02687926}"/>
              </a:ext>
            </a:extLst>
          </p:cNvPr>
          <p:cNvGrpSpPr/>
          <p:nvPr/>
        </p:nvGrpSpPr>
        <p:grpSpPr>
          <a:xfrm>
            <a:off x="8835259" y="5024887"/>
            <a:ext cx="1574715" cy="1031051"/>
            <a:chOff x="7515292" y="4598276"/>
            <a:chExt cx="1574715" cy="1031051"/>
          </a:xfrm>
        </p:grpSpPr>
        <p:sp>
          <p:nvSpPr>
            <p:cNvPr id="34" name="TextBox 33">
              <a:extLst>
                <a:ext uri="{FF2B5EF4-FFF2-40B4-BE49-F238E27FC236}">
                  <a16:creationId xmlns:a16="http://schemas.microsoft.com/office/drawing/2014/main" id="{60112EB0-B958-0198-2551-84D74C51CDE4}"/>
                </a:ext>
              </a:extLst>
            </p:cNvPr>
            <p:cNvSpPr txBox="1"/>
            <p:nvPr/>
          </p:nvSpPr>
          <p:spPr>
            <a:xfrm>
              <a:off x="7641021" y="4598276"/>
              <a:ext cx="1448986" cy="1031051"/>
            </a:xfrm>
            <a:prstGeom prst="rect">
              <a:avLst/>
            </a:prstGeom>
            <a:noFill/>
          </p:spPr>
          <p:txBody>
            <a:bodyPr wrap="none" rtlCol="0">
              <a:spAutoFit/>
            </a:bodyPr>
            <a:lstStyle/>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Acceptable (1-2)</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Undesirable (3-4)</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Unacceptable (6)</a:t>
              </a:r>
            </a:p>
            <a:p>
              <a:pPr>
                <a:spcAft>
                  <a:spcPts val="200"/>
                </a:spcAft>
              </a:pPr>
              <a:r>
                <a:rPr lang="en-GB" sz="1400" dirty="0">
                  <a:solidFill>
                    <a:srgbClr val="000000"/>
                  </a:solidFill>
                  <a:latin typeface="Calibri" panose="020F0502020204030204" pitchFamily="34" charset="0"/>
                  <a:ea typeface="Calibri" panose="020F0502020204030204" pitchFamily="34" charset="0"/>
                  <a:cs typeface="Calibri" panose="020F0502020204030204" pitchFamily="34" charset="0"/>
                </a:rPr>
                <a:t>Catastrophic (9)</a:t>
              </a:r>
            </a:p>
          </p:txBody>
        </p:sp>
        <p:sp>
          <p:nvSpPr>
            <p:cNvPr id="35" name="Rectangle 34">
              <a:extLst>
                <a:ext uri="{FF2B5EF4-FFF2-40B4-BE49-F238E27FC236}">
                  <a16:creationId xmlns:a16="http://schemas.microsoft.com/office/drawing/2014/main" id="{5AC4329B-20AE-61DA-A6D8-DF90890C16F3}"/>
                </a:ext>
              </a:extLst>
            </p:cNvPr>
            <p:cNvSpPr/>
            <p:nvPr/>
          </p:nvSpPr>
          <p:spPr bwMode="auto">
            <a:xfrm>
              <a:off x="7520944" y="4692613"/>
              <a:ext cx="147145" cy="147145"/>
            </a:xfrm>
            <a:prstGeom prst="rect">
              <a:avLst/>
            </a:prstGeom>
            <a:solidFill>
              <a:srgbClr val="60B257"/>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6" name="Rectangle 35">
              <a:extLst>
                <a:ext uri="{FF2B5EF4-FFF2-40B4-BE49-F238E27FC236}">
                  <a16:creationId xmlns:a16="http://schemas.microsoft.com/office/drawing/2014/main" id="{7038F067-0589-F012-1A58-650081B81F60}"/>
                </a:ext>
              </a:extLst>
            </p:cNvPr>
            <p:cNvSpPr/>
            <p:nvPr/>
          </p:nvSpPr>
          <p:spPr bwMode="auto">
            <a:xfrm>
              <a:off x="7515292" y="4921864"/>
              <a:ext cx="147145" cy="147145"/>
            </a:xfrm>
            <a:prstGeom prst="rect">
              <a:avLst/>
            </a:prstGeom>
            <a:solidFill>
              <a:srgbClr val="FADA4A"/>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7" name="Rectangle 36">
              <a:extLst>
                <a:ext uri="{FF2B5EF4-FFF2-40B4-BE49-F238E27FC236}">
                  <a16:creationId xmlns:a16="http://schemas.microsoft.com/office/drawing/2014/main" id="{809BD23E-B053-13CA-360E-3604D0FD093D}"/>
                </a:ext>
              </a:extLst>
            </p:cNvPr>
            <p:cNvSpPr/>
            <p:nvPr/>
          </p:nvSpPr>
          <p:spPr bwMode="auto">
            <a:xfrm>
              <a:off x="7515293" y="5170825"/>
              <a:ext cx="147145" cy="147145"/>
            </a:xfrm>
            <a:prstGeom prst="rect">
              <a:avLst/>
            </a:prstGeom>
            <a:solidFill>
              <a:srgbClr val="F1963F"/>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sp>
          <p:nvSpPr>
            <p:cNvPr id="38" name="Rectangle 37">
              <a:extLst>
                <a:ext uri="{FF2B5EF4-FFF2-40B4-BE49-F238E27FC236}">
                  <a16:creationId xmlns:a16="http://schemas.microsoft.com/office/drawing/2014/main" id="{48AD53A4-A7C4-E3D3-D23B-0F753381E600}"/>
                </a:ext>
              </a:extLst>
            </p:cNvPr>
            <p:cNvSpPr/>
            <p:nvPr/>
          </p:nvSpPr>
          <p:spPr bwMode="auto">
            <a:xfrm>
              <a:off x="7515293" y="5400076"/>
              <a:ext cx="147145" cy="147145"/>
            </a:xfrm>
            <a:prstGeom prst="rect">
              <a:avLst/>
            </a:prstGeom>
            <a:solidFill>
              <a:srgbClr val="EB3223"/>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a typeface="ＭＳ Ｐゴシック" charset="0"/>
              </a:endParaRPr>
            </a:p>
          </p:txBody>
        </p:sp>
      </p:grpSp>
      <p:sp>
        <p:nvSpPr>
          <p:cNvPr id="39" name="TextBox 38">
            <a:extLst>
              <a:ext uri="{FF2B5EF4-FFF2-40B4-BE49-F238E27FC236}">
                <a16:creationId xmlns:a16="http://schemas.microsoft.com/office/drawing/2014/main" id="{EDC174B5-DB30-5C5A-920C-D55B36676D0F}"/>
              </a:ext>
            </a:extLst>
          </p:cNvPr>
          <p:cNvSpPr txBox="1"/>
          <p:nvPr/>
        </p:nvSpPr>
        <p:spPr>
          <a:xfrm>
            <a:off x="8766798" y="4742620"/>
            <a:ext cx="1464568" cy="307777"/>
          </a:xfrm>
          <a:prstGeom prst="rect">
            <a:avLst/>
          </a:prstGeom>
          <a:noFill/>
        </p:spPr>
        <p:txBody>
          <a:bodyPr wrap="none" rtlCol="0">
            <a:spAutoFit/>
          </a:bodyPr>
          <a:lstStyle/>
          <a:p>
            <a:pPr>
              <a:spcAft>
                <a:spcPts val="200"/>
              </a:spcAft>
            </a:pPr>
            <a:r>
              <a:rPr lang="en-GB" sz="1400" b="1" u="sng" dirty="0">
                <a:solidFill>
                  <a:srgbClr val="000000"/>
                </a:solidFill>
                <a:latin typeface="Calibri" panose="020F0502020204030204" pitchFamily="34" charset="0"/>
                <a:ea typeface="Calibri" panose="020F0502020204030204" pitchFamily="34" charset="0"/>
                <a:cs typeface="Calibri" panose="020F0502020204030204" pitchFamily="34" charset="0"/>
              </a:rPr>
              <a:t>Scoring guide</a:t>
            </a:r>
            <a:r>
              <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1400" b="1" dirty="0">
                <a:solidFill>
                  <a:srgbClr val="000000"/>
                </a:solidFill>
                <a:latin typeface="Calibri" panose="020F0502020204030204" pitchFamily="34" charset="0"/>
                <a:ea typeface="Calibri" panose="020F0502020204030204" pitchFamily="34" charset="0"/>
                <a:cs typeface="Calibri" panose="020F0502020204030204" pitchFamily="34" charset="0"/>
              </a:rPr>
              <a:t>🎯</a:t>
            </a:r>
            <a:endParaRPr lang="en-GB" sz="1400" b="1" dirty="0">
              <a:solidFill>
                <a:srgbClr val="000000"/>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081201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765399-7B66-A6C6-637D-55E3136252D0}"/>
            </a:ext>
          </a:extLst>
        </p:cNvPr>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987487EA-BE93-FEB0-7AB4-A7A80038AD51}"/>
              </a:ext>
            </a:extLst>
          </p:cNvPr>
          <p:cNvSpPr>
            <a:spLocks noGrp="1"/>
          </p:cNvSpPr>
          <p:nvPr>
            <p:ph type="sldNum" sz="quarter" idx="12"/>
          </p:nvPr>
        </p:nvSpPr>
        <p:spPr/>
        <p:txBody>
          <a:bodyPr/>
          <a:lstStyle/>
          <a:p>
            <a:pPr defTabSz="1219170"/>
            <a:fld id="{F2FF469D-DB44-0740-A075-5A7E9FEA0703}" type="slidenum">
              <a:rPr lang="de-DE">
                <a:solidFill>
                  <a:srgbClr val="D6BC00"/>
                </a:solidFill>
              </a:rPr>
              <a:pPr defTabSz="1219170"/>
              <a:t>9</a:t>
            </a:fld>
            <a:endParaRPr lang="de-DE">
              <a:solidFill>
                <a:srgbClr val="D6BC00"/>
              </a:solidFill>
            </a:endParaRPr>
          </a:p>
        </p:txBody>
      </p:sp>
      <p:sp>
        <p:nvSpPr>
          <p:cNvPr id="2" name="TextBox 1">
            <a:extLst>
              <a:ext uri="{FF2B5EF4-FFF2-40B4-BE49-F238E27FC236}">
                <a16:creationId xmlns:a16="http://schemas.microsoft.com/office/drawing/2014/main" id="{BC0385E9-8EB6-407B-52B8-A37C3E7B2253}"/>
              </a:ext>
            </a:extLst>
          </p:cNvPr>
          <p:cNvSpPr txBox="1"/>
          <p:nvPr/>
        </p:nvSpPr>
        <p:spPr>
          <a:xfrm>
            <a:off x="279400" y="233705"/>
            <a:ext cx="9366251" cy="379656"/>
          </a:xfrm>
          <a:prstGeom prst="rect">
            <a:avLst/>
          </a:prstGeom>
          <a:noFill/>
        </p:spPr>
        <p:txBody>
          <a:bodyPr wrap="square" rtlCol="0">
            <a:spAutoFit/>
          </a:bodyPr>
          <a:lstStyle/>
          <a:p>
            <a:pPr defTabSz="1219170"/>
            <a:r>
              <a:rPr lang="en-US" sz="1867" b="1" dirty="0">
                <a:solidFill>
                  <a:srgbClr val="007BBA"/>
                </a:solidFill>
                <a:latin typeface="Calibri" panose="020F0502020204030204" pitchFamily="34" charset="0"/>
                <a:ea typeface="Calibri" panose="020F0502020204030204" pitchFamily="34" charset="0"/>
                <a:cs typeface="Calibri" panose="020F0502020204030204" pitchFamily="34" charset="0"/>
              </a:rPr>
              <a:t>AAE Survey March 2025</a:t>
            </a:r>
          </a:p>
        </p:txBody>
      </p:sp>
      <p:sp>
        <p:nvSpPr>
          <p:cNvPr id="8" name="TextBox 7">
            <a:extLst>
              <a:ext uri="{FF2B5EF4-FFF2-40B4-BE49-F238E27FC236}">
                <a16:creationId xmlns:a16="http://schemas.microsoft.com/office/drawing/2014/main" id="{6BB879E0-32FD-CF23-5D29-EF96A037731D}"/>
              </a:ext>
            </a:extLst>
          </p:cNvPr>
          <p:cNvSpPr txBox="1"/>
          <p:nvPr/>
        </p:nvSpPr>
        <p:spPr>
          <a:xfrm>
            <a:off x="182202" y="690484"/>
            <a:ext cx="11827596" cy="2816156"/>
          </a:xfrm>
          <a:prstGeom prst="rect">
            <a:avLst/>
          </a:prstGeom>
          <a:noFill/>
        </p:spPr>
        <p:txBody>
          <a:bodyPr wrap="square">
            <a:spAutoFit/>
          </a:bodyPr>
          <a:lstStyle/>
          <a:p>
            <a:pPr marL="120648" lvl="1">
              <a:spcAft>
                <a:spcPts val="600"/>
              </a:spcAft>
            </a:pPr>
            <a:r>
              <a:rPr lang="en-US" sz="1400" b="1" kern="0" dirty="0">
                <a:solidFill>
                  <a:srgbClr val="CABB15"/>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Key information requested:</a:t>
            </a:r>
          </a:p>
          <a:p>
            <a:pPr marL="120648" lvl="1">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list below sets out the information requested via the survey, issued to Directors of the Board and AAE Committee chairs.</a:t>
            </a:r>
          </a:p>
          <a:p>
            <a:pPr marL="463548" lvl="1" indent="-342900">
              <a:spcAft>
                <a:spcPts val="1200"/>
              </a:spcAft>
              <a:buFont typeface="+mj-lt"/>
              <a:buAutoNum type="arabicPeriod"/>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For each of the risks identified (1 to 7) </a:t>
            </a: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probability and severity</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on a scale of 1 to 3 was requested, </a:t>
            </a: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before</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 </a:t>
            </a:r>
            <a:r>
              <a:rPr lang="en-US" sz="1400" b="1"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and after </a:t>
            </a: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any mitigation actions are applied.</a:t>
            </a:r>
          </a:p>
          <a:p>
            <a:pPr marL="463548" lvl="1" indent="-342900">
              <a:spcAft>
                <a:spcPts val="1200"/>
              </a:spcAft>
              <a:buFont typeface="+mj-lt"/>
              <a:buAutoNum type="arabicPeriod"/>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Participants were asked to indicate mitigation actions/solutions, including those the AAE currently applies.</a:t>
            </a:r>
          </a:p>
          <a:p>
            <a:pPr marL="120648" lvl="1">
              <a:spcBef>
                <a:spcPts val="600"/>
              </a:spcBef>
              <a:spcAft>
                <a:spcPts val="600"/>
              </a:spcAft>
            </a:pPr>
            <a:r>
              <a:rPr lang="en-US" sz="1400" b="1" kern="0" dirty="0">
                <a:solidFill>
                  <a:srgbClr val="CABB15"/>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Participants:</a:t>
            </a:r>
          </a:p>
          <a:p>
            <a:pPr marL="120648" lvl="1">
              <a:spcBef>
                <a:spcPts val="0"/>
              </a:spcBef>
              <a:spcAft>
                <a:spcPts val="1200"/>
              </a:spcAft>
            </a:pPr>
            <a:r>
              <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rPr>
              <a:t>The table below lists the survey participants:</a:t>
            </a:r>
          </a:p>
          <a:p>
            <a:pPr marL="120648" lvl="1">
              <a:spcBef>
                <a:spcPts val="0"/>
              </a:spcBef>
              <a:spcAft>
                <a:spcPts val="1200"/>
              </a:spcAft>
            </a:pPr>
            <a:endPar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a:p>
            <a:pPr marL="120648" lvl="1">
              <a:spcAft>
                <a:spcPts val="1200"/>
              </a:spcAft>
            </a:pPr>
            <a:endParaRPr lang="en-US" sz="1400" kern="0" dirty="0">
              <a:solidFill>
                <a:srgbClr val="114372"/>
              </a:solidFill>
              <a:latin typeface="Calibri" panose="020F0502020204030204" pitchFamily="34" charset="0"/>
              <a:ea typeface="Calibri" panose="020F0502020204030204" pitchFamily="34" charset="0"/>
              <a:cs typeface="Calibri" panose="020F0502020204030204" pitchFamily="34" charset="0"/>
              <a:sym typeface="Wingdings" panose="05000000000000000000" pitchFamily="2" charset="2"/>
            </a:endParaRPr>
          </a:p>
        </p:txBody>
      </p:sp>
      <p:graphicFrame>
        <p:nvGraphicFramePr>
          <p:cNvPr id="4" name="Table 3">
            <a:extLst>
              <a:ext uri="{FF2B5EF4-FFF2-40B4-BE49-F238E27FC236}">
                <a16:creationId xmlns:a16="http://schemas.microsoft.com/office/drawing/2014/main" id="{6F3DC252-249F-415E-CD15-9596310DB007}"/>
              </a:ext>
            </a:extLst>
          </p:cNvPr>
          <p:cNvGraphicFramePr>
            <a:graphicFrameLocks noGrp="1"/>
          </p:cNvGraphicFramePr>
          <p:nvPr>
            <p:extLst>
              <p:ext uri="{D42A27DB-BD31-4B8C-83A1-F6EECF244321}">
                <p14:modId xmlns:p14="http://schemas.microsoft.com/office/powerpoint/2010/main" val="3138084398"/>
              </p:ext>
            </p:extLst>
          </p:nvPr>
        </p:nvGraphicFramePr>
        <p:xfrm>
          <a:off x="405766" y="2818393"/>
          <a:ext cx="5976000" cy="3687503"/>
        </p:xfrm>
        <a:graphic>
          <a:graphicData uri="http://schemas.openxmlformats.org/drawingml/2006/table">
            <a:tbl>
              <a:tblPr firstRow="1" bandRow="1">
                <a:tableStyleId>{3B4B98B0-60AC-42C2-AFA5-B58CD77FA1E5}</a:tableStyleId>
              </a:tblPr>
              <a:tblGrid>
                <a:gridCol w="2736000">
                  <a:extLst>
                    <a:ext uri="{9D8B030D-6E8A-4147-A177-3AD203B41FA5}">
                      <a16:colId xmlns:a16="http://schemas.microsoft.com/office/drawing/2014/main" val="582305692"/>
                    </a:ext>
                  </a:extLst>
                </a:gridCol>
                <a:gridCol w="1692000">
                  <a:extLst>
                    <a:ext uri="{9D8B030D-6E8A-4147-A177-3AD203B41FA5}">
                      <a16:colId xmlns:a16="http://schemas.microsoft.com/office/drawing/2014/main" val="842477492"/>
                    </a:ext>
                  </a:extLst>
                </a:gridCol>
                <a:gridCol w="1548000">
                  <a:extLst>
                    <a:ext uri="{9D8B030D-6E8A-4147-A177-3AD203B41FA5}">
                      <a16:colId xmlns:a16="http://schemas.microsoft.com/office/drawing/2014/main" val="1728602220"/>
                    </a:ext>
                  </a:extLst>
                </a:gridCol>
              </a:tblGrid>
              <a:tr h="280743">
                <a:tc>
                  <a:txBody>
                    <a:bodyPr/>
                    <a:lstStyle/>
                    <a:p>
                      <a:r>
                        <a:rPr lang="en-GB" sz="1200" dirty="0">
                          <a:latin typeface="Calibri" panose="020F0502020204030204" pitchFamily="34" charset="0"/>
                          <a:ea typeface="Calibri" panose="020F0502020204030204" pitchFamily="34" charset="0"/>
                          <a:cs typeface="Calibri" panose="020F0502020204030204" pitchFamily="34" charset="0"/>
                        </a:rPr>
                        <a:t>Name of participant</a:t>
                      </a:r>
                    </a:p>
                  </a:txBody>
                  <a:tcPr marL="108000" marR="36000" anchor="ctr"/>
                </a:tc>
                <a:tc>
                  <a:txBody>
                    <a:bodyPr/>
                    <a:lstStyle/>
                    <a:p>
                      <a:pPr algn="l"/>
                      <a:r>
                        <a:rPr lang="en-GB" sz="1200" dirty="0">
                          <a:latin typeface="Calibri" panose="020F0502020204030204" pitchFamily="34" charset="0"/>
                          <a:ea typeface="Calibri" panose="020F0502020204030204" pitchFamily="34" charset="0"/>
                          <a:cs typeface="Calibri" panose="020F0502020204030204" pitchFamily="34" charset="0"/>
                        </a:rPr>
                        <a:t>Capacity</a:t>
                      </a:r>
                    </a:p>
                  </a:txBody>
                  <a:tcPr marL="108000" marR="36000" anchor="ctr"/>
                </a:tc>
                <a:tc>
                  <a:txBody>
                    <a:bodyPr/>
                    <a:lstStyle/>
                    <a:p>
                      <a:pPr algn="ctr"/>
                      <a:r>
                        <a:rPr lang="en-GB" sz="1200" dirty="0">
                          <a:latin typeface="Calibri" panose="020F0502020204030204" pitchFamily="34" charset="0"/>
                          <a:ea typeface="Calibri" panose="020F0502020204030204" pitchFamily="34" charset="0"/>
                          <a:cs typeface="Calibri" panose="020F0502020204030204" pitchFamily="34" charset="0"/>
                        </a:rPr>
                        <a:t>Response (yes/no)</a:t>
                      </a:r>
                    </a:p>
                  </a:txBody>
                  <a:tcPr marL="108000" marR="36000" anchor="ctr"/>
                </a:tc>
                <a:extLst>
                  <a:ext uri="{0D108BD9-81ED-4DB2-BD59-A6C34878D82A}">
                    <a16:rowId xmlns:a16="http://schemas.microsoft.com/office/drawing/2014/main" val="492153313"/>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Frank Schiller</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3104774707"/>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Hartwig Sorger</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No</a:t>
                      </a:r>
                    </a:p>
                  </a:txBody>
                  <a:tcPr marL="108000" marR="36000" marT="4763" marB="0" anchor="ctr"/>
                </a:tc>
                <a:extLst>
                  <a:ext uri="{0D108BD9-81ED-4DB2-BD59-A6C34878D82A}">
                    <a16:rowId xmlns:a16="http://schemas.microsoft.com/office/drawing/2014/main" val="2789981093"/>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Inga Helmane</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2338198732"/>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Jette Lunding Sandqvist</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899007503"/>
                  </a:ext>
                </a:extLst>
              </a:tr>
              <a:tr h="243340">
                <a:tc>
                  <a:txBody>
                    <a:bodyPr/>
                    <a:lstStyle/>
                    <a:p>
                      <a:pPr marL="0" algn="l"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Lourdes Afonso</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19587443"/>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Lutz Wilhelmy</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1339255779"/>
                  </a:ext>
                </a:extLst>
              </a:tr>
              <a:tr h="243340">
                <a:tc>
                  <a:txBody>
                    <a:bodyPr/>
                    <a:lstStyle/>
                    <a:p>
                      <a:pPr marL="0" algn="l"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Malcolm Kemp</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248931843"/>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Matthias Pillaudin</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1330891606"/>
                  </a:ext>
                </a:extLst>
              </a:tr>
              <a:tr h="243340">
                <a:tc>
                  <a:txBody>
                    <a:bodyPr/>
                    <a:lstStyle/>
                    <a:p>
                      <a:pPr marL="0" algn="l"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Philippe Demol</a:t>
                      </a:r>
                    </a:p>
                  </a:txBody>
                  <a:tcPr marL="108000" marR="36000" marT="4763" marB="0" anchor="ctr"/>
                </a:tc>
                <a:tc>
                  <a:txBody>
                    <a:bodyPr/>
                    <a:lstStyle/>
                    <a:p>
                      <a:pPr marL="0" algn="l"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Board Member</a:t>
                      </a:r>
                    </a:p>
                  </a:txBody>
                  <a:tcPr marL="108000" marR="36000" marT="4763" marB="0" anchor="ctr"/>
                </a:tc>
                <a:tc>
                  <a:txBody>
                    <a:bodyPr/>
                    <a:lstStyle/>
                    <a:p>
                      <a:pPr marL="0" algn="ctr" defTabSz="457189" rtl="0" eaLnBrk="1" fontAlgn="b" latinLnBrk="0" hangingPunct="1"/>
                      <a:r>
                        <a:rPr lang="en-GB" sz="1100" kern="1200" dirty="0">
                          <a:solidFill>
                            <a:schemeClr val="bg1">
                              <a:lumMod val="75000"/>
                            </a:schemeClr>
                          </a:solidFill>
                          <a:latin typeface="Calibri" panose="020F0502020204030204" pitchFamily="34" charset="0"/>
                          <a:ea typeface="Calibri" panose="020F0502020204030204" pitchFamily="34" charset="0"/>
                          <a:cs typeface="Calibri" panose="020F0502020204030204" pitchFamily="34" charset="0"/>
                        </a:rPr>
                        <a:t>No</a:t>
                      </a:r>
                    </a:p>
                  </a:txBody>
                  <a:tcPr marL="108000" marR="36000" marT="4763" marB="0" anchor="ctr"/>
                </a:tc>
                <a:extLst>
                  <a:ext uri="{0D108BD9-81ED-4DB2-BD59-A6C34878D82A}">
                    <a16:rowId xmlns:a16="http://schemas.microsoft.com/office/drawing/2014/main" val="538581215"/>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Birgit Kaiser</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Committee Chair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1119873964"/>
                  </a:ext>
                </a:extLst>
              </a:tr>
              <a:tr h="243340">
                <a:tc>
                  <a:txBody>
                    <a:bodyPr/>
                    <a:lstStyle/>
                    <a:p>
                      <a:pPr marL="0" algn="l" defTabSz="457189" rtl="0" eaLnBrk="1" fontAlgn="b" latinLnBrk="0" hangingPunct="1"/>
                      <a:r>
                        <a:rPr lang="en-GB" sz="1100" kern="1200">
                          <a:solidFill>
                            <a:schemeClr val="tx1"/>
                          </a:solidFill>
                          <a:latin typeface="Calibri" panose="020F0502020204030204" pitchFamily="34" charset="0"/>
                          <a:ea typeface="Calibri" panose="020F0502020204030204" pitchFamily="34" charset="0"/>
                          <a:cs typeface="Calibri" panose="020F0502020204030204" pitchFamily="34" charset="0"/>
                        </a:rPr>
                        <a:t>Bogdan Tautan</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Committee Chair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2362321517"/>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Lauri Saraste</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Committee Chair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1334372548"/>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Rafael Moreno Ruiz</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Committee Chair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562629104"/>
                  </a:ext>
                </a:extLst>
              </a:tr>
              <a:tr h="243340">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Tatiana Bitunska</a:t>
                      </a:r>
                    </a:p>
                  </a:txBody>
                  <a:tcPr marL="108000" marR="36000" marT="4763" marB="0" anchor="ctr"/>
                </a:tc>
                <a:tc>
                  <a:txBody>
                    <a:bodyPr/>
                    <a:lstStyle/>
                    <a:p>
                      <a:pPr marL="0" algn="l"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Committee Chair</a:t>
                      </a:r>
                    </a:p>
                  </a:txBody>
                  <a:tcPr marL="108000" marR="36000" marT="4763" marB="0" anchor="ctr"/>
                </a:tc>
                <a:tc>
                  <a:txBody>
                    <a:bodyPr/>
                    <a:lstStyle/>
                    <a:p>
                      <a:pPr marL="0" algn="ctr" defTabSz="457189" rtl="0" eaLnBrk="1" fontAlgn="b" latinLnBrk="0" hangingPunct="1"/>
                      <a:r>
                        <a:rPr lang="en-GB" sz="1100" kern="1200" dirty="0">
                          <a:solidFill>
                            <a:schemeClr val="tx1"/>
                          </a:solidFill>
                          <a:latin typeface="Calibri" panose="020F0502020204030204" pitchFamily="34" charset="0"/>
                          <a:ea typeface="Calibri" panose="020F0502020204030204" pitchFamily="34" charset="0"/>
                          <a:cs typeface="Calibri" panose="020F0502020204030204" pitchFamily="34" charset="0"/>
                        </a:rPr>
                        <a:t>Yes</a:t>
                      </a:r>
                    </a:p>
                  </a:txBody>
                  <a:tcPr marL="108000" marR="36000" marT="4763" marB="0" anchor="ctr"/>
                </a:tc>
                <a:extLst>
                  <a:ext uri="{0D108BD9-81ED-4DB2-BD59-A6C34878D82A}">
                    <a16:rowId xmlns:a16="http://schemas.microsoft.com/office/drawing/2014/main" val="1796611058"/>
                  </a:ext>
                </a:extLst>
              </a:tr>
            </a:tbl>
          </a:graphicData>
        </a:graphic>
      </p:graphicFrame>
    </p:spTree>
    <p:extLst>
      <p:ext uri="{BB962C8B-B14F-4D97-AF65-F5344CB8AC3E}">
        <p14:creationId xmlns:p14="http://schemas.microsoft.com/office/powerpoint/2010/main" val="1305740220"/>
      </p:ext>
    </p:extLst>
  </p:cSld>
  <p:clrMapOvr>
    <a:masterClrMapping/>
  </p:clrMapOvr>
</p:sld>
</file>

<file path=ppt/theme/theme1.xml><?xml version="1.0" encoding="utf-8"?>
<a:theme xmlns:a="http://schemas.openxmlformats.org/drawingml/2006/main" name="Diamodel AAE">
  <a:themeElements>
    <a:clrScheme name="Aangepast 12">
      <a:dk1>
        <a:srgbClr val="0B3D53"/>
      </a:dk1>
      <a:lt1>
        <a:srgbClr val="FFFFFF"/>
      </a:lt1>
      <a:dk2>
        <a:srgbClr val="C8BE9F"/>
      </a:dk2>
      <a:lt2>
        <a:srgbClr val="ECE8DC"/>
      </a:lt2>
      <a:accent1>
        <a:srgbClr val="007BBA"/>
      </a:accent1>
      <a:accent2>
        <a:srgbClr val="842A2B"/>
      </a:accent2>
      <a:accent3>
        <a:srgbClr val="CFB312"/>
      </a:accent3>
      <a:accent4>
        <a:srgbClr val="055849"/>
      </a:accent4>
      <a:accent5>
        <a:srgbClr val="006C92"/>
      </a:accent5>
      <a:accent6>
        <a:srgbClr val="A02B7C"/>
      </a:accent6>
      <a:hlink>
        <a:srgbClr val="007BBA"/>
      </a:hlink>
      <a:folHlink>
        <a:srgbClr val="007BBA"/>
      </a:folHlink>
    </a:clrScheme>
    <a:fontScheme name="HN-pp-template">
      <a:majorFont>
        <a:latin typeface="Verdana"/>
        <a:ea typeface="ＭＳ Ｐゴシック"/>
        <a:cs typeface=""/>
      </a:majorFont>
      <a:minorFont>
        <a:latin typeface="Verdan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iamodel AAE">
  <a:themeElements>
    <a:clrScheme name="Aangepast 30">
      <a:dk1>
        <a:srgbClr val="183C6C"/>
      </a:dk1>
      <a:lt1>
        <a:srgbClr val="FFFFFF"/>
      </a:lt1>
      <a:dk2>
        <a:srgbClr val="163C6C"/>
      </a:dk2>
      <a:lt2>
        <a:srgbClr val="F1F8FC"/>
      </a:lt2>
      <a:accent1>
        <a:srgbClr val="007BBD"/>
      </a:accent1>
      <a:accent2>
        <a:srgbClr val="751428"/>
      </a:accent2>
      <a:accent3>
        <a:srgbClr val="A2BE19"/>
      </a:accent3>
      <a:accent4>
        <a:srgbClr val="D6BC00"/>
      </a:accent4>
      <a:accent5>
        <a:srgbClr val="1C3B6A"/>
      </a:accent5>
      <a:accent6>
        <a:srgbClr val="D88447"/>
      </a:accent6>
      <a:hlink>
        <a:srgbClr val="007BBD"/>
      </a:hlink>
      <a:folHlink>
        <a:srgbClr val="1B3C6A"/>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charset="0"/>
            <a:ea typeface="ＭＳ Ｐゴシック" charset="0"/>
          </a:defRPr>
        </a:defPPr>
      </a:lstStyle>
    </a:lnDef>
  </a:objectDefaults>
  <a:extraClrSchemeLst>
    <a:extraClrScheme>
      <a:clrScheme name="HN-pp-template 1">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N-pp-template 2">
        <a:dk1>
          <a:srgbClr val="0E4133"/>
        </a:dk1>
        <a:lt1>
          <a:srgbClr val="FFFFFF"/>
        </a:lt1>
        <a:dk2>
          <a:srgbClr val="93B82B"/>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
      <a:clrScheme name="HN-pp-template 3">
        <a:dk1>
          <a:srgbClr val="0E4133"/>
        </a:dk1>
        <a:lt1>
          <a:srgbClr val="FFFFFF"/>
        </a:lt1>
        <a:dk2>
          <a:srgbClr val="D06000"/>
        </a:dk2>
        <a:lt2>
          <a:srgbClr val="9F9F9F"/>
        </a:lt2>
        <a:accent1>
          <a:srgbClr val="E4E4E4"/>
        </a:accent1>
        <a:accent2>
          <a:srgbClr val="B6CB90"/>
        </a:accent2>
        <a:accent3>
          <a:srgbClr val="FFFFFF"/>
        </a:accent3>
        <a:accent4>
          <a:srgbClr val="0A362A"/>
        </a:accent4>
        <a:accent5>
          <a:srgbClr val="EFEFEF"/>
        </a:accent5>
        <a:accent6>
          <a:srgbClr val="A5B882"/>
        </a:accent6>
        <a:hlink>
          <a:srgbClr val="93B82B"/>
        </a:hlink>
        <a:folHlink>
          <a:srgbClr val="A4632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Narrow"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8dfb9587-f584-4ba3-9cbc-f137386f428e" xsi:nil="true"/>
    <lcf76f155ced4ddcb4097134ff3c332f xmlns="b789ea69-044b-46f0-a0a7-0341fa713b1c">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33EA724A27E704CB784425C4A8BD2BE" ma:contentTypeVersion="12" ma:contentTypeDescription="Create a new document." ma:contentTypeScope="" ma:versionID="15d7c87935b872190ec03d45c72a63c5">
  <xsd:schema xmlns:xsd="http://www.w3.org/2001/XMLSchema" xmlns:xs="http://www.w3.org/2001/XMLSchema" xmlns:p="http://schemas.microsoft.com/office/2006/metadata/properties" xmlns:ns2="b789ea69-044b-46f0-a0a7-0341fa713b1c" xmlns:ns3="8dfb9587-f584-4ba3-9cbc-f137386f428e" targetNamespace="http://schemas.microsoft.com/office/2006/metadata/properties" ma:root="true" ma:fieldsID="d34ace5891c722e0df0fbdf08a6fc48b" ns2:_="" ns3:_="">
    <xsd:import namespace="b789ea69-044b-46f0-a0a7-0341fa713b1c"/>
    <xsd:import namespace="8dfb9587-f584-4ba3-9cbc-f137386f428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BillingMetadata"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789ea69-044b-46f0-a0a7-0341fa713b1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BillingMetadata" ma:index="11" nillable="true" ma:displayName="MediaServiceBillingMetadata" ma:hidden="true" ma:internalName="MediaServiceBillingMetadata" ma:readOnly="true">
      <xsd:simpleType>
        <xsd:restriction base="dms:Note"/>
      </xsd:simpleType>
    </xsd:element>
    <xsd:element name="MediaServiceDateTaken" ma:index="12" nillable="true" ma:displayName="MediaServiceDateTaken" ma:descriptio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055f5266-3555-4728-8403-0e4d19484a62"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dfb9587-f584-4ba3-9cbc-f137386f428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dc9e576-8c41-4a39-9ccb-1ff414d603de}" ma:internalName="TaxCatchAll" ma:showField="CatchAllData" ma:web="8dfb9587-f584-4ba3-9cbc-f137386f42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3E525A7-6CC7-41C1-B2E2-B619E47C3BD0}">
  <ds:schemaRefs>
    <ds:schemaRef ds:uri="http://schemas.microsoft.com/office/2006/metadata/properties"/>
    <ds:schemaRef ds:uri="http://schemas.microsoft.com/office/infopath/2007/PartnerControls"/>
    <ds:schemaRef ds:uri="http://purl.org/dc/dcmitype/"/>
    <ds:schemaRef ds:uri="c6734263-52e6-4385-badb-acaaacb06cec"/>
    <ds:schemaRef ds:uri="http://schemas.openxmlformats.org/package/2006/metadata/core-properties"/>
    <ds:schemaRef ds:uri="http://www.w3.org/XML/1998/namespace"/>
    <ds:schemaRef ds:uri="http://purl.org/dc/elements/1.1/"/>
    <ds:schemaRef ds:uri="http://purl.org/dc/terms/"/>
    <ds:schemaRef ds:uri="http://schemas.microsoft.com/office/2006/documentManagement/types"/>
    <ds:schemaRef ds:uri="3d8ebbbe-db8c-4fa7-a4b0-72a6b71d62b6"/>
  </ds:schemaRefs>
</ds:datastoreItem>
</file>

<file path=customXml/itemProps2.xml><?xml version="1.0" encoding="utf-8"?>
<ds:datastoreItem xmlns:ds="http://schemas.openxmlformats.org/officeDocument/2006/customXml" ds:itemID="{AD20C23C-0B91-4F9C-9A7A-9754276E4301}">
  <ds:schemaRefs>
    <ds:schemaRef ds:uri="http://schemas.microsoft.com/sharepoint/v3/contenttype/forms"/>
  </ds:schemaRefs>
</ds:datastoreItem>
</file>

<file path=customXml/itemProps3.xml><?xml version="1.0" encoding="utf-8"?>
<ds:datastoreItem xmlns:ds="http://schemas.openxmlformats.org/officeDocument/2006/customXml" ds:itemID="{28738A30-3385-40B7-AAE4-01147A955660}"/>
</file>

<file path=docProps/app.xml><?xml version="1.0" encoding="utf-8"?>
<Properties xmlns="http://schemas.openxmlformats.org/officeDocument/2006/extended-properties" xmlns:vt="http://schemas.openxmlformats.org/officeDocument/2006/docPropsVTypes">
  <Template>Standaardthema</Template>
  <TotalTime>2028</TotalTime>
  <Words>4106</Words>
  <Application>Microsoft Office PowerPoint</Application>
  <PresentationFormat>Widescreen</PresentationFormat>
  <Paragraphs>799</Paragraphs>
  <Slides>19</Slides>
  <Notes>16</Notes>
  <HiddenSlides>0</HiddenSlides>
  <MMClips>0</MMClips>
  <ScaleCrop>false</ScaleCrop>
  <HeadingPairs>
    <vt:vector size="6" baseType="variant">
      <vt:variant>
        <vt:lpstr>Fonts Used</vt:lpstr>
      </vt:variant>
      <vt:variant>
        <vt:i4>13</vt:i4>
      </vt:variant>
      <vt:variant>
        <vt:lpstr>Theme</vt:lpstr>
      </vt:variant>
      <vt:variant>
        <vt:i4>2</vt:i4>
      </vt:variant>
      <vt:variant>
        <vt:lpstr>Slide Titles</vt:lpstr>
      </vt:variant>
      <vt:variant>
        <vt:i4>19</vt:i4>
      </vt:variant>
    </vt:vector>
  </HeadingPairs>
  <TitlesOfParts>
    <vt:vector size="34" baseType="lpstr">
      <vt:lpstr>Amerigo BT</vt:lpstr>
      <vt:lpstr>Arial</vt:lpstr>
      <vt:lpstr>Arial Bold</vt:lpstr>
      <vt:lpstr>Arial Regular</vt:lpstr>
      <vt:lpstr>Calibri</vt:lpstr>
      <vt:lpstr>Calibri Normaal</vt:lpstr>
      <vt:lpstr>Calibri Vet</vt:lpstr>
      <vt:lpstr>Courier New</vt:lpstr>
      <vt:lpstr>Symbol</vt:lpstr>
      <vt:lpstr>Times</vt:lpstr>
      <vt:lpstr>Trebuchet MS</vt:lpstr>
      <vt:lpstr>Verdana</vt:lpstr>
      <vt:lpstr>Wingdings</vt:lpstr>
      <vt:lpstr>Diamodel AAE</vt:lpstr>
      <vt:lpstr>1_Diamodel AAE</vt:lpstr>
      <vt:lpstr>PowerPoint Presentation</vt:lpstr>
      <vt:lpstr>PowerPoint Presentation</vt:lpstr>
      <vt:lpstr>Appendix:  Detailed insight material package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AAE Risk Management Review 2025</dc:title>
  <dc:creator>stephanos@shsactuarial.com</dc:creator>
  <cp:lastModifiedBy>Monique Schuilenburg</cp:lastModifiedBy>
  <cp:revision>10</cp:revision>
  <dcterms:created xsi:type="dcterms:W3CDTF">2017-04-07T11:37:20Z</dcterms:created>
  <dcterms:modified xsi:type="dcterms:W3CDTF">2025-08-27T14:02:51Z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0x010100233EA724A27E704CB784425C4A8BD2BE</vt:lpwstr>
  </property>
  <property fmtid="{D5CDD505-2E9C-101B-9397-08002B2CF9AE}" pid="3" name="Order">
    <vt:r8>36060200</vt:r8>
  </property>
  <property fmtid="{D5CDD505-2E9C-101B-9397-08002B2CF9AE}" pid="4" name="MediaServiceImageTags">
    <vt:lpwstr/>
  </property>
</Properties>
</file>