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1" r:id="rId1"/>
  </p:sldMasterIdLst>
  <p:notesMasterIdLst>
    <p:notesMasterId r:id="rId16"/>
  </p:notesMasterIdLst>
  <p:sldIdLst>
    <p:sldId id="301" r:id="rId2"/>
    <p:sldId id="1529" r:id="rId3"/>
    <p:sldId id="1532" r:id="rId4"/>
    <p:sldId id="1530" r:id="rId5"/>
    <p:sldId id="1531" r:id="rId6"/>
    <p:sldId id="1533" r:id="rId7"/>
    <p:sldId id="1535" r:id="rId8"/>
    <p:sldId id="1536" r:id="rId9"/>
    <p:sldId id="1537" r:id="rId10"/>
    <p:sldId id="1538" r:id="rId11"/>
    <p:sldId id="1539" r:id="rId12"/>
    <p:sldId id="1540" r:id="rId13"/>
    <p:sldId id="1541" r:id="rId14"/>
    <p:sldId id="1534" r:id="rId15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76CFA2C-0917-676A-E7CE-DE9B03B79CC4}" name="Dr. Daniel Jung" initials="DJ" userId="S::Daniel.Jung@aktuar.de::027c14c1-3d4e-4266-8397-e1c3e9375eca" providerId="AD"/>
  <p188:author id="{6DB25ECE-C6AD-9A39-DD44-E9E1D730605E}" name="Inga Helmane" initials="IH" userId="S::inga.helmane@linstow.lv::117461e6-f4c4-472c-813f-30c77a4bc5c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46"/>
    <p:restoredTop sz="93300"/>
  </p:normalViewPr>
  <p:slideViewPr>
    <p:cSldViewPr snapToGrid="0" snapToObjects="1">
      <p:cViewPr>
        <p:scale>
          <a:sx n="87" d="100"/>
          <a:sy n="87" d="100"/>
        </p:scale>
        <p:origin x="1248" y="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60" d="100"/>
          <a:sy n="160" d="100"/>
        </p:scale>
        <p:origin x="3752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8/10/relationships/authors" Target="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60F2B0-247F-2E46-9182-F7AF6491F7EE}" type="datetimeFigureOut">
              <a:rPr lang="nl-NL" smtClean="0"/>
              <a:t>05-04-2025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9040DC-8D93-D248-A30D-A93EAD59A824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5073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_Titeldi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>
            <a:extLst>
              <a:ext uri="{FF2B5EF4-FFF2-40B4-BE49-F238E27FC236}">
                <a16:creationId xmlns:a16="http://schemas.microsoft.com/office/drawing/2014/main" id="{58BD9495-C252-CB48-87C4-AA2B3A5D2F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6248" y="12249"/>
            <a:ext cx="6483234" cy="5143500"/>
          </a:xfrm>
          <a:prstGeom prst="rect">
            <a:avLst/>
          </a:prstGeom>
        </p:spPr>
      </p:pic>
      <p:sp>
        <p:nvSpPr>
          <p:cNvPr id="13316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050923" y="2195146"/>
            <a:ext cx="7006795" cy="34471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 wrap="square">
            <a:normAutofit/>
          </a:bodyPr>
          <a:lstStyle>
            <a:lvl1pPr marL="0" indent="0">
              <a:defRPr sz="2000" baseline="0"/>
            </a:lvl1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the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r>
              <a:rPr lang="nl-NL" noProof="0" dirty="0"/>
              <a:t> of </a:t>
            </a:r>
            <a:r>
              <a:rPr lang="nl-NL" noProof="0" dirty="0" err="1"/>
              <a:t>the</a:t>
            </a:r>
            <a:r>
              <a:rPr lang="nl-NL" noProof="0" dirty="0"/>
              <a:t> model</a:t>
            </a:r>
            <a:endParaRPr lang="en-GB" noProof="0" dirty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050925" y="3895725"/>
            <a:ext cx="240450" cy="300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69056" tIns="34529" rIns="69056" bIns="34529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1500" dirty="0">
              <a:latin typeface="Trebuchet MS" charset="0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828800" y="4512908"/>
            <a:ext cx="6538304" cy="287691"/>
          </a:xfrm>
          <a:prstGeom prst="rect">
            <a:avLst/>
          </a:prstGeom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>
                <a:schemeClr val="tx2"/>
              </a:buClr>
              <a:defRPr sz="1050" b="0" i="0">
                <a:solidFill>
                  <a:srgbClr val="003741"/>
                </a:solidFill>
                <a:latin typeface="Arial Regular"/>
              </a:defRPr>
            </a:lvl1pPr>
          </a:lstStyle>
          <a:p>
            <a:endParaRPr lang="en-GB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1906CD6A-6B92-4946-B806-CE5E07135D7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42927" y="98467"/>
            <a:ext cx="2664734" cy="528542"/>
          </a:xfrm>
          <a:prstGeom prst="rect">
            <a:avLst/>
          </a:prstGeom>
        </p:spPr>
      </p:pic>
      <p:sp>
        <p:nvSpPr>
          <p:cNvPr id="18" name="Rechthoek 17">
            <a:extLst>
              <a:ext uri="{FF2B5EF4-FFF2-40B4-BE49-F238E27FC236}">
                <a16:creationId xmlns:a16="http://schemas.microsoft.com/office/drawing/2014/main" id="{DCD227F9-2638-3E4D-B8B6-0DD9D4C4ECD8}"/>
              </a:ext>
            </a:extLst>
          </p:cNvPr>
          <p:cNvSpPr/>
          <p:nvPr userDrawn="1"/>
        </p:nvSpPr>
        <p:spPr bwMode="auto">
          <a:xfrm>
            <a:off x="0" y="4917824"/>
            <a:ext cx="9144000" cy="2448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AE9D36F7-E6B6-6B4C-9002-77F4163404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330" y="4973033"/>
            <a:ext cx="2419200" cy="100800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927F31EE-848E-2E44-8C4C-DA1DAC1451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50924" y="1193666"/>
            <a:ext cx="7006795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 baseline="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</p:spTree>
    <p:extLst>
      <p:ext uri="{BB962C8B-B14F-4D97-AF65-F5344CB8AC3E}">
        <p14:creationId xmlns:p14="http://schemas.microsoft.com/office/powerpoint/2010/main" val="1524671236"/>
      </p:ext>
    </p:extLst>
  </p:cSld>
  <p:clrMapOvr>
    <a:masterClrMapping/>
  </p:clrMapOvr>
  <p:transition spd="med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2_Titel and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2786" y="576000"/>
            <a:ext cx="782955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5" name="Tijdelijke aanduiding voor grafiek 4">
            <a:extLst>
              <a:ext uri="{FF2B5EF4-FFF2-40B4-BE49-F238E27FC236}">
                <a16:creationId xmlns:a16="http://schemas.microsoft.com/office/drawing/2014/main" id="{89157597-EF82-8846-8CFB-2324625E782B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652786" y="1080000"/>
            <a:ext cx="7828365" cy="3600000"/>
          </a:xfrm>
        </p:spPr>
        <p:txBody>
          <a:bodyPr/>
          <a:lstStyle/>
          <a:p>
            <a:r>
              <a:rPr lang="en-GB" dirty="0"/>
              <a:t>Graph</a:t>
            </a:r>
          </a:p>
        </p:txBody>
      </p:sp>
    </p:spTree>
    <p:extLst>
      <p:ext uri="{BB962C8B-B14F-4D97-AF65-F5344CB8AC3E}">
        <p14:creationId xmlns:p14="http://schemas.microsoft.com/office/powerpoint/2010/main" val="307614979"/>
      </p:ext>
    </p:extLst>
  </p:cSld>
  <p:clrMapOvr>
    <a:masterClrMapping/>
  </p:clrMapOvr>
  <p:transition spd="med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3_Titel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2786" y="137335"/>
            <a:ext cx="6065060" cy="2578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8" name="Tijdelijke aanduiding voor afbeelding 7">
            <a:extLst>
              <a:ext uri="{FF2B5EF4-FFF2-40B4-BE49-F238E27FC236}">
                <a16:creationId xmlns:a16="http://schemas.microsoft.com/office/drawing/2014/main" id="{E3BFF713-62EC-3A49-98A5-89978E8AEE2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52786" y="655551"/>
            <a:ext cx="7827962" cy="3976688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Image</a:t>
            </a:r>
          </a:p>
        </p:txBody>
      </p:sp>
    </p:spTree>
  </p:cSld>
  <p:clrMapOvr>
    <a:masterClrMapping/>
  </p:clrMapOvr>
  <p:transition spd="med">
    <p:pull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4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6414055"/>
      </p:ext>
    </p:extLst>
  </p:cSld>
  <p:clrMapOvr>
    <a:masterClrMapping/>
  </p:clrMapOvr>
  <p:transition spd="med">
    <p:pull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peci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4" name="Afgeronde rechthoek 13">
            <a:extLst>
              <a:ext uri="{FF2B5EF4-FFF2-40B4-BE49-F238E27FC236}">
                <a16:creationId xmlns:a16="http://schemas.microsoft.com/office/drawing/2014/main" id="{ECE4E8DA-3E6A-7D49-8CEC-B5ED7C172CF5}"/>
              </a:ext>
            </a:extLst>
          </p:cNvPr>
          <p:cNvSpPr/>
          <p:nvPr userDrawn="1"/>
        </p:nvSpPr>
        <p:spPr bwMode="auto">
          <a:xfrm>
            <a:off x="1526292" y="1080000"/>
            <a:ext cx="6937064" cy="3344117"/>
          </a:xfrm>
          <a:prstGeom prst="round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5" name="Rectangle 4">
            <a:extLst>
              <a:ext uri="{FF2B5EF4-FFF2-40B4-BE49-F238E27FC236}">
                <a16:creationId xmlns:a16="http://schemas.microsoft.com/office/drawing/2014/main" id="{1210CF5C-5318-5E4E-99C4-B1366E68D834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240000" y="2345857"/>
            <a:ext cx="4982400" cy="284373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0" indent="0">
              <a:defRPr sz="1650"/>
            </a:lvl1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the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r>
              <a:rPr lang="nl-NL" noProof="0" dirty="0"/>
              <a:t> of </a:t>
            </a:r>
            <a:r>
              <a:rPr lang="nl-NL" noProof="0" dirty="0" err="1"/>
              <a:t>the</a:t>
            </a:r>
            <a:r>
              <a:rPr lang="nl-NL" noProof="0" dirty="0"/>
              <a:t> model</a:t>
            </a:r>
            <a:endParaRPr lang="en-GB" noProof="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5FA9A599-12D4-4142-818D-8C0B554D15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0" y="1348543"/>
            <a:ext cx="496800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17" name="Tijdelijke aanduiding voor afbeelding 10">
            <a:extLst>
              <a:ext uri="{FF2B5EF4-FFF2-40B4-BE49-F238E27FC236}">
                <a16:creationId xmlns:a16="http://schemas.microsoft.com/office/drawing/2014/main" id="{AADEE15B-1053-B840-A971-1F17DB3996E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51600" y="575999"/>
            <a:ext cx="2322076" cy="2600337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126215635"/>
      </p:ext>
    </p:extLst>
  </p:cSld>
  <p:clrMapOvr>
    <a:masterClrMapping/>
  </p:clrMapOvr>
  <p:transition spd="med">
    <p:pull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8" name="Afgeronde rechthoek 7">
            <a:extLst>
              <a:ext uri="{FF2B5EF4-FFF2-40B4-BE49-F238E27FC236}">
                <a16:creationId xmlns:a16="http://schemas.microsoft.com/office/drawing/2014/main" id="{72F1A5BF-0922-9545-8EC5-04F34AFDD846}"/>
              </a:ext>
            </a:extLst>
          </p:cNvPr>
          <p:cNvSpPr/>
          <p:nvPr userDrawn="1"/>
        </p:nvSpPr>
        <p:spPr bwMode="auto">
          <a:xfrm>
            <a:off x="1526292" y="1080000"/>
            <a:ext cx="6937064" cy="3344117"/>
          </a:xfrm>
          <a:prstGeom prst="round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114D846C-7FE8-F14A-BFC9-60237C3CFE56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240000" y="2345857"/>
            <a:ext cx="4982400" cy="284373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0" indent="0">
              <a:defRPr sz="1650"/>
            </a:lvl1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the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r>
              <a:rPr lang="nl-NL" noProof="0" dirty="0"/>
              <a:t> of </a:t>
            </a:r>
            <a:r>
              <a:rPr lang="nl-NL" noProof="0" dirty="0" err="1"/>
              <a:t>the</a:t>
            </a:r>
            <a:r>
              <a:rPr lang="nl-NL" noProof="0" dirty="0"/>
              <a:t> model</a:t>
            </a:r>
            <a:endParaRPr lang="en-GB" noProof="0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7C22A97F-15A8-AA44-9CD4-402399382D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0" y="1348543"/>
            <a:ext cx="496800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12" name="Tijdelijke aanduiding voor afbeelding 10">
            <a:extLst>
              <a:ext uri="{FF2B5EF4-FFF2-40B4-BE49-F238E27FC236}">
                <a16:creationId xmlns:a16="http://schemas.microsoft.com/office/drawing/2014/main" id="{C4A09C2E-5D6F-804A-9199-764F5951A9B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51600" y="576000"/>
            <a:ext cx="2322076" cy="2229854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1393573841"/>
      </p:ext>
    </p:extLst>
  </p:cSld>
  <p:clrMapOvr>
    <a:masterClrMapping/>
  </p:clrMapOvr>
  <p:transition spd="med">
    <p:pull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Kop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7847160"/>
      </p:ext>
    </p:extLst>
  </p:cSld>
  <p:clrMapOvr>
    <a:masterClrMapping/>
  </p:clrMapOvr>
  <p:transition spd="med">
    <p:pull dir="d"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_Titeldi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>
            <a:extLst>
              <a:ext uri="{FF2B5EF4-FFF2-40B4-BE49-F238E27FC236}">
                <a16:creationId xmlns:a16="http://schemas.microsoft.com/office/drawing/2014/main" id="{1B8093E3-7836-0546-9899-B25DD68255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686" y="720000"/>
            <a:ext cx="9163610" cy="1429523"/>
          </a:xfrm>
          <a:prstGeom prst="rect">
            <a:avLst/>
          </a:prstGeom>
        </p:spPr>
      </p:pic>
      <p:sp>
        <p:nvSpPr>
          <p:cNvPr id="13316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050923" y="2891346"/>
            <a:ext cx="7006795" cy="34471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 wrap="square">
            <a:normAutofit/>
          </a:bodyPr>
          <a:lstStyle>
            <a:lvl1pPr marL="0" indent="0">
              <a:defRPr sz="2000" baseline="0"/>
            </a:lvl1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the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r>
              <a:rPr lang="nl-NL" noProof="0" dirty="0"/>
              <a:t> of </a:t>
            </a:r>
            <a:r>
              <a:rPr lang="nl-NL" noProof="0" dirty="0" err="1"/>
              <a:t>the</a:t>
            </a:r>
            <a:r>
              <a:rPr lang="nl-NL" noProof="0" dirty="0"/>
              <a:t> model</a:t>
            </a:r>
            <a:endParaRPr lang="en-GB" noProof="0" dirty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050925" y="3895725"/>
            <a:ext cx="240450" cy="300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69056" tIns="34529" rIns="69056" bIns="34529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1500" dirty="0">
              <a:latin typeface="Trebuchet MS" charset="0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828800" y="4512908"/>
            <a:ext cx="6538304" cy="287691"/>
          </a:xfrm>
          <a:prstGeom prst="rect">
            <a:avLst/>
          </a:prstGeom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>
                <a:schemeClr val="tx2"/>
              </a:buClr>
              <a:defRPr sz="1050" b="0" i="0">
                <a:solidFill>
                  <a:srgbClr val="003741"/>
                </a:solidFill>
                <a:latin typeface="Arial Regular"/>
              </a:defRPr>
            </a:lvl1pPr>
          </a:lstStyle>
          <a:p>
            <a:endParaRPr lang="en-GB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1906CD6A-6B92-4946-B806-CE5E07135D7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42927" y="98467"/>
            <a:ext cx="2664734" cy="528542"/>
          </a:xfrm>
          <a:prstGeom prst="rect">
            <a:avLst/>
          </a:prstGeom>
        </p:spPr>
      </p:pic>
      <p:sp>
        <p:nvSpPr>
          <p:cNvPr id="18" name="Rechthoek 17">
            <a:extLst>
              <a:ext uri="{FF2B5EF4-FFF2-40B4-BE49-F238E27FC236}">
                <a16:creationId xmlns:a16="http://schemas.microsoft.com/office/drawing/2014/main" id="{DCD227F9-2638-3E4D-B8B6-0DD9D4C4ECD8}"/>
              </a:ext>
            </a:extLst>
          </p:cNvPr>
          <p:cNvSpPr/>
          <p:nvPr userDrawn="1"/>
        </p:nvSpPr>
        <p:spPr bwMode="auto">
          <a:xfrm>
            <a:off x="0" y="4917824"/>
            <a:ext cx="9144000" cy="2448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AE9D36F7-E6B6-6B4C-9002-77F4163404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330" y="4973033"/>
            <a:ext cx="2419200" cy="100800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927F31EE-848E-2E44-8C4C-DA1DAC1451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50924" y="2310844"/>
            <a:ext cx="7006795" cy="57791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 baseline="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</p:spTree>
    <p:extLst>
      <p:ext uri="{BB962C8B-B14F-4D97-AF65-F5344CB8AC3E}">
        <p14:creationId xmlns:p14="http://schemas.microsoft.com/office/powerpoint/2010/main" val="297771098"/>
      </p:ext>
    </p:extLst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_Titeldi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>
            <a:extLst>
              <a:ext uri="{FF2B5EF4-FFF2-40B4-BE49-F238E27FC236}">
                <a16:creationId xmlns:a16="http://schemas.microsoft.com/office/drawing/2014/main" id="{63C9E1F4-298C-7E4B-B2E7-707ECB3290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19999"/>
            <a:ext cx="9144000" cy="4253033"/>
          </a:xfrm>
          <a:prstGeom prst="rect">
            <a:avLst/>
          </a:prstGeom>
        </p:spPr>
      </p:pic>
      <p:sp>
        <p:nvSpPr>
          <p:cNvPr id="13316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050923" y="2195146"/>
            <a:ext cx="4785532" cy="408116"/>
          </a:xfrm>
          <a:solidFill>
            <a:schemeClr val="tx1">
              <a:alpha val="43000"/>
            </a:schemeClr>
          </a:solidFill>
          <a:effectLst>
            <a:softEdge rad="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 wrap="none" lIns="36000" tIns="0" rIns="36000" bIns="72000">
            <a:spAutoFit/>
          </a:bodyPr>
          <a:lstStyle>
            <a:lvl1pPr marL="0" indent="0"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the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r>
              <a:rPr lang="nl-NL" noProof="0" dirty="0"/>
              <a:t> of </a:t>
            </a:r>
            <a:r>
              <a:rPr lang="nl-NL" noProof="0" dirty="0" err="1"/>
              <a:t>the</a:t>
            </a:r>
            <a:r>
              <a:rPr lang="nl-NL" noProof="0" dirty="0"/>
              <a:t> model</a:t>
            </a:r>
            <a:endParaRPr lang="en-GB" noProof="0" dirty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050925" y="3895725"/>
            <a:ext cx="240450" cy="300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69056" tIns="34529" rIns="69056" bIns="34529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1500" dirty="0">
              <a:latin typeface="Trebuchet MS" charset="0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828800" y="4512908"/>
            <a:ext cx="6538304" cy="287691"/>
          </a:xfrm>
          <a:prstGeom prst="rect">
            <a:avLst/>
          </a:prstGeom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>
                <a:schemeClr val="tx2"/>
              </a:buClr>
              <a:defRPr sz="1050" b="0" i="0" baseline="0">
                <a:solidFill>
                  <a:schemeClr val="bg1"/>
                </a:solidFill>
                <a:latin typeface="Arial Regular"/>
              </a:defRPr>
            </a:lvl1pPr>
          </a:lstStyle>
          <a:p>
            <a:endParaRPr lang="en-GB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1906CD6A-6B92-4946-B806-CE5E07135D7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42927" y="98467"/>
            <a:ext cx="2664734" cy="528542"/>
          </a:xfrm>
          <a:prstGeom prst="rect">
            <a:avLst/>
          </a:prstGeom>
        </p:spPr>
      </p:pic>
      <p:sp>
        <p:nvSpPr>
          <p:cNvPr id="18" name="Rechthoek 17">
            <a:extLst>
              <a:ext uri="{FF2B5EF4-FFF2-40B4-BE49-F238E27FC236}">
                <a16:creationId xmlns:a16="http://schemas.microsoft.com/office/drawing/2014/main" id="{DCD227F9-2638-3E4D-B8B6-0DD9D4C4ECD8}"/>
              </a:ext>
            </a:extLst>
          </p:cNvPr>
          <p:cNvSpPr/>
          <p:nvPr userDrawn="1"/>
        </p:nvSpPr>
        <p:spPr bwMode="auto">
          <a:xfrm>
            <a:off x="0" y="4917824"/>
            <a:ext cx="9144000" cy="2448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AE9D36F7-E6B6-6B4C-9002-77F4163404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330" y="4973033"/>
            <a:ext cx="2419200" cy="100800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927F31EE-848E-2E44-8C4C-DA1DAC1451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50924" y="1193666"/>
            <a:ext cx="7006795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</p:spTree>
    <p:extLst>
      <p:ext uri="{BB962C8B-B14F-4D97-AF65-F5344CB8AC3E}">
        <p14:creationId xmlns:p14="http://schemas.microsoft.com/office/powerpoint/2010/main" val="2938894489"/>
      </p:ext>
    </p:extLst>
  </p:cSld>
  <p:clrMapOvr>
    <a:masterClrMapping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1_Titel and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1600" y="576000"/>
            <a:ext cx="782955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651600" y="1080000"/>
            <a:ext cx="7829550" cy="3600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defRPr/>
            </a:lvl1pPr>
            <a:lvl2pPr marL="189000" indent="-189000">
              <a:spcBef>
                <a:spcPts val="0"/>
              </a:spcBef>
              <a:defRPr/>
            </a:lvl2pPr>
            <a:lvl3pPr marL="378000" indent="-189000">
              <a:spcBef>
                <a:spcPts val="0"/>
              </a:spcBef>
              <a:defRPr/>
            </a:lvl3pPr>
            <a:lvl4pPr indent="-189000"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</p:spTree>
    <p:extLst>
      <p:ext uri="{BB962C8B-B14F-4D97-AF65-F5344CB8AC3E}">
        <p14:creationId xmlns:p14="http://schemas.microsoft.com/office/powerpoint/2010/main" val="530149808"/>
      </p:ext>
    </p:extLst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2_Titel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2786" y="576000"/>
            <a:ext cx="782955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651600" y="1080000"/>
            <a:ext cx="7829550" cy="3600000"/>
          </a:xfrm>
        </p:spPr>
        <p:txBody>
          <a:bodyPr numCol="2" spcCol="540000">
            <a:normAutofit/>
          </a:bodyPr>
          <a:lstStyle>
            <a:lvl1pPr marL="0" indent="0" algn="l">
              <a:spcBef>
                <a:spcPts val="0"/>
              </a:spcBef>
              <a:defRPr sz="1600" baseline="0"/>
            </a:lvl1pPr>
            <a:lvl2pPr marL="189000" indent="-189000">
              <a:spcBef>
                <a:spcPts val="0"/>
              </a:spcBef>
              <a:defRPr sz="1600" baseline="0"/>
            </a:lvl2pPr>
            <a:lvl3pPr marL="378000" indent="-189000">
              <a:spcBef>
                <a:spcPts val="0"/>
              </a:spcBef>
              <a:defRPr sz="1600" baseline="0"/>
            </a:lvl3pPr>
            <a:lvl4pPr indent="-189000">
              <a:spcBef>
                <a:spcPts val="0"/>
              </a:spcBef>
              <a:spcAft>
                <a:spcPts val="900"/>
              </a:spcAft>
              <a:defRPr sz="1600" baseline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</p:spTree>
    <p:extLst>
      <p:ext uri="{BB962C8B-B14F-4D97-AF65-F5344CB8AC3E}">
        <p14:creationId xmlns:p14="http://schemas.microsoft.com/office/powerpoint/2010/main" val="99300544"/>
      </p:ext>
    </p:extLst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3_Titel and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2786" y="576000"/>
            <a:ext cx="782955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651600" y="1080000"/>
            <a:ext cx="7829550" cy="3600000"/>
          </a:xfrm>
        </p:spPr>
        <p:txBody>
          <a:bodyPr numCol="3" spcCol="360000">
            <a:normAutofit/>
          </a:bodyPr>
          <a:lstStyle>
            <a:lvl1pPr marL="0" indent="0" algn="l">
              <a:spcBef>
                <a:spcPts val="0"/>
              </a:spcBef>
              <a:spcAft>
                <a:spcPts val="800"/>
              </a:spcAft>
              <a:defRPr sz="1400" baseline="0"/>
            </a:lvl1pPr>
            <a:lvl2pPr marL="189000" indent="-189000">
              <a:spcBef>
                <a:spcPts val="0"/>
              </a:spcBef>
              <a:spcAft>
                <a:spcPts val="800"/>
              </a:spcAft>
              <a:defRPr sz="1400" baseline="0"/>
            </a:lvl2pPr>
            <a:lvl3pPr marL="378000" indent="-189000">
              <a:spcBef>
                <a:spcPts val="0"/>
              </a:spcBef>
              <a:spcAft>
                <a:spcPts val="800"/>
              </a:spcAft>
              <a:defRPr sz="1400" baseline="0"/>
            </a:lvl3pPr>
            <a:lvl4pPr indent="-189000">
              <a:spcBef>
                <a:spcPts val="0"/>
              </a:spcBef>
              <a:spcAft>
                <a:spcPts val="800"/>
              </a:spcAft>
              <a:defRPr sz="1400" baseline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</p:spTree>
    <p:extLst>
      <p:ext uri="{BB962C8B-B14F-4D97-AF65-F5344CB8AC3E}">
        <p14:creationId xmlns:p14="http://schemas.microsoft.com/office/powerpoint/2010/main" val="3227982598"/>
      </p:ext>
    </p:extLst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4_Two columns withou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652786" y="639497"/>
            <a:ext cx="7829550" cy="4022740"/>
          </a:xfrm>
        </p:spPr>
        <p:txBody>
          <a:bodyPr numCol="2" spcCol="540000">
            <a:normAutofit/>
          </a:bodyPr>
          <a:lstStyle>
            <a:lvl1pPr marL="0" indent="0" algn="l">
              <a:spcBef>
                <a:spcPts val="0"/>
              </a:spcBef>
              <a:spcAft>
                <a:spcPts val="900"/>
              </a:spcAft>
              <a:defRPr sz="1600" baseline="0"/>
            </a:lvl1pPr>
            <a:lvl2pPr marL="189000" indent="-189000">
              <a:spcBef>
                <a:spcPts val="0"/>
              </a:spcBef>
              <a:spcAft>
                <a:spcPts val="900"/>
              </a:spcAft>
              <a:defRPr sz="1600" baseline="0"/>
            </a:lvl2pPr>
            <a:lvl3pPr marL="378000" indent="-189000">
              <a:spcBef>
                <a:spcPts val="0"/>
              </a:spcBef>
              <a:spcAft>
                <a:spcPts val="900"/>
              </a:spcAft>
              <a:defRPr sz="1600" baseline="0"/>
            </a:lvl3pPr>
            <a:lvl4pPr indent="-189000">
              <a:spcBef>
                <a:spcPts val="0"/>
              </a:spcBef>
              <a:spcAft>
                <a:spcPts val="900"/>
              </a:spcAft>
              <a:defRPr sz="1600" baseline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</p:spTree>
    <p:extLst>
      <p:ext uri="{BB962C8B-B14F-4D97-AF65-F5344CB8AC3E}">
        <p14:creationId xmlns:p14="http://schemas.microsoft.com/office/powerpoint/2010/main" val="1977194033"/>
      </p:ext>
    </p:extLst>
  </p:cSld>
  <p:clrMapOvr>
    <a:masterClrMapping/>
  </p:clrMapOvr>
  <p:transition spd="med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1_Titel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2786" y="576000"/>
            <a:ext cx="782955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651600" y="1080000"/>
            <a:ext cx="5714824" cy="3600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defRPr sz="1600" baseline="0"/>
            </a:lvl1pPr>
            <a:lvl2pPr marL="189000" indent="-189000">
              <a:spcBef>
                <a:spcPts val="0"/>
              </a:spcBef>
              <a:defRPr sz="1600" baseline="0"/>
            </a:lvl2pPr>
            <a:lvl3pPr marL="378000" indent="-189000">
              <a:spcBef>
                <a:spcPts val="0"/>
              </a:spcBef>
              <a:defRPr sz="1600" baseline="0"/>
            </a:lvl3pPr>
            <a:lvl4pPr indent="-189000">
              <a:spcBef>
                <a:spcPts val="0"/>
              </a:spcBef>
              <a:defRPr sz="1600" baseline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  <p:sp>
        <p:nvSpPr>
          <p:cNvPr id="7" name="Tijdelijke aanduiding voor inhoud 5">
            <a:extLst>
              <a:ext uri="{FF2B5EF4-FFF2-40B4-BE49-F238E27FC236}">
                <a16:creationId xmlns:a16="http://schemas.microsoft.com/office/drawing/2014/main" id="{48E02108-5533-9F4F-83EA-605FF9C2405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761747" y="3398921"/>
            <a:ext cx="1660358" cy="1281079"/>
          </a:xfrm>
        </p:spPr>
        <p:txBody>
          <a:bodyPr rIns="0"/>
          <a:lstStyle>
            <a:lvl1pPr marL="143100" algn="l">
              <a:lnSpc>
                <a:spcPts val="1950"/>
              </a:lnSpc>
              <a:spcBef>
                <a:spcPts val="0"/>
              </a:spcBef>
              <a:defRPr sz="1200" b="0" i="0" baseline="0">
                <a:solidFill>
                  <a:schemeClr val="tx1"/>
                </a:solidFill>
                <a:latin typeface="Arial Regular"/>
              </a:defRPr>
            </a:lvl1pPr>
            <a:lvl2pPr>
              <a:lnSpc>
                <a:spcPts val="1950"/>
              </a:lnSpc>
              <a:defRPr sz="1500"/>
            </a:lvl2pPr>
            <a:lvl3pPr>
              <a:lnSpc>
                <a:spcPts val="1950"/>
              </a:lnSpc>
              <a:defRPr sz="1500"/>
            </a:lvl3pPr>
            <a:lvl4pPr>
              <a:lnSpc>
                <a:spcPts val="1950"/>
              </a:lnSpc>
              <a:defRPr sz="1500"/>
            </a:lvl4pPr>
            <a:lvl5pPr>
              <a:lnSpc>
                <a:spcPts val="1950"/>
              </a:lnSpc>
              <a:defRPr sz="1500"/>
            </a:lvl5pPr>
          </a:lstStyle>
          <a:p>
            <a:pPr lvl="0"/>
            <a:r>
              <a:rPr lang="nl-NL" dirty="0" err="1"/>
              <a:t>Caption</a:t>
            </a:r>
            <a:endParaRPr lang="nl-NL" dirty="0"/>
          </a:p>
          <a:p>
            <a:pPr lvl="0"/>
            <a:endParaRPr lang="nl-NL" dirty="0"/>
          </a:p>
        </p:txBody>
      </p: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259B41D8-4651-6D4D-9C5C-BBBE51AB95B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697663" y="1080000"/>
            <a:ext cx="1803400" cy="222885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2990000053"/>
      </p:ext>
    </p:extLst>
  </p:cSld>
  <p:clrMapOvr>
    <a:masterClrMapping/>
  </p:clrMapOvr>
  <p:transition spd="med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1.1_Titel column landscap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2786" y="576000"/>
            <a:ext cx="782955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651600" y="1080000"/>
            <a:ext cx="3958901" cy="3600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defRPr sz="1600" baseline="0"/>
            </a:lvl1pPr>
            <a:lvl2pPr marL="189000" indent="-189000">
              <a:spcBef>
                <a:spcPts val="0"/>
              </a:spcBef>
              <a:defRPr sz="1600" baseline="0"/>
            </a:lvl2pPr>
            <a:lvl3pPr marL="378000" indent="-189000">
              <a:spcBef>
                <a:spcPts val="0"/>
              </a:spcBef>
              <a:defRPr sz="1600" baseline="0"/>
            </a:lvl3pPr>
            <a:lvl4pPr indent="-189000">
              <a:spcBef>
                <a:spcPts val="0"/>
              </a:spcBef>
              <a:defRPr sz="1600" baseline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  <p:sp>
        <p:nvSpPr>
          <p:cNvPr id="7" name="Tijdelijke aanduiding voor inhoud 5">
            <a:extLst>
              <a:ext uri="{FF2B5EF4-FFF2-40B4-BE49-F238E27FC236}">
                <a16:creationId xmlns:a16="http://schemas.microsoft.com/office/drawing/2014/main" id="{48E02108-5533-9F4F-83EA-605FF9C2405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5157215" y="3474720"/>
            <a:ext cx="3264889" cy="1205280"/>
          </a:xfrm>
        </p:spPr>
        <p:txBody>
          <a:bodyPr rIns="0"/>
          <a:lstStyle>
            <a:lvl1pPr marL="143100" algn="l">
              <a:lnSpc>
                <a:spcPts val="1950"/>
              </a:lnSpc>
              <a:spcBef>
                <a:spcPts val="0"/>
              </a:spcBef>
              <a:defRPr sz="1200" b="0" i="0" baseline="0">
                <a:solidFill>
                  <a:schemeClr val="tx1"/>
                </a:solidFill>
                <a:latin typeface="Arial Regular"/>
              </a:defRPr>
            </a:lvl1pPr>
            <a:lvl2pPr>
              <a:lnSpc>
                <a:spcPts val="1950"/>
              </a:lnSpc>
              <a:defRPr sz="1500"/>
            </a:lvl2pPr>
            <a:lvl3pPr>
              <a:lnSpc>
                <a:spcPts val="1950"/>
              </a:lnSpc>
              <a:defRPr sz="1500"/>
            </a:lvl3pPr>
            <a:lvl4pPr>
              <a:lnSpc>
                <a:spcPts val="1950"/>
              </a:lnSpc>
              <a:defRPr sz="1500"/>
            </a:lvl4pPr>
            <a:lvl5pPr>
              <a:lnSpc>
                <a:spcPts val="1950"/>
              </a:lnSpc>
              <a:defRPr sz="1500"/>
            </a:lvl5pPr>
          </a:lstStyle>
          <a:p>
            <a:pPr lvl="0"/>
            <a:r>
              <a:rPr lang="nl-NL" dirty="0" err="1"/>
              <a:t>Caption</a:t>
            </a:r>
            <a:endParaRPr lang="nl-NL" dirty="0"/>
          </a:p>
          <a:p>
            <a:pPr lvl="0"/>
            <a:endParaRPr lang="nl-NL" dirty="0"/>
          </a:p>
        </p:txBody>
      </p: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259B41D8-4651-6D4D-9C5C-BBBE51AB95B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068433" y="1089625"/>
            <a:ext cx="3433263" cy="2288842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Image</a:t>
            </a:r>
          </a:p>
        </p:txBody>
      </p:sp>
    </p:spTree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D0C24CFD-C987-FA4B-82E6-A49187760A82}"/>
              </a:ext>
            </a:extLst>
          </p:cNvPr>
          <p:cNvSpPr/>
          <p:nvPr userDrawn="1"/>
        </p:nvSpPr>
        <p:spPr bwMode="auto">
          <a:xfrm>
            <a:off x="0" y="4917824"/>
            <a:ext cx="9144000" cy="2448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1600" y="1080000"/>
            <a:ext cx="7829550" cy="3600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1E8AC2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noProof="0" dirty="0"/>
              <a:t>Click to edit the text style of the model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181600" y="-76585"/>
            <a:ext cx="1371600" cy="25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>
              <a:lnSpc>
                <a:spcPct val="115000"/>
              </a:lnSpc>
            </a:pPr>
            <a:endParaRPr lang="nl-NL" sz="900" b="1" dirty="0">
              <a:solidFill>
                <a:schemeClr val="accent1"/>
              </a:solidFill>
              <a:latin typeface="Amerigo BT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2971800" y="1371600"/>
            <a:ext cx="4724400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defTabSz="571500"/>
            <a:endParaRPr lang="nl-NL" sz="1500" b="1" dirty="0">
              <a:solidFill>
                <a:schemeClr val="bg2"/>
              </a:solidFill>
              <a:latin typeface="Trebuchet MS" charset="0"/>
            </a:endParaRPr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717846" y="4935328"/>
            <a:ext cx="1763305" cy="194126"/>
          </a:xfrm>
          <a:prstGeom prst="rect">
            <a:avLst/>
          </a:prstGeom>
        </p:spPr>
        <p:txBody>
          <a:bodyPr vert="horz" lIns="91440" tIns="28800" rIns="0" bIns="45720" rtlCol="0" anchor="ctr"/>
          <a:lstStyle>
            <a:lvl1pPr algn="r">
              <a:defRPr sz="900" b="0" i="0" baseline="0">
                <a:solidFill>
                  <a:schemeClr val="accent4"/>
                </a:solidFill>
                <a:latin typeface="Arial Regular"/>
                <a:ea typeface="Arial Regular"/>
                <a:cs typeface="Arial Regular"/>
              </a:defRPr>
            </a:lvl1pPr>
          </a:lstStyle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3333" y="98467"/>
            <a:ext cx="1994328" cy="395569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B4532254-6395-9E4E-8129-E87EF2CCA9EF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580" y="4973033"/>
            <a:ext cx="2419200" cy="100800"/>
          </a:xfrm>
          <a:prstGeom prst="rect">
            <a:avLst/>
          </a:prstGeom>
        </p:spPr>
      </p:pic>
      <p:sp>
        <p:nvSpPr>
          <p:cNvPr id="3" name="Tijdelijke aanduiding voor titel 2">
            <a:extLst>
              <a:ext uri="{FF2B5EF4-FFF2-40B4-BE49-F238E27FC236}">
                <a16:creationId xmlns:a16="http://schemas.microsoft.com/office/drawing/2014/main" id="{26FBABE8-32E9-4C4E-B65B-8CD137F50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600" y="576000"/>
            <a:ext cx="7830000" cy="486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stijl te bewerken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4" r:id="rId2"/>
    <p:sldLayoutId id="2147483683" r:id="rId3"/>
    <p:sldLayoutId id="2147483661" r:id="rId4"/>
    <p:sldLayoutId id="2147483671" r:id="rId5"/>
    <p:sldLayoutId id="2147483673" r:id="rId6"/>
    <p:sldLayoutId id="2147483675" r:id="rId7"/>
    <p:sldLayoutId id="2147483672" r:id="rId8"/>
    <p:sldLayoutId id="2147483691" r:id="rId9"/>
    <p:sldLayoutId id="2147483686" r:id="rId10"/>
    <p:sldLayoutId id="2147483666" r:id="rId11"/>
    <p:sldLayoutId id="2147483674" r:id="rId12"/>
    <p:sldLayoutId id="2147483690" r:id="rId13"/>
    <p:sldLayoutId id="2147483689" r:id="rId14"/>
    <p:sldLayoutId id="2147483693" r:id="rId15"/>
  </p:sldLayoutIdLst>
  <p:transition spd="med">
    <p:pull dir="d"/>
  </p:transition>
  <p:hf hdr="0" ftr="0" dt="0"/>
  <p:txStyles>
    <p:titleStyle>
      <a:lvl1pPr algn="l" defTabSz="571500" rtl="0" eaLnBrk="1" fontAlgn="base" hangingPunct="1">
        <a:spcBef>
          <a:spcPct val="0"/>
        </a:spcBef>
        <a:spcAft>
          <a:spcPct val="0"/>
        </a:spcAft>
        <a:defRPr sz="2250" b="1" i="0">
          <a:solidFill>
            <a:schemeClr val="accent1"/>
          </a:solidFill>
          <a:latin typeface="Arial Bold"/>
          <a:ea typeface="Arial Bold"/>
          <a:cs typeface="Arial Bold"/>
        </a:defRPr>
      </a:lvl1pPr>
      <a:lvl2pPr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2pPr>
      <a:lvl3pPr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3pPr>
      <a:lvl4pPr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4pPr>
      <a:lvl5pPr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5pPr>
      <a:lvl6pPr marL="342900"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6pPr>
      <a:lvl7pPr marL="685800"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7pPr>
      <a:lvl8pPr marL="1028700"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8pPr>
      <a:lvl9pPr marL="1371600"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9pPr>
    </p:titleStyle>
    <p:bodyStyle>
      <a:lvl1pPr marL="142875" indent="-142875" algn="l" defTabSz="571500" rtl="0" eaLnBrk="1" fontAlgn="base" hangingPunct="1">
        <a:lnSpc>
          <a:spcPct val="120000"/>
        </a:lnSpc>
        <a:spcBef>
          <a:spcPts val="0"/>
        </a:spcBef>
        <a:spcAft>
          <a:spcPts val="900"/>
        </a:spcAft>
        <a:defRPr sz="1800" b="0" i="0">
          <a:solidFill>
            <a:srgbClr val="0E4133"/>
          </a:solidFill>
          <a:latin typeface="Arial Regular"/>
          <a:ea typeface="+mn-ea"/>
          <a:cs typeface="+mn-cs"/>
        </a:defRPr>
      </a:lvl1pPr>
      <a:lvl2pPr marL="154800" indent="-154800" algn="l" defTabSz="571500" rtl="0" eaLnBrk="1" fontAlgn="base" hangingPunct="1">
        <a:lnSpc>
          <a:spcPct val="120000"/>
        </a:lnSpc>
        <a:spcBef>
          <a:spcPts val="0"/>
        </a:spcBef>
        <a:spcAft>
          <a:spcPts val="800"/>
        </a:spcAft>
        <a:buFont typeface="Times" charset="0"/>
        <a:buChar char="•"/>
        <a:defRPr sz="1800" b="0" i="0">
          <a:solidFill>
            <a:srgbClr val="0E4133"/>
          </a:solidFill>
          <a:latin typeface="Arial Regular"/>
          <a:ea typeface="+mn-ea"/>
        </a:defRPr>
      </a:lvl2pPr>
      <a:lvl3pPr marL="356625" indent="-155972" algn="l" defTabSz="571500" rtl="0" eaLnBrk="1" fontAlgn="base" hangingPunct="1">
        <a:lnSpc>
          <a:spcPct val="120000"/>
        </a:lnSpc>
        <a:spcBef>
          <a:spcPts val="0"/>
        </a:spcBef>
        <a:spcAft>
          <a:spcPts val="800"/>
        </a:spcAft>
        <a:buFont typeface="Times" charset="0"/>
        <a:buChar char="–"/>
        <a:defRPr sz="1800" b="0" i="0">
          <a:solidFill>
            <a:srgbClr val="0E4133"/>
          </a:solidFill>
          <a:latin typeface="Arial Regular"/>
          <a:ea typeface="+mn-ea"/>
        </a:defRPr>
      </a:lvl3pPr>
      <a:lvl4pPr marL="566738" indent="-154800" algn="l" defTabSz="571500" rtl="0" eaLnBrk="1" fontAlgn="base" hangingPunct="1">
        <a:lnSpc>
          <a:spcPct val="120000"/>
        </a:lnSpc>
        <a:spcBef>
          <a:spcPts val="0"/>
        </a:spcBef>
        <a:spcAft>
          <a:spcPts val="800"/>
        </a:spcAft>
        <a:buSzPct val="60000"/>
        <a:buFont typeface="Courier New" panose="02070309020205020404" pitchFamily="49" charset="0"/>
        <a:buChar char="o"/>
        <a:defRPr sz="1800" b="0" i="0">
          <a:solidFill>
            <a:srgbClr val="0E4133"/>
          </a:solidFill>
          <a:latin typeface="Arial Regular"/>
          <a:ea typeface="+mn-ea"/>
        </a:defRPr>
      </a:lvl4pPr>
      <a:lvl5pPr marL="1244054" indent="-171450" algn="l" defTabSz="571500" rtl="0" eaLnBrk="1" fontAlgn="base" hangingPunct="1">
        <a:lnSpc>
          <a:spcPct val="120000"/>
        </a:lnSpc>
        <a:spcBef>
          <a:spcPts val="0"/>
        </a:spcBef>
        <a:spcAft>
          <a:spcPts val="800"/>
        </a:spcAft>
        <a:defRPr sz="1800" b="0" i="0">
          <a:solidFill>
            <a:srgbClr val="0E4133"/>
          </a:solidFill>
          <a:latin typeface="Calibri Normaal" charset="0"/>
          <a:ea typeface="+mn-ea"/>
        </a:defRPr>
      </a:lvl5pPr>
      <a:lvl6pPr marL="1910954" indent="-171450" algn="l" defTabSz="571500" rtl="0" eaLnBrk="1" fontAlgn="base" hangingPunct="1">
        <a:lnSpc>
          <a:spcPts val="2400"/>
        </a:lnSpc>
        <a:spcBef>
          <a:spcPct val="20000"/>
        </a:spcBef>
        <a:spcAft>
          <a:spcPct val="0"/>
        </a:spcAft>
        <a:defRPr sz="1800">
          <a:solidFill>
            <a:srgbClr val="0E4133"/>
          </a:solidFill>
          <a:latin typeface="+mn-lt"/>
          <a:ea typeface="+mn-ea"/>
        </a:defRPr>
      </a:lvl6pPr>
      <a:lvl7pPr marL="2253854" indent="-171450" algn="l" defTabSz="571500" rtl="0" eaLnBrk="1" fontAlgn="base" hangingPunct="1">
        <a:lnSpc>
          <a:spcPts val="2400"/>
        </a:lnSpc>
        <a:spcBef>
          <a:spcPct val="20000"/>
        </a:spcBef>
        <a:spcAft>
          <a:spcPct val="0"/>
        </a:spcAft>
        <a:defRPr sz="1800">
          <a:solidFill>
            <a:srgbClr val="0E4133"/>
          </a:solidFill>
          <a:latin typeface="+mn-lt"/>
          <a:ea typeface="+mn-ea"/>
        </a:defRPr>
      </a:lvl7pPr>
      <a:lvl8pPr marL="2596754" indent="-171450" algn="l" defTabSz="571500" rtl="0" eaLnBrk="1" fontAlgn="base" hangingPunct="1">
        <a:lnSpc>
          <a:spcPts val="2400"/>
        </a:lnSpc>
        <a:spcBef>
          <a:spcPct val="20000"/>
        </a:spcBef>
        <a:spcAft>
          <a:spcPct val="0"/>
        </a:spcAft>
        <a:defRPr sz="1800">
          <a:solidFill>
            <a:srgbClr val="0E4133"/>
          </a:solidFill>
          <a:latin typeface="+mn-lt"/>
          <a:ea typeface="+mn-ea"/>
        </a:defRPr>
      </a:lvl8pPr>
      <a:lvl9pPr marL="2939654" indent="-171450" algn="l" defTabSz="571500" rtl="0" eaLnBrk="1" fontAlgn="base" hangingPunct="1">
        <a:lnSpc>
          <a:spcPts val="2400"/>
        </a:lnSpc>
        <a:spcBef>
          <a:spcPct val="20000"/>
        </a:spcBef>
        <a:spcAft>
          <a:spcPct val="0"/>
        </a:spcAft>
        <a:defRPr sz="1800">
          <a:solidFill>
            <a:srgbClr val="0E4133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1">
            <a:extLst>
              <a:ext uri="{FF2B5EF4-FFF2-40B4-BE49-F238E27FC236}">
                <a16:creationId xmlns:a16="http://schemas.microsoft.com/office/drawing/2014/main" id="{BD115965-4B04-4740-964E-BFF4EB3305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0923" y="2195146"/>
            <a:ext cx="3038259" cy="892799"/>
          </a:xfrm>
          <a:solidFill>
            <a:schemeClr val="tx1">
              <a:alpha val="0"/>
            </a:schemeClr>
          </a:solidFill>
        </p:spPr>
        <p:txBody>
          <a:bodyPr/>
          <a:lstStyle/>
          <a:p>
            <a:r>
              <a:rPr lang="en-GB" sz="2000" dirty="0">
                <a:latin typeface="+mn-lt"/>
              </a:rPr>
              <a:t>Pensions Committee</a:t>
            </a:r>
          </a:p>
          <a:p>
            <a:r>
              <a:rPr lang="en-GB" sz="2000" dirty="0">
                <a:latin typeface="+mn-lt"/>
              </a:rPr>
              <a:t>Edinburgh, 10</a:t>
            </a:r>
            <a:r>
              <a:rPr lang="en-GB" sz="2000" baseline="30000" dirty="0">
                <a:latin typeface="+mn-lt"/>
              </a:rPr>
              <a:t>th</a:t>
            </a:r>
            <a:r>
              <a:rPr lang="en-GB" sz="2000" dirty="0">
                <a:latin typeface="+mn-lt"/>
              </a:rPr>
              <a:t> April 2025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B291A75-2F1F-A847-9238-F40F03A8A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200" dirty="0"/>
              <a:t>Auto-enrolment in the UK</a:t>
            </a:r>
          </a:p>
        </p:txBody>
      </p:sp>
    </p:spTree>
    <p:extLst>
      <p:ext uri="{BB962C8B-B14F-4D97-AF65-F5344CB8AC3E}">
        <p14:creationId xmlns:p14="http://schemas.microsoft.com/office/powerpoint/2010/main" val="136764215"/>
      </p:ext>
    </p:extLst>
  </p:cSld>
  <p:clrMapOvr>
    <a:masterClrMapping/>
  </p:clrMapOvr>
  <p:transition spd="med">
    <p:pull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DD751D-52BD-7A78-9E42-A67D901242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9E21C2FB-E36A-9A85-1B46-05EDDED59409}"/>
              </a:ext>
            </a:extLst>
          </p:cNvPr>
          <p:cNvSpPr txBox="1"/>
          <p:nvPr/>
        </p:nvSpPr>
        <p:spPr>
          <a:xfrm>
            <a:off x="651600" y="840328"/>
            <a:ext cx="5815584" cy="31547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hangingPunct="1">
              <a:spcAft>
                <a:spcPts val="450"/>
              </a:spcAft>
            </a:pPr>
            <a:r>
              <a:rPr lang="en-US" sz="1600" b="1" dirty="0">
                <a:solidFill>
                  <a:srgbClr val="000000"/>
                </a:solidFill>
                <a:latin typeface="Aptos" panose="020B0004020202020204" pitchFamily="34" charset="0"/>
              </a:rPr>
              <a:t>Impact</a:t>
            </a:r>
            <a:endParaRPr lang="en-US" sz="1000" b="1" dirty="0">
              <a:solidFill>
                <a:srgbClr val="000000"/>
              </a:solidFill>
              <a:latin typeface="Aptos" panose="020B00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A2CEF07-08D4-B4EB-D3D8-F1FAFFB4383D}"/>
              </a:ext>
            </a:extLst>
          </p:cNvPr>
          <p:cNvSpPr txBox="1">
            <a:spLocks/>
          </p:cNvSpPr>
          <p:nvPr/>
        </p:nvSpPr>
        <p:spPr>
          <a:xfrm>
            <a:off x="651600" y="224837"/>
            <a:ext cx="7830000" cy="48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400" b="1" i="0">
                <a:solidFill>
                  <a:schemeClr val="accent1"/>
                </a:solidFill>
                <a:latin typeface="Arial Bold"/>
                <a:ea typeface="Arial Bold"/>
                <a:cs typeface="Arial Bold"/>
              </a:defRPr>
            </a:lvl1pPr>
            <a:lvl2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2pPr>
            <a:lvl3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3pPr>
            <a:lvl4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4pPr>
            <a:lvl5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5pPr>
            <a:lvl6pPr marL="3429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6pPr>
            <a:lvl7pPr marL="6858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7pPr>
            <a:lvl8pPr marL="10287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8pPr>
            <a:lvl9pPr marL="13716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9pPr>
          </a:lstStyle>
          <a:p>
            <a:pPr defTabSz="571500" eaLnBrk="1" hangingPunct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 b="1" dirty="0">
                <a:solidFill>
                  <a:schemeClr val="accent1"/>
                </a:solidFill>
                <a:latin typeface="+mn-lt"/>
              </a:rPr>
              <a:t>UK Auto-enrolment</a:t>
            </a:r>
            <a:endParaRPr lang="da-DK" sz="3200" b="1" dirty="0">
              <a:solidFill>
                <a:schemeClr val="accent1"/>
              </a:solidFill>
              <a:latin typeface="+mn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1CF8123-DF9E-6EE3-A3EA-1135DB3485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553" y="702053"/>
            <a:ext cx="6112324" cy="4091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857338"/>
      </p:ext>
    </p:extLst>
  </p:cSld>
  <p:clrMapOvr>
    <a:masterClrMapping/>
  </p:clrMapOvr>
  <p:transition spd="med">
    <p:pull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97AB35-B437-640F-5FDA-483CF12652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DC01B6A1-5DE0-7873-D280-40AA20521495}"/>
              </a:ext>
            </a:extLst>
          </p:cNvPr>
          <p:cNvSpPr txBox="1"/>
          <p:nvPr/>
        </p:nvSpPr>
        <p:spPr>
          <a:xfrm>
            <a:off x="651600" y="840328"/>
            <a:ext cx="5815584" cy="31547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hangingPunct="1">
              <a:spcAft>
                <a:spcPts val="450"/>
              </a:spcAft>
            </a:pPr>
            <a:r>
              <a:rPr lang="en-US" sz="1600" b="1" dirty="0">
                <a:solidFill>
                  <a:srgbClr val="000000"/>
                </a:solidFill>
                <a:latin typeface="Aptos" panose="020B0004020202020204" pitchFamily="34" charset="0"/>
              </a:rPr>
              <a:t>Impact</a:t>
            </a:r>
            <a:endParaRPr lang="en-US" sz="1000" b="1" dirty="0">
              <a:solidFill>
                <a:srgbClr val="000000"/>
              </a:solidFill>
              <a:latin typeface="Aptos" panose="020B00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71F7B38-3782-325D-3D28-DE8C3BA91182}"/>
              </a:ext>
            </a:extLst>
          </p:cNvPr>
          <p:cNvSpPr txBox="1">
            <a:spLocks/>
          </p:cNvSpPr>
          <p:nvPr/>
        </p:nvSpPr>
        <p:spPr>
          <a:xfrm>
            <a:off x="651600" y="224837"/>
            <a:ext cx="7830000" cy="48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400" b="1" i="0">
                <a:solidFill>
                  <a:schemeClr val="accent1"/>
                </a:solidFill>
                <a:latin typeface="Arial Bold"/>
                <a:ea typeface="Arial Bold"/>
                <a:cs typeface="Arial Bold"/>
              </a:defRPr>
            </a:lvl1pPr>
            <a:lvl2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2pPr>
            <a:lvl3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3pPr>
            <a:lvl4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4pPr>
            <a:lvl5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5pPr>
            <a:lvl6pPr marL="3429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6pPr>
            <a:lvl7pPr marL="6858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7pPr>
            <a:lvl8pPr marL="10287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8pPr>
            <a:lvl9pPr marL="13716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9pPr>
          </a:lstStyle>
          <a:p>
            <a:pPr defTabSz="571500" eaLnBrk="1" hangingPunct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 b="1" dirty="0">
                <a:solidFill>
                  <a:schemeClr val="accent1"/>
                </a:solidFill>
                <a:latin typeface="+mn-lt"/>
              </a:rPr>
              <a:t>UK Auto-enrolment</a:t>
            </a:r>
            <a:endParaRPr lang="da-DK" sz="3200" b="1" dirty="0">
              <a:solidFill>
                <a:schemeClr val="accent1"/>
              </a:solidFill>
              <a:latin typeface="+mn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6A2C71-DB27-45A2-B40B-AC2FCC455D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8632" y="710837"/>
            <a:ext cx="6285716" cy="4141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250447"/>
      </p:ext>
    </p:extLst>
  </p:cSld>
  <p:clrMapOvr>
    <a:masterClrMapping/>
  </p:clrMapOvr>
  <p:transition spd="med">
    <p:pull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058714-3FDB-12AF-FCC3-70C1FF5459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7243129E-CBD6-BE3A-D21A-15A9B71E8E2B}"/>
              </a:ext>
            </a:extLst>
          </p:cNvPr>
          <p:cNvSpPr txBox="1"/>
          <p:nvPr/>
        </p:nvSpPr>
        <p:spPr>
          <a:xfrm>
            <a:off x="651600" y="840328"/>
            <a:ext cx="5815584" cy="31547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hangingPunct="1">
              <a:spcAft>
                <a:spcPts val="450"/>
              </a:spcAft>
            </a:pPr>
            <a:r>
              <a:rPr lang="en-US" sz="1600" b="1" dirty="0">
                <a:solidFill>
                  <a:srgbClr val="000000"/>
                </a:solidFill>
                <a:latin typeface="Aptos" panose="020B0004020202020204" pitchFamily="34" charset="0"/>
              </a:rPr>
              <a:t>Impact</a:t>
            </a:r>
            <a:endParaRPr lang="en-US" sz="1000" b="1" dirty="0">
              <a:solidFill>
                <a:srgbClr val="000000"/>
              </a:solidFill>
              <a:latin typeface="Aptos" panose="020B00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15498AA-06BF-2F1E-3657-BFF769A5E7D0}"/>
              </a:ext>
            </a:extLst>
          </p:cNvPr>
          <p:cNvSpPr txBox="1">
            <a:spLocks/>
          </p:cNvSpPr>
          <p:nvPr/>
        </p:nvSpPr>
        <p:spPr>
          <a:xfrm>
            <a:off x="651600" y="224837"/>
            <a:ext cx="7830000" cy="48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400" b="1" i="0">
                <a:solidFill>
                  <a:schemeClr val="accent1"/>
                </a:solidFill>
                <a:latin typeface="Arial Bold"/>
                <a:ea typeface="Arial Bold"/>
                <a:cs typeface="Arial Bold"/>
              </a:defRPr>
            </a:lvl1pPr>
            <a:lvl2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2pPr>
            <a:lvl3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3pPr>
            <a:lvl4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4pPr>
            <a:lvl5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5pPr>
            <a:lvl6pPr marL="3429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6pPr>
            <a:lvl7pPr marL="6858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7pPr>
            <a:lvl8pPr marL="10287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8pPr>
            <a:lvl9pPr marL="13716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9pPr>
          </a:lstStyle>
          <a:p>
            <a:pPr defTabSz="571500" eaLnBrk="1" hangingPunct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 b="1" dirty="0">
                <a:solidFill>
                  <a:schemeClr val="accent1"/>
                </a:solidFill>
                <a:latin typeface="+mn-lt"/>
              </a:rPr>
              <a:t>UK Auto-enrolment</a:t>
            </a:r>
            <a:endParaRPr lang="da-DK" sz="3200" b="1" dirty="0">
              <a:solidFill>
                <a:schemeClr val="accent1"/>
              </a:solidFill>
              <a:latin typeface="+mn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D35F2F7-FD30-C470-8753-8DB319649F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4051" y="779553"/>
            <a:ext cx="5663381" cy="4058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805270"/>
      </p:ext>
    </p:extLst>
  </p:cSld>
  <p:clrMapOvr>
    <a:masterClrMapping/>
  </p:clrMapOvr>
  <p:transition spd="med">
    <p:pull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5CAD01-8056-585A-C4ED-A210F3C670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7740B193-EAB7-CF55-7770-1C96B6D17D4F}"/>
              </a:ext>
            </a:extLst>
          </p:cNvPr>
          <p:cNvSpPr txBox="1"/>
          <p:nvPr/>
        </p:nvSpPr>
        <p:spPr>
          <a:xfrm>
            <a:off x="651600" y="840328"/>
            <a:ext cx="5815584" cy="31547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hangingPunct="1">
              <a:spcAft>
                <a:spcPts val="450"/>
              </a:spcAft>
            </a:pPr>
            <a:r>
              <a:rPr lang="en-US" sz="1600" b="1" dirty="0">
                <a:solidFill>
                  <a:srgbClr val="000000"/>
                </a:solidFill>
                <a:latin typeface="Aptos" panose="020B0004020202020204" pitchFamily="34" charset="0"/>
              </a:rPr>
              <a:t>Impact</a:t>
            </a:r>
            <a:endParaRPr lang="en-US" sz="1000" b="1" dirty="0">
              <a:solidFill>
                <a:srgbClr val="000000"/>
              </a:solidFill>
              <a:latin typeface="Aptos" panose="020B00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8BD619A-E5BA-F07A-940E-8D1FA13BDBDF}"/>
              </a:ext>
            </a:extLst>
          </p:cNvPr>
          <p:cNvSpPr txBox="1">
            <a:spLocks/>
          </p:cNvSpPr>
          <p:nvPr/>
        </p:nvSpPr>
        <p:spPr>
          <a:xfrm>
            <a:off x="651600" y="224837"/>
            <a:ext cx="7830000" cy="48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400" b="1" i="0">
                <a:solidFill>
                  <a:schemeClr val="accent1"/>
                </a:solidFill>
                <a:latin typeface="Arial Bold"/>
                <a:ea typeface="Arial Bold"/>
                <a:cs typeface="Arial Bold"/>
              </a:defRPr>
            </a:lvl1pPr>
            <a:lvl2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2pPr>
            <a:lvl3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3pPr>
            <a:lvl4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4pPr>
            <a:lvl5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5pPr>
            <a:lvl6pPr marL="3429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6pPr>
            <a:lvl7pPr marL="6858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7pPr>
            <a:lvl8pPr marL="10287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8pPr>
            <a:lvl9pPr marL="13716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9pPr>
          </a:lstStyle>
          <a:p>
            <a:pPr defTabSz="571500" eaLnBrk="1" hangingPunct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 b="1" dirty="0">
                <a:solidFill>
                  <a:schemeClr val="accent1"/>
                </a:solidFill>
                <a:latin typeface="+mn-lt"/>
              </a:rPr>
              <a:t>UK Auto-enrolment</a:t>
            </a:r>
            <a:endParaRPr lang="da-DK" sz="3200" b="1" dirty="0">
              <a:solidFill>
                <a:schemeClr val="accent1"/>
              </a:solidFill>
              <a:latin typeface="+mn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02EE10-B4A6-3361-69C7-2841CCA098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0311" y="724923"/>
            <a:ext cx="5815584" cy="403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503410"/>
      </p:ext>
    </p:extLst>
  </p:cSld>
  <p:clrMapOvr>
    <a:masterClrMapping/>
  </p:clrMapOvr>
  <p:transition spd="med">
    <p:pull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9A93D5-890B-3CFB-038D-23F7AA6A89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C856362D-4EF4-43FC-04F3-61ED7B3E5F22}"/>
              </a:ext>
            </a:extLst>
          </p:cNvPr>
          <p:cNvSpPr txBox="1"/>
          <p:nvPr/>
        </p:nvSpPr>
        <p:spPr>
          <a:xfrm>
            <a:off x="651598" y="840328"/>
            <a:ext cx="4687317" cy="32932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hangingPunct="1">
              <a:spcAft>
                <a:spcPts val="450"/>
              </a:spcAft>
            </a:pPr>
            <a:r>
              <a:rPr lang="en-US" sz="1600" b="1" dirty="0">
                <a:solidFill>
                  <a:srgbClr val="000000"/>
                </a:solidFill>
                <a:latin typeface="Aptos" panose="020B0004020202020204" pitchFamily="34" charset="0"/>
              </a:rPr>
              <a:t>Impact</a:t>
            </a:r>
          </a:p>
          <a:p>
            <a:pPr marL="212598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000000"/>
                </a:solidFill>
                <a:latin typeface="Aptos" panose="020B0004020202020204" pitchFamily="34" charset="0"/>
              </a:rPr>
              <a:t>Auto-enrolment has been a success in the UK</a:t>
            </a:r>
          </a:p>
          <a:p>
            <a:pPr marL="212598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000000"/>
                </a:solidFill>
                <a:latin typeface="Aptos" panose="020B0004020202020204" pitchFamily="34" charset="0"/>
              </a:rPr>
              <a:t>Opt-out rates are much lower than predicted at ~10%</a:t>
            </a:r>
          </a:p>
          <a:p>
            <a:pPr marL="212598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00000"/>
                </a:solidFill>
                <a:latin typeface="Aptos" panose="020B0004020202020204" pitchFamily="34" charset="0"/>
              </a:rPr>
              <a:t>Pension participation in the private sector has increased from 42% of employees in 2011 (before automatic enrolment) to 86% of employees in 2023</a:t>
            </a:r>
            <a:endParaRPr lang="en-GB" sz="1200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marL="212598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00000"/>
                </a:solidFill>
                <a:latin typeface="Aptos" panose="020B0004020202020204" pitchFamily="34" charset="0"/>
              </a:rPr>
              <a:t>Pension saving still low amongst the low paid</a:t>
            </a:r>
          </a:p>
          <a:p>
            <a:pPr marL="212598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Commentators worry that pension savings are not high enough</a:t>
            </a:r>
          </a:p>
          <a:p>
            <a:pPr marL="669798" lvl="1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00000"/>
                </a:solidFill>
                <a:latin typeface="Aptos" panose="020B0004020202020204" pitchFamily="34" charset="0"/>
              </a:rPr>
              <a:t>Potentially need to increase minimum total contribution rate from 8% to 12%</a:t>
            </a:r>
            <a:endParaRPr lang="en-GB" sz="1200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marL="212598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00000"/>
                </a:solidFill>
                <a:latin typeface="Aptos" panose="020B0004020202020204" pitchFamily="34" charset="0"/>
              </a:rPr>
              <a:t>Political resistance to extending auto-enrolment</a:t>
            </a:r>
          </a:p>
          <a:p>
            <a:pPr marL="669798" lvl="1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Particularly at a time of challenging economic conditions</a:t>
            </a:r>
          </a:p>
          <a:p>
            <a:pPr marL="212598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00000"/>
                </a:solidFill>
                <a:latin typeface="Aptos" panose="020B0004020202020204" pitchFamily="34" charset="0"/>
              </a:rPr>
              <a:t>Many features of UK’s Auto-enrolment system highlighted in EC report and best practice recommendations</a:t>
            </a:r>
            <a:endParaRPr lang="en-GB" sz="1200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BD22230-A9AC-7F9E-CD08-D94E5CEB836E}"/>
              </a:ext>
            </a:extLst>
          </p:cNvPr>
          <p:cNvSpPr txBox="1">
            <a:spLocks/>
          </p:cNvSpPr>
          <p:nvPr/>
        </p:nvSpPr>
        <p:spPr>
          <a:xfrm>
            <a:off x="651600" y="224837"/>
            <a:ext cx="7830000" cy="48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400" b="1" i="0">
                <a:solidFill>
                  <a:schemeClr val="accent1"/>
                </a:solidFill>
                <a:latin typeface="Arial Bold"/>
                <a:ea typeface="Arial Bold"/>
                <a:cs typeface="Arial Bold"/>
              </a:defRPr>
            </a:lvl1pPr>
            <a:lvl2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2pPr>
            <a:lvl3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3pPr>
            <a:lvl4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4pPr>
            <a:lvl5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5pPr>
            <a:lvl6pPr marL="3429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6pPr>
            <a:lvl7pPr marL="6858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7pPr>
            <a:lvl8pPr marL="10287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8pPr>
            <a:lvl9pPr marL="13716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9pPr>
          </a:lstStyle>
          <a:p>
            <a:pPr defTabSz="571500" eaLnBrk="1" hangingPunct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 b="1" dirty="0">
                <a:solidFill>
                  <a:schemeClr val="accent1"/>
                </a:solidFill>
                <a:latin typeface="+mn-lt"/>
              </a:rPr>
              <a:t>UK Auto-enrolment</a:t>
            </a:r>
            <a:endParaRPr lang="da-DK" sz="3200" b="1" dirty="0">
              <a:solidFill>
                <a:schemeClr val="accent1"/>
              </a:solidFill>
              <a:latin typeface="+mn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6702AAE-EBC2-C4A4-B67B-D4DE0E1608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9694" y="568805"/>
            <a:ext cx="3027106" cy="4194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360769"/>
      </p:ext>
    </p:extLst>
  </p:cSld>
  <p:clrMapOvr>
    <a:masterClrMapping/>
  </p:clrMapOvr>
  <p:transition spd="med"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F978A0-947E-CCDE-A7BB-39CACC9B8E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E6ED70DF-809E-3479-87B4-5FD17C7B7A85}"/>
              </a:ext>
            </a:extLst>
          </p:cNvPr>
          <p:cNvSpPr txBox="1"/>
          <p:nvPr/>
        </p:nvSpPr>
        <p:spPr>
          <a:xfrm>
            <a:off x="651600" y="840328"/>
            <a:ext cx="5815584" cy="361124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hangingPunct="1">
              <a:spcAft>
                <a:spcPts val="450"/>
              </a:spcAft>
            </a:pPr>
            <a:r>
              <a:rPr lang="en-US" sz="1600" b="1" dirty="0">
                <a:solidFill>
                  <a:srgbClr val="000000"/>
                </a:solidFill>
                <a:latin typeface="Aptos" panose="020B0004020202020204" pitchFamily="34" charset="0"/>
              </a:rPr>
              <a:t>State Pension Age</a:t>
            </a:r>
          </a:p>
          <a:p>
            <a:pPr marL="212598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000000"/>
                </a:solidFill>
                <a:latin typeface="Aptos" panose="020B0004020202020204" pitchFamily="34" charset="0"/>
              </a:rPr>
              <a:t>Currently age 66 for men and women</a:t>
            </a:r>
          </a:p>
          <a:p>
            <a:pPr marL="212598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000000"/>
                </a:solidFill>
                <a:latin typeface="Aptos" panose="020B0004020202020204" pitchFamily="34" charset="0"/>
              </a:rPr>
              <a:t>Increases to age 67 in 2028 </a:t>
            </a:r>
          </a:p>
          <a:p>
            <a:pPr hangingPunct="1">
              <a:spcAft>
                <a:spcPts val="450"/>
              </a:spcAft>
            </a:pPr>
            <a:r>
              <a:rPr lang="en-US" sz="1600" b="1" dirty="0">
                <a:solidFill>
                  <a:srgbClr val="000000"/>
                </a:solidFill>
                <a:latin typeface="Aptos" panose="020B0004020202020204" pitchFamily="34" charset="0"/>
              </a:rPr>
              <a:t>State Pension </a:t>
            </a:r>
            <a:endParaRPr lang="en-US" sz="16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212598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000000"/>
                </a:solidFill>
                <a:latin typeface="Aptos" panose="020B0004020202020204" pitchFamily="34" charset="0"/>
              </a:rPr>
              <a:t>Eligibility</a:t>
            </a:r>
            <a:endParaRPr lang="en-US" sz="9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555498" lvl="1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latin typeface="Aptos" panose="020B0004020202020204" pitchFamily="34" charset="0"/>
              </a:rPr>
              <a:t>Minimum 10 years’ National Insurance Contributions</a:t>
            </a:r>
          </a:p>
          <a:p>
            <a:pPr marL="555498" lvl="1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latin typeface="Aptos" panose="020B0004020202020204" pitchFamily="34" charset="0"/>
              </a:rPr>
              <a:t>35 years’ National Insurance Contributions for a full State Pension </a:t>
            </a:r>
          </a:p>
          <a:p>
            <a:pPr marL="212598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000000"/>
                </a:solidFill>
                <a:latin typeface="Aptos" panose="020B0004020202020204" pitchFamily="34" charset="0"/>
              </a:rPr>
              <a:t>Full Pension</a:t>
            </a:r>
            <a:endParaRPr lang="en-US" sz="9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555498" lvl="1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latin typeface="Aptos" panose="020B0004020202020204" pitchFamily="34" charset="0"/>
              </a:rPr>
              <a:t>£230.25 per week</a:t>
            </a:r>
            <a:endParaRPr lang="en-US" sz="12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555498" lvl="1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latin typeface="Aptos" panose="020B0004020202020204" pitchFamily="34" charset="0"/>
              </a:rPr>
              <a:t>£11,973 per annum</a:t>
            </a:r>
          </a:p>
          <a:p>
            <a:pPr marL="98298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latin typeface="Aptos" panose="020B0004020202020204" pitchFamily="34" charset="0"/>
              </a:rPr>
              <a:t>Increases each year by the greatest of:</a:t>
            </a:r>
          </a:p>
          <a:p>
            <a:pPr marL="555498" lvl="1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latin typeface="Aptos" panose="020B0004020202020204" pitchFamily="34" charset="0"/>
              </a:rPr>
              <a:t>National average earnings</a:t>
            </a:r>
          </a:p>
          <a:p>
            <a:pPr marL="555498" lvl="1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latin typeface="Aptos" panose="020B0004020202020204" pitchFamily="34" charset="0"/>
              </a:rPr>
              <a:t>CPI Price inflation</a:t>
            </a:r>
          </a:p>
          <a:p>
            <a:pPr marL="555498" lvl="1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latin typeface="Aptos" panose="020B0004020202020204" pitchFamily="34" charset="0"/>
              </a:rPr>
              <a:t>2.5%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1428AC7-2A5D-0F5C-E3E3-E3939766DEAC}"/>
              </a:ext>
            </a:extLst>
          </p:cNvPr>
          <p:cNvSpPr txBox="1">
            <a:spLocks/>
          </p:cNvSpPr>
          <p:nvPr/>
        </p:nvSpPr>
        <p:spPr>
          <a:xfrm>
            <a:off x="651600" y="224837"/>
            <a:ext cx="6186522" cy="48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400" b="1" i="0">
                <a:solidFill>
                  <a:schemeClr val="accent1"/>
                </a:solidFill>
                <a:latin typeface="Arial Bold"/>
                <a:ea typeface="Arial Bold"/>
                <a:cs typeface="Arial Bold"/>
              </a:defRPr>
            </a:lvl1pPr>
            <a:lvl2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2pPr>
            <a:lvl3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3pPr>
            <a:lvl4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4pPr>
            <a:lvl5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5pPr>
            <a:lvl6pPr marL="3429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6pPr>
            <a:lvl7pPr marL="6858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7pPr>
            <a:lvl8pPr marL="10287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8pPr>
            <a:lvl9pPr marL="13716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9pPr>
          </a:lstStyle>
          <a:p>
            <a:pPr defTabSz="571500" eaLnBrk="1" hangingPunct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 b="1" dirty="0">
                <a:solidFill>
                  <a:schemeClr val="accent1"/>
                </a:solidFill>
                <a:latin typeface="+mn-lt"/>
              </a:rPr>
              <a:t>UK 1</a:t>
            </a:r>
            <a:r>
              <a:rPr lang="en-US" sz="3200" b="1" baseline="30000" dirty="0">
                <a:solidFill>
                  <a:schemeClr val="accent1"/>
                </a:solidFill>
                <a:latin typeface="+mn-lt"/>
              </a:rPr>
              <a:t>st</a:t>
            </a:r>
            <a:r>
              <a:rPr lang="en-US" sz="3200" b="1" dirty="0">
                <a:solidFill>
                  <a:schemeClr val="accent1"/>
                </a:solidFill>
                <a:latin typeface="+mn-lt"/>
              </a:rPr>
              <a:t> Pillar</a:t>
            </a:r>
            <a:endParaRPr lang="da-DK" sz="3200" b="1" dirty="0">
              <a:solidFill>
                <a:schemeClr val="accent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85903647"/>
      </p:ext>
    </p:extLst>
  </p:cSld>
  <p:clrMapOvr>
    <a:masterClrMapping/>
  </p:clrMapOvr>
  <p:transition spd="med"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967BD4-2C67-321C-F048-185229AF16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4097DCDE-DD92-10CB-9A6F-B6825B061791}"/>
              </a:ext>
            </a:extLst>
          </p:cNvPr>
          <p:cNvSpPr txBox="1"/>
          <p:nvPr/>
        </p:nvSpPr>
        <p:spPr>
          <a:xfrm>
            <a:off x="651600" y="840328"/>
            <a:ext cx="5815584" cy="388054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hangingPunct="1">
              <a:spcAft>
                <a:spcPts val="450"/>
              </a:spcAft>
            </a:pPr>
            <a:r>
              <a:rPr lang="en-US" sz="1600" b="1" dirty="0">
                <a:solidFill>
                  <a:srgbClr val="000000"/>
                </a:solidFill>
                <a:latin typeface="Aptos" panose="020B0004020202020204" pitchFamily="34" charset="0"/>
              </a:rPr>
              <a:t>Launched in 2012 (Pensions Act 2008)</a:t>
            </a:r>
          </a:p>
          <a:p>
            <a:pPr marL="212598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000000"/>
                </a:solidFill>
                <a:latin typeface="Aptos" panose="020B0004020202020204" pitchFamily="34" charset="0"/>
              </a:rPr>
              <a:t>Phased-in over several years</a:t>
            </a:r>
          </a:p>
          <a:p>
            <a:pPr marL="212598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000000"/>
                </a:solidFill>
                <a:latin typeface="Aptos" panose="020B0004020202020204" pitchFamily="34" charset="0"/>
              </a:rPr>
              <a:t>Eligible employees must be auto-enrolled with 6 weeks or at the end of a permitted waiting period (up to 3 months)</a:t>
            </a:r>
          </a:p>
          <a:p>
            <a:pPr marL="212598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000000"/>
                </a:solidFill>
                <a:latin typeface="Aptos" panose="020B0004020202020204" pitchFamily="34" charset="0"/>
              </a:rPr>
              <a:t>Eligibility</a:t>
            </a:r>
            <a:endParaRPr lang="en-US" sz="9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555498" lvl="1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latin typeface="Aptos" panose="020B0004020202020204" pitchFamily="34" charset="0"/>
              </a:rPr>
              <a:t>Age: Employees must be between 22 and State Pension age (SPA).</a:t>
            </a:r>
          </a:p>
          <a:p>
            <a:pPr marL="555498" lvl="1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latin typeface="Aptos" panose="020B0004020202020204" pitchFamily="34" charset="0"/>
              </a:rPr>
              <a:t>Earnings: They must earn more than £10,000 a year.</a:t>
            </a:r>
          </a:p>
          <a:p>
            <a:pPr marL="555498" lvl="1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latin typeface="Aptos" panose="020B0004020202020204" pitchFamily="34" charset="0"/>
              </a:rPr>
              <a:t>Work Location: They must usually work in the UK.</a:t>
            </a:r>
          </a:p>
          <a:p>
            <a:pPr marL="555498" lvl="1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latin typeface="Aptos" panose="020B0004020202020204" pitchFamily="34" charset="0"/>
              </a:rPr>
              <a:t>Not already in a qualifying pension scheme</a:t>
            </a:r>
            <a:endParaRPr lang="en-US" sz="12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212598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000000"/>
                </a:solidFill>
                <a:latin typeface="Aptos" panose="020B0004020202020204" pitchFamily="34" charset="0"/>
              </a:rPr>
              <a:t>Opting-out</a:t>
            </a:r>
            <a:endParaRPr lang="en-US" sz="9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555498" lvl="1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latin typeface="Aptos" panose="020B0004020202020204" pitchFamily="34" charset="0"/>
              </a:rPr>
              <a:t>Workers may opt out of the pension scheme within 1 month of being auto-enrolled.  The employer has a duty to re-enrol any eligible jobholders who have opted out every 3 years.</a:t>
            </a:r>
            <a:endParaRPr lang="en-US" sz="12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555498" lvl="1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latin typeface="Aptos" panose="020B0004020202020204" pitchFamily="34" charset="0"/>
              </a:rPr>
              <a:t>Job</a:t>
            </a:r>
            <a:r>
              <a:rPr lang="en-GB" sz="1200" dirty="0">
                <a:latin typeface="Aptos" panose="020B0004020202020204" pitchFamily="34" charset="0"/>
              </a:rPr>
              <a:t>holders – aged between 16 and 21 or between SPA and 74; earning above £10,000 per annum or aged between 16 and 74; earning above £6,240 per annum but below £10,000 per annum. These individuals have a right to opt in to a scheme to which minimum contributions are paid.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2446F11-15D8-CA30-39CC-9A4183BC3FEA}"/>
              </a:ext>
            </a:extLst>
          </p:cNvPr>
          <p:cNvSpPr txBox="1">
            <a:spLocks/>
          </p:cNvSpPr>
          <p:nvPr/>
        </p:nvSpPr>
        <p:spPr>
          <a:xfrm>
            <a:off x="651600" y="224837"/>
            <a:ext cx="6186522" cy="48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400" b="1" i="0">
                <a:solidFill>
                  <a:schemeClr val="accent1"/>
                </a:solidFill>
                <a:latin typeface="Arial Bold"/>
                <a:ea typeface="Arial Bold"/>
                <a:cs typeface="Arial Bold"/>
              </a:defRPr>
            </a:lvl1pPr>
            <a:lvl2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2pPr>
            <a:lvl3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3pPr>
            <a:lvl4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4pPr>
            <a:lvl5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5pPr>
            <a:lvl6pPr marL="3429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6pPr>
            <a:lvl7pPr marL="6858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7pPr>
            <a:lvl8pPr marL="10287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8pPr>
            <a:lvl9pPr marL="13716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9pPr>
          </a:lstStyle>
          <a:p>
            <a:pPr defTabSz="571500" eaLnBrk="1" hangingPunct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 b="1" dirty="0">
                <a:solidFill>
                  <a:schemeClr val="accent1"/>
                </a:solidFill>
                <a:latin typeface="+mn-lt"/>
              </a:rPr>
              <a:t>UK Auto-enrolment (2</a:t>
            </a:r>
            <a:r>
              <a:rPr lang="en-US" sz="3200" b="1" baseline="30000" dirty="0">
                <a:solidFill>
                  <a:schemeClr val="accent1"/>
                </a:solidFill>
                <a:latin typeface="+mn-lt"/>
              </a:rPr>
              <a:t>nd</a:t>
            </a:r>
            <a:r>
              <a:rPr lang="en-US" sz="3200" b="1" dirty="0">
                <a:solidFill>
                  <a:schemeClr val="accent1"/>
                </a:solidFill>
                <a:latin typeface="+mn-lt"/>
              </a:rPr>
              <a:t> Pillar)</a:t>
            </a:r>
            <a:endParaRPr lang="da-DK" sz="3200" b="1" dirty="0">
              <a:solidFill>
                <a:schemeClr val="accent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9032457"/>
      </p:ext>
    </p:extLst>
  </p:cSld>
  <p:clrMapOvr>
    <a:masterClrMapping/>
  </p:clrMapOvr>
  <p:transition spd="med"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D5AACA-530C-F052-B94B-6DD25B78C5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4B119468-DFC5-F718-D06B-8FC6BAF16CFB}"/>
              </a:ext>
            </a:extLst>
          </p:cNvPr>
          <p:cNvSpPr txBox="1"/>
          <p:nvPr/>
        </p:nvSpPr>
        <p:spPr>
          <a:xfrm>
            <a:off x="651599" y="840328"/>
            <a:ext cx="6855329" cy="385746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hangingPunct="1">
              <a:spcAft>
                <a:spcPts val="450"/>
              </a:spcAft>
            </a:pPr>
            <a:r>
              <a:rPr lang="en-US" sz="1600" b="1" dirty="0">
                <a:solidFill>
                  <a:srgbClr val="000000"/>
                </a:solidFill>
                <a:latin typeface="Aptos" panose="020B0004020202020204" pitchFamily="34" charset="0"/>
              </a:rPr>
              <a:t>Minimum Contributions</a:t>
            </a:r>
          </a:p>
          <a:p>
            <a:pPr hangingPunct="1">
              <a:spcAft>
                <a:spcPts val="450"/>
              </a:spcAft>
            </a:pPr>
            <a:endParaRPr lang="en-GB" sz="16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hangingPunct="1">
              <a:spcAft>
                <a:spcPts val="450"/>
              </a:spcAft>
            </a:pPr>
            <a:endParaRPr lang="en-GB" sz="12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hangingPunct="1">
              <a:spcAft>
                <a:spcPts val="450"/>
              </a:spcAft>
            </a:pPr>
            <a:endParaRPr lang="en-GB" sz="12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hangingPunct="1">
              <a:spcAft>
                <a:spcPts val="450"/>
              </a:spcAft>
            </a:pPr>
            <a:endParaRPr lang="en-GB" sz="12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hangingPunct="1">
              <a:spcAft>
                <a:spcPts val="450"/>
              </a:spcAft>
            </a:pPr>
            <a:endParaRPr lang="en-GB" sz="12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hangingPunct="1">
              <a:spcAft>
                <a:spcPts val="450"/>
              </a:spcAft>
            </a:pPr>
            <a:endParaRPr lang="en-GB" sz="12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hangingPunct="1">
              <a:spcAft>
                <a:spcPts val="450"/>
              </a:spcAft>
            </a:pPr>
            <a:endParaRPr lang="en-GB" sz="12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342900" lvl="1" hangingPunct="1">
              <a:spcAft>
                <a:spcPts val="450"/>
              </a:spcAft>
            </a:pPr>
            <a:r>
              <a:rPr lang="en-GB" sz="1200" dirty="0">
                <a:solidFill>
                  <a:srgbClr val="000000"/>
                </a:solidFill>
                <a:latin typeface="Aptos" panose="020B0004020202020204" pitchFamily="34" charset="0"/>
              </a:rPr>
              <a:t>Qualifying 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earnings are earnings between £6,240 per a</a:t>
            </a:r>
            <a:r>
              <a:rPr lang="en-GB" sz="1200" dirty="0">
                <a:solidFill>
                  <a:srgbClr val="000000"/>
                </a:solidFill>
                <a:latin typeface="Aptos" panose="020B0004020202020204" pitchFamily="34" charset="0"/>
              </a:rPr>
              <a:t>nnum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and £50,270 per annum</a:t>
            </a:r>
          </a:p>
          <a:p>
            <a:pPr marL="342900" lvl="1" hangingPunct="1">
              <a:spcAft>
                <a:spcPts val="450"/>
              </a:spcAft>
            </a:pPr>
            <a:endParaRPr lang="en-GB" sz="12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indent="-114300" hangingPunct="1">
              <a:spcAft>
                <a:spcPts val="450"/>
              </a:spcAft>
            </a:pPr>
            <a:r>
              <a:rPr lang="en-US" sz="1600" b="1" dirty="0">
                <a:solidFill>
                  <a:srgbClr val="000000"/>
                </a:solidFill>
                <a:latin typeface="Aptos" panose="020B0004020202020204" pitchFamily="34" charset="0"/>
              </a:rPr>
              <a:t>NEST</a:t>
            </a:r>
          </a:p>
          <a:p>
            <a:pPr indent="-114300" hangingPunct="1">
              <a:spcAft>
                <a:spcPts val="450"/>
              </a:spcAft>
            </a:pPr>
            <a:r>
              <a:rPr lang="en-US" sz="1200" dirty="0">
                <a:solidFill>
                  <a:srgbClr val="000000"/>
                </a:solidFill>
                <a:latin typeface="Aptos" panose="020B0004020202020204" pitchFamily="34" charset="0"/>
              </a:rPr>
              <a:t>Key to the success of UK auto-enrolment was the establishment of the National Employment Savings Trust (NEST), a low-cost provider set up by the UK government and open to all employees:</a:t>
            </a:r>
          </a:p>
          <a:p>
            <a:pPr marL="57150" indent="-171450" hangingPunct="1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Aptos" panose="020B0004020202020204" pitchFamily="34" charset="0"/>
              </a:rPr>
              <a:t>13.5 million members</a:t>
            </a:r>
          </a:p>
          <a:p>
            <a:pPr marL="57150" indent="-171450" hangingPunct="1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Aptos" panose="020B0004020202020204" pitchFamily="34" charset="0"/>
              </a:rPr>
              <a:t>£45bn assets under management</a:t>
            </a:r>
            <a:endParaRPr lang="en-GB" sz="1200" dirty="0">
              <a:solidFill>
                <a:srgbClr val="000000"/>
              </a:solidFill>
              <a:latin typeface="Aptos" panose="020B00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5FBE71B-3987-EE92-51C8-0A9834F60D20}"/>
              </a:ext>
            </a:extLst>
          </p:cNvPr>
          <p:cNvSpPr txBox="1">
            <a:spLocks/>
          </p:cNvSpPr>
          <p:nvPr/>
        </p:nvSpPr>
        <p:spPr>
          <a:xfrm>
            <a:off x="651600" y="224837"/>
            <a:ext cx="7830000" cy="48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400" b="1" i="0">
                <a:solidFill>
                  <a:schemeClr val="accent1"/>
                </a:solidFill>
                <a:latin typeface="Arial Bold"/>
                <a:ea typeface="Arial Bold"/>
                <a:cs typeface="Arial Bold"/>
              </a:defRPr>
            </a:lvl1pPr>
            <a:lvl2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2pPr>
            <a:lvl3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3pPr>
            <a:lvl4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4pPr>
            <a:lvl5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5pPr>
            <a:lvl6pPr marL="3429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6pPr>
            <a:lvl7pPr marL="6858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7pPr>
            <a:lvl8pPr marL="10287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8pPr>
            <a:lvl9pPr marL="13716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9pPr>
          </a:lstStyle>
          <a:p>
            <a:pPr defTabSz="571500" eaLnBrk="1" hangingPunct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 b="1" dirty="0">
                <a:solidFill>
                  <a:schemeClr val="accent1"/>
                </a:solidFill>
                <a:latin typeface="+mn-lt"/>
              </a:rPr>
              <a:t>UK Auto-enrolment</a:t>
            </a:r>
            <a:endParaRPr lang="da-DK" sz="3200" b="1" dirty="0">
              <a:solidFill>
                <a:schemeClr val="accent1"/>
              </a:solidFill>
              <a:latin typeface="+mn-lt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65A4519-8C89-2303-D399-A69DC2F699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24811"/>
              </p:ext>
            </p:extLst>
          </p:nvPr>
        </p:nvGraphicFramePr>
        <p:xfrm>
          <a:off x="932873" y="1138086"/>
          <a:ext cx="6096000" cy="161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0000">
                  <a:extLst>
                    <a:ext uri="{9D8B030D-6E8A-4147-A177-3AD203B41FA5}">
                      <a16:colId xmlns:a16="http://schemas.microsoft.com/office/drawing/2014/main" val="200778556"/>
                    </a:ext>
                  </a:extLst>
                </a:gridCol>
                <a:gridCol w="1865745">
                  <a:extLst>
                    <a:ext uri="{9D8B030D-6E8A-4147-A177-3AD203B41FA5}">
                      <a16:colId xmlns:a16="http://schemas.microsoft.com/office/drawing/2014/main" val="1322346328"/>
                    </a:ext>
                  </a:extLst>
                </a:gridCol>
                <a:gridCol w="1690255">
                  <a:extLst>
                    <a:ext uri="{9D8B030D-6E8A-4147-A177-3AD203B41FA5}">
                      <a16:colId xmlns:a16="http://schemas.microsoft.com/office/drawing/2014/main" val="6570658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Minimum Employer Contribution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Minimum Total Contribution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0250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Up to 5</a:t>
                      </a:r>
                      <a:r>
                        <a:rPr lang="en-US" baseline="30000" dirty="0"/>
                        <a:t>th</a:t>
                      </a:r>
                      <a:r>
                        <a:rPr lang="en-US" dirty="0"/>
                        <a:t> April 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31434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  <a:r>
                        <a:rPr lang="en-US" baseline="30000" dirty="0"/>
                        <a:t>th</a:t>
                      </a:r>
                      <a:r>
                        <a:rPr lang="en-US" dirty="0"/>
                        <a:t> April 2018 to 5</a:t>
                      </a:r>
                      <a:r>
                        <a:rPr lang="en-US" baseline="30000" dirty="0"/>
                        <a:t>th</a:t>
                      </a:r>
                      <a:r>
                        <a:rPr lang="en-US" dirty="0"/>
                        <a:t> April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54311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From 6</a:t>
                      </a:r>
                      <a:r>
                        <a:rPr lang="en-US" baseline="30000" dirty="0"/>
                        <a:t>th</a:t>
                      </a:r>
                      <a:r>
                        <a:rPr lang="en-US" dirty="0"/>
                        <a:t> April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94816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6422092"/>
      </p:ext>
    </p:extLst>
  </p:cSld>
  <p:clrMapOvr>
    <a:masterClrMapping/>
  </p:clrMapOvr>
  <p:transition spd="med"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AEF7B2-5D24-49E6-1051-0FCB5AA62C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DFEC9281-4F2D-11C3-26DE-541AE232D750}"/>
              </a:ext>
            </a:extLst>
          </p:cNvPr>
          <p:cNvSpPr txBox="1"/>
          <p:nvPr/>
        </p:nvSpPr>
        <p:spPr>
          <a:xfrm>
            <a:off x="651600" y="840328"/>
            <a:ext cx="5815584" cy="167994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hangingPunct="1">
              <a:spcAft>
                <a:spcPts val="450"/>
              </a:spcAft>
            </a:pPr>
            <a:r>
              <a:rPr lang="en-US" sz="1600" b="1" dirty="0">
                <a:solidFill>
                  <a:srgbClr val="000000"/>
                </a:solidFill>
                <a:latin typeface="Aptos" panose="020B0004020202020204" pitchFamily="34" charset="0"/>
              </a:rPr>
              <a:t>Proposed changes</a:t>
            </a:r>
          </a:p>
          <a:p>
            <a:pPr marL="212598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000000"/>
                </a:solidFill>
                <a:latin typeface="Aptos" panose="020B0004020202020204" pitchFamily="34" charset="0"/>
              </a:rPr>
              <a:t>Auto-enrolment review – December 2017; Bill – September 2023</a:t>
            </a:r>
          </a:p>
          <a:p>
            <a:pPr marL="212598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00000"/>
                </a:solidFill>
                <a:latin typeface="Aptos" panose="020B0004020202020204" pitchFamily="34" charset="0"/>
              </a:rPr>
              <a:t>R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educes the lower age limit from 22 to 18 for auto-enrolment eligibility;</a:t>
            </a:r>
          </a:p>
          <a:p>
            <a:pPr marL="212598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00000"/>
                </a:solidFill>
                <a:latin typeface="Aptos" panose="020B0004020202020204" pitchFamily="34" charset="0"/>
              </a:rPr>
              <a:t>Re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moves the lower earnings limit for calculating contributions, so that contributions are calculated by reference to all earnings up to the upper earnings limit. </a:t>
            </a:r>
          </a:p>
          <a:p>
            <a:pPr marL="212598" indent="-212598" hangingPunct="1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00000"/>
                </a:solidFill>
                <a:latin typeface="Aptos" panose="020B0004020202020204" pitchFamily="34" charset="0"/>
              </a:rPr>
              <a:t>Changes not yet implemented</a:t>
            </a:r>
            <a:endParaRPr lang="en-GB" sz="1200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0EADEFA-7813-B2BB-1F6F-7B5F360B9EEB}"/>
              </a:ext>
            </a:extLst>
          </p:cNvPr>
          <p:cNvSpPr txBox="1">
            <a:spLocks/>
          </p:cNvSpPr>
          <p:nvPr/>
        </p:nvSpPr>
        <p:spPr>
          <a:xfrm>
            <a:off x="651600" y="224837"/>
            <a:ext cx="7830000" cy="48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400" b="1" i="0">
                <a:solidFill>
                  <a:schemeClr val="accent1"/>
                </a:solidFill>
                <a:latin typeface="Arial Bold"/>
                <a:ea typeface="Arial Bold"/>
                <a:cs typeface="Arial Bold"/>
              </a:defRPr>
            </a:lvl1pPr>
            <a:lvl2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2pPr>
            <a:lvl3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3pPr>
            <a:lvl4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4pPr>
            <a:lvl5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5pPr>
            <a:lvl6pPr marL="3429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6pPr>
            <a:lvl7pPr marL="6858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7pPr>
            <a:lvl8pPr marL="10287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8pPr>
            <a:lvl9pPr marL="13716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9pPr>
          </a:lstStyle>
          <a:p>
            <a:pPr defTabSz="571500" eaLnBrk="1" hangingPunct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 b="1" dirty="0">
                <a:solidFill>
                  <a:schemeClr val="accent1"/>
                </a:solidFill>
                <a:latin typeface="+mn-lt"/>
              </a:rPr>
              <a:t>UK Auto-enrolment</a:t>
            </a:r>
            <a:endParaRPr lang="da-DK" sz="3200" b="1" dirty="0">
              <a:solidFill>
                <a:schemeClr val="accent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7447078"/>
      </p:ext>
    </p:extLst>
  </p:cSld>
  <p:clrMapOvr>
    <a:masterClrMapping/>
  </p:clrMapOvr>
  <p:transition spd="med">
    <p:pull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6EDE26-5DC9-6367-0BDF-CF09F1D142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9A8FB180-BF50-9E40-2FE1-F560B1145D22}"/>
              </a:ext>
            </a:extLst>
          </p:cNvPr>
          <p:cNvSpPr txBox="1"/>
          <p:nvPr/>
        </p:nvSpPr>
        <p:spPr>
          <a:xfrm>
            <a:off x="651600" y="840328"/>
            <a:ext cx="5815584" cy="31547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hangingPunct="1">
              <a:spcAft>
                <a:spcPts val="450"/>
              </a:spcAft>
            </a:pPr>
            <a:r>
              <a:rPr lang="en-US" sz="1600" b="1" dirty="0">
                <a:solidFill>
                  <a:srgbClr val="000000"/>
                </a:solidFill>
                <a:latin typeface="Aptos" panose="020B0004020202020204" pitchFamily="34" charset="0"/>
              </a:rPr>
              <a:t>Impact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7C65995-DF16-5484-1267-95DC00E16D6D}"/>
              </a:ext>
            </a:extLst>
          </p:cNvPr>
          <p:cNvSpPr txBox="1">
            <a:spLocks/>
          </p:cNvSpPr>
          <p:nvPr/>
        </p:nvSpPr>
        <p:spPr>
          <a:xfrm>
            <a:off x="651600" y="224837"/>
            <a:ext cx="7830000" cy="48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400" b="1" i="0">
                <a:solidFill>
                  <a:schemeClr val="accent1"/>
                </a:solidFill>
                <a:latin typeface="Arial Bold"/>
                <a:ea typeface="Arial Bold"/>
                <a:cs typeface="Arial Bold"/>
              </a:defRPr>
            </a:lvl1pPr>
            <a:lvl2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2pPr>
            <a:lvl3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3pPr>
            <a:lvl4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4pPr>
            <a:lvl5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5pPr>
            <a:lvl6pPr marL="3429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6pPr>
            <a:lvl7pPr marL="6858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7pPr>
            <a:lvl8pPr marL="10287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8pPr>
            <a:lvl9pPr marL="13716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9pPr>
          </a:lstStyle>
          <a:p>
            <a:pPr defTabSz="571500" eaLnBrk="1" hangingPunct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 b="1" dirty="0">
                <a:solidFill>
                  <a:schemeClr val="accent1"/>
                </a:solidFill>
                <a:latin typeface="+mn-lt"/>
              </a:rPr>
              <a:t>UK Auto-enrolment</a:t>
            </a:r>
            <a:endParaRPr lang="da-DK" sz="3200" b="1" dirty="0">
              <a:solidFill>
                <a:schemeClr val="accent1"/>
              </a:solidFill>
              <a:latin typeface="+mn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13CC724-7C75-BDE0-FD37-6B25A5369C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122" y="836987"/>
            <a:ext cx="5242084" cy="3943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859768"/>
      </p:ext>
    </p:extLst>
  </p:cSld>
  <p:clrMapOvr>
    <a:masterClrMapping/>
  </p:clrMapOvr>
  <p:transition spd="med">
    <p:pull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F97C5E-7680-3183-C54C-25D5F6C279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C2F8C83D-D151-3EFE-CA9C-DC26FD2AA71E}"/>
              </a:ext>
            </a:extLst>
          </p:cNvPr>
          <p:cNvSpPr txBox="1"/>
          <p:nvPr/>
        </p:nvSpPr>
        <p:spPr>
          <a:xfrm>
            <a:off x="651600" y="840328"/>
            <a:ext cx="5815584" cy="31547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hangingPunct="1">
              <a:spcAft>
                <a:spcPts val="450"/>
              </a:spcAft>
            </a:pPr>
            <a:r>
              <a:rPr lang="en-US" sz="1600" b="1" dirty="0">
                <a:solidFill>
                  <a:srgbClr val="000000"/>
                </a:solidFill>
                <a:latin typeface="Aptos" panose="020B0004020202020204" pitchFamily="34" charset="0"/>
              </a:rPr>
              <a:t>Impact</a:t>
            </a:r>
            <a:endParaRPr lang="en-US" sz="1000" b="1" dirty="0">
              <a:solidFill>
                <a:srgbClr val="000000"/>
              </a:solidFill>
              <a:latin typeface="Aptos" panose="020B00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38C8E90-C756-DCCE-C9A8-A1E9F27DCE9F}"/>
              </a:ext>
            </a:extLst>
          </p:cNvPr>
          <p:cNvSpPr txBox="1">
            <a:spLocks/>
          </p:cNvSpPr>
          <p:nvPr/>
        </p:nvSpPr>
        <p:spPr>
          <a:xfrm>
            <a:off x="651600" y="224837"/>
            <a:ext cx="7830000" cy="48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400" b="1" i="0">
                <a:solidFill>
                  <a:schemeClr val="accent1"/>
                </a:solidFill>
                <a:latin typeface="Arial Bold"/>
                <a:ea typeface="Arial Bold"/>
                <a:cs typeface="Arial Bold"/>
              </a:defRPr>
            </a:lvl1pPr>
            <a:lvl2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2pPr>
            <a:lvl3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3pPr>
            <a:lvl4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4pPr>
            <a:lvl5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5pPr>
            <a:lvl6pPr marL="3429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6pPr>
            <a:lvl7pPr marL="6858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7pPr>
            <a:lvl8pPr marL="10287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8pPr>
            <a:lvl9pPr marL="13716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9pPr>
          </a:lstStyle>
          <a:p>
            <a:pPr defTabSz="571500" eaLnBrk="1" hangingPunct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 b="1" dirty="0">
                <a:solidFill>
                  <a:schemeClr val="accent1"/>
                </a:solidFill>
                <a:latin typeface="+mn-lt"/>
              </a:rPr>
              <a:t>UK Auto-enrolment</a:t>
            </a:r>
            <a:endParaRPr lang="da-DK" sz="3200" b="1" dirty="0">
              <a:solidFill>
                <a:schemeClr val="accent1"/>
              </a:solidFill>
              <a:latin typeface="+mn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E52049-A6CE-7FF8-8D32-8ACF04941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8402" y="840327"/>
            <a:ext cx="7418205" cy="4078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158823"/>
      </p:ext>
    </p:extLst>
  </p:cSld>
  <p:clrMapOvr>
    <a:masterClrMapping/>
  </p:clrMapOvr>
  <p:transition spd="med">
    <p:pull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FCB03E-0784-4EED-BBEE-F60DF63141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0C3BA26D-8528-05DE-C95C-A2ABFD35B230}"/>
              </a:ext>
            </a:extLst>
          </p:cNvPr>
          <p:cNvSpPr txBox="1"/>
          <p:nvPr/>
        </p:nvSpPr>
        <p:spPr>
          <a:xfrm>
            <a:off x="651600" y="840328"/>
            <a:ext cx="5815584" cy="31547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hangingPunct="1">
              <a:spcAft>
                <a:spcPts val="450"/>
              </a:spcAft>
            </a:pPr>
            <a:r>
              <a:rPr lang="en-US" sz="1600" b="1" dirty="0">
                <a:solidFill>
                  <a:srgbClr val="000000"/>
                </a:solidFill>
                <a:latin typeface="Aptos" panose="020B0004020202020204" pitchFamily="34" charset="0"/>
              </a:rPr>
              <a:t>Impact</a:t>
            </a:r>
            <a:endParaRPr lang="en-US" sz="1000" b="1" dirty="0">
              <a:solidFill>
                <a:srgbClr val="000000"/>
              </a:solidFill>
              <a:latin typeface="Aptos" panose="020B00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5113D11-EC8A-FB50-3F35-CEACB6135D8A}"/>
              </a:ext>
            </a:extLst>
          </p:cNvPr>
          <p:cNvSpPr txBox="1">
            <a:spLocks/>
          </p:cNvSpPr>
          <p:nvPr/>
        </p:nvSpPr>
        <p:spPr>
          <a:xfrm>
            <a:off x="651600" y="224837"/>
            <a:ext cx="7830000" cy="48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400" b="1" i="0">
                <a:solidFill>
                  <a:schemeClr val="accent1"/>
                </a:solidFill>
                <a:latin typeface="Arial Bold"/>
                <a:ea typeface="Arial Bold"/>
                <a:cs typeface="Arial Bold"/>
              </a:defRPr>
            </a:lvl1pPr>
            <a:lvl2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2pPr>
            <a:lvl3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3pPr>
            <a:lvl4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4pPr>
            <a:lvl5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5pPr>
            <a:lvl6pPr marL="3429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6pPr>
            <a:lvl7pPr marL="6858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7pPr>
            <a:lvl8pPr marL="10287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8pPr>
            <a:lvl9pPr marL="13716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9pPr>
          </a:lstStyle>
          <a:p>
            <a:pPr defTabSz="571500" eaLnBrk="1" hangingPunct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 b="1" dirty="0">
                <a:solidFill>
                  <a:schemeClr val="accent1"/>
                </a:solidFill>
                <a:latin typeface="+mn-lt"/>
              </a:rPr>
              <a:t>UK Auto-enrolment</a:t>
            </a:r>
            <a:endParaRPr lang="da-DK" sz="3200" b="1" dirty="0">
              <a:solidFill>
                <a:schemeClr val="accent1"/>
              </a:solidFill>
              <a:latin typeface="+mn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36CC30-0108-4ABE-A0B5-9B67EC524E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3547" y="716519"/>
            <a:ext cx="6194323" cy="407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891077"/>
      </p:ext>
    </p:extLst>
  </p:cSld>
  <p:clrMapOvr>
    <a:masterClrMapping/>
  </p:clrMapOvr>
  <p:transition spd="med">
    <p:pull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C045DB-5266-8266-7C90-17DE9104E9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E830ADA1-8EC7-766E-B887-B038076C3D07}"/>
              </a:ext>
            </a:extLst>
          </p:cNvPr>
          <p:cNvSpPr txBox="1"/>
          <p:nvPr/>
        </p:nvSpPr>
        <p:spPr>
          <a:xfrm>
            <a:off x="651600" y="840328"/>
            <a:ext cx="5815584" cy="31547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hangingPunct="1">
              <a:spcAft>
                <a:spcPts val="450"/>
              </a:spcAft>
            </a:pPr>
            <a:r>
              <a:rPr lang="en-US" sz="1600" b="1" dirty="0">
                <a:solidFill>
                  <a:srgbClr val="000000"/>
                </a:solidFill>
                <a:latin typeface="Aptos" panose="020B0004020202020204" pitchFamily="34" charset="0"/>
              </a:rPr>
              <a:t>Impact</a:t>
            </a:r>
            <a:endParaRPr lang="en-US" sz="1000" b="1" dirty="0">
              <a:solidFill>
                <a:srgbClr val="000000"/>
              </a:solidFill>
              <a:latin typeface="Aptos" panose="020B00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10E6767-CA03-3AEB-74E5-6F162211D411}"/>
              </a:ext>
            </a:extLst>
          </p:cNvPr>
          <p:cNvSpPr txBox="1">
            <a:spLocks/>
          </p:cNvSpPr>
          <p:nvPr/>
        </p:nvSpPr>
        <p:spPr>
          <a:xfrm>
            <a:off x="651600" y="224837"/>
            <a:ext cx="7830000" cy="48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400" b="1" i="0">
                <a:solidFill>
                  <a:schemeClr val="accent1"/>
                </a:solidFill>
                <a:latin typeface="Arial Bold"/>
                <a:ea typeface="Arial Bold"/>
                <a:cs typeface="Arial Bold"/>
              </a:defRPr>
            </a:lvl1pPr>
            <a:lvl2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2pPr>
            <a:lvl3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3pPr>
            <a:lvl4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4pPr>
            <a:lvl5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5pPr>
            <a:lvl6pPr marL="3429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6pPr>
            <a:lvl7pPr marL="6858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7pPr>
            <a:lvl8pPr marL="10287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8pPr>
            <a:lvl9pPr marL="13716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9pPr>
          </a:lstStyle>
          <a:p>
            <a:pPr defTabSz="571500" eaLnBrk="1" hangingPunct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 b="1" dirty="0">
                <a:solidFill>
                  <a:schemeClr val="accent1"/>
                </a:solidFill>
                <a:latin typeface="+mn-lt"/>
              </a:rPr>
              <a:t>UK Auto-enrolment</a:t>
            </a:r>
            <a:endParaRPr lang="da-DK" sz="3200" b="1" dirty="0">
              <a:solidFill>
                <a:schemeClr val="accent1"/>
              </a:solidFill>
              <a:latin typeface="+mn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6D2FC8-19A4-072F-12F4-4AA58D91B1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4053" y="736809"/>
            <a:ext cx="6198242" cy="4041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366970"/>
      </p:ext>
    </p:extLst>
  </p:cSld>
  <p:clrMapOvr>
    <a:masterClrMapping/>
  </p:clrMapOvr>
  <p:transition spd="med">
    <p:pull dir="d"/>
  </p:transition>
</p:sld>
</file>

<file path=ppt/theme/theme1.xml><?xml version="1.0" encoding="utf-8"?>
<a:theme xmlns:a="http://schemas.openxmlformats.org/drawingml/2006/main" name="Diamodel AAE">
  <a:themeElements>
    <a:clrScheme name="Aangepast 30">
      <a:dk1>
        <a:srgbClr val="183C6C"/>
      </a:dk1>
      <a:lt1>
        <a:srgbClr val="FFFFFF"/>
      </a:lt1>
      <a:dk2>
        <a:srgbClr val="163C6C"/>
      </a:dk2>
      <a:lt2>
        <a:srgbClr val="F1F8FC"/>
      </a:lt2>
      <a:accent1>
        <a:srgbClr val="007BBD"/>
      </a:accent1>
      <a:accent2>
        <a:srgbClr val="751428"/>
      </a:accent2>
      <a:accent3>
        <a:srgbClr val="A2BE19"/>
      </a:accent3>
      <a:accent4>
        <a:srgbClr val="D6BC00"/>
      </a:accent4>
      <a:accent5>
        <a:srgbClr val="1C3B6A"/>
      </a:accent5>
      <a:accent6>
        <a:srgbClr val="D88447"/>
      </a:accent6>
      <a:hlink>
        <a:srgbClr val="007BBD"/>
      </a:hlink>
      <a:folHlink>
        <a:srgbClr val="1B3C6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HN-pp-template 1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N-pp-template 2">
        <a:dk1>
          <a:srgbClr val="0E4133"/>
        </a:dk1>
        <a:lt1>
          <a:srgbClr val="FFFFFF"/>
        </a:lt1>
        <a:dk2>
          <a:srgbClr val="93B82B"/>
        </a:dk2>
        <a:lt2>
          <a:srgbClr val="9F9F9F"/>
        </a:lt2>
        <a:accent1>
          <a:srgbClr val="E4E4E4"/>
        </a:accent1>
        <a:accent2>
          <a:srgbClr val="B6CB90"/>
        </a:accent2>
        <a:accent3>
          <a:srgbClr val="FFFFFF"/>
        </a:accent3>
        <a:accent4>
          <a:srgbClr val="0A362A"/>
        </a:accent4>
        <a:accent5>
          <a:srgbClr val="EFEFEF"/>
        </a:accent5>
        <a:accent6>
          <a:srgbClr val="A5B882"/>
        </a:accent6>
        <a:hlink>
          <a:srgbClr val="93B82B"/>
        </a:hlink>
        <a:folHlink>
          <a:srgbClr val="A4632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N-pp-template 3">
        <a:dk1>
          <a:srgbClr val="0E4133"/>
        </a:dk1>
        <a:lt1>
          <a:srgbClr val="FFFFFF"/>
        </a:lt1>
        <a:dk2>
          <a:srgbClr val="D06000"/>
        </a:dk2>
        <a:lt2>
          <a:srgbClr val="9F9F9F"/>
        </a:lt2>
        <a:accent1>
          <a:srgbClr val="E4E4E4"/>
        </a:accent1>
        <a:accent2>
          <a:srgbClr val="B6CB90"/>
        </a:accent2>
        <a:accent3>
          <a:srgbClr val="FFFFFF"/>
        </a:accent3>
        <a:accent4>
          <a:srgbClr val="0A362A"/>
        </a:accent4>
        <a:accent5>
          <a:srgbClr val="EFEFEF"/>
        </a:accent5>
        <a:accent6>
          <a:srgbClr val="A5B882"/>
        </a:accent6>
        <a:hlink>
          <a:srgbClr val="93B82B"/>
        </a:hlink>
        <a:folHlink>
          <a:srgbClr val="A463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8027</TotalTime>
  <Words>538</Words>
  <Application>Microsoft Macintosh PowerPoint</Application>
  <PresentationFormat>On-screen Show (16:9)</PresentationFormat>
  <Paragraphs>89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6" baseType="lpstr">
      <vt:lpstr>Amerigo BT</vt:lpstr>
      <vt:lpstr>Aptos</vt:lpstr>
      <vt:lpstr>Arial</vt:lpstr>
      <vt:lpstr>Arial Bold</vt:lpstr>
      <vt:lpstr>Arial Regular</vt:lpstr>
      <vt:lpstr>Calibri Normaal</vt:lpstr>
      <vt:lpstr>Courier New</vt:lpstr>
      <vt:lpstr>Times</vt:lpstr>
      <vt:lpstr>Trebuchet MS</vt:lpstr>
      <vt:lpstr>Verdana</vt:lpstr>
      <vt:lpstr>Wingdings</vt:lpstr>
      <vt:lpstr>Diamodel AAE</vt:lpstr>
      <vt:lpstr>Auto-enrolment in the UK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subject/>
  <dc:creator>Linda van den Akker</dc:creator>
  <cp:keywords/>
  <dc:description/>
  <cp:lastModifiedBy>Charles Cowling (Gov)</cp:lastModifiedBy>
  <cp:revision>147</cp:revision>
  <dcterms:created xsi:type="dcterms:W3CDTF">2017-04-07T11:37:20Z</dcterms:created>
  <dcterms:modified xsi:type="dcterms:W3CDTF">2025-04-09T21:35:39Z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0c2fedb-0da6-4717-8531-d16a1b9930f4_Enabled">
    <vt:lpwstr>true</vt:lpwstr>
  </property>
  <property fmtid="{D5CDD505-2E9C-101B-9397-08002B2CF9AE}" pid="3" name="MSIP_Label_90c2fedb-0da6-4717-8531-d16a1b9930f4_SetDate">
    <vt:lpwstr>2025-03-20T15:34:24Z</vt:lpwstr>
  </property>
  <property fmtid="{D5CDD505-2E9C-101B-9397-08002B2CF9AE}" pid="4" name="MSIP_Label_90c2fedb-0da6-4717-8531-d16a1b9930f4_Method">
    <vt:lpwstr>Standard</vt:lpwstr>
  </property>
  <property fmtid="{D5CDD505-2E9C-101B-9397-08002B2CF9AE}" pid="5" name="MSIP_Label_90c2fedb-0da6-4717-8531-d16a1b9930f4_Name">
    <vt:lpwstr>90c2fedb-0da6-4717-8531-d16a1b9930f4</vt:lpwstr>
  </property>
  <property fmtid="{D5CDD505-2E9C-101B-9397-08002B2CF9AE}" pid="6" name="MSIP_Label_90c2fedb-0da6-4717-8531-d16a1b9930f4_SiteId">
    <vt:lpwstr>45597f60-6e37-4be7-acfb-4c9e23b261ea</vt:lpwstr>
  </property>
  <property fmtid="{D5CDD505-2E9C-101B-9397-08002B2CF9AE}" pid="7" name="MSIP_Label_90c2fedb-0da6-4717-8531-d16a1b9930f4_ActionId">
    <vt:lpwstr>1e3f67d5-2e3f-4b90-a83f-29a0f3b7f3c8</vt:lpwstr>
  </property>
  <property fmtid="{D5CDD505-2E9C-101B-9397-08002B2CF9AE}" pid="8" name="MSIP_Label_90c2fedb-0da6-4717-8531-d16a1b9930f4_ContentBits">
    <vt:lpwstr>0</vt:lpwstr>
  </property>
  <property fmtid="{D5CDD505-2E9C-101B-9397-08002B2CF9AE}" pid="9" name="MSIP_Label_90c2fedb-0da6-4717-8531-d16a1b9930f4_Tag">
    <vt:lpwstr>10, 3, 0, 1</vt:lpwstr>
  </property>
</Properties>
</file>