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4"/>
  </p:sldMasterIdLst>
  <p:notesMasterIdLst>
    <p:notesMasterId r:id="rId61"/>
  </p:notesMasterIdLst>
  <p:sldIdLst>
    <p:sldId id="312" r:id="rId5"/>
    <p:sldId id="320" r:id="rId6"/>
    <p:sldId id="372" r:id="rId7"/>
    <p:sldId id="324" r:id="rId8"/>
    <p:sldId id="325" r:id="rId9"/>
    <p:sldId id="331" r:id="rId10"/>
    <p:sldId id="330" r:id="rId11"/>
    <p:sldId id="329" r:id="rId12"/>
    <p:sldId id="365" r:id="rId13"/>
    <p:sldId id="366" r:id="rId14"/>
    <p:sldId id="367" r:id="rId15"/>
    <p:sldId id="301" r:id="rId16"/>
    <p:sldId id="326" r:id="rId17"/>
    <p:sldId id="328" r:id="rId18"/>
    <p:sldId id="333" r:id="rId19"/>
    <p:sldId id="327" r:id="rId20"/>
    <p:sldId id="332" r:id="rId21"/>
    <p:sldId id="334" r:id="rId22"/>
    <p:sldId id="335" r:id="rId23"/>
    <p:sldId id="370" r:id="rId24"/>
    <p:sldId id="371" r:id="rId25"/>
    <p:sldId id="339" r:id="rId26"/>
    <p:sldId id="373" r:id="rId27"/>
    <p:sldId id="375" r:id="rId28"/>
    <p:sldId id="343" r:id="rId29"/>
    <p:sldId id="374" r:id="rId30"/>
    <p:sldId id="338" r:id="rId31"/>
    <p:sldId id="342" r:id="rId32"/>
    <p:sldId id="337" r:id="rId33"/>
    <p:sldId id="344" r:id="rId34"/>
    <p:sldId id="345" r:id="rId35"/>
    <p:sldId id="347" r:id="rId36"/>
    <p:sldId id="336" r:id="rId37"/>
    <p:sldId id="348" r:id="rId38"/>
    <p:sldId id="341" r:id="rId39"/>
    <p:sldId id="349" r:id="rId40"/>
    <p:sldId id="351" r:id="rId41"/>
    <p:sldId id="352" r:id="rId42"/>
    <p:sldId id="353" r:id="rId43"/>
    <p:sldId id="354" r:id="rId44"/>
    <p:sldId id="355" r:id="rId45"/>
    <p:sldId id="340" r:id="rId46"/>
    <p:sldId id="356" r:id="rId47"/>
    <p:sldId id="357" r:id="rId48"/>
    <p:sldId id="358" r:id="rId49"/>
    <p:sldId id="359" r:id="rId50"/>
    <p:sldId id="350" r:id="rId51"/>
    <p:sldId id="362" r:id="rId52"/>
    <p:sldId id="363" r:id="rId53"/>
    <p:sldId id="364" r:id="rId54"/>
    <p:sldId id="368" r:id="rId55"/>
    <p:sldId id="369" r:id="rId56"/>
    <p:sldId id="360" r:id="rId57"/>
    <p:sldId id="361" r:id="rId58"/>
    <p:sldId id="317" r:id="rId59"/>
    <p:sldId id="346" r:id="rId60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C8896858-F5F7-4E0C-A321-409806D3874C}">
          <p14:sldIdLst>
            <p14:sldId id="312"/>
            <p14:sldId id="320"/>
            <p14:sldId id="372"/>
            <p14:sldId id="324"/>
            <p14:sldId id="325"/>
            <p14:sldId id="331"/>
            <p14:sldId id="330"/>
            <p14:sldId id="329"/>
            <p14:sldId id="365"/>
            <p14:sldId id="366"/>
            <p14:sldId id="367"/>
            <p14:sldId id="301"/>
            <p14:sldId id="326"/>
            <p14:sldId id="328"/>
            <p14:sldId id="333"/>
            <p14:sldId id="327"/>
            <p14:sldId id="332"/>
            <p14:sldId id="334"/>
            <p14:sldId id="335"/>
            <p14:sldId id="370"/>
            <p14:sldId id="371"/>
            <p14:sldId id="339"/>
            <p14:sldId id="373"/>
            <p14:sldId id="375"/>
            <p14:sldId id="343"/>
            <p14:sldId id="374"/>
            <p14:sldId id="338"/>
            <p14:sldId id="342"/>
            <p14:sldId id="337"/>
            <p14:sldId id="344"/>
            <p14:sldId id="345"/>
            <p14:sldId id="347"/>
            <p14:sldId id="336"/>
            <p14:sldId id="348"/>
            <p14:sldId id="341"/>
            <p14:sldId id="349"/>
            <p14:sldId id="351"/>
            <p14:sldId id="352"/>
            <p14:sldId id="353"/>
            <p14:sldId id="354"/>
            <p14:sldId id="355"/>
            <p14:sldId id="340"/>
            <p14:sldId id="356"/>
            <p14:sldId id="357"/>
            <p14:sldId id="358"/>
            <p14:sldId id="359"/>
            <p14:sldId id="350"/>
            <p14:sldId id="362"/>
            <p14:sldId id="363"/>
            <p14:sldId id="364"/>
            <p14:sldId id="368"/>
            <p14:sldId id="369"/>
            <p14:sldId id="360"/>
            <p14:sldId id="361"/>
            <p14:sldId id="317"/>
            <p14:sldId id="34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90CD"/>
    <a:srgbClr val="384959"/>
    <a:srgbClr val="4F91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4" autoAdjust="0"/>
    <p:restoredTop sz="73422" autoAdjust="0"/>
  </p:normalViewPr>
  <p:slideViewPr>
    <p:cSldViewPr snapToGrid="0">
      <p:cViewPr varScale="1">
        <p:scale>
          <a:sx n="95" d="100"/>
          <a:sy n="95" d="100"/>
        </p:scale>
        <p:origin x="1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5725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984"/>
    </p:cViewPr>
  </p:sorterViewPr>
  <p:notesViewPr>
    <p:cSldViewPr snapToGrid="0">
      <p:cViewPr varScale="1">
        <p:scale>
          <a:sx n="65" d="100"/>
          <a:sy n="65" d="100"/>
        </p:scale>
        <p:origin x="3082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49ED3-3959-48A5-B955-7053357F6CEA}" type="datetimeFigureOut">
              <a:rPr lang="en-US" smtClean="0"/>
              <a:t>11/25/2024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1144FE-4105-43A0-8083-6A70D29C0B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34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.europa.eu/doi/10.2767/013455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666666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European Commission, Directorate-General for Employment, Social Affairs and Inclusion, </a:t>
            </a:r>
            <a:r>
              <a:rPr lang="en-GB" b="0" i="1" dirty="0">
                <a:solidFill>
                  <a:srgbClr val="666666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2021 pension adequacy report – Current and future income adequacy in old age in the EU. </a:t>
            </a:r>
            <a:r>
              <a:rPr lang="en-GB" b="0" i="0" dirty="0">
                <a:solidFill>
                  <a:srgbClr val="666666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 </a:t>
            </a:r>
            <a:r>
              <a:rPr lang="en-GB" b="1" i="0" u="none" strike="noStrike" dirty="0">
                <a:solidFill>
                  <a:srgbClr val="0E47CB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hlinkClick r:id="rId3"/>
              </a:rPr>
              <a:t>https://data.europa.eu/doi/10.2767/013455</a:t>
            </a:r>
            <a:endParaRPr lang="hu-HU" b="1" i="0" u="none" strike="noStrike" dirty="0">
              <a:solidFill>
                <a:srgbClr val="0E47CB"/>
              </a:solidFill>
              <a:effectLst/>
              <a:highlight>
                <a:srgbClr val="FFFFFF"/>
              </a:highlight>
              <a:latin typeface="Arial" panose="020B0604020202020204" pitchFamily="34" charset="0"/>
            </a:endParaRPr>
          </a:p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E9040DC-8D93-D248-A30D-A93EAD59A824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1916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tuary.eu/" TargetMode="External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0_Titel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2069"/>
            <a:ext cx="12192000" cy="5486721"/>
          </a:xfrm>
          <a:prstGeom prst="rect">
            <a:avLst/>
          </a:prstGeom>
        </p:spPr>
      </p:pic>
      <p:sp>
        <p:nvSpPr>
          <p:cNvPr id="13315" name="Rectangle 3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914400" y="2819400"/>
            <a:ext cx="10058400" cy="6096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66400C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ACTUARIAL ASSOCIATION OF EUROPE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839065"/>
            <a:ext cx="10058400" cy="382284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>
            <a:spAutoFit/>
          </a:bodyPr>
          <a:lstStyle>
            <a:lvl1pPr marL="0" indent="0"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0"/>
            <a:ext cx="320601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 dirty="0">
              <a:latin typeface="Trebuchet MS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524000" y="1905000"/>
            <a:ext cx="8636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 dirty="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5943600"/>
            <a:ext cx="8534400" cy="4572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>
                <a:solidFill>
                  <a:schemeClr val="bg1"/>
                </a:solidFill>
                <a:latin typeface="Calibri Normaal" charset="0"/>
              </a:defRPr>
            </a:lvl1pPr>
          </a:lstStyle>
          <a:p>
            <a:fld id="{792ACAE6-5620-44FE-8264-418033AB3390}" type="datetime1">
              <a:rPr lang="en-US" smtClean="0"/>
              <a:t>11/25/2024</a:t>
            </a:fld>
            <a:endParaRPr lang="en-US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08790"/>
            <a:ext cx="12192000" cy="258835"/>
          </a:xfrm>
          <a:prstGeom prst="rect">
            <a:avLst/>
          </a:prstGeom>
        </p:spPr>
      </p:pic>
      <p:sp>
        <p:nvSpPr>
          <p:cNvPr id="12" name="Tijdelijke aanduiding voor voettekst 10"/>
          <p:cNvSpPr txBox="1">
            <a:spLocks/>
          </p:cNvSpPr>
          <p:nvPr/>
        </p:nvSpPr>
        <p:spPr>
          <a:xfrm>
            <a:off x="914400" y="6608790"/>
            <a:ext cx="4014187" cy="249211"/>
          </a:xfrm>
          <a:prstGeom prst="rect">
            <a:avLst/>
          </a:prstGeom>
        </p:spPr>
        <p:txBody>
          <a:bodyPr vert="horz" lIns="0" tIns="18000" rIns="91440" bIns="45720"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1100" b="1" kern="1200" smtClean="0">
                <a:solidFill>
                  <a:schemeClr val="bg1"/>
                </a:solidFill>
                <a:effectLst/>
                <a:latin typeface="Source Sans Pro" charset="0"/>
                <a:ea typeface="Source Sans Pro" charset="0"/>
                <a:cs typeface="Source Sans Pro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9pPr>
          </a:lstStyle>
          <a:p>
            <a:r>
              <a:rPr lang="en-US" sz="1100" b="1" i="0" dirty="0">
                <a:latin typeface="Calibri" charset="0"/>
                <a:ea typeface="Calibri" charset="0"/>
                <a:cs typeface="Calibri" charset="0"/>
              </a:rPr>
              <a:t>ACTUARIAL ASSOCIATION OF EUROPE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3494" y="93224"/>
            <a:ext cx="3119506" cy="91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03098"/>
      </p:ext>
    </p:extLst>
  </p:cSld>
  <p:clrMapOvr>
    <a:masterClrMapping/>
  </p:clrMapOvr>
  <p:transition spd="med">
    <p:pull dir="d"/>
  </p:transition>
  <p:hf sldNum="0"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Kop, tekst en foto rech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222577-F918-4351-90A6-69028D5D51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ACTUARIAL ASSOCIATION OF EUROPE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07624" y="1375199"/>
            <a:ext cx="8126777" cy="5040000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600"/>
              </a:spcBef>
              <a:defRPr sz="2000"/>
            </a:lvl1pPr>
            <a:lvl2pPr>
              <a:lnSpc>
                <a:spcPct val="120000"/>
              </a:lnSpc>
              <a:spcBef>
                <a:spcPts val="600"/>
              </a:spcBef>
              <a:defRPr sz="2000"/>
            </a:lvl2pPr>
            <a:lvl3pPr>
              <a:lnSpc>
                <a:spcPct val="120000"/>
              </a:lnSpc>
              <a:spcBef>
                <a:spcPts val="600"/>
              </a:spcBef>
              <a:defRPr sz="2000"/>
            </a:lvl3pPr>
            <a:lvl4pPr>
              <a:lnSpc>
                <a:spcPct val="120000"/>
              </a:lnSpc>
              <a:spcBef>
                <a:spcPts val="600"/>
              </a:spcBef>
              <a:defRPr sz="2000"/>
            </a:lvl4pPr>
            <a:lvl5pPr>
              <a:lnSpc>
                <a:spcPct val="120000"/>
              </a:lnSpc>
              <a:spcBef>
                <a:spcPts val="600"/>
              </a:spcBef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8" name="Tijdelijke aanduiding voor inhoud 5"/>
          <p:cNvSpPr>
            <a:spLocks noGrp="1" noChangeAspect="1"/>
          </p:cNvSpPr>
          <p:nvPr>
            <p:ph sz="quarter" idx="13"/>
          </p:nvPr>
        </p:nvSpPr>
        <p:spPr>
          <a:xfrm>
            <a:off x="8948691" y="1381559"/>
            <a:ext cx="2949526" cy="2513640"/>
          </a:xfrm>
        </p:spPr>
        <p:txBody>
          <a:bodyPr/>
          <a:lstStyle>
            <a:lvl1pPr marL="190800">
              <a:lnSpc>
                <a:spcPts val="2600"/>
              </a:lnSpc>
              <a:spcBef>
                <a:spcPts val="0"/>
              </a:spcBef>
              <a:defRPr sz="2000"/>
            </a:lvl1pPr>
            <a:lvl2pPr>
              <a:lnSpc>
                <a:spcPts val="2600"/>
              </a:lnSpc>
              <a:defRPr sz="2000"/>
            </a:lvl2pPr>
            <a:lvl3pPr>
              <a:lnSpc>
                <a:spcPts val="2600"/>
              </a:lnSpc>
              <a:defRPr sz="2000"/>
            </a:lvl3pPr>
            <a:lvl4pPr>
              <a:lnSpc>
                <a:spcPts val="2600"/>
              </a:lnSpc>
              <a:defRPr sz="2000"/>
            </a:lvl4pPr>
            <a:lvl5pPr>
              <a:lnSpc>
                <a:spcPts val="2600"/>
              </a:lnSpc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jdelijke aanduiding voor inhoud 5"/>
          <p:cNvSpPr>
            <a:spLocks noGrp="1"/>
          </p:cNvSpPr>
          <p:nvPr>
            <p:ph sz="quarter" idx="14" hasCustomPrompt="1"/>
          </p:nvPr>
        </p:nvSpPr>
        <p:spPr>
          <a:xfrm>
            <a:off x="8948690" y="3914620"/>
            <a:ext cx="2949527" cy="740122"/>
          </a:xfrm>
        </p:spPr>
        <p:txBody>
          <a:bodyPr rIns="0"/>
          <a:lstStyle>
            <a:lvl1pPr marL="190800" algn="r">
              <a:lnSpc>
                <a:spcPts val="2600"/>
              </a:lnSpc>
              <a:spcBef>
                <a:spcPts val="0"/>
              </a:spcBef>
              <a:defRPr sz="1600" b="0" baseline="0">
                <a:solidFill>
                  <a:schemeClr val="accent3"/>
                </a:solidFill>
              </a:defRPr>
            </a:lvl1pPr>
            <a:lvl2pPr>
              <a:lnSpc>
                <a:spcPts val="2600"/>
              </a:lnSpc>
              <a:defRPr sz="2000"/>
            </a:lvl2pPr>
            <a:lvl3pPr>
              <a:lnSpc>
                <a:spcPts val="2600"/>
              </a:lnSpc>
              <a:defRPr sz="2000"/>
            </a:lvl3pPr>
            <a:lvl4pPr>
              <a:lnSpc>
                <a:spcPts val="2600"/>
              </a:lnSpc>
              <a:defRPr sz="2000"/>
            </a:lvl4pPr>
            <a:lvl5pPr>
              <a:lnSpc>
                <a:spcPts val="2600"/>
              </a:lnSpc>
              <a:defRPr sz="2000"/>
            </a:lvl5pPr>
          </a:lstStyle>
          <a:p>
            <a:pPr lvl="0"/>
            <a:r>
              <a:rPr lang="nl-NL" dirty="0"/>
              <a:t>Plaats Naam</a:t>
            </a:r>
          </a:p>
        </p:txBody>
      </p:sp>
    </p:spTree>
    <p:extLst>
      <p:ext uri="{BB962C8B-B14F-4D97-AF65-F5344CB8AC3E}">
        <p14:creationId xmlns:p14="http://schemas.microsoft.com/office/powerpoint/2010/main" val="3135204244"/>
      </p:ext>
    </p:extLst>
  </p:cSld>
  <p:clrMapOvr>
    <a:masterClrMapping/>
  </p:clrMapOvr>
  <p:transition spd="med">
    <p:pull dir="d"/>
  </p:transition>
  <p:hf sldNum="0"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Kop en grot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70381" y="183114"/>
            <a:ext cx="10439400" cy="343738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222577-F918-4351-90A6-69028D5D51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ACTUARIAL ASSOCIATION OF EUROPE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70381" y="527809"/>
            <a:ext cx="10437819" cy="310213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marL="0" indent="0">
              <a:defRPr sz="1800"/>
            </a:lvl1pPr>
          </a:lstStyle>
          <a:p>
            <a:pPr lvl="0"/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7" name="Tijdelijke aanduiding voor afbeelding 6"/>
          <p:cNvSpPr>
            <a:spLocks noGrp="1"/>
          </p:cNvSpPr>
          <p:nvPr>
            <p:ph type="pic" sz="quarter" idx="14"/>
          </p:nvPr>
        </p:nvSpPr>
        <p:spPr>
          <a:xfrm>
            <a:off x="870381" y="1084263"/>
            <a:ext cx="10437819" cy="526891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91326843"/>
      </p:ext>
    </p:extLst>
  </p:cSld>
  <p:clrMapOvr>
    <a:masterClrMapping/>
  </p:clrMapOvr>
  <p:transition spd="med">
    <p:pull dir="d"/>
  </p:transition>
  <p:hf sldNum="0"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Closing_Titel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2069"/>
            <a:ext cx="12192000" cy="5486721"/>
          </a:xfrm>
          <a:prstGeom prst="rect">
            <a:avLst/>
          </a:prstGeom>
        </p:spPr>
      </p:pic>
      <p:sp>
        <p:nvSpPr>
          <p:cNvPr id="13315" name="Rectangle 3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914400" y="2819400"/>
            <a:ext cx="10058400" cy="6096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66400C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ACTUARIAL ASSOCIATION OF EUROPE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2778710" y="3839065"/>
            <a:ext cx="8194089" cy="1573379"/>
          </a:xfrm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defRPr sz="2200">
                <a:solidFill>
                  <a:schemeClr val="bg1"/>
                </a:solidFill>
              </a:defRPr>
            </a:lvl1pPr>
          </a:lstStyle>
          <a:p>
            <a:pPr marL="12700">
              <a:spcBef>
                <a:spcPts val="665"/>
              </a:spcBef>
            </a:pPr>
            <a:r>
              <a:rPr lang="en-GB" sz="2200" spc="-5" dirty="0">
                <a:solidFill>
                  <a:schemeClr val="bg1"/>
                </a:solidFill>
                <a:latin typeface="Calibri Normaal"/>
                <a:cs typeface="Arial"/>
              </a:rPr>
              <a:t>Actuarial</a:t>
            </a:r>
            <a:r>
              <a:rPr lang="en-GB" sz="2200" spc="-55" dirty="0">
                <a:solidFill>
                  <a:schemeClr val="bg1"/>
                </a:solidFill>
                <a:latin typeface="Calibri Normaal"/>
                <a:cs typeface="Arial"/>
              </a:rPr>
              <a:t> </a:t>
            </a:r>
            <a:r>
              <a:rPr lang="en-GB" sz="2200" spc="-5" dirty="0">
                <a:solidFill>
                  <a:schemeClr val="bg1"/>
                </a:solidFill>
                <a:latin typeface="Calibri Normaal"/>
                <a:cs typeface="Arial"/>
              </a:rPr>
              <a:t>House</a:t>
            </a:r>
            <a:endParaRPr lang="en-GB" sz="2200" dirty="0">
              <a:solidFill>
                <a:schemeClr val="bg1"/>
              </a:solidFill>
              <a:latin typeface="Calibri Normaal"/>
              <a:cs typeface="Arial"/>
            </a:endParaRPr>
          </a:p>
          <a:p>
            <a:pPr marL="12700" marR="1517015">
              <a:lnSpc>
                <a:spcPct val="121200"/>
              </a:lnSpc>
              <a:spcBef>
                <a:spcPts val="5"/>
              </a:spcBef>
            </a:pPr>
            <a:r>
              <a:rPr lang="en-GB" sz="2200" spc="-5" dirty="0">
                <a:solidFill>
                  <a:schemeClr val="bg1"/>
                </a:solidFill>
                <a:latin typeface="Calibri Normaal"/>
                <a:cs typeface="Arial"/>
              </a:rPr>
              <a:t>1 Place du</a:t>
            </a:r>
            <a:r>
              <a:rPr lang="en-GB" sz="2200" spc="-60" dirty="0">
                <a:solidFill>
                  <a:schemeClr val="bg1"/>
                </a:solidFill>
                <a:latin typeface="Calibri Normaal"/>
                <a:cs typeface="Arial"/>
              </a:rPr>
              <a:t> </a:t>
            </a:r>
            <a:r>
              <a:rPr lang="en-GB" sz="2200" spc="-5" dirty="0">
                <a:solidFill>
                  <a:schemeClr val="bg1"/>
                </a:solidFill>
                <a:latin typeface="Calibri Normaal"/>
                <a:cs typeface="Arial"/>
              </a:rPr>
              <a:t>Samedi  1000 Brussels  Belgium </a:t>
            </a:r>
            <a:r>
              <a:rPr lang="en-GB" sz="2200" spc="-5" dirty="0">
                <a:solidFill>
                  <a:schemeClr val="bg1"/>
                </a:solidFill>
                <a:latin typeface="Calibri Normaal"/>
                <a:cs typeface="Arial"/>
                <a:hlinkClick r:id="rId3"/>
              </a:rPr>
              <a:t> </a:t>
            </a:r>
            <a:r>
              <a:rPr lang="en-GB" sz="2200" spc="-5" dirty="0">
                <a:solidFill>
                  <a:schemeClr val="bg1"/>
                </a:solidFill>
                <a:latin typeface="Calibri Normaal"/>
                <a:cs typeface="Arial"/>
              </a:rPr>
              <a:t>www.actuary.eu </a:t>
            </a:r>
            <a:endParaRPr lang="en-GB" sz="2200" dirty="0">
              <a:solidFill>
                <a:schemeClr val="bg1"/>
              </a:solidFill>
              <a:latin typeface="Calibri Normaal"/>
              <a:cs typeface="Arial"/>
            </a:endParaRPr>
          </a:p>
          <a:p>
            <a:pPr marL="12700">
              <a:spcBef>
                <a:spcPts val="550"/>
              </a:spcBef>
            </a:pPr>
            <a:r>
              <a:rPr lang="en-GB" sz="2200" spc="-5" dirty="0">
                <a:solidFill>
                  <a:schemeClr val="bg1"/>
                </a:solidFill>
                <a:latin typeface="Calibri Normaal"/>
                <a:cs typeface="Arial"/>
              </a:rPr>
              <a:t>Follow us on twitter:</a:t>
            </a:r>
            <a:r>
              <a:rPr lang="en-GB" sz="2200" spc="-15" dirty="0">
                <a:solidFill>
                  <a:schemeClr val="bg1"/>
                </a:solidFill>
                <a:latin typeface="Calibri Normaal"/>
                <a:cs typeface="Arial"/>
              </a:rPr>
              <a:t> </a:t>
            </a:r>
            <a:r>
              <a:rPr lang="en-GB" sz="2200" spc="-5" dirty="0">
                <a:solidFill>
                  <a:schemeClr val="bg1"/>
                </a:solidFill>
                <a:latin typeface="Calibri Normaal"/>
                <a:cs typeface="Arial"/>
              </a:rPr>
              <a:t>@InfoAAE</a:t>
            </a:r>
            <a:endParaRPr lang="en-GB" sz="2200" dirty="0">
              <a:solidFill>
                <a:schemeClr val="bg1"/>
              </a:solidFill>
              <a:latin typeface="Calibri Normaal"/>
              <a:cs typeface="Arial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0"/>
            <a:ext cx="320601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 dirty="0">
              <a:latin typeface="Trebuchet MS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524000" y="1905000"/>
            <a:ext cx="8636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 dirty="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5943600"/>
            <a:ext cx="8534400" cy="457200"/>
          </a:xfrm>
          <a:prstGeom prst="rect">
            <a:avLst/>
          </a:prstGeom>
          <a:noFill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>
                <a:solidFill>
                  <a:schemeClr val="bg1"/>
                </a:solidFill>
                <a:latin typeface="Calibri Normaal" charset="0"/>
              </a:defRPr>
            </a:lvl1pPr>
          </a:lstStyle>
          <a:p>
            <a:fld id="{792ACAE6-5620-44FE-8264-418033AB3390}" type="datetime1">
              <a:rPr lang="en-US" smtClean="0"/>
              <a:t>11/25/2024</a:t>
            </a:fld>
            <a:endParaRPr lang="en-US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6608790"/>
            <a:ext cx="12192000" cy="258835"/>
          </a:xfrm>
          <a:prstGeom prst="rect">
            <a:avLst/>
          </a:prstGeom>
        </p:spPr>
      </p:pic>
      <p:sp>
        <p:nvSpPr>
          <p:cNvPr id="12" name="Tijdelijke aanduiding voor voettekst 10"/>
          <p:cNvSpPr txBox="1">
            <a:spLocks/>
          </p:cNvSpPr>
          <p:nvPr/>
        </p:nvSpPr>
        <p:spPr>
          <a:xfrm>
            <a:off x="914400" y="6608790"/>
            <a:ext cx="4014187" cy="249211"/>
          </a:xfrm>
          <a:prstGeom prst="rect">
            <a:avLst/>
          </a:prstGeom>
        </p:spPr>
        <p:txBody>
          <a:bodyPr vert="horz" lIns="0" tIns="18000" rIns="91440" bIns="45720"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1100" b="1" kern="1200" smtClean="0">
                <a:solidFill>
                  <a:schemeClr val="bg1"/>
                </a:solidFill>
                <a:effectLst/>
                <a:latin typeface="Source Sans Pro" charset="0"/>
                <a:ea typeface="Source Sans Pro" charset="0"/>
                <a:cs typeface="Source Sans Pro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9pPr>
          </a:lstStyle>
          <a:p>
            <a:r>
              <a:rPr lang="en-US" sz="1100" b="1" i="0" dirty="0">
                <a:latin typeface="Calibri" charset="0"/>
                <a:ea typeface="Calibri" charset="0"/>
                <a:cs typeface="Calibri" charset="0"/>
              </a:rPr>
              <a:t>ACTUARIAL ASSOCIATION OF EUROPE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3494" y="93224"/>
            <a:ext cx="3119506" cy="91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65262"/>
      </p:ext>
    </p:extLst>
  </p:cSld>
  <p:clrMapOvr>
    <a:masterClrMapping/>
  </p:clrMapOvr>
  <p:transition spd="med">
    <p:pull dir="d"/>
  </p:transition>
  <p:hf sldNum="0"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0_Sub_Titel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914400" y="3005838"/>
            <a:ext cx="10058400" cy="6096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rgbClr val="66400C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ACTUARIAL ASSOCIATION OF EUROPE</a:t>
            </a: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072638"/>
            <a:ext cx="10058400" cy="382284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anchor="ctr">
            <a:spAutoFit/>
          </a:bodyPr>
          <a:lstStyle>
            <a:lvl1pPr marL="0" indent="0">
              <a:defRPr sz="2200"/>
            </a:lvl1pPr>
          </a:lstStyle>
          <a:p>
            <a:pPr lvl="0"/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01234" y="5194300"/>
            <a:ext cx="320601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 dirty="0">
              <a:latin typeface="Trebuchet MS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524000" y="1905000"/>
            <a:ext cx="8636000" cy="400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  <a:buClr>
                <a:schemeClr val="tx2"/>
              </a:buClr>
              <a:buFontTx/>
              <a:buChar char="•"/>
            </a:pPr>
            <a:endParaRPr lang="en-GB" sz="2000" dirty="0">
              <a:latin typeface="Trebuchet MS" charset="0"/>
            </a:endParaRP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438400" y="5943600"/>
            <a:ext cx="8534400" cy="457200"/>
          </a:xfrm>
          <a:prstGeom prst="rect">
            <a:avLst/>
          </a:prstGeom>
          <a:noFill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chemeClr val="tx2"/>
              </a:buClr>
              <a:defRPr sz="1400" b="0" i="0">
                <a:solidFill>
                  <a:srgbClr val="003741"/>
                </a:solidFill>
                <a:latin typeface="Calibri Normaal" charset="0"/>
              </a:defRPr>
            </a:lvl1pPr>
          </a:lstStyle>
          <a:p>
            <a:fld id="{792ACAE6-5620-44FE-8264-418033AB3390}" type="datetime1">
              <a:rPr lang="en-US" smtClean="0"/>
              <a:t>11/25/2024</a:t>
            </a:fld>
            <a:endParaRPr lang="en-US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08790"/>
            <a:ext cx="12192000" cy="258835"/>
          </a:xfrm>
          <a:prstGeom prst="rect">
            <a:avLst/>
          </a:prstGeom>
        </p:spPr>
      </p:pic>
      <p:sp>
        <p:nvSpPr>
          <p:cNvPr id="12" name="Tijdelijke aanduiding voor voettekst 10"/>
          <p:cNvSpPr txBox="1">
            <a:spLocks/>
          </p:cNvSpPr>
          <p:nvPr/>
        </p:nvSpPr>
        <p:spPr>
          <a:xfrm>
            <a:off x="914400" y="6608790"/>
            <a:ext cx="4014187" cy="249211"/>
          </a:xfrm>
          <a:prstGeom prst="rect">
            <a:avLst/>
          </a:prstGeom>
        </p:spPr>
        <p:txBody>
          <a:bodyPr vert="horz" lIns="0" tIns="18000" rIns="91440" bIns="45720" rtlCol="0"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1100" b="1" kern="1200" smtClean="0">
                <a:solidFill>
                  <a:schemeClr val="bg1"/>
                </a:solidFill>
                <a:effectLst/>
                <a:latin typeface="Source Sans Pro" charset="0"/>
                <a:ea typeface="Source Sans Pro" charset="0"/>
                <a:cs typeface="Source Sans Pro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" charset="0"/>
                <a:ea typeface="ＭＳ Ｐゴシック" charset="0"/>
                <a:cs typeface="+mn-cs"/>
              </a:defRPr>
            </a:lvl9pPr>
          </a:lstStyle>
          <a:p>
            <a:r>
              <a:rPr lang="en-US" sz="1100" b="1" i="0" dirty="0">
                <a:latin typeface="Calibri" charset="0"/>
                <a:ea typeface="Calibri" charset="0"/>
                <a:cs typeface="Calibri" charset="0"/>
              </a:rPr>
              <a:t>ACTUARIAL ASSOCIATION OF EUROPE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48" y="1044000"/>
            <a:ext cx="12218147" cy="1906031"/>
          </a:xfrm>
          <a:prstGeom prst="rect">
            <a:avLst/>
          </a:prstGeom>
        </p:spPr>
      </p:pic>
      <p:pic>
        <p:nvPicPr>
          <p:cNvPr id="18" name="Afbeelding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1460" y="93224"/>
            <a:ext cx="3141540" cy="91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845962"/>
      </p:ext>
    </p:extLst>
  </p:cSld>
  <p:clrMapOvr>
    <a:masterClrMapping/>
  </p:clrMapOvr>
  <p:transition spd="med">
    <p:pull dir="d"/>
  </p:transition>
  <p:hf sldNum="0"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Kop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‹#›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ACTUARIAL ASSOCIATION OF EUROPE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07625" y="1376314"/>
            <a:ext cx="11490592" cy="5040000"/>
          </a:xfrm>
        </p:spPr>
        <p:txBody>
          <a:bodyPr>
            <a:noAutofit/>
          </a:bodyPr>
          <a:lstStyle>
            <a:lvl1pPr marL="0" indent="0" algn="l">
              <a:spcBef>
                <a:spcPts val="600"/>
              </a:spcBef>
              <a:defRPr/>
            </a:lvl1pPr>
            <a:lvl2pPr marL="252000" indent="-252000">
              <a:spcBef>
                <a:spcPts val="600"/>
              </a:spcBef>
              <a:defRPr/>
            </a:lvl2pPr>
            <a:lvl3pPr marL="504000" indent="-252000">
              <a:spcBef>
                <a:spcPts val="600"/>
              </a:spcBef>
              <a:defRPr/>
            </a:lvl3pPr>
            <a:lvl4pPr indent="-252000">
              <a:spcBef>
                <a:spcPts val="600"/>
              </a:spcBef>
              <a:defRPr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371624994"/>
      </p:ext>
    </p:extLst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Kop en veel tek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222577-F918-4351-90A6-69028D5D51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ACTUARIAL ASSOCIATION OF EUROPE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07623" y="1376314"/>
            <a:ext cx="11490593" cy="5040000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spcBef>
                <a:spcPts val="600"/>
              </a:spcBef>
              <a:defRPr sz="2000"/>
            </a:lvl1pPr>
            <a:lvl2pPr marL="252000" indent="-252000">
              <a:lnSpc>
                <a:spcPct val="120000"/>
              </a:lnSpc>
              <a:spcBef>
                <a:spcPts val="600"/>
              </a:spcBef>
              <a:defRPr sz="2000"/>
            </a:lvl2pPr>
            <a:lvl3pPr marL="504000" indent="-252000">
              <a:lnSpc>
                <a:spcPct val="120000"/>
              </a:lnSpc>
              <a:spcBef>
                <a:spcPts val="600"/>
              </a:spcBef>
              <a:defRPr sz="2000"/>
            </a:lvl3pPr>
            <a:lvl4pPr indent="-252000">
              <a:lnSpc>
                <a:spcPct val="120000"/>
              </a:lnSpc>
              <a:spcBef>
                <a:spcPts val="600"/>
              </a:spcBef>
              <a:defRPr sz="2000"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839223024"/>
      </p:ext>
    </p:extLst>
  </p:cSld>
  <p:clrMapOvr>
    <a:masterClrMapping/>
  </p:clrMapOvr>
  <p:transition spd="med">
    <p:pull dir="d"/>
  </p:transition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Kop en veel teks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222577-F918-4351-90A6-69028D5D51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ACTUARIAL ASSOCIATION OF EUROPE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07624" y="1376314"/>
            <a:ext cx="8197661" cy="4992588"/>
          </a:xfrm>
        </p:spPr>
        <p:txBody>
          <a:bodyPr>
            <a:noAutofit/>
          </a:bodyPr>
          <a:lstStyle>
            <a:lvl1pPr marL="0" indent="0" algn="l">
              <a:lnSpc>
                <a:spcPct val="120000"/>
              </a:lnSpc>
              <a:spcBef>
                <a:spcPts val="600"/>
              </a:spcBef>
              <a:defRPr sz="2000"/>
            </a:lvl1pPr>
            <a:lvl2pPr marL="252000" indent="-252000">
              <a:lnSpc>
                <a:spcPct val="120000"/>
              </a:lnSpc>
              <a:spcBef>
                <a:spcPts val="600"/>
              </a:spcBef>
              <a:defRPr sz="2000"/>
            </a:lvl2pPr>
            <a:lvl3pPr marL="504000" indent="-252000">
              <a:lnSpc>
                <a:spcPct val="120000"/>
              </a:lnSpc>
              <a:spcBef>
                <a:spcPts val="600"/>
              </a:spcBef>
              <a:defRPr sz="2000"/>
            </a:lvl3pPr>
            <a:lvl4pPr indent="-252000">
              <a:lnSpc>
                <a:spcPct val="120000"/>
              </a:lnSpc>
              <a:spcBef>
                <a:spcPts val="600"/>
              </a:spcBef>
              <a:defRPr sz="2000"/>
            </a:lvl4pPr>
            <a:lvl5pPr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Tijdelijke aanduiding voor inhoud 5"/>
          <p:cNvSpPr>
            <a:spLocks noGrp="1" noChangeAspect="1"/>
          </p:cNvSpPr>
          <p:nvPr>
            <p:ph sz="quarter" idx="13"/>
          </p:nvPr>
        </p:nvSpPr>
        <p:spPr>
          <a:xfrm>
            <a:off x="8920335" y="1381559"/>
            <a:ext cx="2977881" cy="2513640"/>
          </a:xfrm>
        </p:spPr>
        <p:txBody>
          <a:bodyPr/>
          <a:lstStyle>
            <a:lvl1pPr marL="190800">
              <a:lnSpc>
                <a:spcPts val="2600"/>
              </a:lnSpc>
              <a:spcBef>
                <a:spcPts val="0"/>
              </a:spcBef>
              <a:defRPr sz="2000"/>
            </a:lvl1pPr>
            <a:lvl2pPr>
              <a:lnSpc>
                <a:spcPts val="2600"/>
              </a:lnSpc>
              <a:defRPr sz="2000"/>
            </a:lvl2pPr>
            <a:lvl3pPr>
              <a:lnSpc>
                <a:spcPts val="2600"/>
              </a:lnSpc>
              <a:defRPr sz="2000"/>
            </a:lvl3pPr>
            <a:lvl4pPr>
              <a:lnSpc>
                <a:spcPts val="2600"/>
              </a:lnSpc>
              <a:defRPr sz="2000"/>
            </a:lvl4pPr>
            <a:lvl5pPr>
              <a:lnSpc>
                <a:spcPts val="2600"/>
              </a:lnSpc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jdelijke aanduiding voor inhoud 5"/>
          <p:cNvSpPr>
            <a:spLocks noGrp="1"/>
          </p:cNvSpPr>
          <p:nvPr>
            <p:ph sz="quarter" idx="14" hasCustomPrompt="1"/>
          </p:nvPr>
        </p:nvSpPr>
        <p:spPr>
          <a:xfrm>
            <a:off x="8920336" y="3914620"/>
            <a:ext cx="2977880" cy="740122"/>
          </a:xfrm>
        </p:spPr>
        <p:txBody>
          <a:bodyPr rIns="0"/>
          <a:lstStyle>
            <a:lvl1pPr marL="190800" algn="r">
              <a:lnSpc>
                <a:spcPts val="2600"/>
              </a:lnSpc>
              <a:spcBef>
                <a:spcPts val="0"/>
              </a:spcBef>
              <a:defRPr sz="1600" b="0" baseline="0">
                <a:solidFill>
                  <a:schemeClr val="accent3"/>
                </a:solidFill>
              </a:defRPr>
            </a:lvl1pPr>
            <a:lvl2pPr>
              <a:lnSpc>
                <a:spcPts val="2600"/>
              </a:lnSpc>
              <a:defRPr sz="2000"/>
            </a:lvl2pPr>
            <a:lvl3pPr>
              <a:lnSpc>
                <a:spcPts val="2600"/>
              </a:lnSpc>
              <a:defRPr sz="2000"/>
            </a:lvl3pPr>
            <a:lvl4pPr>
              <a:lnSpc>
                <a:spcPts val="2600"/>
              </a:lnSpc>
              <a:defRPr sz="2000"/>
            </a:lvl4pPr>
            <a:lvl5pPr>
              <a:lnSpc>
                <a:spcPts val="2600"/>
              </a:lnSpc>
              <a:defRPr sz="2000"/>
            </a:lvl5pPr>
          </a:lstStyle>
          <a:p>
            <a:pPr lvl="0"/>
            <a:r>
              <a:rPr lang="nl-NL" dirty="0"/>
              <a:t>Plaats Naam</a:t>
            </a:r>
          </a:p>
        </p:txBody>
      </p:sp>
    </p:spTree>
    <p:extLst>
      <p:ext uri="{BB962C8B-B14F-4D97-AF65-F5344CB8AC3E}">
        <p14:creationId xmlns:p14="http://schemas.microsoft.com/office/powerpoint/2010/main" val="1321297248"/>
      </p:ext>
    </p:extLst>
  </p:cSld>
  <p:clrMapOvr>
    <a:masterClrMapping/>
  </p:clrMapOvr>
  <p:transition spd="med">
    <p:pull dir="d"/>
  </p:transition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Kop en veel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222577-F918-4351-90A6-69028D5D51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ACTUARIAL ASSOCIATION OF EUROPE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407624" y="1375200"/>
            <a:ext cx="11490593" cy="5040000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600"/>
              </a:spcBef>
              <a:defRPr sz="2000"/>
            </a:lvl1pPr>
            <a:lvl2pPr>
              <a:lnSpc>
                <a:spcPct val="120000"/>
              </a:lnSpc>
              <a:spcBef>
                <a:spcPts val="600"/>
              </a:spcBef>
              <a:defRPr sz="2000"/>
            </a:lvl2pPr>
            <a:lvl3pPr>
              <a:lnSpc>
                <a:spcPct val="120000"/>
              </a:lnSpc>
              <a:spcBef>
                <a:spcPts val="600"/>
              </a:spcBef>
              <a:defRPr sz="2000"/>
            </a:lvl3pPr>
            <a:lvl4pPr>
              <a:lnSpc>
                <a:spcPct val="120000"/>
              </a:lnSpc>
              <a:spcBef>
                <a:spcPts val="600"/>
              </a:spcBef>
              <a:defRPr sz="2000"/>
            </a:lvl4pPr>
            <a:lvl5pPr>
              <a:lnSpc>
                <a:spcPct val="120000"/>
              </a:lnSpc>
              <a:spcBef>
                <a:spcPts val="600"/>
              </a:spcBef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69425282"/>
      </p:ext>
    </p:extLst>
  </p:cSld>
  <p:clrMapOvr>
    <a:masterClrMapping/>
  </p:clrMapOvr>
  <p:transition spd="med">
    <p:pull dir="d"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Kop en veel 2C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19490" y="715163"/>
            <a:ext cx="11578728" cy="64839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222577-F918-4351-90A6-69028D5D51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ACTUARIAL ASSOCIATION OF EUROPE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319490" y="1375200"/>
            <a:ext cx="5618603" cy="5040000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600"/>
              </a:spcBef>
              <a:defRPr sz="2000"/>
            </a:lvl1pPr>
            <a:lvl2pPr>
              <a:lnSpc>
                <a:spcPct val="120000"/>
              </a:lnSpc>
              <a:spcBef>
                <a:spcPts val="600"/>
              </a:spcBef>
              <a:defRPr sz="2000"/>
            </a:lvl2pPr>
            <a:lvl3pPr>
              <a:lnSpc>
                <a:spcPct val="120000"/>
              </a:lnSpc>
              <a:spcBef>
                <a:spcPts val="600"/>
              </a:spcBef>
              <a:defRPr sz="2000"/>
            </a:lvl3pPr>
            <a:lvl4pPr>
              <a:lnSpc>
                <a:spcPct val="120000"/>
              </a:lnSpc>
              <a:spcBef>
                <a:spcPts val="600"/>
              </a:spcBef>
              <a:defRPr sz="2000"/>
            </a:lvl4pPr>
            <a:lvl5pPr>
              <a:lnSpc>
                <a:spcPct val="120000"/>
              </a:lnSpc>
              <a:spcBef>
                <a:spcPts val="600"/>
              </a:spcBef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A5F34DF1-00BD-4588-9A10-BC730C35143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253909" y="1374775"/>
            <a:ext cx="5644404" cy="5040313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0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63323337"/>
      </p:ext>
    </p:extLst>
  </p:cSld>
  <p:clrMapOvr>
    <a:masterClrMapping/>
  </p:clrMapOvr>
  <p:transition spd="med">
    <p:pull dir="d"/>
  </p:transition>
  <p:hf sldNum="0"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Kop en 2veel 2C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5590" y="715163"/>
            <a:ext cx="5530469" cy="64839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222577-F918-4351-90A6-69028D5D51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ACTUARIAL ASSOCIATION OF EUROPE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12"/>
          </p:nvPr>
        </p:nvSpPr>
        <p:spPr>
          <a:xfrm>
            <a:off x="385591" y="1375624"/>
            <a:ext cx="5530468" cy="5039575"/>
          </a:xfrm>
        </p:spPr>
        <p:txBody>
          <a:bodyPr/>
          <a:lstStyle>
            <a:lvl1pPr marL="0" indent="0">
              <a:lnSpc>
                <a:spcPts val="2600"/>
              </a:lnSpc>
              <a:spcBef>
                <a:spcPts val="0"/>
              </a:spcBef>
              <a:defRPr sz="2000"/>
            </a:lvl1pPr>
            <a:lvl2pPr>
              <a:lnSpc>
                <a:spcPts val="2600"/>
              </a:lnSpc>
              <a:defRPr sz="2000"/>
            </a:lvl2pPr>
            <a:lvl3pPr>
              <a:lnSpc>
                <a:spcPts val="2600"/>
              </a:lnSpc>
              <a:defRPr sz="2000"/>
            </a:lvl3pPr>
            <a:lvl4pPr>
              <a:lnSpc>
                <a:spcPts val="2600"/>
              </a:lnSpc>
              <a:defRPr sz="2000"/>
            </a:lvl4pPr>
            <a:lvl5pPr>
              <a:lnSpc>
                <a:spcPts val="2600"/>
              </a:lnSpc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 dirty="0"/>
          </a:p>
        </p:txBody>
      </p:sp>
      <p:sp>
        <p:nvSpPr>
          <p:cNvPr id="7" name="Tartalom helye 6">
            <a:extLst>
              <a:ext uri="{FF2B5EF4-FFF2-40B4-BE49-F238E27FC236}">
                <a16:creationId xmlns:a16="http://schemas.microsoft.com/office/drawing/2014/main" id="{A5F34DF1-00BD-4588-9A10-BC730C35143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5999" y="1375200"/>
            <a:ext cx="5802313" cy="50398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0"/>
            <a:endParaRPr lang="hu-HU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8969C64C-7F38-9C84-6979-1132DB1F9B85}"/>
              </a:ext>
            </a:extLst>
          </p:cNvPr>
          <p:cNvSpPr txBox="1">
            <a:spLocks/>
          </p:cNvSpPr>
          <p:nvPr/>
        </p:nvSpPr>
        <p:spPr>
          <a:xfrm>
            <a:off x="6095424" y="707762"/>
            <a:ext cx="5802313" cy="648392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200" b="1" i="0">
                <a:solidFill>
                  <a:schemeClr val="accent1"/>
                </a:solidFill>
                <a:latin typeface="Calibri Vet" charset="0"/>
                <a:ea typeface="Calibri Vet" charset="0"/>
                <a:cs typeface="Calibri Vet" charset="0"/>
              </a:defRPr>
            </a:lvl1pPr>
            <a:lvl2pPr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2pPr>
            <a:lvl3pPr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3pPr>
            <a:lvl4pPr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4pPr>
            <a:lvl5pPr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5pPr>
            <a:lvl6pPr marL="457200"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6pPr>
            <a:lvl7pPr marL="914400"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7pPr>
            <a:lvl8pPr marL="1371600"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8pPr>
            <a:lvl9pPr marL="1828800" algn="l" defTabSz="762000" rtl="0" eaLnBrk="1" fontAlgn="base" hangingPunct="1">
              <a:spcBef>
                <a:spcPct val="0"/>
              </a:spcBef>
              <a:spcAft>
                <a:spcPct val="0"/>
              </a:spcAft>
              <a:defRPr sz="3000">
                <a:solidFill>
                  <a:srgbClr val="D06000"/>
                </a:solidFill>
                <a:latin typeface="Verdana" charset="0"/>
                <a:ea typeface="ＭＳ Ｐゴシック" charset="0"/>
              </a:defRPr>
            </a:lvl9pPr>
          </a:lstStyle>
          <a:p>
            <a:r>
              <a:rPr lang="en-US" kern="0" dirty="0"/>
              <a:t>Click to edit Master title style</a:t>
            </a:r>
            <a:endParaRPr lang="nl-NL" kern="0" dirty="0"/>
          </a:p>
        </p:txBody>
      </p:sp>
    </p:spTree>
    <p:extLst>
      <p:ext uri="{BB962C8B-B14F-4D97-AF65-F5344CB8AC3E}">
        <p14:creationId xmlns:p14="http://schemas.microsoft.com/office/powerpoint/2010/main" val="2120008840"/>
      </p:ext>
    </p:extLst>
  </p:cSld>
  <p:clrMapOvr>
    <a:masterClrMapping/>
  </p:clrMapOvr>
  <p:transition spd="med">
    <p:pull dir="d"/>
  </p:transition>
  <p:hf sldNum="0" hdr="0" ftr="0" dt="0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1"/>
            <a:ext cx="12192000" cy="6662057"/>
          </a:xfrm>
          <a:prstGeom prst="rect">
            <a:avLst/>
          </a:prstGeom>
        </p:spPr>
      </p:pic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7624" y="1455630"/>
            <a:ext cx="11490592" cy="4976009"/>
          </a:xfrm>
          <a:prstGeom prst="rect">
            <a:avLst/>
          </a:prstGeom>
          <a:noFill/>
          <a:ln>
            <a:noFill/>
          </a:ln>
          <a:effectLst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1E8AC2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/>
              <a:t>Klik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6908800" y="-58896"/>
            <a:ext cx="1828800" cy="292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b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algn="r">
              <a:lnSpc>
                <a:spcPct val="115000"/>
              </a:lnSpc>
            </a:pPr>
            <a:endParaRPr lang="nl-NL" sz="1200" b="1">
              <a:solidFill>
                <a:schemeClr val="accent1"/>
              </a:solidFill>
              <a:latin typeface="Amerigo BT" charset="0"/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3962400" y="1828800"/>
            <a:ext cx="6299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381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defTabSz="762000"/>
            <a:endParaRPr lang="nl-NL" sz="2000" b="1">
              <a:solidFill>
                <a:schemeClr val="bg2"/>
              </a:solidFill>
              <a:latin typeface="Trebuchet MS" charset="0"/>
            </a:endParaRP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6608790"/>
            <a:ext cx="12192000" cy="258835"/>
          </a:xfrm>
          <a:prstGeom prst="rect">
            <a:avLst/>
          </a:prstGeom>
        </p:spPr>
      </p:pic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957128" y="6608790"/>
            <a:ext cx="2351073" cy="258835"/>
          </a:xfrm>
          <a:prstGeom prst="rect">
            <a:avLst/>
          </a:prstGeom>
        </p:spPr>
        <p:txBody>
          <a:bodyPr vert="horz" lIns="91440" tIns="28800" rIns="0" bIns="45720" rtlCol="0" anchor="ctr"/>
          <a:lstStyle>
            <a:lvl1pPr algn="r">
              <a:defRPr sz="1200" b="0" i="0">
                <a:solidFill>
                  <a:schemeClr val="bg1"/>
                </a:solidFill>
                <a:latin typeface="Calibri Normaal" charset="0"/>
                <a:ea typeface="Calibri Normaal" charset="0"/>
                <a:cs typeface="Calibri Normaal" charset="0"/>
              </a:defRPr>
            </a:lvl1pPr>
          </a:lstStyle>
          <a:p>
            <a:fld id="{D7222577-F918-4351-90A6-69028D5D516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jdelijke aanduiding voor titel 9"/>
          <p:cNvSpPr>
            <a:spLocks noGrp="1"/>
          </p:cNvSpPr>
          <p:nvPr>
            <p:ph type="title"/>
          </p:nvPr>
        </p:nvSpPr>
        <p:spPr>
          <a:xfrm>
            <a:off x="407624" y="715163"/>
            <a:ext cx="11490593" cy="648392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/>
          <a:p>
            <a:r>
              <a:rPr lang="nl-NL" dirty="0"/>
              <a:t>TITELSTIJL VAN MODEL BEWERKEN</a:t>
            </a:r>
          </a:p>
        </p:txBody>
      </p:sp>
      <p:sp>
        <p:nvSpPr>
          <p:cNvPr id="11" name="Tijdelijke aanduiding voor voettekst 10"/>
          <p:cNvSpPr>
            <a:spLocks noGrp="1"/>
          </p:cNvSpPr>
          <p:nvPr>
            <p:ph type="ftr" sz="quarter" idx="3"/>
          </p:nvPr>
        </p:nvSpPr>
        <p:spPr>
          <a:xfrm>
            <a:off x="914400" y="6608790"/>
            <a:ext cx="4014187" cy="249211"/>
          </a:xfrm>
          <a:prstGeom prst="rect">
            <a:avLst/>
          </a:prstGeom>
        </p:spPr>
        <p:txBody>
          <a:bodyPr vert="horz" lIns="0" tIns="18000" rIns="91440" bIns="45720" rtlCol="0" anchor="ctr"/>
          <a:lstStyle>
            <a:lvl1pPr algn="l">
              <a:defRPr lang="en-US" sz="1100" b="1" i="0" smtClean="0">
                <a:solidFill>
                  <a:schemeClr val="bg1"/>
                </a:solidFill>
                <a:effectLst/>
                <a:latin typeface="Calibri" charset="0"/>
                <a:ea typeface="Calibri" charset="0"/>
                <a:cs typeface="Calibri" charset="0"/>
              </a:defRPr>
            </a:lvl1pPr>
          </a:lstStyle>
          <a:p>
            <a:r>
              <a:rPr lang="en-GB" dirty="0"/>
              <a:t>ACTUARIAL ASSOCIATION OF EUROPE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8578" y="82437"/>
            <a:ext cx="1828801" cy="565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147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ransition spd="med">
    <p:pull dir="d"/>
  </p:transition>
  <p:hf sldNum="0" hdr="0" ftr="0" dt="0"/>
  <p:txStyles>
    <p:titleStyle>
      <a:lvl1pPr algn="l" defTabSz="762000" rtl="0" eaLnBrk="1" fontAlgn="base" hangingPunct="1">
        <a:spcBef>
          <a:spcPct val="0"/>
        </a:spcBef>
        <a:spcAft>
          <a:spcPct val="0"/>
        </a:spcAft>
        <a:defRPr sz="2800" b="1" i="0">
          <a:solidFill>
            <a:schemeClr val="accent1"/>
          </a:solidFill>
          <a:latin typeface="Calibri Vet" charset="0"/>
          <a:ea typeface="Calibri Vet" charset="0"/>
          <a:cs typeface="Calibri Vet" charset="0"/>
        </a:defRPr>
      </a:lvl1pPr>
      <a:lvl2pPr algn="l" defTabSz="762000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2pPr>
      <a:lvl3pPr algn="l" defTabSz="762000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3pPr>
      <a:lvl4pPr algn="l" defTabSz="762000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4pPr>
      <a:lvl5pPr algn="l" defTabSz="762000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5pPr>
      <a:lvl6pPr marL="457200" algn="l" defTabSz="762000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6pPr>
      <a:lvl7pPr marL="914400" algn="l" defTabSz="762000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7pPr>
      <a:lvl8pPr marL="1371600" algn="l" defTabSz="762000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8pPr>
      <a:lvl9pPr marL="1828800" algn="l" defTabSz="762000" rtl="0" eaLnBrk="1" fontAlgn="base" hangingPunct="1">
        <a:spcBef>
          <a:spcPct val="0"/>
        </a:spcBef>
        <a:spcAft>
          <a:spcPct val="0"/>
        </a:spcAft>
        <a:defRPr sz="3000">
          <a:solidFill>
            <a:srgbClr val="D06000"/>
          </a:solidFill>
          <a:latin typeface="Verdana" charset="0"/>
          <a:ea typeface="ＭＳ Ｐゴシック" charset="0"/>
        </a:defRPr>
      </a:lvl9pPr>
    </p:titleStyle>
    <p:bodyStyle>
      <a:lvl1pPr marL="190500" indent="-190500" algn="l" defTabSz="762000" rtl="0" eaLnBrk="1" fontAlgn="base" hangingPunct="1">
        <a:lnSpc>
          <a:spcPct val="120000"/>
        </a:lnSpc>
        <a:spcBef>
          <a:spcPts val="600"/>
        </a:spcBef>
        <a:spcAft>
          <a:spcPct val="0"/>
        </a:spcAft>
        <a:defRPr sz="2000" b="0" i="0">
          <a:solidFill>
            <a:srgbClr val="0E4133"/>
          </a:solidFill>
          <a:latin typeface="Calibri Normaal" charset="0"/>
          <a:ea typeface="+mn-ea"/>
          <a:cs typeface="+mn-cs"/>
        </a:defRPr>
      </a:lvl1pPr>
      <a:lvl2pPr marL="361950" indent="-169863" algn="l" defTabSz="762000" rtl="0" eaLnBrk="1" fontAlgn="base" hangingPunct="1">
        <a:lnSpc>
          <a:spcPct val="120000"/>
        </a:lnSpc>
        <a:spcBef>
          <a:spcPts val="600"/>
        </a:spcBef>
        <a:spcAft>
          <a:spcPct val="0"/>
        </a:spcAft>
        <a:buFont typeface="Times" charset="0"/>
        <a:buChar char="•"/>
        <a:defRPr sz="2000" b="0" i="0">
          <a:solidFill>
            <a:srgbClr val="0E4133"/>
          </a:solidFill>
          <a:latin typeface="Calibri Normaal" charset="0"/>
          <a:ea typeface="+mn-ea"/>
        </a:defRPr>
      </a:lvl2pPr>
      <a:lvl3pPr marL="571500" indent="-207963" algn="l" defTabSz="762000" rtl="0" eaLnBrk="1" fontAlgn="base" hangingPunct="1">
        <a:lnSpc>
          <a:spcPct val="120000"/>
        </a:lnSpc>
        <a:spcBef>
          <a:spcPts val="600"/>
        </a:spcBef>
        <a:spcAft>
          <a:spcPct val="0"/>
        </a:spcAft>
        <a:buFont typeface="Times" charset="0"/>
        <a:buChar char="–"/>
        <a:defRPr sz="2000" b="0" i="0">
          <a:solidFill>
            <a:srgbClr val="0E4133"/>
          </a:solidFill>
          <a:latin typeface="Calibri Normaal" charset="0"/>
          <a:ea typeface="+mn-ea"/>
        </a:defRPr>
      </a:lvl3pPr>
      <a:lvl4pPr marL="755650" indent="-182563" algn="l" defTabSz="762000" rtl="0" eaLnBrk="1" fontAlgn="base" hangingPunct="1">
        <a:lnSpc>
          <a:spcPct val="120000"/>
        </a:lnSpc>
        <a:spcBef>
          <a:spcPts val="600"/>
        </a:spcBef>
        <a:spcAft>
          <a:spcPct val="0"/>
        </a:spcAft>
        <a:buChar char="–"/>
        <a:defRPr sz="2000" b="0" i="0">
          <a:solidFill>
            <a:srgbClr val="0E4133"/>
          </a:solidFill>
          <a:latin typeface="Calibri Normaal" charset="0"/>
          <a:ea typeface="+mn-ea"/>
        </a:defRPr>
      </a:lvl4pPr>
      <a:lvl5pPr marL="2090738" indent="-228600" algn="l" defTabSz="762000" rtl="0" eaLnBrk="1" fontAlgn="base" hangingPunct="1">
        <a:lnSpc>
          <a:spcPct val="120000"/>
        </a:lnSpc>
        <a:spcBef>
          <a:spcPts val="600"/>
        </a:spcBef>
        <a:spcAft>
          <a:spcPct val="0"/>
        </a:spcAft>
        <a:defRPr sz="2000" b="0" i="0">
          <a:solidFill>
            <a:srgbClr val="0E4133"/>
          </a:solidFill>
          <a:latin typeface="Calibri Normaal" charset="0"/>
          <a:ea typeface="+mn-ea"/>
        </a:defRPr>
      </a:lvl5pPr>
      <a:lvl6pPr marL="2547938" indent="-228600" algn="l" defTabSz="762000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6pPr>
      <a:lvl7pPr marL="3005138" indent="-228600" algn="l" defTabSz="762000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7pPr>
      <a:lvl8pPr marL="3462338" indent="-228600" algn="l" defTabSz="762000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8pPr>
      <a:lvl9pPr marL="3919538" indent="-228600" algn="l" defTabSz="762000" rtl="0" eaLnBrk="1" fontAlgn="base" hangingPunct="1">
        <a:lnSpc>
          <a:spcPts val="3200"/>
        </a:lnSpc>
        <a:spcBef>
          <a:spcPct val="20000"/>
        </a:spcBef>
        <a:spcAft>
          <a:spcPct val="0"/>
        </a:spcAft>
        <a:defRPr sz="2400">
          <a:solidFill>
            <a:srgbClr val="0E4133"/>
          </a:solidFill>
          <a:latin typeface="+mn-lt"/>
          <a:ea typeface="+mn-ea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19E44-2D0C-A253-8BEF-B1FBAFB8FCF6}"/>
              </a:ext>
            </a:extLst>
          </p:cNvPr>
          <p:cNvSpPr>
            <a:spLocks noGrp="1"/>
          </p:cNvSpPr>
          <p:nvPr>
            <p:ph type="ctrTitle" sz="quarter"/>
          </p:nvPr>
        </p:nvSpPr>
        <p:spPr>
          <a:xfrm>
            <a:off x="914400" y="2566584"/>
            <a:ext cx="10058400" cy="86241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sl-SI" dirty="0" err="1"/>
              <a:t>Population</a:t>
            </a:r>
            <a:r>
              <a:rPr lang="sl-SI" dirty="0"/>
              <a:t> </a:t>
            </a:r>
            <a:r>
              <a:rPr lang="sl-SI" dirty="0" err="1"/>
              <a:t>projections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its</a:t>
            </a:r>
            <a:r>
              <a:rPr lang="sl-SI" dirty="0"/>
              <a:t> influence on </a:t>
            </a:r>
            <a:r>
              <a:rPr lang="sl-SI" dirty="0" err="1"/>
              <a:t>pensions</a:t>
            </a:r>
            <a:r>
              <a:rPr lang="sl-SI" dirty="0"/>
              <a:t>, </a:t>
            </a:r>
            <a:r>
              <a:rPr lang="sl-SI" dirty="0" err="1"/>
              <a:t>health</a:t>
            </a:r>
            <a:r>
              <a:rPr lang="sl-SI" dirty="0"/>
              <a:t> </a:t>
            </a:r>
            <a:r>
              <a:rPr lang="sl-SI" dirty="0" err="1"/>
              <a:t>care</a:t>
            </a:r>
            <a:r>
              <a:rPr lang="sl-SI" dirty="0"/>
              <a:t> </a:t>
            </a:r>
            <a:r>
              <a:rPr lang="sl-SI" dirty="0" err="1"/>
              <a:t>and</a:t>
            </a:r>
            <a:r>
              <a:rPr lang="sl-SI" dirty="0"/>
              <a:t> </a:t>
            </a:r>
            <a:r>
              <a:rPr lang="sl-SI" dirty="0" err="1"/>
              <a:t>long</a:t>
            </a:r>
            <a:r>
              <a:rPr lang="sl-SI" dirty="0"/>
              <a:t> term </a:t>
            </a:r>
            <a:r>
              <a:rPr lang="sl-SI" dirty="0" err="1"/>
              <a:t>care</a:t>
            </a:r>
            <a:r>
              <a:rPr lang="sl-SI" dirty="0"/>
              <a:t> </a:t>
            </a:r>
            <a:r>
              <a:rPr lang="sl-SI" dirty="0" err="1"/>
              <a:t>public</a:t>
            </a:r>
            <a:r>
              <a:rPr lang="sl-SI" dirty="0"/>
              <a:t> </a:t>
            </a:r>
            <a:r>
              <a:rPr lang="sl-SI" dirty="0" err="1"/>
              <a:t>expenditures</a:t>
            </a:r>
            <a:endParaRPr lang="en-US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2FB112E4-AAE1-2025-C88A-97922E3631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3598999"/>
            <a:ext cx="8025319" cy="862416"/>
          </a:xfrm>
        </p:spPr>
        <p:txBody>
          <a:bodyPr/>
          <a:lstStyle/>
          <a:p>
            <a:pPr algn="r"/>
            <a:r>
              <a:rPr lang="hu-HU" dirty="0"/>
              <a:t>Budapest</a:t>
            </a:r>
          </a:p>
          <a:p>
            <a:pPr algn="r"/>
            <a:r>
              <a:rPr lang="hu-HU"/>
              <a:t>10.10.2024</a:t>
            </a:r>
            <a:endParaRPr lang="en-US" dirty="0"/>
          </a:p>
        </p:txBody>
      </p:sp>
      <p:pic>
        <p:nvPicPr>
          <p:cNvPr id="5" name="Graphic 4" descr="Marker with solid fill">
            <a:extLst>
              <a:ext uri="{FF2B5EF4-FFF2-40B4-BE49-F238E27FC236}">
                <a16:creationId xmlns:a16="http://schemas.microsoft.com/office/drawing/2014/main" id="{88E50D01-E470-564C-31DD-B513DB27D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42561" y="3422178"/>
            <a:ext cx="774852" cy="77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40092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79A189E7-C063-A7FD-A360-A777133A8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54" y="202640"/>
            <a:ext cx="7313101" cy="609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83501"/>
      </p:ext>
    </p:extLst>
  </p:cSld>
  <p:clrMapOvr>
    <a:masterClrMapping/>
  </p:clrMapOvr>
  <p:transition spd="med">
    <p:pull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180FBF7-5026-CBC8-6590-FB748DBB6A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l-SI" dirty="0"/>
              <a:t>Influence </a:t>
            </a:r>
            <a:r>
              <a:rPr lang="sl-SI" dirty="0" err="1"/>
              <a:t>of</a:t>
            </a:r>
            <a:r>
              <a:rPr lang="sl-SI" dirty="0"/>
              <a:t> WWI on </a:t>
            </a:r>
            <a:r>
              <a:rPr lang="sl-SI" dirty="0" err="1"/>
              <a:t>Population</a:t>
            </a:r>
            <a:r>
              <a:rPr lang="sl-SI" dirty="0"/>
              <a:t> </a:t>
            </a:r>
            <a:r>
              <a:rPr lang="sl-SI" dirty="0" err="1"/>
              <a:t>pyramid</a:t>
            </a:r>
            <a:r>
              <a:rPr lang="sl-SI" dirty="0"/>
              <a:t> in France 1974</a:t>
            </a:r>
          </a:p>
        </p:txBody>
      </p:sp>
      <p:pic>
        <p:nvPicPr>
          <p:cNvPr id="5" name="Označba mesta vsebine 4">
            <a:extLst>
              <a:ext uri="{FF2B5EF4-FFF2-40B4-BE49-F238E27FC236}">
                <a16:creationId xmlns:a16="http://schemas.microsoft.com/office/drawing/2014/main" id="{E2A130D3-C843-4DCC-3800-880D13D1C2D7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tretch>
            <a:fillRect/>
          </a:stretch>
        </p:blipFill>
        <p:spPr>
          <a:xfrm>
            <a:off x="1079456" y="1590992"/>
            <a:ext cx="8466325" cy="4811184"/>
          </a:xfrm>
        </p:spPr>
      </p:pic>
    </p:spTree>
    <p:extLst>
      <p:ext uri="{BB962C8B-B14F-4D97-AF65-F5344CB8AC3E}">
        <p14:creationId xmlns:p14="http://schemas.microsoft.com/office/powerpoint/2010/main" val="277133075"/>
      </p:ext>
    </p:extLst>
  </p:cSld>
  <p:clrMapOvr>
    <a:masterClrMapping/>
  </p:clrMapOvr>
  <p:transition spd="med">
    <p:pull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407624" y="442800"/>
            <a:ext cx="11490593" cy="648392"/>
          </a:xfrm>
        </p:spPr>
        <p:txBody>
          <a:bodyPr anchor="ctr">
            <a:normAutofit/>
          </a:bodyPr>
          <a:lstStyle/>
          <a:p>
            <a:pPr>
              <a:defRPr/>
            </a:pPr>
            <a:r>
              <a:rPr lang="sl-SI" noProof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Migrations</a:t>
            </a:r>
            <a:endParaRPr lang="en-US" noProof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Tijdelijke aanduiding voor dianumm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6CB06F-8D94-B64C-AC66-62AFBAF0736E}" type="slidenum">
              <a:rPr lang="nl-NL" smtClean="0"/>
              <a:pPr/>
              <a:t>12</a:t>
            </a:fld>
            <a:endParaRPr lang="nl-NL" dirty="0"/>
          </a:p>
        </p:txBody>
      </p:sp>
      <p:sp>
        <p:nvSpPr>
          <p:cNvPr id="7" name="Tijdelijke aanduiding voor inhoud 6"/>
          <p:cNvSpPr>
            <a:spLocks noGrp="1"/>
          </p:cNvSpPr>
          <p:nvPr>
            <p:ph sz="quarter" idx="12"/>
          </p:nvPr>
        </p:nvSpPr>
        <p:spPr/>
        <p:txBody>
          <a:bodyPr wrap="square">
            <a:noAutofit/>
          </a:bodyPr>
          <a:lstStyle/>
          <a:p>
            <a:pPr marL="342900" lvl="1" indent="-342900">
              <a:buFontTx/>
              <a:buChar char="-"/>
            </a:pPr>
            <a:r>
              <a:rPr lang="en-GB" b="1" noProof="0" dirty="0"/>
              <a:t>5.1 million immigrants entered the EU from non-EU countries in 2022, an increase of around 117% (2.7 million) compared with 2021.</a:t>
            </a:r>
            <a:endParaRPr lang="sl-SI" b="1" noProof="0" dirty="0"/>
          </a:p>
          <a:p>
            <a:pPr marL="0" lvl="1" indent="0">
              <a:buNone/>
            </a:pPr>
            <a:endParaRPr lang="sl-SI" b="1" dirty="0"/>
          </a:p>
          <a:p>
            <a:pPr marL="342900" lvl="1" indent="-342900">
              <a:buFontTx/>
              <a:buChar char="-"/>
            </a:pPr>
            <a:r>
              <a:rPr lang="en-GB" b="1" noProof="0" dirty="0"/>
              <a:t>1.5 million people previously residing in one EU Member State migrated to another Member State in 2022, an increase of around 7% compared with 2021.</a:t>
            </a:r>
            <a:endParaRPr lang="sl-SI" b="1" noProof="0" dirty="0"/>
          </a:p>
          <a:p>
            <a:pPr marL="342900" lvl="1" indent="-342900">
              <a:buFontTx/>
              <a:buChar char="-"/>
            </a:pPr>
            <a:endParaRPr lang="sl-SI" b="1" dirty="0"/>
          </a:p>
          <a:p>
            <a:pPr marL="342900" lvl="1" indent="-342900">
              <a:buFontTx/>
              <a:buChar char="-"/>
            </a:pPr>
            <a:r>
              <a:rPr lang="en-GB" b="1" noProof="0" dirty="0"/>
              <a:t>27.3 million people (6.1%) of the 448.8 million people living in the EU on 1 January 2023 were non-EU citizens.</a:t>
            </a:r>
            <a:endParaRPr lang="sl-SI" b="1" noProof="0" dirty="0"/>
          </a:p>
          <a:p>
            <a:pPr marL="342900" lvl="1" indent="-342900">
              <a:buFontTx/>
              <a:buChar char="-"/>
            </a:pPr>
            <a:endParaRPr lang="en-US" b="1" noProof="0" dirty="0"/>
          </a:p>
        </p:txBody>
      </p:sp>
    </p:spTree>
    <p:extLst>
      <p:ext uri="{BB962C8B-B14F-4D97-AF65-F5344CB8AC3E}">
        <p14:creationId xmlns:p14="http://schemas.microsoft.com/office/powerpoint/2010/main" val="338587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9C5A8EC1-4597-F560-9592-E67CAE798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7716"/>
            <a:ext cx="12230397" cy="508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38130"/>
      </p:ext>
    </p:extLst>
  </p:cSld>
  <p:clrMapOvr>
    <a:masterClrMapping/>
  </p:clrMapOvr>
  <p:transition spd="med">
    <p:pull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F9F04971-5FF8-371D-D6A0-12B7FF8270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2365"/>
            <a:ext cx="12174316" cy="514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977322"/>
      </p:ext>
    </p:extLst>
  </p:cSld>
  <p:clrMapOvr>
    <a:masterClrMapping/>
  </p:clrMapOvr>
  <p:transition spd="med">
    <p:pull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E2A8BA5E-43BF-5043-305D-B6C34C4E53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45" y="845081"/>
            <a:ext cx="11459453" cy="503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590477"/>
      </p:ext>
    </p:extLst>
  </p:cSld>
  <p:clrMapOvr>
    <a:masterClrMapping/>
  </p:clrMapOvr>
  <p:transition spd="med">
    <p:pull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5B9F505-4E64-7ADD-D632-D1D463291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624" y="715163"/>
            <a:ext cx="11490593" cy="424320"/>
          </a:xfrm>
        </p:spPr>
        <p:txBody>
          <a:bodyPr>
            <a:normAutofit fontScale="90000"/>
          </a:bodyPr>
          <a:lstStyle/>
          <a:p>
            <a:pPr algn="ctr"/>
            <a:r>
              <a:rPr lang="en-GB" dirty="0"/>
              <a:t>Change net </a:t>
            </a:r>
            <a:r>
              <a:rPr lang="en-GB" dirty="0" err="1"/>
              <a:t>migation</a:t>
            </a:r>
            <a:r>
              <a:rPr lang="en-GB" dirty="0"/>
              <a:t> from 2019 to 2022 as share of population</a:t>
            </a:r>
            <a:endParaRPr lang="sl-SI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D66DAFFA-710A-227B-B2BF-3EB3256B3085}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2"/>
          <a:stretch>
            <a:fillRect/>
          </a:stretch>
        </p:blipFill>
        <p:spPr>
          <a:xfrm>
            <a:off x="1364126" y="1643953"/>
            <a:ext cx="10137312" cy="4521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4112"/>
      </p:ext>
    </p:extLst>
  </p:cSld>
  <p:clrMapOvr>
    <a:masterClrMapping/>
  </p:clrMapOvr>
  <p:transition spd="med">
    <p:pull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59255E03-424B-2FB4-14AA-A321CE9F54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9930"/>
            <a:ext cx="12192000" cy="6561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681722"/>
      </p:ext>
    </p:extLst>
  </p:cSld>
  <p:clrMapOvr>
    <a:masterClrMapping/>
  </p:clrMapOvr>
  <p:transition spd="med">
    <p:pull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835CBBF6-5379-01B3-EFC3-62C349C24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67" y="919641"/>
            <a:ext cx="11919466" cy="4777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034050"/>
      </p:ext>
    </p:extLst>
  </p:cSld>
  <p:clrMapOvr>
    <a:masterClrMapping/>
  </p:clrMapOvr>
  <p:transition spd="med">
    <p:pull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A5145160-1071-5CFA-0C7E-DD11E116E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405" y="1000684"/>
            <a:ext cx="10889712" cy="4856631"/>
          </a:xfrm>
          <a:prstGeom prst="rect">
            <a:avLst/>
          </a:prstGeom>
        </p:spPr>
      </p:pic>
      <p:sp>
        <p:nvSpPr>
          <p:cNvPr id="7" name="PoljeZBesedilom 6">
            <a:extLst>
              <a:ext uri="{FF2B5EF4-FFF2-40B4-BE49-F238E27FC236}">
                <a16:creationId xmlns:a16="http://schemas.microsoft.com/office/drawing/2014/main" id="{DFD955D0-9672-08D7-F2EA-F5D435841A59}"/>
              </a:ext>
            </a:extLst>
          </p:cNvPr>
          <p:cNvSpPr txBox="1"/>
          <p:nvPr/>
        </p:nvSpPr>
        <p:spPr>
          <a:xfrm>
            <a:off x="1825283" y="182880"/>
            <a:ext cx="95836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Change in Life expectancy at birth for men from 2019 to 2022</a:t>
            </a:r>
          </a:p>
        </p:txBody>
      </p:sp>
    </p:spTree>
    <p:extLst>
      <p:ext uri="{BB962C8B-B14F-4D97-AF65-F5344CB8AC3E}">
        <p14:creationId xmlns:p14="http://schemas.microsoft.com/office/powerpoint/2010/main" val="1291670650"/>
      </p:ext>
    </p:extLst>
  </p:cSld>
  <p:clrMapOvr>
    <a:masterClrMapping/>
  </p:clrMapOvr>
  <p:transition spd="med">
    <p:pull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19E44-2D0C-A253-8BEF-B1FBAFB8FCF6}"/>
              </a:ext>
            </a:extLst>
          </p:cNvPr>
          <p:cNvSpPr>
            <a:spLocks noGrp="1"/>
          </p:cNvSpPr>
          <p:nvPr>
            <p:ph type="ctrTitle" sz="quarter"/>
          </p:nvPr>
        </p:nvSpPr>
        <p:spPr>
          <a:xfrm>
            <a:off x="914400" y="3088105"/>
            <a:ext cx="10058400" cy="1815806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lnSpc>
                <a:spcPct val="100000"/>
              </a:lnSpc>
            </a:pPr>
            <a:r>
              <a:rPr lang="sl-SI" sz="3600" b="1" dirty="0" err="1"/>
              <a:t>Population</a:t>
            </a:r>
            <a:r>
              <a:rPr lang="sl-SI" sz="3600" b="1" dirty="0"/>
              <a:t> </a:t>
            </a:r>
            <a:r>
              <a:rPr lang="sl-SI" sz="3600" b="1" dirty="0" err="1"/>
              <a:t>projections</a:t>
            </a:r>
            <a:r>
              <a:rPr lang="sl-SI" sz="3600" b="1" dirty="0"/>
              <a:t> </a:t>
            </a:r>
            <a:r>
              <a:rPr lang="sl-SI" sz="3600" b="1" dirty="0" err="1"/>
              <a:t>and</a:t>
            </a:r>
            <a:r>
              <a:rPr lang="sl-SI" sz="3600" b="1" dirty="0"/>
              <a:t> </a:t>
            </a:r>
            <a:r>
              <a:rPr lang="sl-SI" sz="3600" b="1" dirty="0" err="1"/>
              <a:t>its</a:t>
            </a:r>
            <a:r>
              <a:rPr lang="sl-SI" sz="3600" b="1" dirty="0"/>
              <a:t> influence on </a:t>
            </a:r>
            <a:r>
              <a:rPr lang="sl-SI" sz="3600" b="1" dirty="0" err="1"/>
              <a:t>pensions</a:t>
            </a:r>
            <a:r>
              <a:rPr lang="sl-SI" sz="3600" b="1" dirty="0"/>
              <a:t>, </a:t>
            </a:r>
            <a:r>
              <a:rPr lang="sl-SI" sz="3600" b="1" dirty="0" err="1"/>
              <a:t>health</a:t>
            </a:r>
            <a:r>
              <a:rPr lang="sl-SI" sz="3600" b="1" dirty="0"/>
              <a:t> </a:t>
            </a:r>
            <a:r>
              <a:rPr lang="sl-SI" sz="3600" b="1" dirty="0" err="1"/>
              <a:t>care</a:t>
            </a:r>
            <a:r>
              <a:rPr lang="sl-SI" sz="3600" b="1" dirty="0"/>
              <a:t> </a:t>
            </a:r>
            <a:r>
              <a:rPr lang="sl-SI" sz="3600" b="1" dirty="0" err="1"/>
              <a:t>and</a:t>
            </a:r>
            <a:r>
              <a:rPr lang="sl-SI" sz="3600" b="1" dirty="0"/>
              <a:t> </a:t>
            </a:r>
            <a:r>
              <a:rPr lang="sl-SI" sz="3600" b="1" dirty="0" err="1"/>
              <a:t>long</a:t>
            </a:r>
            <a:r>
              <a:rPr lang="sl-SI" sz="3600" b="1" dirty="0"/>
              <a:t> term </a:t>
            </a:r>
            <a:r>
              <a:rPr lang="sl-SI" sz="3600" b="1" dirty="0" err="1"/>
              <a:t>care</a:t>
            </a:r>
            <a:r>
              <a:rPr lang="sl-SI" sz="3600" b="1" dirty="0"/>
              <a:t> </a:t>
            </a:r>
            <a:r>
              <a:rPr lang="sl-SI" sz="3600" b="1" dirty="0" err="1"/>
              <a:t>public</a:t>
            </a:r>
            <a:r>
              <a:rPr lang="sl-SI" sz="3600" b="1" dirty="0"/>
              <a:t> </a:t>
            </a:r>
            <a:r>
              <a:rPr lang="sl-SI" sz="3600" b="1" dirty="0" err="1"/>
              <a:t>expenditures</a:t>
            </a:r>
            <a:r>
              <a:rPr lang="sl-SI" sz="3600" b="1" dirty="0"/>
              <a:t> (</a:t>
            </a:r>
            <a:r>
              <a:rPr lang="sl-SI" sz="3600" b="1" dirty="0" err="1"/>
              <a:t>Ageing</a:t>
            </a:r>
            <a:r>
              <a:rPr lang="sl-SI" sz="3600" b="1" dirty="0"/>
              <a:t> </a:t>
            </a:r>
            <a:r>
              <a:rPr lang="sl-SI" sz="3600" b="1" dirty="0" err="1"/>
              <a:t>report</a:t>
            </a:r>
            <a:r>
              <a:rPr lang="sl-SI" sz="3600" b="1" dirty="0"/>
              <a:t> 2024)</a:t>
            </a:r>
            <a:endParaRPr lang="en-US" sz="36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E37F93-784C-6CBA-B015-EBFA68EC4B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4976423"/>
            <a:ext cx="10058400" cy="1345625"/>
          </a:xfrm>
        </p:spPr>
        <p:txBody>
          <a:bodyPr/>
          <a:lstStyle/>
          <a:p>
            <a:r>
              <a:rPr lang="sl-SI" b="1">
                <a:solidFill>
                  <a:srgbClr val="FF0000"/>
                </a:solidFill>
              </a:rPr>
              <a:t>Social </a:t>
            </a:r>
            <a:r>
              <a:rPr lang="sl-SI" b="1" dirty="0" err="1">
                <a:solidFill>
                  <a:srgbClr val="FF0000"/>
                </a:solidFill>
              </a:rPr>
              <a:t>Security</a:t>
            </a:r>
            <a:r>
              <a:rPr lang="sl-SI" b="1" dirty="0">
                <a:solidFill>
                  <a:srgbClr val="FF0000"/>
                </a:solidFill>
              </a:rPr>
              <a:t> Sub-</a:t>
            </a:r>
            <a:r>
              <a:rPr lang="sl-SI" b="1" dirty="0" err="1">
                <a:solidFill>
                  <a:srgbClr val="FF0000"/>
                </a:solidFill>
              </a:rPr>
              <a:t>Committee</a:t>
            </a:r>
            <a:r>
              <a:rPr lang="sl-SI" b="1" dirty="0">
                <a:solidFill>
                  <a:srgbClr val="FF0000"/>
                </a:solidFill>
              </a:rPr>
              <a:t> meeting 10.10.2024 – </a:t>
            </a:r>
            <a:r>
              <a:rPr lang="sl-SI" b="1" dirty="0" err="1">
                <a:solidFill>
                  <a:srgbClr val="FF0000"/>
                </a:solidFill>
              </a:rPr>
              <a:t>Budapest</a:t>
            </a:r>
            <a:r>
              <a:rPr lang="sl-SI" b="1" dirty="0">
                <a:solidFill>
                  <a:srgbClr val="FF0000"/>
                </a:solidFill>
              </a:rPr>
              <a:t>, </a:t>
            </a:r>
            <a:r>
              <a:rPr lang="sl-SI" b="1" dirty="0" err="1">
                <a:solidFill>
                  <a:srgbClr val="FF0000"/>
                </a:solidFill>
              </a:rPr>
              <a:t>Hungary</a:t>
            </a:r>
            <a:endParaRPr lang="sl-SI" b="1" dirty="0">
              <a:solidFill>
                <a:srgbClr val="FF0000"/>
              </a:solidFill>
            </a:endParaRPr>
          </a:p>
          <a:p>
            <a:r>
              <a:rPr lang="sl-SI" b="1" dirty="0" err="1">
                <a:solidFill>
                  <a:srgbClr val="FF0000"/>
                </a:solidFill>
              </a:rPr>
              <a:t>Mortality</a:t>
            </a:r>
            <a:r>
              <a:rPr lang="sl-SI" b="1" dirty="0">
                <a:solidFill>
                  <a:srgbClr val="FF0000"/>
                </a:solidFill>
              </a:rPr>
              <a:t> </a:t>
            </a:r>
            <a:r>
              <a:rPr lang="sl-SI" b="1" dirty="0" err="1">
                <a:solidFill>
                  <a:srgbClr val="FF0000"/>
                </a:solidFill>
              </a:rPr>
              <a:t>Working</a:t>
            </a:r>
            <a:r>
              <a:rPr lang="sl-SI" b="1" dirty="0">
                <a:solidFill>
                  <a:srgbClr val="FF0000"/>
                </a:solidFill>
              </a:rPr>
              <a:t> </a:t>
            </a:r>
            <a:r>
              <a:rPr lang="sl-SI" b="1" dirty="0" err="1">
                <a:solidFill>
                  <a:srgbClr val="FF0000"/>
                </a:solidFill>
              </a:rPr>
              <a:t>Group</a:t>
            </a:r>
            <a:endParaRPr lang="sl-SI" b="1" dirty="0">
              <a:solidFill>
                <a:srgbClr val="FF0000"/>
              </a:solidFill>
            </a:endParaRPr>
          </a:p>
          <a:p>
            <a:r>
              <a:rPr lang="sl-SI" dirty="0" err="1"/>
              <a:t>Prof.ddr</a:t>
            </a:r>
            <a:r>
              <a:rPr lang="sl-SI" dirty="0"/>
              <a:t>. David Bogataj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2592774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293F9278-3EBA-EA75-377E-D7F9BB765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851" y="862702"/>
            <a:ext cx="11708364" cy="487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112288"/>
      </p:ext>
    </p:extLst>
  </p:cSld>
  <p:clrMapOvr>
    <a:masterClrMapping/>
  </p:clrMapOvr>
  <p:transition spd="med">
    <p:pull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C4469E3C-A88E-9140-F141-2EDCAAF33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83" y="825023"/>
            <a:ext cx="11812494" cy="442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156023"/>
      </p:ext>
    </p:extLst>
  </p:cSld>
  <p:clrMapOvr>
    <a:masterClrMapping/>
  </p:clrMapOvr>
  <p:transition spd="med">
    <p:pull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B2C5C1D1-0B78-DAF4-4490-6AA3B5271C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115" y="665656"/>
            <a:ext cx="9194842" cy="5526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780122"/>
      </p:ext>
    </p:extLst>
  </p:cSld>
  <p:clrMapOvr>
    <a:masterClrMapping/>
  </p:clrMapOvr>
  <p:transition spd="med">
    <p:pull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02C6BAA5-FFDD-5092-B9CB-9964037189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3" y="1187178"/>
            <a:ext cx="11676082" cy="425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577517"/>
      </p:ext>
    </p:extLst>
  </p:cSld>
  <p:clrMapOvr>
    <a:masterClrMapping/>
  </p:clrMapOvr>
  <p:transition spd="med">
    <p:pull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F3C2FD4-EA8D-5AFB-108E-66E2F52CB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Change in Life expectancy at 65 </a:t>
            </a:r>
            <a:r>
              <a:rPr lang="sl-SI" dirty="0" err="1"/>
              <a:t>for</a:t>
            </a:r>
            <a:r>
              <a:rPr lang="en-GB" dirty="0"/>
              <a:t> Men in period 2019-2022</a:t>
            </a:r>
            <a:endParaRPr lang="sl-SI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867FCBF-4C1C-412D-F572-DBAD0A1A9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24" y="1543663"/>
            <a:ext cx="11490593" cy="5124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732625"/>
      </p:ext>
    </p:extLst>
  </p:cSld>
  <p:clrMapOvr>
    <a:masterClrMapping/>
  </p:clrMapOvr>
  <p:transition spd="med">
    <p:pull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CBD28010-D125-E47E-9D8E-3A89BCB1A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0723" y="720681"/>
            <a:ext cx="9011750" cy="541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437921"/>
      </p:ext>
    </p:extLst>
  </p:cSld>
  <p:clrMapOvr>
    <a:masterClrMapping/>
  </p:clrMapOvr>
  <p:transition spd="med">
    <p:pull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8ED107A4-54BE-C21B-724D-660835BE0D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7093"/>
            <a:ext cx="12267337" cy="448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635816"/>
      </p:ext>
    </p:extLst>
  </p:cSld>
  <p:clrMapOvr>
    <a:masterClrMapping/>
  </p:clrMapOvr>
  <p:transition spd="med">
    <p:pull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0FDB378F-C681-C0C1-6A9F-CD5F71FE3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20" y="785091"/>
            <a:ext cx="9321452" cy="560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935373"/>
      </p:ext>
    </p:extLst>
  </p:cSld>
  <p:clrMapOvr>
    <a:masterClrMapping/>
  </p:clrMapOvr>
  <p:transition spd="med">
    <p:pull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00B787EB-40D1-6FC6-172C-BAA14D579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655" y="869498"/>
            <a:ext cx="9110437" cy="547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5688"/>
      </p:ext>
    </p:extLst>
  </p:cSld>
  <p:clrMapOvr>
    <a:masterClrMapping/>
  </p:clrMapOvr>
  <p:transition spd="med">
    <p:pull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89BEC344-385D-7B20-2D2F-3D01FD581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712" y="1001243"/>
            <a:ext cx="11545990" cy="4822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713097"/>
      </p:ext>
    </p:extLst>
  </p:cSld>
  <p:clrMapOvr>
    <a:masterClrMapping/>
  </p:clrMapOvr>
  <p:transition spd="med">
    <p:pull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9106C8-5C44-D17F-DC4C-596712F9F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l-SI" dirty="0" err="1"/>
              <a:t>Important</a:t>
            </a:r>
            <a:r>
              <a:rPr lang="sl-SI" dirty="0"/>
              <a:t> </a:t>
            </a:r>
            <a:r>
              <a:rPr lang="sl-SI" dirty="0" err="1"/>
              <a:t>event</a:t>
            </a:r>
            <a:r>
              <a:rPr lang="sl-SI" dirty="0"/>
              <a:t> </a:t>
            </a:r>
            <a:r>
              <a:rPr lang="sl-SI" dirty="0" err="1"/>
              <a:t>influencing</a:t>
            </a:r>
            <a:r>
              <a:rPr lang="sl-SI" dirty="0"/>
              <a:t> </a:t>
            </a:r>
            <a:r>
              <a:rPr lang="sl-SI" dirty="0" err="1"/>
              <a:t>demographics</a:t>
            </a:r>
            <a:r>
              <a:rPr lang="sl-SI" dirty="0"/>
              <a:t> </a:t>
            </a:r>
            <a:r>
              <a:rPr lang="sl-SI" dirty="0" err="1"/>
              <a:t>of</a:t>
            </a:r>
            <a:r>
              <a:rPr lang="sl-SI" dirty="0"/>
              <a:t> EU </a:t>
            </a:r>
            <a:r>
              <a:rPr lang="sl-SI" dirty="0" err="1"/>
              <a:t>member</a:t>
            </a:r>
            <a:r>
              <a:rPr lang="sl-SI" dirty="0"/>
              <a:t> </a:t>
            </a:r>
            <a:r>
              <a:rPr lang="sl-SI" dirty="0" err="1"/>
              <a:t>states</a:t>
            </a:r>
            <a:r>
              <a:rPr lang="sl-SI" dirty="0"/>
              <a:t> in period 2019-2022 </a:t>
            </a:r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DEE0B345-1198-FCF5-A00F-650E0A6D48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07624" y="1607126"/>
            <a:ext cx="11490593" cy="4808073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sl-SI" sz="2800" dirty="0">
                <a:solidFill>
                  <a:srgbClr val="FF0000"/>
                </a:solidFill>
              </a:rPr>
              <a:t>Covid </a:t>
            </a:r>
            <a:r>
              <a:rPr lang="sl-SI" sz="2800" dirty="0" err="1">
                <a:solidFill>
                  <a:srgbClr val="FF0000"/>
                </a:solidFill>
              </a:rPr>
              <a:t>Epidemics</a:t>
            </a:r>
            <a:r>
              <a:rPr lang="sl-SI" sz="2800" dirty="0">
                <a:solidFill>
                  <a:srgbClr val="FF0000"/>
                </a:solidFill>
              </a:rPr>
              <a:t> 2020-2022</a:t>
            </a:r>
          </a:p>
          <a:p>
            <a:pPr marL="342900" indent="-342900">
              <a:buFontTx/>
              <a:buChar char="-"/>
            </a:pPr>
            <a:r>
              <a:rPr lang="sl-SI" sz="2800" dirty="0" err="1">
                <a:solidFill>
                  <a:srgbClr val="0070C0"/>
                </a:solidFill>
              </a:rPr>
              <a:t>War</a:t>
            </a:r>
            <a:r>
              <a:rPr lang="sl-SI" sz="2800" dirty="0">
                <a:solidFill>
                  <a:srgbClr val="0070C0"/>
                </a:solidFill>
              </a:rPr>
              <a:t> in </a:t>
            </a:r>
            <a:r>
              <a:rPr lang="sl-SI" sz="2800" dirty="0" err="1">
                <a:solidFill>
                  <a:srgbClr val="0070C0"/>
                </a:solidFill>
              </a:rPr>
              <a:t>Ukrain</a:t>
            </a:r>
            <a:r>
              <a:rPr lang="sl-SI" sz="2800" dirty="0">
                <a:solidFill>
                  <a:srgbClr val="0070C0"/>
                </a:solidFill>
              </a:rPr>
              <a:t> – 2022 -</a:t>
            </a:r>
          </a:p>
        </p:txBody>
      </p:sp>
    </p:spTree>
    <p:extLst>
      <p:ext uri="{BB962C8B-B14F-4D97-AF65-F5344CB8AC3E}">
        <p14:creationId xmlns:p14="http://schemas.microsoft.com/office/powerpoint/2010/main" val="2307868339"/>
      </p:ext>
    </p:extLst>
  </p:cSld>
  <p:clrMapOvr>
    <a:masterClrMapping/>
  </p:clrMapOvr>
  <p:transition spd="med">
    <p:pull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874F7F3B-ECB8-73D5-1917-08CF90A21F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168" y="1015101"/>
            <a:ext cx="11136612" cy="470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940767"/>
      </p:ext>
    </p:extLst>
  </p:cSld>
  <p:clrMapOvr>
    <a:masterClrMapping/>
  </p:clrMapOvr>
  <p:transition spd="med">
    <p:pull dir="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5C844AEC-2AE2-8810-CFE2-1324C1A39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214" y="1101360"/>
            <a:ext cx="11585572" cy="4655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501470"/>
      </p:ext>
    </p:extLst>
  </p:cSld>
  <p:clrMapOvr>
    <a:masterClrMapping/>
  </p:clrMapOvr>
  <p:transition spd="med">
    <p:pull dir="d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43AC2D6C-6448-23FF-6D8D-20F6264A3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99" y="733233"/>
            <a:ext cx="11947701" cy="539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658302"/>
      </p:ext>
    </p:extLst>
  </p:cSld>
  <p:clrMapOvr>
    <a:masterClrMapping/>
  </p:clrMapOvr>
  <p:transition spd="med">
    <p:pull dir="d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0A5AD55-BD01-4007-6C64-9C7F99B26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479" y="1273680"/>
            <a:ext cx="11651041" cy="478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539634"/>
      </p:ext>
    </p:extLst>
  </p:cSld>
  <p:clrMapOvr>
    <a:masterClrMapping/>
  </p:clrMapOvr>
  <p:transition spd="med">
    <p:pull dir="d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9F536BE1-889B-1F8E-FEB4-26E153116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24" y="1053151"/>
            <a:ext cx="11944876" cy="4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363561"/>
      </p:ext>
    </p:extLst>
  </p:cSld>
  <p:clrMapOvr>
    <a:masterClrMapping/>
  </p:clrMapOvr>
  <p:transition spd="med">
    <p:pull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5B9F505-4E64-7ADD-D632-D1D463291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703" y="376394"/>
            <a:ext cx="11490593" cy="998806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 Change in share of prime-age population (25-54y) from 2022 to 2070 (in pp)</a:t>
            </a:r>
            <a:endParaRPr lang="sl-SI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E186EB1F-11E7-1B78-8695-75B1B6B1D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998" y="1585984"/>
            <a:ext cx="10763104" cy="480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681768"/>
      </p:ext>
    </p:extLst>
  </p:cSld>
  <p:clrMapOvr>
    <a:masterClrMapping/>
  </p:clrMapOvr>
  <p:transition spd="med">
    <p:pull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9478D2B5-2D5E-51E1-E08D-0662E2C5D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58" y="992390"/>
            <a:ext cx="11882909" cy="4258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870725"/>
      </p:ext>
    </p:extLst>
  </p:cSld>
  <p:clrMapOvr>
    <a:masterClrMapping/>
  </p:clrMapOvr>
  <p:transition spd="med">
    <p:pull dir="d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F30CB3DE-9BE1-E5FF-4972-3E3F09A05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224" y="884039"/>
            <a:ext cx="12255224" cy="4200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211501"/>
      </p:ext>
    </p:extLst>
  </p:cSld>
  <p:clrMapOvr>
    <a:masterClrMapping/>
  </p:clrMapOvr>
  <p:transition spd="med">
    <p:pull dir="d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E06D0B10-E50F-0DFD-3D8E-CE984C2FE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385" y="780962"/>
            <a:ext cx="11633333" cy="462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847506"/>
      </p:ext>
    </p:extLst>
  </p:cSld>
  <p:clrMapOvr>
    <a:masterClrMapping/>
  </p:clrMapOvr>
  <p:transition spd="med">
    <p:pull dir="d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A59B985D-BA87-8FF5-1599-1A0C0721D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903" y="1005683"/>
            <a:ext cx="11746124" cy="461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632953"/>
      </p:ext>
    </p:extLst>
  </p:cSld>
  <p:clrMapOvr>
    <a:masterClrMapping/>
  </p:clrMapOvr>
  <p:transition spd="med"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>
            <a:extLst>
              <a:ext uri="{FF2B5EF4-FFF2-40B4-BE49-F238E27FC236}">
                <a16:creationId xmlns:a16="http://schemas.microsoft.com/office/drawing/2014/main" id="{4830B2E9-D3C1-4F3C-470D-287EAFFC5A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63705"/>
            <a:ext cx="12239319" cy="466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7987"/>
      </p:ext>
    </p:extLst>
  </p:cSld>
  <p:clrMapOvr>
    <a:masterClrMapping/>
  </p:clrMapOvr>
  <p:transition spd="med">
    <p:pull dir="d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C955393-CF0C-816D-82D7-E4F4E9447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2353"/>
            <a:ext cx="12237422" cy="519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756766"/>
      </p:ext>
    </p:extLst>
  </p:cSld>
  <p:clrMapOvr>
    <a:masterClrMapping/>
  </p:clrMapOvr>
  <p:transition spd="med">
    <p:pull dir="d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F3D39B3C-20EF-4E36-905E-054591015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4467"/>
            <a:ext cx="12213228" cy="475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421260"/>
      </p:ext>
    </p:extLst>
  </p:cSld>
  <p:clrMapOvr>
    <a:masterClrMapping/>
  </p:clrMapOvr>
  <p:transition spd="med">
    <p:pull dir="d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24368C19-EF36-19D7-8895-225BC87D37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26" y="1026746"/>
            <a:ext cx="10837281" cy="476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43835"/>
      </p:ext>
    </p:extLst>
  </p:cSld>
  <p:clrMapOvr>
    <a:masterClrMapping/>
  </p:clrMapOvr>
  <p:transition spd="med">
    <p:pull dir="d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FDBAF32A-34CA-5FB5-B33A-9924D6A5AE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55" y="951363"/>
            <a:ext cx="12068433" cy="5255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781529"/>
      </p:ext>
    </p:extLst>
  </p:cSld>
  <p:clrMapOvr>
    <a:masterClrMapping/>
  </p:clrMapOvr>
  <p:transition spd="med">
    <p:pull dir="d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EFCBFBCB-5F4C-8828-891E-2F3E8A13C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4784"/>
            <a:ext cx="12226542" cy="494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123180"/>
      </p:ext>
    </p:extLst>
  </p:cSld>
  <p:clrMapOvr>
    <a:masterClrMapping/>
  </p:clrMapOvr>
  <p:transition spd="med">
    <p:pull dir="d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E5657B83-0E72-6A7F-4A4E-142979FDF8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4828"/>
            <a:ext cx="12175100" cy="4415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901041"/>
      </p:ext>
    </p:extLst>
  </p:cSld>
  <p:clrMapOvr>
    <a:masterClrMapping/>
  </p:clrMapOvr>
  <p:transition spd="med">
    <p:pull dir="d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34E47A72-8BB6-6C1C-9385-51CF3532B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43605"/>
            <a:ext cx="12197514" cy="497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575346"/>
      </p:ext>
    </p:extLst>
  </p:cSld>
  <p:clrMapOvr>
    <a:masterClrMapping/>
  </p:clrMapOvr>
  <p:transition spd="med">
    <p:pull dir="d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8ED10A82-4BC0-A397-3465-D6B48E6B5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97331"/>
            <a:ext cx="12254165" cy="482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64927"/>
      </p:ext>
    </p:extLst>
  </p:cSld>
  <p:clrMapOvr>
    <a:masterClrMapping/>
  </p:clrMapOvr>
  <p:transition spd="med">
    <p:pull dir="d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C73B120D-196F-B17F-B548-8D48EDD2B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9690"/>
            <a:ext cx="12195621" cy="510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50379"/>
      </p:ext>
    </p:extLst>
  </p:cSld>
  <p:clrMapOvr>
    <a:masterClrMapping/>
  </p:clrMapOvr>
  <p:transition spd="med">
    <p:pull dir="d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C0B56B44-8E67-2BC6-EAE4-72F59927A7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98" y="1103174"/>
            <a:ext cx="11583404" cy="465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002369"/>
      </p:ext>
    </p:extLst>
  </p:cSld>
  <p:clrMapOvr>
    <a:masterClrMapping/>
  </p:clrMapOvr>
  <p:transition spd="med">
    <p:pull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0BBB3950-F9B5-6B61-79F7-2659A678B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33936"/>
            <a:ext cx="12192000" cy="565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501070"/>
      </p:ext>
    </p:extLst>
  </p:cSld>
  <p:clrMapOvr>
    <a:masterClrMapping/>
  </p:clrMapOvr>
  <p:transition spd="med">
    <p:pull dir="d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3B0BE468-A273-1D61-8675-8F598AEBF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16" y="1031481"/>
            <a:ext cx="11627466" cy="4356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862393"/>
      </p:ext>
    </p:extLst>
  </p:cSld>
  <p:clrMapOvr>
    <a:masterClrMapping/>
  </p:clrMapOvr>
  <p:transition spd="med">
    <p:pull dir="d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9121837-08D0-AF9C-6463-FFB86C990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00" y="1191888"/>
            <a:ext cx="11145578" cy="4530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825991"/>
      </p:ext>
    </p:extLst>
  </p:cSld>
  <p:clrMapOvr>
    <a:masterClrMapping/>
  </p:clrMapOvr>
  <p:transition spd="med">
    <p:pull dir="d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818F65C-E0B7-9B3B-D5C9-1F8513270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45" y="774591"/>
            <a:ext cx="12004109" cy="412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481496"/>
      </p:ext>
    </p:extLst>
  </p:cSld>
  <p:clrMapOvr>
    <a:masterClrMapping/>
  </p:clrMapOvr>
  <p:transition spd="med">
    <p:pull dir="d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18E0FB68-BE2E-117C-4ABD-9BFC9D19C7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3233"/>
            <a:ext cx="12148123" cy="551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734973"/>
      </p:ext>
    </p:extLst>
  </p:cSld>
  <p:clrMapOvr>
    <a:masterClrMapping/>
  </p:clrMapOvr>
  <p:transition spd="med">
    <p:pull dir="d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lika 3">
            <a:extLst>
              <a:ext uri="{FF2B5EF4-FFF2-40B4-BE49-F238E27FC236}">
                <a16:creationId xmlns:a16="http://schemas.microsoft.com/office/drawing/2014/main" id="{28FA9D27-2895-6CE1-7ACC-E9383A6A3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52" y="1203806"/>
            <a:ext cx="11991032" cy="439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247496"/>
      </p:ext>
    </p:extLst>
  </p:cSld>
  <p:clrMapOvr>
    <a:masterClrMapping/>
  </p:clrMapOvr>
  <p:transition spd="med">
    <p:pull dir="d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7FC21F-1321-C887-1F5D-847D43F0751C}"/>
              </a:ext>
            </a:extLst>
          </p:cNvPr>
          <p:cNvSpPr>
            <a:spLocks noGrp="1"/>
          </p:cNvSpPr>
          <p:nvPr>
            <p:ph type="ctrTitle" sz="quarter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sl-SI" b="1" dirty="0" err="1"/>
              <a:t>Thank</a:t>
            </a:r>
            <a:r>
              <a:rPr lang="sl-SI" b="1" dirty="0"/>
              <a:t> </a:t>
            </a:r>
            <a:r>
              <a:rPr lang="sl-SI" b="1" dirty="0" err="1"/>
              <a:t>you</a:t>
            </a:r>
            <a:r>
              <a:rPr lang="sl-SI" b="1" dirty="0"/>
              <a:t> </a:t>
            </a:r>
            <a:r>
              <a:rPr lang="sl-SI" b="1" dirty="0" err="1"/>
              <a:t>for</a:t>
            </a:r>
            <a:r>
              <a:rPr lang="sl-SI" b="1" dirty="0"/>
              <a:t> </a:t>
            </a:r>
            <a:r>
              <a:rPr lang="sl-SI" b="1" dirty="0" err="1"/>
              <a:t>your</a:t>
            </a:r>
            <a:r>
              <a:rPr lang="sl-SI" b="1" dirty="0"/>
              <a:t> </a:t>
            </a:r>
            <a:r>
              <a:rPr lang="sl-SI" b="1" dirty="0" err="1"/>
              <a:t>attention</a:t>
            </a:r>
            <a:r>
              <a:rPr lang="sl-SI" b="1" dirty="0"/>
              <a:t>!</a:t>
            </a:r>
            <a:endParaRPr lang="en-US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6A05C1-A10D-5C4A-4D2D-8BA9F8EF2E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l-SI" dirty="0" err="1"/>
              <a:t>dbogataj@actuary,si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8381711"/>
      </p:ext>
    </p:extLst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1277895-F9D5-71D5-154E-7CE25B93A4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3" name="Označba mesta vsebine 2">
            <a:extLst>
              <a:ext uri="{FF2B5EF4-FFF2-40B4-BE49-F238E27FC236}">
                <a16:creationId xmlns:a16="http://schemas.microsoft.com/office/drawing/2014/main" id="{8828E751-8D97-BEF7-D543-100318A94A7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GB" dirty="0"/>
              <a:t>The </a:t>
            </a:r>
            <a:r>
              <a:rPr lang="en-GB" dirty="0" err="1"/>
              <a:t>labor</a:t>
            </a:r>
            <a:r>
              <a:rPr lang="en-GB" dirty="0"/>
              <a:t> force participation rate indicates the percentage of working-age people who are employed or are actively seeking work.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846217767"/>
      </p:ext>
    </p:extLst>
  </p:cSld>
  <p:clrMapOvr>
    <a:masterClrMapping/>
  </p:clrMapOvr>
  <p:transition spd="med">
    <p:pull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EEED19BD-B5BE-A48C-E8B9-5FAF2E03D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691967"/>
            <a:ext cx="12137041" cy="449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335791"/>
      </p:ext>
    </p:extLst>
  </p:cSld>
  <p:clrMapOvr>
    <a:masterClrMapping/>
  </p:clrMapOvr>
  <p:transition spd="med">
    <p:pull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8148E2F9-AE95-1115-F859-8F7F58464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2135"/>
            <a:ext cx="12128335" cy="480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32343"/>
      </p:ext>
    </p:extLst>
  </p:cSld>
  <p:clrMapOvr>
    <a:masterClrMapping/>
  </p:clrMapOvr>
  <p:transition spd="med">
    <p:pull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5C348B17-9F33-7EBC-872E-183171A0F2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43912"/>
            <a:ext cx="12142319" cy="545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927"/>
      </p:ext>
    </p:extLst>
  </p:cSld>
  <p:clrMapOvr>
    <a:masterClrMapping/>
  </p:clrMapOvr>
  <p:transition spd="med">
    <p:pull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48039CA2-9070-23E6-3852-41204398C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372" y="0"/>
            <a:ext cx="7983317" cy="6384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71205"/>
      </p:ext>
    </p:extLst>
  </p:cSld>
  <p:clrMapOvr>
    <a:masterClrMapping/>
  </p:clrMapOvr>
  <p:transition spd="med">
    <p:pull dir="d"/>
  </p:transition>
</p:sld>
</file>

<file path=ppt/theme/theme1.xml><?xml version="1.0" encoding="utf-8"?>
<a:theme xmlns:a="http://schemas.openxmlformats.org/drawingml/2006/main" name="Diamodel AAE">
  <a:themeElements>
    <a:clrScheme name="Aangepast 12">
      <a:dk1>
        <a:srgbClr val="0B3D53"/>
      </a:dk1>
      <a:lt1>
        <a:srgbClr val="FFFFFF"/>
      </a:lt1>
      <a:dk2>
        <a:srgbClr val="C8BE9F"/>
      </a:dk2>
      <a:lt2>
        <a:srgbClr val="ECE8DC"/>
      </a:lt2>
      <a:accent1>
        <a:srgbClr val="007BBA"/>
      </a:accent1>
      <a:accent2>
        <a:srgbClr val="842A2B"/>
      </a:accent2>
      <a:accent3>
        <a:srgbClr val="CFB312"/>
      </a:accent3>
      <a:accent4>
        <a:srgbClr val="055849"/>
      </a:accent4>
      <a:accent5>
        <a:srgbClr val="006C92"/>
      </a:accent5>
      <a:accent6>
        <a:srgbClr val="A02B7C"/>
      </a:accent6>
      <a:hlink>
        <a:srgbClr val="007BBA"/>
      </a:hlink>
      <a:folHlink>
        <a:srgbClr val="007BBA"/>
      </a:folHlink>
    </a:clrScheme>
    <a:fontScheme name="HN-pp-template">
      <a:majorFont>
        <a:latin typeface="Verdana"/>
        <a:ea typeface="ＭＳ Ｐゴシック"/>
        <a:cs typeface=""/>
      </a:majorFont>
      <a:minorFont>
        <a:latin typeface="Verdan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HN-pp-template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N-pp-template 2">
        <a:dk1>
          <a:srgbClr val="0E4133"/>
        </a:dk1>
        <a:lt1>
          <a:srgbClr val="FFFFFF"/>
        </a:lt1>
        <a:dk2>
          <a:srgbClr val="93B82B"/>
        </a:dk2>
        <a:lt2>
          <a:srgbClr val="9F9F9F"/>
        </a:lt2>
        <a:accent1>
          <a:srgbClr val="E4E4E4"/>
        </a:accent1>
        <a:accent2>
          <a:srgbClr val="B6CB90"/>
        </a:accent2>
        <a:accent3>
          <a:srgbClr val="FFFFFF"/>
        </a:accent3>
        <a:accent4>
          <a:srgbClr val="0A362A"/>
        </a:accent4>
        <a:accent5>
          <a:srgbClr val="EFEFEF"/>
        </a:accent5>
        <a:accent6>
          <a:srgbClr val="A5B882"/>
        </a:accent6>
        <a:hlink>
          <a:srgbClr val="93B82B"/>
        </a:hlink>
        <a:folHlink>
          <a:srgbClr val="A463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N-pp-template 3">
        <a:dk1>
          <a:srgbClr val="0E4133"/>
        </a:dk1>
        <a:lt1>
          <a:srgbClr val="FFFFFF"/>
        </a:lt1>
        <a:dk2>
          <a:srgbClr val="D06000"/>
        </a:dk2>
        <a:lt2>
          <a:srgbClr val="9F9F9F"/>
        </a:lt2>
        <a:accent1>
          <a:srgbClr val="E4E4E4"/>
        </a:accent1>
        <a:accent2>
          <a:srgbClr val="B6CB90"/>
        </a:accent2>
        <a:accent3>
          <a:srgbClr val="FFFFFF"/>
        </a:accent3>
        <a:accent4>
          <a:srgbClr val="0A362A"/>
        </a:accent4>
        <a:accent5>
          <a:srgbClr val="EFEFEF"/>
        </a:accent5>
        <a:accent6>
          <a:srgbClr val="A5B882"/>
        </a:accent6>
        <a:hlink>
          <a:srgbClr val="93B82B"/>
        </a:hlink>
        <a:folHlink>
          <a:srgbClr val="A463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7" id="{28B09591-3E76-443F-A071-900E9DD5D159}" vid="{D861C978-BA3B-4D1C-9FEE-2C8541F312F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11A39DF0E82D4BBE009E474D11E2CA" ma:contentTypeVersion="14" ma:contentTypeDescription="Create a new document." ma:contentTypeScope="" ma:versionID="9520531fd392ae0f9aec4d54b9961d2f">
  <xsd:schema xmlns:xsd="http://www.w3.org/2001/XMLSchema" xmlns:xs="http://www.w3.org/2001/XMLSchema" xmlns:p="http://schemas.microsoft.com/office/2006/metadata/properties" xmlns:ns2="ca332253-a837-4790-ada7-fdc302823e1c" xmlns:ns3="5ebd61c5-fecb-492f-9609-a1d0e6829be9" targetNamespace="http://schemas.microsoft.com/office/2006/metadata/properties" ma:root="true" ma:fieldsID="130b7ae886558374def673f66ad979e2" ns2:_="" ns3:_="">
    <xsd:import namespace="ca332253-a837-4790-ada7-fdc302823e1c"/>
    <xsd:import namespace="5ebd61c5-fecb-492f-9609-a1d0e6829be9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332253-a837-4790-ada7-fdc302823e1c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bd61c5-fecb-492f-9609-a1d0e6829be9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b556b0c6-10e1-4b48-8fa5-56030089cae7}" ma:internalName="TaxCatchAll" ma:showField="CatchAllData" ma:web="5ebd61c5-fecb-492f-9609-a1d0e6829be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a332253-a837-4790-ada7-fdc302823e1c">
      <Terms xmlns="http://schemas.microsoft.com/office/infopath/2007/PartnerControls"/>
    </lcf76f155ced4ddcb4097134ff3c332f>
    <TaxCatchAll xmlns="5ebd61c5-fecb-492f-9609-a1d0e6829be9" xsi:nil="true"/>
  </documentManagement>
</p:properties>
</file>

<file path=customXml/itemProps1.xml><?xml version="1.0" encoding="utf-8"?>
<ds:datastoreItem xmlns:ds="http://schemas.openxmlformats.org/officeDocument/2006/customXml" ds:itemID="{898C3ABC-243D-4083-84D1-EAF9C964100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a332253-a837-4790-ada7-fdc302823e1c"/>
    <ds:schemaRef ds:uri="5ebd61c5-fecb-492f-9609-a1d0e6829be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D92277E-8DB6-4209-A95A-A491FBA921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F04218-D084-401C-8244-FFCC0CFCAA60}">
  <ds:schemaRefs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5ebd61c5-fecb-492f-9609-a1d0e6829be9"/>
    <ds:schemaRef ds:uri="ca332253-a837-4790-ada7-fdc302823e1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AAE-Powerpoint template 2019 16x9</Template>
  <TotalTime>1308</TotalTime>
  <Words>289</Words>
  <Application>Microsoft Office PowerPoint</Application>
  <PresentationFormat>Širokozaslonsko</PresentationFormat>
  <Paragraphs>27</Paragraphs>
  <Slides>56</Slides>
  <Notes>1</Notes>
  <HiddenSlides>0</HiddenSlides>
  <MMClips>0</MMClips>
  <ScaleCrop>false</ScaleCrop>
  <HeadingPairs>
    <vt:vector size="6" baseType="variant">
      <vt:variant>
        <vt:lpstr>Uporabljene pisave</vt:lpstr>
      </vt:variant>
      <vt:variant>
        <vt:i4>8</vt:i4>
      </vt:variant>
      <vt:variant>
        <vt:lpstr>Tema</vt:lpstr>
      </vt:variant>
      <vt:variant>
        <vt:i4>1</vt:i4>
      </vt:variant>
      <vt:variant>
        <vt:lpstr>Naslovi diapozitivov</vt:lpstr>
      </vt:variant>
      <vt:variant>
        <vt:i4>56</vt:i4>
      </vt:variant>
    </vt:vector>
  </HeadingPairs>
  <TitlesOfParts>
    <vt:vector size="65" baseType="lpstr">
      <vt:lpstr>Amerigo BT</vt:lpstr>
      <vt:lpstr>Arial</vt:lpstr>
      <vt:lpstr>Calibri</vt:lpstr>
      <vt:lpstr>Calibri Normaal</vt:lpstr>
      <vt:lpstr>Calibri Vet</vt:lpstr>
      <vt:lpstr>Times</vt:lpstr>
      <vt:lpstr>Trebuchet MS</vt:lpstr>
      <vt:lpstr>Verdana</vt:lpstr>
      <vt:lpstr>Diamodel AAE</vt:lpstr>
      <vt:lpstr>Population projections and its influence on pensions, health care and long term care public expenditures</vt:lpstr>
      <vt:lpstr>Population projections and its influence on pensions, health care and long term care public expenditures (Ageing report 2024)</vt:lpstr>
      <vt:lpstr>Important event influencing demographics of EU member states in period 2019-2022 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Influence of WWI on Population pyramid in France 1974</vt:lpstr>
      <vt:lpstr>Migrations</vt:lpstr>
      <vt:lpstr>PowerPointova predstavitev</vt:lpstr>
      <vt:lpstr>PowerPointova predstavitev</vt:lpstr>
      <vt:lpstr>PowerPointova predstavitev</vt:lpstr>
      <vt:lpstr>Change net migation from 2019 to 2022 as share of population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Change in Life expectancy at 65 for Men in period 2019-2022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 Change in share of prime-age population (25-54y) from 2022 to 2070 (in pp)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PowerPointova predstavitev</vt:lpstr>
      <vt:lpstr>Thank you for your attention!</vt:lpstr>
      <vt:lpstr>PowerPointova predstavitev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Gail Mathieson</dc:creator>
  <cp:lastModifiedBy>David Bogataj</cp:lastModifiedBy>
  <cp:revision>78</cp:revision>
  <dcterms:created xsi:type="dcterms:W3CDTF">2024-06-03T16:34:37Z</dcterms:created>
  <dcterms:modified xsi:type="dcterms:W3CDTF">2024-11-25T14:06:49Z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0x010100F711A39DF0E82D4BBE009E474D11E2CA</vt:lpwstr>
  </property>
</Properties>
</file>