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4"/>
  </p:sldMasterIdLst>
  <p:notesMasterIdLst>
    <p:notesMasterId r:id="rId30"/>
  </p:notesMasterIdLst>
  <p:sldIdLst>
    <p:sldId id="256" r:id="rId5"/>
    <p:sldId id="272" r:id="rId6"/>
    <p:sldId id="309" r:id="rId7"/>
    <p:sldId id="319" r:id="rId8"/>
    <p:sldId id="328" r:id="rId9"/>
    <p:sldId id="320" r:id="rId10"/>
    <p:sldId id="326" r:id="rId11"/>
    <p:sldId id="291" r:id="rId12"/>
    <p:sldId id="303" r:id="rId13"/>
    <p:sldId id="329" r:id="rId14"/>
    <p:sldId id="307" r:id="rId15"/>
    <p:sldId id="327" r:id="rId16"/>
    <p:sldId id="289" r:id="rId17"/>
    <p:sldId id="299" r:id="rId18"/>
    <p:sldId id="304" r:id="rId19"/>
    <p:sldId id="300" r:id="rId20"/>
    <p:sldId id="302" r:id="rId21"/>
    <p:sldId id="278" r:id="rId22"/>
    <p:sldId id="259" r:id="rId23"/>
    <p:sldId id="279" r:id="rId24"/>
    <p:sldId id="324" r:id="rId25"/>
    <p:sldId id="316" r:id="rId26"/>
    <p:sldId id="314" r:id="rId27"/>
    <p:sldId id="318" r:id="rId28"/>
    <p:sldId id="273" r:id="rId29"/>
  </p:sldIdLst>
  <p:sldSz cx="12192000" cy="6858000"/>
  <p:notesSz cx="6858000" cy="9144000"/>
  <p:defaultTextStyle>
    <a:defPPr>
      <a:defRPr lang="en-US"/>
    </a:defPPr>
    <a:lvl1pPr algn="l" rtl="0" eaLnBrk="0" fontAlgn="base" hangingPunct="0">
      <a:spcBef>
        <a:spcPct val="0"/>
      </a:spcBef>
      <a:spcAft>
        <a:spcPct val="0"/>
      </a:spcAft>
      <a:defRPr sz="3200" kern="1200">
        <a:solidFill>
          <a:schemeClr val="tx1"/>
        </a:solidFill>
        <a:latin typeface="Times" charset="0"/>
        <a:ea typeface="ＭＳ Ｐゴシック" charset="0"/>
        <a:cs typeface="+mn-cs"/>
      </a:defRPr>
    </a:lvl1pPr>
    <a:lvl2pPr marL="609585" algn="l" rtl="0" eaLnBrk="0" fontAlgn="base" hangingPunct="0">
      <a:spcBef>
        <a:spcPct val="0"/>
      </a:spcBef>
      <a:spcAft>
        <a:spcPct val="0"/>
      </a:spcAft>
      <a:defRPr sz="3200" kern="1200">
        <a:solidFill>
          <a:schemeClr val="tx1"/>
        </a:solidFill>
        <a:latin typeface="Times" charset="0"/>
        <a:ea typeface="ＭＳ Ｐゴシック" charset="0"/>
        <a:cs typeface="+mn-cs"/>
      </a:defRPr>
    </a:lvl2pPr>
    <a:lvl3pPr marL="1219170" algn="l" rtl="0" eaLnBrk="0" fontAlgn="base" hangingPunct="0">
      <a:spcBef>
        <a:spcPct val="0"/>
      </a:spcBef>
      <a:spcAft>
        <a:spcPct val="0"/>
      </a:spcAft>
      <a:defRPr sz="3200" kern="1200">
        <a:solidFill>
          <a:schemeClr val="tx1"/>
        </a:solidFill>
        <a:latin typeface="Times" charset="0"/>
        <a:ea typeface="ＭＳ Ｐゴシック" charset="0"/>
        <a:cs typeface="+mn-cs"/>
      </a:defRPr>
    </a:lvl3pPr>
    <a:lvl4pPr marL="1828754" algn="l" rtl="0" eaLnBrk="0" fontAlgn="base" hangingPunct="0">
      <a:spcBef>
        <a:spcPct val="0"/>
      </a:spcBef>
      <a:spcAft>
        <a:spcPct val="0"/>
      </a:spcAft>
      <a:defRPr sz="3200" kern="1200">
        <a:solidFill>
          <a:schemeClr val="tx1"/>
        </a:solidFill>
        <a:latin typeface="Times" charset="0"/>
        <a:ea typeface="ＭＳ Ｐゴシック" charset="0"/>
        <a:cs typeface="+mn-cs"/>
      </a:defRPr>
    </a:lvl4pPr>
    <a:lvl5pPr marL="2438339" algn="l" rtl="0" eaLnBrk="0" fontAlgn="base" hangingPunct="0">
      <a:spcBef>
        <a:spcPct val="0"/>
      </a:spcBef>
      <a:spcAft>
        <a:spcPct val="0"/>
      </a:spcAft>
      <a:defRPr sz="3200" kern="1200">
        <a:solidFill>
          <a:schemeClr val="tx1"/>
        </a:solidFill>
        <a:latin typeface="Times" charset="0"/>
        <a:ea typeface="ＭＳ Ｐゴシック" charset="0"/>
        <a:cs typeface="+mn-cs"/>
      </a:defRPr>
    </a:lvl5pPr>
    <a:lvl6pPr marL="3047924" algn="l" defTabSz="609585" rtl="0" eaLnBrk="1" latinLnBrk="0" hangingPunct="1">
      <a:defRPr sz="3200" kern="1200">
        <a:solidFill>
          <a:schemeClr val="tx1"/>
        </a:solidFill>
        <a:latin typeface="Times" charset="0"/>
        <a:ea typeface="ＭＳ Ｐゴシック" charset="0"/>
        <a:cs typeface="+mn-cs"/>
      </a:defRPr>
    </a:lvl6pPr>
    <a:lvl7pPr marL="3657509" algn="l" defTabSz="609585" rtl="0" eaLnBrk="1" latinLnBrk="0" hangingPunct="1">
      <a:defRPr sz="3200" kern="1200">
        <a:solidFill>
          <a:schemeClr val="tx1"/>
        </a:solidFill>
        <a:latin typeface="Times" charset="0"/>
        <a:ea typeface="ＭＳ Ｐゴシック" charset="0"/>
        <a:cs typeface="+mn-cs"/>
      </a:defRPr>
    </a:lvl7pPr>
    <a:lvl8pPr marL="4267093" algn="l" defTabSz="609585" rtl="0" eaLnBrk="1" latinLnBrk="0" hangingPunct="1">
      <a:defRPr sz="3200" kern="1200">
        <a:solidFill>
          <a:schemeClr val="tx1"/>
        </a:solidFill>
        <a:latin typeface="Times" charset="0"/>
        <a:ea typeface="ＭＳ Ｐゴシック" charset="0"/>
        <a:cs typeface="+mn-cs"/>
      </a:defRPr>
    </a:lvl8pPr>
    <a:lvl9pPr marL="4876678" algn="l" defTabSz="609585" rtl="0" eaLnBrk="1" latinLnBrk="0" hangingPunct="1">
      <a:defRPr sz="3200" kern="1200">
        <a:solidFill>
          <a:schemeClr val="tx1"/>
        </a:solidFill>
        <a:latin typeface="Times" charset="0"/>
        <a:ea typeface="ＭＳ Ｐゴシック" charset="0"/>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B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3" autoAdjust="0"/>
    <p:restoredTop sz="93447" autoAdjust="0"/>
  </p:normalViewPr>
  <p:slideViewPr>
    <p:cSldViewPr snapToGrid="0" snapToObjects="1">
      <p:cViewPr>
        <p:scale>
          <a:sx n="66" d="100"/>
          <a:sy n="66" d="100"/>
        </p:scale>
        <p:origin x="556" y="56"/>
      </p:cViewPr>
      <p:guideLst/>
    </p:cSldViewPr>
  </p:slideViewPr>
  <p:outlineViewPr>
    <p:cViewPr>
      <p:scale>
        <a:sx n="33" d="100"/>
        <a:sy n="33" d="100"/>
      </p:scale>
      <p:origin x="0" y="-17558"/>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4" d="100"/>
          <a:sy n="94" d="100"/>
        </p:scale>
        <p:origin x="3684"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60F2B0-247F-2E46-9182-F7AF6491F7EE}" type="datetimeFigureOut">
              <a:rPr lang="nl-NL" smtClean="0"/>
              <a:t>3-4-2025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9040DC-8D93-D248-A30D-A93EAD59A824}" type="slidenum">
              <a:rPr lang="nl-NL" smtClean="0"/>
              <a:t>‹#›</a:t>
            </a:fld>
            <a:endParaRPr lang="nl-NL"/>
          </a:p>
        </p:txBody>
      </p:sp>
    </p:spTree>
    <p:extLst>
      <p:ext uri="{BB962C8B-B14F-4D97-AF65-F5344CB8AC3E}">
        <p14:creationId xmlns:p14="http://schemas.microsoft.com/office/powerpoint/2010/main" val="565073464"/>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dirty="0"/>
          </a:p>
        </p:txBody>
      </p:sp>
      <p:sp>
        <p:nvSpPr>
          <p:cNvPr id="4" name="Dian numeron paikkamerkki 3"/>
          <p:cNvSpPr>
            <a:spLocks noGrp="1"/>
          </p:cNvSpPr>
          <p:nvPr>
            <p:ph type="sldNum" sz="quarter" idx="5"/>
          </p:nvPr>
        </p:nvSpPr>
        <p:spPr/>
        <p:txBody>
          <a:bodyPr/>
          <a:lstStyle/>
          <a:p>
            <a:fld id="{1E9040DC-8D93-D248-A30D-A93EAD59A824}" type="slidenum">
              <a:rPr lang="nl-NL" smtClean="0"/>
              <a:t>1</a:t>
            </a:fld>
            <a:endParaRPr lang="nl-NL"/>
          </a:p>
        </p:txBody>
      </p:sp>
    </p:spTree>
    <p:extLst>
      <p:ext uri="{BB962C8B-B14F-4D97-AF65-F5344CB8AC3E}">
        <p14:creationId xmlns:p14="http://schemas.microsoft.com/office/powerpoint/2010/main" val="1737248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u-HU" dirty="0"/>
              <a:t>AR – PAR 2024</a:t>
            </a:r>
          </a:p>
          <a:p>
            <a:pPr marL="742950" lvl="1" indent="-285750" algn="just">
              <a:spcAft>
                <a:spcPts val="600"/>
              </a:spcAft>
              <a:buSzPts val="700"/>
              <a:buFont typeface="Century Gothic" panose="020B0502020202020204" pitchFamily="34" charset="0"/>
              <a:buAutoNum type="arabicParenBoth"/>
            </a:pPr>
            <a:r>
              <a:rPr lang="en-US" sz="1800" spc="-5" dirty="0">
                <a:effectLst/>
                <a:latin typeface="Gill Sans MT" panose="020B0502020104020203" pitchFamily="34" charset="-18"/>
                <a:ea typeface="Gill Sans MT" panose="020B0502020104020203" pitchFamily="34" charset="-18"/>
                <a:cs typeface="Gill Sans MT" panose="020B0502020104020203" pitchFamily="34" charset="-18"/>
              </a:rPr>
              <a:t>Subject to Parliamentary decision.</a:t>
            </a:r>
            <a:endParaRPr lang="en-GB" sz="1800" spc="-5" dirty="0">
              <a:effectLst/>
              <a:latin typeface="Times New Roman" panose="02020603050405020304" pitchFamily="18" charset="0"/>
              <a:ea typeface="Century Gothic" panose="020B0502020202020204" pitchFamily="34" charset="0"/>
              <a:cs typeface="Century Gothic" panose="020B0502020202020204" pitchFamily="34" charset="0"/>
            </a:endParaRPr>
          </a:p>
          <a:p>
            <a:pPr marL="742950" lvl="1" indent="-285750" algn="just">
              <a:spcAft>
                <a:spcPts val="600"/>
              </a:spcAft>
              <a:buSzPts val="700"/>
              <a:buFont typeface="Century Gothic" panose="020B0502020202020204" pitchFamily="34" charset="0"/>
              <a:buAutoNum type="arabicParenBoth"/>
            </a:pPr>
            <a:r>
              <a:rPr lang="en-US" sz="1800" spc="-5" dirty="0">
                <a:effectLst/>
                <a:latin typeface="Gill Sans MT" panose="020B0502020104020203" pitchFamily="34" charset="-18"/>
                <a:ea typeface="Gill Sans MT" panose="020B0502020104020203" pitchFamily="34" charset="-18"/>
                <a:cs typeface="Gill Sans MT" panose="020B0502020104020203" pitchFamily="34" charset="-18"/>
              </a:rPr>
              <a:t>Pension benefits evolve in line with life expectancy through the '</a:t>
            </a:r>
            <a:r>
              <a:rPr lang="en-US" sz="1800" spc="-5" dirty="0" err="1">
                <a:effectLst/>
                <a:latin typeface="Gill Sans MT" panose="020B0502020104020203" pitchFamily="34" charset="-18"/>
                <a:ea typeface="Gill Sans MT" panose="020B0502020104020203" pitchFamily="34" charset="-18"/>
                <a:cs typeface="Gill Sans MT" panose="020B0502020104020203" pitchFamily="34" charset="-18"/>
              </a:rPr>
              <a:t>proratisation</a:t>
            </a:r>
            <a:r>
              <a:rPr lang="en-US" sz="1800" spc="-5" dirty="0">
                <a:effectLst/>
                <a:latin typeface="Gill Sans MT" panose="020B0502020104020203" pitchFamily="34" charset="-18"/>
                <a:ea typeface="Gill Sans MT" panose="020B0502020104020203" pitchFamily="34" charset="-18"/>
                <a:cs typeface="Gill Sans MT" panose="020B0502020104020203" pitchFamily="34" charset="-18"/>
              </a:rPr>
              <a:t>' coefficient; it has been legislated until 2035.</a:t>
            </a:r>
            <a:endParaRPr lang="en-GB" sz="1800" spc="-5" dirty="0">
              <a:effectLst/>
              <a:latin typeface="Times New Roman" panose="02020603050405020304" pitchFamily="18" charset="0"/>
              <a:ea typeface="Century Gothic" panose="020B0502020202020204" pitchFamily="34" charset="0"/>
              <a:cs typeface="Century Gothic" panose="020B0502020202020204" pitchFamily="34" charset="0"/>
            </a:endParaRPr>
          </a:p>
          <a:p>
            <a:pPr marL="742950" lvl="1" indent="-285750" algn="just">
              <a:spcAft>
                <a:spcPts val="600"/>
              </a:spcAft>
              <a:buSzPts val="700"/>
              <a:buFont typeface="Century Gothic" panose="020B0502020202020204" pitchFamily="34" charset="0"/>
              <a:buAutoNum type="arabicParenBoth"/>
            </a:pPr>
            <a:r>
              <a:rPr lang="en-US" sz="1800" spc="-5" dirty="0">
                <a:effectLst/>
                <a:latin typeface="Gill Sans MT" panose="020B0502020104020203" pitchFamily="34" charset="-18"/>
                <a:ea typeface="Gill Sans MT" panose="020B0502020104020203" pitchFamily="34" charset="-18"/>
                <a:cs typeface="Gill Sans MT" panose="020B0502020104020203" pitchFamily="34" charset="-18"/>
              </a:rPr>
              <a:t>An automatic balancing mechanism is applied in the auxiliary pension system.</a:t>
            </a:r>
            <a:endParaRPr lang="en-GB" sz="1800" spc="-5" dirty="0">
              <a:effectLst/>
              <a:latin typeface="Times New Roman" panose="02020603050405020304" pitchFamily="18" charset="0"/>
              <a:ea typeface="Century Gothic" panose="020B0502020202020204" pitchFamily="34" charset="0"/>
              <a:cs typeface="Century Gothic" panose="020B0502020202020204" pitchFamily="34" charset="0"/>
            </a:endParaRPr>
          </a:p>
          <a:p>
            <a:pPr marL="742950" lvl="1" indent="-285750" algn="just">
              <a:spcAft>
                <a:spcPts val="600"/>
              </a:spcAft>
              <a:buSzPts val="700"/>
              <a:buFont typeface="Century Gothic" panose="020B0502020202020204" pitchFamily="34" charset="0"/>
              <a:buAutoNum type="arabicParenBoth"/>
            </a:pPr>
            <a:r>
              <a:rPr lang="en-US" sz="1800" spc="-5" dirty="0">
                <a:effectLst/>
                <a:latin typeface="Gill Sans MT" panose="020B0502020104020203" pitchFamily="34" charset="-18"/>
                <a:ea typeface="Gill Sans MT" panose="020B0502020104020203" pitchFamily="34" charset="-18"/>
                <a:cs typeface="Gill Sans MT" panose="020B0502020104020203" pitchFamily="34" charset="-18"/>
              </a:rPr>
              <a:t>Subject to Parliamentary decision. The Government is obliged to provide Parliament, at least every five years, with recommendations to keep a stable proportion between the contribution period and life expectancy at retirement.</a:t>
            </a:r>
            <a:endParaRPr lang="en-GB" sz="1800" spc="-5" dirty="0">
              <a:effectLst/>
              <a:latin typeface="Times New Roman" panose="02020603050405020304" pitchFamily="18" charset="0"/>
              <a:ea typeface="Century Gothic" panose="020B0502020202020204" pitchFamily="34" charset="0"/>
              <a:cs typeface="Century Gothic" panose="020B0502020202020204" pitchFamily="34" charset="0"/>
            </a:endParaRPr>
          </a:p>
          <a:p>
            <a:pPr marL="742950" lvl="1" indent="-285750" algn="just">
              <a:spcAft>
                <a:spcPts val="600"/>
              </a:spcAft>
              <a:buSzPts val="700"/>
              <a:buFont typeface="Century Gothic" panose="020B0502020202020204" pitchFamily="34" charset="0"/>
              <a:buAutoNum type="arabicParenBoth"/>
            </a:pPr>
            <a:r>
              <a:rPr lang="en-US" sz="1800" spc="-5" dirty="0">
                <a:effectLst/>
                <a:latin typeface="Gill Sans MT" panose="020B0502020104020203" pitchFamily="34" charset="-18"/>
                <a:ea typeface="Gill Sans MT" panose="020B0502020104020203" pitchFamily="34" charset="-18"/>
                <a:cs typeface="Gill Sans MT" panose="020B0502020104020203" pitchFamily="34" charset="-18"/>
              </a:rPr>
              <a:t>The retirement age increases by two thirds of the increase in life expectancy in PT and NL. The PT sustainability factor is applied to some early pension benefits.</a:t>
            </a:r>
            <a:endParaRPr lang="en-GB" sz="1800" spc="-5" dirty="0">
              <a:effectLst/>
              <a:latin typeface="Times New Roman" panose="02020603050405020304" pitchFamily="18" charset="0"/>
              <a:ea typeface="Century Gothic" panose="020B0502020202020204" pitchFamily="34" charset="0"/>
              <a:cs typeface="Century Gothic" panose="020B0502020202020204" pitchFamily="34" charset="0"/>
            </a:endParaRPr>
          </a:p>
          <a:p>
            <a:pPr marL="742950" lvl="1" indent="-285750" algn="just">
              <a:spcAft>
                <a:spcPts val="600"/>
              </a:spcAft>
              <a:buSzPts val="700"/>
              <a:buFont typeface="Century Gothic" panose="020B0502020202020204" pitchFamily="34" charset="0"/>
              <a:buAutoNum type="arabicParenBoth"/>
            </a:pPr>
            <a:r>
              <a:rPr lang="en-US" sz="1800" spc="-5" dirty="0">
                <a:effectLst/>
                <a:latin typeface="Gill Sans MT" panose="020B0502020104020203" pitchFamily="34" charset="-18"/>
                <a:ea typeface="Gill Sans MT" panose="020B0502020104020203" pitchFamily="34" charset="-18"/>
                <a:cs typeface="Gill Sans MT" panose="020B0502020104020203" pitchFamily="34" charset="-18"/>
              </a:rPr>
              <a:t>In NDC systems (IT, LV, PL and SE), the benefit is linked to</a:t>
            </a:r>
            <a:r>
              <a:rPr lang="hu-HU" sz="1800" spc="-5" dirty="0">
                <a:effectLst/>
                <a:latin typeface="Gill Sans MT" panose="020B0502020104020203" pitchFamily="34" charset="-18"/>
                <a:ea typeface="Gill Sans MT" panose="020B0502020104020203" pitchFamily="34" charset="-18"/>
                <a:cs typeface="Gill Sans MT" panose="020B0502020104020203" pitchFamily="34" charset="-18"/>
              </a:rPr>
              <a:t> </a:t>
            </a:r>
            <a:r>
              <a:rPr lang="en-US" sz="1800" kern="0" dirty="0">
                <a:solidFill>
                  <a:srgbClr val="333399"/>
                </a:solidFill>
                <a:effectLst/>
                <a:latin typeface="Gill Sans MT" panose="020B0502020104020203" pitchFamily="34" charset="-18"/>
                <a:ea typeface="Gill Sans MT" panose="020B0502020104020203" pitchFamily="34" charset="-18"/>
                <a:cs typeface="Gill Sans MT" panose="020B0502020104020203" pitchFamily="34" charset="-18"/>
              </a:rPr>
              <a:t>changes in life expectancy through the annuity factor</a:t>
            </a:r>
            <a:endParaRPr lang="en-GB" sz="1800" spc="-5" dirty="0">
              <a:effectLst/>
              <a:latin typeface="Times New Roman" panose="02020603050405020304" pitchFamily="18" charset="0"/>
              <a:ea typeface="Century Gothic" panose="020B0502020202020204" pitchFamily="34" charset="0"/>
              <a:cs typeface="Century Gothic" panose="020B0502020202020204" pitchFamily="34" charset="0"/>
            </a:endParaRPr>
          </a:p>
          <a:p>
            <a:endParaRPr lang="en-GB" dirty="0"/>
          </a:p>
        </p:txBody>
      </p:sp>
      <p:sp>
        <p:nvSpPr>
          <p:cNvPr id="4" name="Slide Number Placeholder 3"/>
          <p:cNvSpPr>
            <a:spLocks noGrp="1"/>
          </p:cNvSpPr>
          <p:nvPr>
            <p:ph type="sldNum" sz="quarter" idx="5"/>
          </p:nvPr>
        </p:nvSpPr>
        <p:spPr/>
        <p:txBody>
          <a:bodyPr/>
          <a:lstStyle/>
          <a:p>
            <a:fld id="{1E9040DC-8D93-D248-A30D-A93EAD59A824}" type="slidenum">
              <a:rPr lang="nl-NL" smtClean="0"/>
              <a:t>23</a:t>
            </a:fld>
            <a:endParaRPr lang="nl-NL"/>
          </a:p>
        </p:txBody>
      </p:sp>
    </p:spTree>
    <p:extLst>
      <p:ext uri="{BB962C8B-B14F-4D97-AF65-F5344CB8AC3E}">
        <p14:creationId xmlns:p14="http://schemas.microsoft.com/office/powerpoint/2010/main" val="183410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1E9040DC-8D93-D248-A30D-A93EAD59A824}" type="slidenum">
              <a:rPr lang="nl-NL" smtClean="0"/>
              <a:t>25</a:t>
            </a:fld>
            <a:endParaRPr lang="nl-NL"/>
          </a:p>
        </p:txBody>
      </p:sp>
    </p:spTree>
    <p:extLst>
      <p:ext uri="{BB962C8B-B14F-4D97-AF65-F5344CB8AC3E}">
        <p14:creationId xmlns:p14="http://schemas.microsoft.com/office/powerpoint/2010/main" val="1849954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F3765B-D822-6385-892D-9518F5CFFB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2AF035-5108-CEA0-D6E7-F93C8D035D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0C7678-843D-0BED-7C76-B4AE6CFE196D}"/>
              </a:ext>
            </a:extLst>
          </p:cNvPr>
          <p:cNvSpPr>
            <a:spLocks noGrp="1"/>
          </p:cNvSpPr>
          <p:nvPr>
            <p:ph type="body" idx="1"/>
          </p:nvPr>
        </p:nvSpPr>
        <p:spPr/>
        <p:txBody>
          <a:bodyPr/>
          <a:lstStyle/>
          <a:p>
            <a:endParaRPr lang="el-GR" dirty="0"/>
          </a:p>
        </p:txBody>
      </p:sp>
      <p:sp>
        <p:nvSpPr>
          <p:cNvPr id="4" name="Slide Number Placeholder 3">
            <a:extLst>
              <a:ext uri="{FF2B5EF4-FFF2-40B4-BE49-F238E27FC236}">
                <a16:creationId xmlns:a16="http://schemas.microsoft.com/office/drawing/2014/main" id="{DC9DC32D-5C28-F319-C521-F8331A930C39}"/>
              </a:ext>
            </a:extLst>
          </p:cNvPr>
          <p:cNvSpPr>
            <a:spLocks noGrp="1"/>
          </p:cNvSpPr>
          <p:nvPr>
            <p:ph type="sldNum" sz="quarter" idx="10"/>
          </p:nvPr>
        </p:nvSpPr>
        <p:spPr/>
        <p:txBody>
          <a:bodyPr/>
          <a:lstStyle/>
          <a:p>
            <a:fld id="{AE6859AD-EB04-1548-BE76-A188840F8D09}" type="slidenum">
              <a:rPr lang="de-DE" smtClean="0"/>
              <a:pPr/>
              <a:t>3</a:t>
            </a:fld>
            <a:endParaRPr lang="de-DE" dirty="0"/>
          </a:p>
        </p:txBody>
      </p:sp>
    </p:spTree>
    <p:extLst>
      <p:ext uri="{BB962C8B-B14F-4D97-AF65-F5344CB8AC3E}">
        <p14:creationId xmlns:p14="http://schemas.microsoft.com/office/powerpoint/2010/main" val="3163247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1CFD9D-C2DE-C5E6-5863-C7DB513F6B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65D658-8F27-70E3-52FC-107D1F2744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2887C42-481C-241A-9879-5F714E70D415}"/>
              </a:ext>
            </a:extLst>
          </p:cNvPr>
          <p:cNvSpPr>
            <a:spLocks noGrp="1"/>
          </p:cNvSpPr>
          <p:nvPr>
            <p:ph type="body" idx="1"/>
          </p:nvPr>
        </p:nvSpPr>
        <p:spPr/>
        <p:txBody>
          <a:bodyPr/>
          <a:lstStyle/>
          <a:p>
            <a:r>
              <a:rPr lang="en-IE" dirty="0"/>
              <a:t>Results also sensitive to variable Vs fixed discount rate</a:t>
            </a:r>
          </a:p>
        </p:txBody>
      </p:sp>
      <p:sp>
        <p:nvSpPr>
          <p:cNvPr id="4" name="Slide Number Placeholder 3">
            <a:extLst>
              <a:ext uri="{FF2B5EF4-FFF2-40B4-BE49-F238E27FC236}">
                <a16:creationId xmlns:a16="http://schemas.microsoft.com/office/drawing/2014/main" id="{0B916A7B-4F7B-0546-1062-2BC36D14D6F3}"/>
              </a:ext>
            </a:extLst>
          </p:cNvPr>
          <p:cNvSpPr>
            <a:spLocks noGrp="1"/>
          </p:cNvSpPr>
          <p:nvPr>
            <p:ph type="sldNum" sz="quarter" idx="5"/>
          </p:nvPr>
        </p:nvSpPr>
        <p:spPr/>
        <p:txBody>
          <a:bodyPr/>
          <a:lstStyle/>
          <a:p>
            <a:fld id="{1E9040DC-8D93-D248-A30D-A93EAD59A824}" type="slidenum">
              <a:rPr lang="nl-NL" smtClean="0"/>
              <a:t>10</a:t>
            </a:fld>
            <a:endParaRPr lang="nl-NL"/>
          </a:p>
        </p:txBody>
      </p:sp>
    </p:spTree>
    <p:extLst>
      <p:ext uri="{BB962C8B-B14F-4D97-AF65-F5344CB8AC3E}">
        <p14:creationId xmlns:p14="http://schemas.microsoft.com/office/powerpoint/2010/main" val="1149407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C8773E-8A87-7B0C-F16E-57E1D51AD1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B1E46E-EA4D-F762-DCDC-1789190F0B8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2FFFB2-79FA-34F6-39EA-E91A662494CE}"/>
              </a:ext>
            </a:extLst>
          </p:cNvPr>
          <p:cNvSpPr>
            <a:spLocks noGrp="1"/>
          </p:cNvSpPr>
          <p:nvPr>
            <p:ph type="body" idx="1"/>
          </p:nvPr>
        </p:nvSpPr>
        <p:spPr/>
        <p:txBody>
          <a:bodyPr/>
          <a:lstStyle/>
          <a:p>
            <a:r>
              <a:rPr lang="en-IE" dirty="0"/>
              <a:t>Results also sensitive to variable Vs fixed discount rate</a:t>
            </a:r>
          </a:p>
        </p:txBody>
      </p:sp>
      <p:sp>
        <p:nvSpPr>
          <p:cNvPr id="4" name="Slide Number Placeholder 3">
            <a:extLst>
              <a:ext uri="{FF2B5EF4-FFF2-40B4-BE49-F238E27FC236}">
                <a16:creationId xmlns:a16="http://schemas.microsoft.com/office/drawing/2014/main" id="{58FA4AF1-1C7E-B8D6-4DC1-16B14FA47849}"/>
              </a:ext>
            </a:extLst>
          </p:cNvPr>
          <p:cNvSpPr>
            <a:spLocks noGrp="1"/>
          </p:cNvSpPr>
          <p:nvPr>
            <p:ph type="sldNum" sz="quarter" idx="5"/>
          </p:nvPr>
        </p:nvSpPr>
        <p:spPr/>
        <p:txBody>
          <a:bodyPr/>
          <a:lstStyle/>
          <a:p>
            <a:fld id="{1E9040DC-8D93-D248-A30D-A93EAD59A824}" type="slidenum">
              <a:rPr lang="nl-NL" smtClean="0"/>
              <a:t>11</a:t>
            </a:fld>
            <a:endParaRPr lang="nl-NL"/>
          </a:p>
        </p:txBody>
      </p:sp>
    </p:spTree>
    <p:extLst>
      <p:ext uri="{BB962C8B-B14F-4D97-AF65-F5344CB8AC3E}">
        <p14:creationId xmlns:p14="http://schemas.microsoft.com/office/powerpoint/2010/main" val="2689607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AE6859AD-EB04-1548-BE76-A188840F8D09}" type="slidenum">
              <a:rPr lang="de-DE" smtClean="0"/>
              <a:pPr/>
              <a:t>14</a:t>
            </a:fld>
            <a:endParaRPr lang="de-DE" dirty="0"/>
          </a:p>
        </p:txBody>
      </p:sp>
    </p:spTree>
    <p:extLst>
      <p:ext uri="{BB962C8B-B14F-4D97-AF65-F5344CB8AC3E}">
        <p14:creationId xmlns:p14="http://schemas.microsoft.com/office/powerpoint/2010/main" val="2572035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AE6859AD-EB04-1548-BE76-A188840F8D09}" type="slidenum">
              <a:rPr lang="de-DE" smtClean="0"/>
              <a:pPr/>
              <a:t>16</a:t>
            </a:fld>
            <a:endParaRPr lang="de-DE" dirty="0"/>
          </a:p>
        </p:txBody>
      </p:sp>
    </p:spTree>
    <p:extLst>
      <p:ext uri="{BB962C8B-B14F-4D97-AF65-F5344CB8AC3E}">
        <p14:creationId xmlns:p14="http://schemas.microsoft.com/office/powerpoint/2010/main" val="205445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AE6859AD-EB04-1548-BE76-A188840F8D09}" type="slidenum">
              <a:rPr lang="de-DE" smtClean="0"/>
              <a:pPr/>
              <a:t>17</a:t>
            </a:fld>
            <a:endParaRPr lang="de-DE" dirty="0"/>
          </a:p>
        </p:txBody>
      </p:sp>
    </p:spTree>
    <p:extLst>
      <p:ext uri="{BB962C8B-B14F-4D97-AF65-F5344CB8AC3E}">
        <p14:creationId xmlns:p14="http://schemas.microsoft.com/office/powerpoint/2010/main" val="280488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1E9040DC-8D93-D248-A30D-A93EAD59A824}" type="slidenum">
              <a:rPr lang="nl-NL" smtClean="0"/>
              <a:t>20</a:t>
            </a:fld>
            <a:endParaRPr lang="nl-NL"/>
          </a:p>
        </p:txBody>
      </p:sp>
    </p:spTree>
    <p:extLst>
      <p:ext uri="{BB962C8B-B14F-4D97-AF65-F5344CB8AC3E}">
        <p14:creationId xmlns:p14="http://schemas.microsoft.com/office/powerpoint/2010/main" val="729716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GB" sz="1600" b="0" i="0" u="none" strike="noStrike" dirty="0">
                <a:solidFill>
                  <a:srgbClr val="000000"/>
                </a:solidFill>
                <a:effectLst/>
                <a:latin typeface="Aptos Narrow" panose="020B0004020202020204" pitchFamily="34" charset="0"/>
              </a:rPr>
              <a:t>AR 2024</a:t>
            </a:r>
            <a:r>
              <a:rPr lang="en-GB" dirty="0"/>
              <a:t> </a:t>
            </a:r>
            <a:r>
              <a:rPr lang="en-GB" sz="1600" b="0" i="0" u="none" strike="noStrike" dirty="0">
                <a:solidFill>
                  <a:srgbClr val="000000"/>
                </a:solidFill>
                <a:effectLst/>
                <a:latin typeface="Aptos Narrow" panose="020B0004020202020204" pitchFamily="34" charset="0"/>
              </a:rPr>
              <a:t>Table I.AI.1: Pension schemes in EU Member States and projection coverage</a:t>
            </a:r>
            <a:r>
              <a:rPr lang="en-GB" dirty="0"/>
              <a:t> </a:t>
            </a:r>
          </a:p>
          <a:p>
            <a:endParaRPr lang="hu-HU" sz="1600" b="0" i="0" u="none" strike="noStrike" dirty="0">
              <a:solidFill>
                <a:srgbClr val="000000"/>
              </a:solidFill>
              <a:effectLst/>
              <a:latin typeface="Aptos Narrow" panose="020B0004020202020204" pitchFamily="34" charset="0"/>
            </a:endParaRPr>
          </a:p>
          <a:p>
            <a:r>
              <a:rPr lang="en-GB" sz="1600" b="0" i="0" u="none" strike="noStrike" dirty="0">
                <a:solidFill>
                  <a:srgbClr val="000000"/>
                </a:solidFill>
                <a:effectLst/>
                <a:latin typeface="Aptos Narrow" panose="020B0004020202020204" pitchFamily="34" charset="0"/>
              </a:rPr>
              <a:t>DB</a:t>
            </a:r>
            <a:r>
              <a:rPr lang="en-GB" dirty="0"/>
              <a:t> </a:t>
            </a:r>
            <a:r>
              <a:rPr lang="en-GB" sz="1600" b="0" i="0" u="none" strike="noStrike" dirty="0">
                <a:solidFill>
                  <a:srgbClr val="000000"/>
                </a:solidFill>
                <a:effectLst/>
                <a:latin typeface="Aptos Narrow" panose="020B0004020202020204" pitchFamily="34" charset="0"/>
              </a:rPr>
              <a:t>defined benefit</a:t>
            </a:r>
            <a:r>
              <a:rPr lang="en-GB" dirty="0"/>
              <a:t> </a:t>
            </a:r>
            <a:endParaRPr lang="hu-HU" dirty="0"/>
          </a:p>
          <a:p>
            <a:r>
              <a:rPr lang="en-GB" sz="1600" b="0" i="0" u="none" strike="noStrike" dirty="0">
                <a:solidFill>
                  <a:srgbClr val="000000"/>
                </a:solidFill>
                <a:effectLst/>
                <a:latin typeface="Aptos Narrow" panose="020B0004020202020204" pitchFamily="34" charset="0"/>
              </a:rPr>
              <a:t>PS</a:t>
            </a:r>
            <a:r>
              <a:rPr lang="en-GB" dirty="0"/>
              <a:t> </a:t>
            </a:r>
            <a:r>
              <a:rPr lang="en-GB" sz="1600" b="0" i="0" u="none" strike="noStrike" dirty="0">
                <a:solidFill>
                  <a:srgbClr val="000000"/>
                </a:solidFill>
                <a:effectLst/>
                <a:latin typeface="Aptos Narrow" panose="020B0004020202020204" pitchFamily="34" charset="0"/>
              </a:rPr>
              <a:t>point system</a:t>
            </a:r>
            <a:r>
              <a:rPr lang="en-GB" dirty="0"/>
              <a:t> </a:t>
            </a:r>
            <a:endParaRPr lang="hu-HU" dirty="0"/>
          </a:p>
          <a:p>
            <a:r>
              <a:rPr lang="en-GB" sz="1600" b="0" i="0" u="none" strike="noStrike" dirty="0">
                <a:solidFill>
                  <a:srgbClr val="000000"/>
                </a:solidFill>
                <a:effectLst/>
                <a:latin typeface="Aptos Narrow" panose="020B0004020202020204" pitchFamily="34" charset="0"/>
              </a:rPr>
              <a:t>NDC</a:t>
            </a:r>
            <a:r>
              <a:rPr lang="en-GB" dirty="0"/>
              <a:t> </a:t>
            </a:r>
            <a:r>
              <a:rPr lang="en-GB" sz="1600" b="0" i="0" u="none" strike="noStrike" dirty="0">
                <a:solidFill>
                  <a:srgbClr val="000000"/>
                </a:solidFill>
                <a:effectLst/>
                <a:latin typeface="Aptos Narrow" panose="020B0004020202020204" pitchFamily="34" charset="0"/>
              </a:rPr>
              <a:t>notional defined contribution</a:t>
            </a:r>
            <a:r>
              <a:rPr lang="en-GB" dirty="0"/>
              <a:t> </a:t>
            </a:r>
            <a:endParaRPr lang="hu-HU" dirty="0"/>
          </a:p>
          <a:p>
            <a:r>
              <a:rPr lang="en-GB" sz="1600" b="0" i="0" u="none" strike="noStrike" dirty="0">
                <a:solidFill>
                  <a:srgbClr val="000000"/>
                </a:solidFill>
                <a:effectLst/>
                <a:latin typeface="Aptos Narrow" panose="020B0004020202020204" pitchFamily="34" charset="0"/>
              </a:rPr>
              <a:t>MT</a:t>
            </a:r>
            <a:r>
              <a:rPr lang="en-GB" dirty="0"/>
              <a:t> </a:t>
            </a:r>
            <a:r>
              <a:rPr lang="en-GB" sz="1600" b="0" i="0" u="none" strike="noStrike" dirty="0">
                <a:solidFill>
                  <a:srgbClr val="000000"/>
                </a:solidFill>
                <a:effectLst/>
                <a:latin typeface="Aptos Narrow" panose="020B0004020202020204" pitchFamily="34" charset="0"/>
              </a:rPr>
              <a:t>Means-tested</a:t>
            </a:r>
            <a:r>
              <a:rPr lang="en-GB" dirty="0"/>
              <a:t> </a:t>
            </a:r>
            <a:endParaRPr lang="hu-HU" dirty="0"/>
          </a:p>
          <a:p>
            <a:r>
              <a:rPr lang="en-GB" sz="1600" b="0" i="0" u="none" strike="noStrike" dirty="0">
                <a:solidFill>
                  <a:srgbClr val="000000"/>
                </a:solidFill>
                <a:effectLst/>
                <a:latin typeface="Aptos Narrow" panose="020B0004020202020204" pitchFamily="34" charset="0"/>
              </a:rPr>
              <a:t>FR</a:t>
            </a:r>
            <a:r>
              <a:rPr lang="en-GB" dirty="0"/>
              <a:t> </a:t>
            </a:r>
            <a:r>
              <a:rPr lang="en-GB" sz="1600" b="0" i="0" u="none" strike="noStrike" dirty="0">
                <a:solidFill>
                  <a:srgbClr val="000000"/>
                </a:solidFill>
                <a:effectLst/>
                <a:latin typeface="Aptos Narrow" panose="020B0004020202020204" pitchFamily="34" charset="0"/>
              </a:rPr>
              <a:t>Flat rate</a:t>
            </a:r>
            <a:r>
              <a:rPr lang="en-GB" dirty="0"/>
              <a:t> </a:t>
            </a:r>
            <a:endParaRPr lang="hu-HU" dirty="0"/>
          </a:p>
          <a:p>
            <a:r>
              <a:rPr lang="en-GB" sz="1600" b="0" i="0" u="none" strike="noStrike" dirty="0">
                <a:solidFill>
                  <a:srgbClr val="000000"/>
                </a:solidFill>
                <a:effectLst/>
                <a:latin typeface="Aptos Narrow" panose="020B0004020202020204" pitchFamily="34" charset="0"/>
              </a:rPr>
              <a:t>ER</a:t>
            </a:r>
            <a:r>
              <a:rPr lang="en-GB" dirty="0"/>
              <a:t> </a:t>
            </a:r>
            <a:r>
              <a:rPr lang="en-GB" sz="1600" b="0" i="0" u="none" strike="noStrike" dirty="0">
                <a:solidFill>
                  <a:srgbClr val="000000"/>
                </a:solidFill>
                <a:effectLst/>
                <a:latin typeface="Aptos Narrow" panose="020B0004020202020204" pitchFamily="34" charset="0"/>
              </a:rPr>
              <a:t>Earnings-related</a:t>
            </a:r>
            <a:r>
              <a:rPr lang="en-GB" dirty="0"/>
              <a:t> </a:t>
            </a:r>
            <a:endParaRPr lang="hu-HU" dirty="0"/>
          </a:p>
          <a:p>
            <a:r>
              <a:rPr lang="en-GB" sz="1600" b="0" i="0" u="none" strike="noStrike" dirty="0">
                <a:solidFill>
                  <a:srgbClr val="000000"/>
                </a:solidFill>
                <a:effectLst/>
                <a:latin typeface="Aptos Narrow" panose="020B0004020202020204" pitchFamily="34" charset="0"/>
              </a:rPr>
              <a:t>SA</a:t>
            </a:r>
            <a:r>
              <a:rPr lang="en-GB" dirty="0"/>
              <a:t> </a:t>
            </a:r>
            <a:r>
              <a:rPr lang="en-GB" sz="1600" b="0" i="0" u="none" strike="noStrike" dirty="0">
                <a:solidFill>
                  <a:srgbClr val="000000"/>
                </a:solidFill>
                <a:effectLst/>
                <a:latin typeface="Aptos Narrow" panose="020B0004020202020204" pitchFamily="34" charset="0"/>
              </a:rPr>
              <a:t>Social allowance/assistance</a:t>
            </a:r>
            <a:r>
              <a:rPr lang="en-GB" dirty="0"/>
              <a:t> </a:t>
            </a:r>
            <a:endParaRPr lang="hu-HU" dirty="0"/>
          </a:p>
          <a:p>
            <a:r>
              <a:rPr lang="en-GB" sz="1600" b="0" i="0" u="none" strike="noStrike" dirty="0">
                <a:solidFill>
                  <a:srgbClr val="000000"/>
                </a:solidFill>
                <a:effectLst/>
                <a:latin typeface="Aptos Narrow" panose="020B0004020202020204" pitchFamily="34" charset="0"/>
              </a:rPr>
              <a:t>X</a:t>
            </a:r>
            <a:r>
              <a:rPr lang="en-GB" dirty="0"/>
              <a:t> </a:t>
            </a:r>
            <a:r>
              <a:rPr lang="en-GB" sz="1600" b="0" i="0" u="none" strike="noStrike" dirty="0">
                <a:solidFill>
                  <a:srgbClr val="000000"/>
                </a:solidFill>
                <a:effectLst/>
                <a:latin typeface="Aptos Narrow" panose="020B0004020202020204" pitchFamily="34" charset="0"/>
              </a:rPr>
              <a:t>Does not exist</a:t>
            </a:r>
            <a:r>
              <a:rPr lang="en-GB" dirty="0"/>
              <a:t> </a:t>
            </a:r>
            <a:endParaRPr lang="hu-HU" dirty="0"/>
          </a:p>
          <a:p>
            <a:r>
              <a:rPr lang="en-GB" sz="1600" b="0" i="0" u="none" strike="noStrike" dirty="0">
                <a:solidFill>
                  <a:srgbClr val="000000"/>
                </a:solidFill>
                <a:effectLst/>
                <a:latin typeface="Aptos Narrow" panose="020B0004020202020204" pitchFamily="34" charset="0"/>
              </a:rPr>
              <a:t>V</a:t>
            </a:r>
            <a:r>
              <a:rPr lang="en-GB" dirty="0"/>
              <a:t> </a:t>
            </a:r>
            <a:r>
              <a:rPr lang="en-GB" sz="1600" b="0" i="0" u="none" strike="noStrike" dirty="0">
                <a:solidFill>
                  <a:srgbClr val="000000"/>
                </a:solidFill>
                <a:effectLst/>
                <a:latin typeface="Aptos Narrow" panose="020B0004020202020204" pitchFamily="34" charset="0"/>
              </a:rPr>
              <a:t>Voluntary participation in the scheme</a:t>
            </a:r>
            <a:r>
              <a:rPr lang="en-GB" dirty="0"/>
              <a:t> </a:t>
            </a:r>
            <a:endParaRPr lang="hu-HU" dirty="0"/>
          </a:p>
          <a:p>
            <a:r>
              <a:rPr lang="en-GB" sz="1600" b="0" i="0" u="none" strike="noStrike" dirty="0">
                <a:solidFill>
                  <a:srgbClr val="000000"/>
                </a:solidFill>
                <a:effectLst/>
                <a:latin typeface="Aptos Narrow" panose="020B0004020202020204" pitchFamily="34" charset="0"/>
              </a:rPr>
              <a:t>M</a:t>
            </a:r>
            <a:r>
              <a:rPr lang="en-GB" dirty="0"/>
              <a:t> </a:t>
            </a:r>
            <a:r>
              <a:rPr lang="en-GB" sz="1600" b="0" i="0" u="none" strike="noStrike" dirty="0">
                <a:solidFill>
                  <a:srgbClr val="000000"/>
                </a:solidFill>
                <a:effectLst/>
                <a:latin typeface="Aptos Narrow" panose="020B0004020202020204" pitchFamily="34" charset="0"/>
              </a:rPr>
              <a:t>Mandatory participation in the scheme</a:t>
            </a:r>
            <a:r>
              <a:rPr lang="en-GB" dirty="0"/>
              <a:t> </a:t>
            </a:r>
            <a:endParaRPr lang="hu-HU" sz="1600" b="0" i="0" u="none" strike="noStrike" dirty="0">
              <a:solidFill>
                <a:srgbClr val="000000"/>
              </a:solidFill>
              <a:effectLst/>
              <a:latin typeface="Aptos Narrow" panose="020B0004020202020204" pitchFamily="34" charset="0"/>
            </a:endParaRPr>
          </a:p>
          <a:p>
            <a:pPr marL="342900" indent="-342900">
              <a:buAutoNum type="arabicParenBoth"/>
            </a:pPr>
            <a:r>
              <a:rPr lang="en-GB" sz="1600" b="0" i="0" u="none" strike="noStrike" dirty="0">
                <a:solidFill>
                  <a:srgbClr val="000000"/>
                </a:solidFill>
                <a:effectLst/>
                <a:latin typeface="Aptos Narrow" panose="020B0004020202020204" pitchFamily="34" charset="0"/>
              </a:rPr>
              <a:t>The public supplementary pension fund is NDC since 2015. From 2022 onwards, the supplementary pensions of new labour market entrants are covered by a funded DC scheme (treated as a mandatory private individual scheme in the projections).</a:t>
            </a:r>
            <a:r>
              <a:rPr lang="en-GB" dirty="0"/>
              <a:t> </a:t>
            </a:r>
            <a:endParaRPr lang="hu-HU" dirty="0"/>
          </a:p>
          <a:p>
            <a:pPr marL="342900" indent="-342900">
              <a:buAutoNum type="arabicParenBoth"/>
            </a:pPr>
            <a:r>
              <a:rPr lang="en-GB" sz="1600" b="0" i="0" u="none" strike="noStrike" dirty="0">
                <a:solidFill>
                  <a:srgbClr val="000000"/>
                </a:solidFill>
                <a:effectLst/>
                <a:latin typeface="Aptos Narrow" panose="020B0004020202020204" pitchFamily="34" charset="0"/>
              </a:rPr>
              <a:t>Point system refers to the complementary ARRCO and AGIRC schemes.</a:t>
            </a:r>
            <a:r>
              <a:rPr lang="en-GB" dirty="0"/>
              <a:t> </a:t>
            </a:r>
            <a:endParaRPr lang="hu-HU" dirty="0"/>
          </a:p>
          <a:p>
            <a:pPr marL="342900" indent="-342900">
              <a:buAutoNum type="arabicParenBoth"/>
            </a:pPr>
            <a:r>
              <a:rPr lang="hu-HU" dirty="0"/>
              <a:t>P</a:t>
            </a:r>
            <a:r>
              <a:rPr lang="en-GB" sz="1600" b="0" i="0" u="none" strike="noStrike" dirty="0" err="1">
                <a:solidFill>
                  <a:srgbClr val="000000"/>
                </a:solidFill>
                <a:effectLst/>
                <a:latin typeface="Aptos Narrow" panose="020B0004020202020204" pitchFamily="34" charset="0"/>
              </a:rPr>
              <a:t>ublic</a:t>
            </a:r>
            <a:r>
              <a:rPr lang="en-GB" sz="1600" b="0" i="0" u="none" strike="noStrike" dirty="0">
                <a:solidFill>
                  <a:srgbClr val="000000"/>
                </a:solidFill>
                <a:effectLst/>
                <a:latin typeface="Aptos Narrow" panose="020B0004020202020204" pitchFamily="34" charset="0"/>
              </a:rPr>
              <a:t> pension expenditure includes all public expenditure on pensions and equivalent cash benefits granted for a long period, see Annex 5 for details on the coverage of the public pension expenditure projections.</a:t>
            </a:r>
            <a:endParaRPr lang="hu-HU" sz="1600" b="0" i="0" u="none" strike="noStrike" dirty="0">
              <a:solidFill>
                <a:srgbClr val="000000"/>
              </a:solidFill>
              <a:effectLst/>
              <a:latin typeface="Aptos Narrow" panose="020B0004020202020204" pitchFamily="34" charset="0"/>
            </a:endParaRPr>
          </a:p>
          <a:p>
            <a:pPr marL="342900" indent="-342900">
              <a:buAutoNum type="arabicParenBoth"/>
            </a:pPr>
            <a:r>
              <a:rPr lang="en-GB" dirty="0"/>
              <a:t> </a:t>
            </a:r>
            <a:endParaRPr lang="hu-HU" dirty="0"/>
          </a:p>
          <a:p>
            <a:pPr marL="342900" indent="-342900">
              <a:buAutoNum type="arabicParenBoth"/>
            </a:pPr>
            <a:r>
              <a:rPr lang="en-GB" sz="1600" b="0" i="0" u="none" strike="noStrike" dirty="0">
                <a:solidFill>
                  <a:srgbClr val="000000"/>
                </a:solidFill>
                <a:effectLst/>
                <a:latin typeface="Aptos Narrow" panose="020B0004020202020204" pitchFamily="34" charset="0"/>
              </a:rPr>
              <a:t>The minimum pension constitutes an integral part of the pension, guaranteed for members that have contributed at least 20 years. It is included in the projections. Elder people who do not qualify for a minimum pension can receive the means-tested social inclusion income, which is not included in the projections.</a:t>
            </a:r>
            <a:r>
              <a:rPr lang="en-GB" dirty="0"/>
              <a:t> </a:t>
            </a:r>
            <a:endParaRPr lang="hu-HU" dirty="0"/>
          </a:p>
          <a:p>
            <a:pPr marL="342900" indent="-342900">
              <a:buAutoNum type="arabicParenBoth"/>
            </a:pPr>
            <a:r>
              <a:rPr lang="en-GB" sz="1600" b="0" i="0" u="none" strike="noStrike" dirty="0">
                <a:solidFill>
                  <a:srgbClr val="000000"/>
                </a:solidFill>
                <a:effectLst/>
                <a:latin typeface="Aptos Narrow" panose="020B0004020202020204" pitchFamily="34" charset="0"/>
              </a:rPr>
              <a:t>Aside from the old-age allowance, which is not included in the pension system, there is an earnings-related minimum pension under the state pension system. Both are included in the projections.</a:t>
            </a:r>
            <a:r>
              <a:rPr lang="en-GB" dirty="0"/>
              <a:t> </a:t>
            </a:r>
            <a:endParaRPr lang="hu-HU" dirty="0"/>
          </a:p>
          <a:p>
            <a:pPr marL="342900" indent="-342900">
              <a:buAutoNum type="arabicParenBoth"/>
            </a:pPr>
            <a:r>
              <a:rPr lang="en-GB" sz="1600" b="0" i="0" u="none" strike="noStrike" dirty="0">
                <a:solidFill>
                  <a:srgbClr val="000000"/>
                </a:solidFill>
                <a:effectLst/>
                <a:latin typeface="Aptos Narrow" panose="020B0004020202020204" pitchFamily="34" charset="0"/>
              </a:rPr>
              <a:t>Includes all pensions of the non-earning-related scheme such as old-age, disability and survivor pensions and the social supplement.</a:t>
            </a:r>
            <a:r>
              <a:rPr lang="en-GB" dirty="0"/>
              <a:t> </a:t>
            </a:r>
            <a:endParaRPr lang="hu-HU" dirty="0"/>
          </a:p>
          <a:p>
            <a:pPr marL="342900" indent="-342900">
              <a:buAutoNum type="arabicParenBoth"/>
            </a:pPr>
            <a:r>
              <a:rPr lang="en-GB" sz="1600" b="0" i="0" u="none" strike="noStrike" dirty="0">
                <a:solidFill>
                  <a:srgbClr val="000000"/>
                </a:solidFill>
                <a:effectLst/>
                <a:latin typeface="Aptos Narrow" panose="020B0004020202020204" pitchFamily="34" charset="0"/>
              </a:rPr>
              <a:t>Participation in an occupational scheme is mandatory for employees if their company is subject to a collective agreement that provides for a second pillar.</a:t>
            </a:r>
            <a:r>
              <a:rPr lang="en-GB" dirty="0"/>
              <a:t> </a:t>
            </a:r>
            <a:endParaRPr lang="hu-HU" dirty="0"/>
          </a:p>
          <a:p>
            <a:pPr marL="342900" indent="-342900">
              <a:buAutoNum type="arabicParenBoth"/>
            </a:pPr>
            <a:r>
              <a:rPr lang="en-GB" sz="1600" b="0" i="0" u="none" strike="noStrike" dirty="0">
                <a:solidFill>
                  <a:srgbClr val="000000"/>
                </a:solidFill>
                <a:effectLst/>
                <a:latin typeface="Aptos Narrow" panose="020B0004020202020204" pitchFamily="34" charset="0"/>
              </a:rPr>
              <a:t>Occupational pension schemes established under collective bargaining agreements are mandatory for employers, with the possibility to opt-out for employees, others are voluntary.</a:t>
            </a:r>
            <a:r>
              <a:rPr lang="en-GB" dirty="0"/>
              <a:t> </a:t>
            </a:r>
          </a:p>
        </p:txBody>
      </p:sp>
      <p:sp>
        <p:nvSpPr>
          <p:cNvPr id="4" name="Slide Number Placeholder 3"/>
          <p:cNvSpPr>
            <a:spLocks noGrp="1"/>
          </p:cNvSpPr>
          <p:nvPr>
            <p:ph type="sldNum" sz="quarter" idx="5"/>
          </p:nvPr>
        </p:nvSpPr>
        <p:spPr/>
        <p:txBody>
          <a:bodyPr/>
          <a:lstStyle/>
          <a:p>
            <a:fld id="{1E9040DC-8D93-D248-A30D-A93EAD59A824}" type="slidenum">
              <a:rPr lang="nl-NL" smtClean="0"/>
              <a:t>22</a:t>
            </a:fld>
            <a:endParaRPr lang="nl-NL"/>
          </a:p>
        </p:txBody>
      </p:sp>
    </p:spTree>
    <p:extLst>
      <p:ext uri="{BB962C8B-B14F-4D97-AF65-F5344CB8AC3E}">
        <p14:creationId xmlns:p14="http://schemas.microsoft.com/office/powerpoint/2010/main" val="33722799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4.emf"/><Relationship Id="rId4" Type="http://schemas.openxmlformats.org/officeDocument/2006/relationships/image" Target="../media/image5.jp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0_Titeldia 1">
    <p:spTree>
      <p:nvGrpSpPr>
        <p:cNvPr id="1" name=""/>
        <p:cNvGrpSpPr/>
        <p:nvPr/>
      </p:nvGrpSpPr>
      <p:grpSpPr>
        <a:xfrm>
          <a:off x="0" y="0"/>
          <a:ext cx="0" cy="0"/>
          <a:chOff x="0" y="0"/>
          <a:chExt cx="0" cy="0"/>
        </a:xfrm>
      </p:grpSpPr>
      <p:pic>
        <p:nvPicPr>
          <p:cNvPr id="14" name="Afbeelding 13">
            <a:extLst>
              <a:ext uri="{FF2B5EF4-FFF2-40B4-BE49-F238E27FC236}">
                <a16:creationId xmlns:a16="http://schemas.microsoft.com/office/drawing/2014/main" id="{B8664A1E-69EF-B546-AD64-5548ACB1C43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612"/>
            <a:ext cx="12192000" cy="6656832"/>
          </a:xfrm>
          <a:prstGeom prst="rect">
            <a:avLst/>
          </a:prstGeom>
        </p:spPr>
      </p:pic>
      <p:sp>
        <p:nvSpPr>
          <p:cNvPr id="13315" name="Rectangle 3"/>
          <p:cNvSpPr>
            <a:spLocks noGrp="1" noChangeArrowheads="1"/>
          </p:cNvSpPr>
          <p:nvPr>
            <p:ph type="ctrTitle" sz="quarter" hasCustomPrompt="1"/>
          </p:nvPr>
        </p:nvSpPr>
        <p:spPr>
          <a:xfrm>
            <a:off x="914400" y="3141311"/>
            <a:ext cx="10058400" cy="609600"/>
          </a:xfrm>
          <a:prstGeom prst="rect">
            <a:avLst/>
          </a:prstGeom>
          <a:extLst>
            <a:ext uri="{909E8E84-426E-40dd-AFC4-6F175D3DCCD1}">
              <a14:hiddenFill xmlns="" xmlns:a14="http://schemas.microsoft.com/office/drawing/2010/main">
                <a:solidFill>
                  <a:srgbClr val="66400C"/>
                </a:solidFill>
              </a14:hiddenFill>
            </a:ext>
          </a:extLst>
        </p:spPr>
        <p:txBody>
          <a:bodyPr anchor="b"/>
          <a:lstStyle>
            <a:lvl1pPr>
              <a:defRPr>
                <a:solidFill>
                  <a:schemeClr val="accent1"/>
                </a:solidFill>
              </a:defRPr>
            </a:lvl1pPr>
          </a:lstStyle>
          <a:p>
            <a:r>
              <a:rPr lang="en-US" dirty="0"/>
              <a:t>Presentation title</a:t>
            </a:r>
          </a:p>
        </p:txBody>
      </p:sp>
      <p:sp>
        <p:nvSpPr>
          <p:cNvPr id="13316" name="Rectangle 4"/>
          <p:cNvSpPr>
            <a:spLocks noGrp="1" noChangeArrowheads="1"/>
          </p:cNvSpPr>
          <p:nvPr>
            <p:ph type="subTitle" idx="1"/>
          </p:nvPr>
        </p:nvSpPr>
        <p:spPr>
          <a:xfrm>
            <a:off x="914400" y="4072639"/>
            <a:ext cx="10058400" cy="382284"/>
          </a:xfrm>
          <a:extLst>
            <a:ext uri="{909E8E84-426E-40dd-AFC4-6F175D3DCCD1}">
              <a14:hiddenFill xmlns="" xmlns:a14="http://schemas.microsoft.com/office/drawing/2010/main">
                <a:solidFill>
                  <a:schemeClr val="accent1"/>
                </a:solidFill>
              </a14:hiddenFill>
            </a:ext>
          </a:extLst>
        </p:spPr>
        <p:txBody>
          <a:bodyPr>
            <a:spAutoFit/>
          </a:bodyPr>
          <a:lstStyle>
            <a:lvl1pPr marL="0" indent="0">
              <a:defRPr sz="2200"/>
            </a:lvl1pPr>
          </a:lstStyle>
          <a:p>
            <a:pPr lvl="0"/>
            <a:r>
              <a:rPr lang="nl-NL" noProof="0" dirty="0"/>
              <a:t>Klik om de ondertitelstijl van het model te bewerken</a:t>
            </a:r>
            <a:endParaRPr lang="en-GB" noProof="0" dirty="0"/>
          </a:p>
        </p:txBody>
      </p:sp>
      <p:sp>
        <p:nvSpPr>
          <p:cNvPr id="13317" name="Text Box 5"/>
          <p:cNvSpPr txBox="1">
            <a:spLocks noChangeArrowheads="1"/>
          </p:cNvSpPr>
          <p:nvPr/>
        </p:nvSpPr>
        <p:spPr bwMode="auto">
          <a:xfrm>
            <a:off x="1401234" y="5194301"/>
            <a:ext cx="320601"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19" name="Text Box 7"/>
          <p:cNvSpPr txBox="1">
            <a:spLocks noChangeArrowheads="1"/>
          </p:cNvSpPr>
          <p:nvPr/>
        </p:nvSpPr>
        <p:spPr bwMode="auto">
          <a:xfrm>
            <a:off x="1524000" y="1905001"/>
            <a:ext cx="8636000"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20" name="Rectangle 8"/>
          <p:cNvSpPr>
            <a:spLocks noGrp="1" noChangeArrowheads="1"/>
          </p:cNvSpPr>
          <p:nvPr>
            <p:ph type="dt" sz="quarter" idx="2"/>
          </p:nvPr>
        </p:nvSpPr>
        <p:spPr bwMode="auto">
          <a:xfrm>
            <a:off x="2438400" y="5943600"/>
            <a:ext cx="8534400" cy="457200"/>
          </a:xfrm>
          <a:prstGeom prst="rect">
            <a:avLst/>
          </a:prstGeom>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rgbClr val="003741"/>
                </a:solidFill>
                <a:latin typeface="Calibri Normaal" charset="0"/>
              </a:defRPr>
            </a:lvl1pPr>
          </a:lstStyle>
          <a:p>
            <a:endParaRPr lang="en-GB" dirty="0"/>
          </a:p>
        </p:txBody>
      </p:sp>
      <p:pic>
        <p:nvPicPr>
          <p:cNvPr id="10" name="Afbeelding 9"/>
          <p:cNvPicPr>
            <a:picLocks noChangeAspect="1"/>
          </p:cNvPicPr>
          <p:nvPr userDrawn="1"/>
        </p:nvPicPr>
        <p:blipFill>
          <a:blip r:embed="rId3"/>
          <a:stretch>
            <a:fillRect/>
          </a:stretch>
        </p:blipFill>
        <p:spPr>
          <a:xfrm>
            <a:off x="0" y="6608789"/>
            <a:ext cx="12192000" cy="258835"/>
          </a:xfrm>
          <a:prstGeom prst="rect">
            <a:avLst/>
          </a:prstGeom>
        </p:spPr>
      </p:pic>
      <p:pic>
        <p:nvPicPr>
          <p:cNvPr id="2" name="Afbeelding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248" y="1162542"/>
            <a:ext cx="12218147" cy="1906031"/>
          </a:xfrm>
          <a:prstGeom prst="rect">
            <a:avLst/>
          </a:prstGeom>
        </p:spPr>
      </p:pic>
      <p:pic>
        <p:nvPicPr>
          <p:cNvPr id="15" name="Afbeelding 14">
            <a:extLst>
              <a:ext uri="{FF2B5EF4-FFF2-40B4-BE49-F238E27FC236}">
                <a16:creationId xmlns:a16="http://schemas.microsoft.com/office/drawing/2014/main" id="{9794D01D-4E1B-7547-AC3C-5810F650B1BA}"/>
              </a:ext>
            </a:extLst>
          </p:cNvPr>
          <p:cNvPicPr>
            <a:picLocks noChangeAspect="1"/>
          </p:cNvPicPr>
          <p:nvPr userDrawn="1"/>
        </p:nvPicPr>
        <p:blipFill>
          <a:blip r:embed="rId5"/>
          <a:stretch>
            <a:fillRect/>
          </a:stretch>
        </p:blipFill>
        <p:spPr>
          <a:xfrm>
            <a:off x="853340" y="6606000"/>
            <a:ext cx="2186940" cy="243840"/>
          </a:xfrm>
          <a:prstGeom prst="rect">
            <a:avLst/>
          </a:prstGeom>
        </p:spPr>
      </p:pic>
      <p:sp>
        <p:nvSpPr>
          <p:cNvPr id="3" name="Tijdelijke aanduiding voor dianummer 2">
            <a:extLst>
              <a:ext uri="{FF2B5EF4-FFF2-40B4-BE49-F238E27FC236}">
                <a16:creationId xmlns:a16="http://schemas.microsoft.com/office/drawing/2014/main" id="{10E28DFD-8FA9-CE4B-8790-214293B18714}"/>
              </a:ext>
            </a:extLst>
          </p:cNvPr>
          <p:cNvSpPr>
            <a:spLocks noGrp="1"/>
          </p:cNvSpPr>
          <p:nvPr>
            <p:ph type="sldNum" sz="quarter" idx="10"/>
          </p:nvPr>
        </p:nvSpPr>
        <p:spPr/>
        <p:txBody>
          <a:bodyPr/>
          <a:lstStyle/>
          <a:p>
            <a:fld id="{306CB06F-8D94-B64C-AC66-62AFBAF0736E}" type="slidenum">
              <a:rPr lang="nl-NL" smtClean="0"/>
              <a:pPr/>
              <a:t>‹#›</a:t>
            </a:fld>
            <a:endParaRPr lang="nl-NL" dirty="0"/>
          </a:p>
        </p:txBody>
      </p:sp>
      <p:pic>
        <p:nvPicPr>
          <p:cNvPr id="16" name="Afbeelding 15">
            <a:extLst>
              <a:ext uri="{FF2B5EF4-FFF2-40B4-BE49-F238E27FC236}">
                <a16:creationId xmlns:a16="http://schemas.microsoft.com/office/drawing/2014/main" id="{4D2FF95D-F477-5042-9EEC-3457BEB93EDF}"/>
              </a:ext>
            </a:extLst>
          </p:cNvPr>
          <p:cNvPicPr>
            <a:picLocks noChangeAspect="1"/>
          </p:cNvPicPr>
          <p:nvPr userDrawn="1"/>
        </p:nvPicPr>
        <p:blipFill>
          <a:blip r:embed="rId6"/>
          <a:stretch>
            <a:fillRect/>
          </a:stretch>
        </p:blipFill>
        <p:spPr>
          <a:xfrm>
            <a:off x="9352800" y="61200"/>
            <a:ext cx="2401200" cy="1084712"/>
          </a:xfrm>
          <a:prstGeom prst="rect">
            <a:avLst/>
          </a:prstGeom>
        </p:spPr>
      </p:pic>
    </p:spTree>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0_Titeldia 2">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84976"/>
            <a:ext cx="12192000" cy="5423814"/>
          </a:xfrm>
          <a:prstGeom prst="rect">
            <a:avLst/>
          </a:prstGeom>
        </p:spPr>
      </p:pic>
      <p:sp>
        <p:nvSpPr>
          <p:cNvPr id="13315" name="Rectangle 3"/>
          <p:cNvSpPr>
            <a:spLocks noGrp="1" noChangeArrowheads="1"/>
          </p:cNvSpPr>
          <p:nvPr>
            <p:ph type="ctrTitle" sz="quarter" hasCustomPrompt="1"/>
          </p:nvPr>
        </p:nvSpPr>
        <p:spPr>
          <a:xfrm>
            <a:off x="914400" y="2819400"/>
            <a:ext cx="10058400" cy="609600"/>
          </a:xfrm>
          <a:prstGeom prst="rect">
            <a:avLst/>
          </a:prstGeom>
          <a:extLst>
            <a:ext uri="{909E8E84-426E-40dd-AFC4-6F175D3DCCD1}">
              <a14:hiddenFill xmlns="" xmlns:a14="http://schemas.microsoft.com/office/drawing/2010/main">
                <a:solidFill>
                  <a:srgbClr val="66400C"/>
                </a:solidFill>
              </a14:hiddenFill>
            </a:ext>
          </a:extLst>
        </p:spPr>
        <p:txBody>
          <a:bodyPr anchor="b"/>
          <a:lstStyle>
            <a:lvl1pPr>
              <a:defRPr>
                <a:solidFill>
                  <a:schemeClr val="bg1"/>
                </a:solidFill>
              </a:defRPr>
            </a:lvl1pPr>
          </a:lstStyle>
          <a:p>
            <a:r>
              <a:rPr lang="en-US" dirty="0"/>
              <a:t>Presentation title</a:t>
            </a:r>
          </a:p>
        </p:txBody>
      </p:sp>
      <p:sp>
        <p:nvSpPr>
          <p:cNvPr id="13316" name="Rectangle 4"/>
          <p:cNvSpPr>
            <a:spLocks noGrp="1" noChangeArrowheads="1"/>
          </p:cNvSpPr>
          <p:nvPr>
            <p:ph type="subTitle" idx="1"/>
          </p:nvPr>
        </p:nvSpPr>
        <p:spPr>
          <a:xfrm>
            <a:off x="914400" y="3839065"/>
            <a:ext cx="10058400" cy="382284"/>
          </a:xfrm>
          <a:extLst>
            <a:ext uri="{909E8E84-426E-40dd-AFC4-6F175D3DCCD1}">
              <a14:hiddenFill xmlns="" xmlns:a14="http://schemas.microsoft.com/office/drawing/2010/main">
                <a:solidFill>
                  <a:schemeClr val="accent1"/>
                </a:solidFill>
              </a14:hiddenFill>
            </a:ext>
          </a:extLst>
        </p:spPr>
        <p:txBody>
          <a:bodyPr>
            <a:spAutoFit/>
          </a:bodyPr>
          <a:lstStyle>
            <a:lvl1pPr marL="0" indent="0">
              <a:defRPr sz="2200">
                <a:solidFill>
                  <a:schemeClr val="bg1"/>
                </a:solidFill>
              </a:defRPr>
            </a:lvl1pPr>
          </a:lstStyle>
          <a:p>
            <a:pPr lvl="0"/>
            <a:r>
              <a:rPr lang="nl-NL" noProof="0" dirty="0"/>
              <a:t>Klik om de ondertitelstijl van het model te bewerken</a:t>
            </a:r>
            <a:endParaRPr lang="en-GB" noProof="0" dirty="0"/>
          </a:p>
        </p:txBody>
      </p:sp>
      <p:sp>
        <p:nvSpPr>
          <p:cNvPr id="13317" name="Text Box 5"/>
          <p:cNvSpPr txBox="1">
            <a:spLocks noChangeArrowheads="1"/>
          </p:cNvSpPr>
          <p:nvPr/>
        </p:nvSpPr>
        <p:spPr bwMode="auto">
          <a:xfrm>
            <a:off x="1401234" y="5194301"/>
            <a:ext cx="320601"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19" name="Text Box 7"/>
          <p:cNvSpPr txBox="1">
            <a:spLocks noChangeArrowheads="1"/>
          </p:cNvSpPr>
          <p:nvPr/>
        </p:nvSpPr>
        <p:spPr bwMode="auto">
          <a:xfrm>
            <a:off x="1524000" y="1905001"/>
            <a:ext cx="8636000"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20" name="Rectangle 8"/>
          <p:cNvSpPr>
            <a:spLocks noGrp="1" noChangeArrowheads="1"/>
          </p:cNvSpPr>
          <p:nvPr>
            <p:ph type="dt" sz="quarter" idx="2"/>
          </p:nvPr>
        </p:nvSpPr>
        <p:spPr bwMode="auto">
          <a:xfrm>
            <a:off x="2438400" y="5943600"/>
            <a:ext cx="8534400" cy="457200"/>
          </a:xfrm>
          <a:prstGeom prst="rect">
            <a:avLst/>
          </a:prstGeom>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chemeClr val="bg1"/>
                </a:solidFill>
                <a:latin typeface="Calibri Normaal" charset="0"/>
              </a:defRPr>
            </a:lvl1pPr>
          </a:lstStyle>
          <a:p>
            <a:endParaRPr lang="en-GB" dirty="0"/>
          </a:p>
        </p:txBody>
      </p:sp>
      <p:pic>
        <p:nvPicPr>
          <p:cNvPr id="10" name="Afbeelding 9"/>
          <p:cNvPicPr>
            <a:picLocks noChangeAspect="1"/>
          </p:cNvPicPr>
          <p:nvPr userDrawn="1"/>
        </p:nvPicPr>
        <p:blipFill>
          <a:blip r:embed="rId3"/>
          <a:stretch>
            <a:fillRect/>
          </a:stretch>
        </p:blipFill>
        <p:spPr>
          <a:xfrm>
            <a:off x="0" y="6608789"/>
            <a:ext cx="12192000" cy="258835"/>
          </a:xfrm>
          <a:prstGeom prst="rect">
            <a:avLst/>
          </a:prstGeom>
        </p:spPr>
      </p:pic>
      <p:pic>
        <p:nvPicPr>
          <p:cNvPr id="14" name="Afbeelding 13">
            <a:extLst>
              <a:ext uri="{FF2B5EF4-FFF2-40B4-BE49-F238E27FC236}">
                <a16:creationId xmlns:a16="http://schemas.microsoft.com/office/drawing/2014/main" id="{419193F1-7B90-774D-86B5-9D7FF513ED86}"/>
              </a:ext>
            </a:extLst>
          </p:cNvPr>
          <p:cNvPicPr>
            <a:picLocks noChangeAspect="1"/>
          </p:cNvPicPr>
          <p:nvPr userDrawn="1"/>
        </p:nvPicPr>
        <p:blipFill>
          <a:blip r:embed="rId4"/>
          <a:stretch>
            <a:fillRect/>
          </a:stretch>
        </p:blipFill>
        <p:spPr>
          <a:xfrm>
            <a:off x="853340" y="6606000"/>
            <a:ext cx="2186940" cy="243840"/>
          </a:xfrm>
          <a:prstGeom prst="rect">
            <a:avLst/>
          </a:prstGeom>
        </p:spPr>
      </p:pic>
      <p:pic>
        <p:nvPicPr>
          <p:cNvPr id="12" name="Afbeelding 11">
            <a:extLst>
              <a:ext uri="{FF2B5EF4-FFF2-40B4-BE49-F238E27FC236}">
                <a16:creationId xmlns:a16="http://schemas.microsoft.com/office/drawing/2014/main" id="{4326BA40-9E27-0641-A472-1F7576D0B36F}"/>
              </a:ext>
            </a:extLst>
          </p:cNvPr>
          <p:cNvPicPr>
            <a:picLocks noChangeAspect="1"/>
          </p:cNvPicPr>
          <p:nvPr userDrawn="1"/>
        </p:nvPicPr>
        <p:blipFill>
          <a:blip r:embed="rId5"/>
          <a:stretch>
            <a:fillRect/>
          </a:stretch>
        </p:blipFill>
        <p:spPr>
          <a:xfrm>
            <a:off x="9352800" y="61200"/>
            <a:ext cx="2401200" cy="1084712"/>
          </a:xfrm>
          <a:prstGeom prst="rect">
            <a:avLst/>
          </a:prstGeom>
        </p:spPr>
      </p:pic>
    </p:spTree>
  </p:cSld>
  <p:clrMapOvr>
    <a:masterClrMapping/>
  </p:clrMapOvr>
  <p:transition spd="med">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Kop en Teks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p:nvPr>
        </p:nvSpPr>
        <p:spPr>
          <a:xfrm>
            <a:off x="868800" y="1376315"/>
            <a:ext cx="10439400" cy="5040000"/>
          </a:xfrm>
        </p:spPr>
        <p:txBody>
          <a:bodyPr>
            <a:noAutofit/>
          </a:bodyPr>
          <a:lstStyle>
            <a:lvl1pPr marL="0" indent="0" algn="l">
              <a:spcBef>
                <a:spcPts val="0"/>
              </a:spcBef>
              <a:defRPr/>
            </a:lvl1pPr>
            <a:lvl2pPr marL="251994" indent="-251994">
              <a:spcBef>
                <a:spcPts val="0"/>
              </a:spcBef>
              <a:defRPr/>
            </a:lvl2pPr>
            <a:lvl3pPr marL="503987" indent="-251994">
              <a:spcBef>
                <a:spcPts val="0"/>
              </a:spcBef>
              <a:defRPr/>
            </a:lvl3pPr>
            <a:lvl4pPr indent="-251994">
              <a:spcBef>
                <a:spcPts val="0"/>
              </a:spcBef>
              <a:defRPr/>
            </a:lvl4pPr>
            <a:lvl5pPr>
              <a:spcBef>
                <a:spcPts val="0"/>
              </a:spcBef>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530149808"/>
      </p:ext>
    </p:extLst>
  </p:cSld>
  <p:clrMapOvr>
    <a:masterClrMapping/>
  </p:clrMapOvr>
  <p:transition spd="med">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Kop en veel tekst 2">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p:nvPr>
        </p:nvSpPr>
        <p:spPr>
          <a:xfrm>
            <a:off x="868800" y="1376315"/>
            <a:ext cx="10439400" cy="5040000"/>
          </a:xfrm>
        </p:spPr>
        <p:txBody>
          <a:bodyPr>
            <a:noAutofit/>
          </a:bodyPr>
          <a:lstStyle>
            <a:lvl1pPr marL="0" indent="0" algn="l">
              <a:lnSpc>
                <a:spcPts val="2600"/>
              </a:lnSpc>
              <a:spcBef>
                <a:spcPts val="0"/>
              </a:spcBef>
              <a:defRPr sz="2000"/>
            </a:lvl1pPr>
            <a:lvl2pPr marL="251994" indent="-251994">
              <a:lnSpc>
                <a:spcPts val="2600"/>
              </a:lnSpc>
              <a:spcBef>
                <a:spcPts val="0"/>
              </a:spcBef>
              <a:defRPr sz="2000"/>
            </a:lvl2pPr>
            <a:lvl3pPr marL="503987" indent="-251994">
              <a:lnSpc>
                <a:spcPts val="2600"/>
              </a:lnSpc>
              <a:spcBef>
                <a:spcPts val="0"/>
              </a:spcBef>
              <a:defRPr sz="2000"/>
            </a:lvl3pPr>
            <a:lvl4pPr indent="-251994">
              <a:lnSpc>
                <a:spcPts val="2600"/>
              </a:lnSpc>
              <a:spcBef>
                <a:spcPts val="0"/>
              </a:spcBef>
              <a:defRPr sz="2000"/>
            </a:lvl4pPr>
            <a:lvl5pPr>
              <a:spcBef>
                <a:spcPts val="0"/>
              </a:spcBef>
              <a:defRPr/>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p:txBody>
      </p:sp>
    </p:spTree>
  </p:cSld>
  <p:clrMapOvr>
    <a:masterClrMapping/>
  </p:clrMapOvr>
  <p:transition spd="med">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Kop, tekst en foto rechts">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p:nvPr>
        </p:nvSpPr>
        <p:spPr>
          <a:xfrm>
            <a:off x="914401" y="1375199"/>
            <a:ext cx="7620001" cy="5040000"/>
          </a:xfrm>
        </p:spPr>
        <p:txBody>
          <a:bodyPr/>
          <a:lstStyle>
            <a:lvl1pPr marL="0" indent="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inhoud 5"/>
          <p:cNvSpPr>
            <a:spLocks noGrp="1"/>
          </p:cNvSpPr>
          <p:nvPr>
            <p:ph sz="quarter" idx="14" hasCustomPrompt="1"/>
          </p:nvPr>
        </p:nvSpPr>
        <p:spPr>
          <a:xfrm>
            <a:off x="9067801" y="4727420"/>
            <a:ext cx="2240402" cy="740123"/>
          </a:xfrm>
        </p:spPr>
        <p:txBody>
          <a:bodyPr rIns="0"/>
          <a:lstStyle>
            <a:lvl1pPr marL="190795" algn="r" fontAlgn="t">
              <a:lnSpc>
                <a:spcPct val="100000"/>
              </a:lnSpc>
              <a:spcBef>
                <a:spcPts val="0"/>
              </a:spcBef>
              <a:defRPr sz="1600" b="0" baseline="0">
                <a:solidFill>
                  <a:schemeClr val="accent3"/>
                </a:solidFill>
              </a:defRPr>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a:t>Plaats Naam</a:t>
            </a:r>
          </a:p>
        </p:txBody>
      </p:sp>
      <p:sp>
        <p:nvSpPr>
          <p:cNvPr id="7" name="Tijdelijke aanduiding voor afbeelding 6">
            <a:extLst>
              <a:ext uri="{FF2B5EF4-FFF2-40B4-BE49-F238E27FC236}">
                <a16:creationId xmlns:a16="http://schemas.microsoft.com/office/drawing/2014/main" id="{327F006A-31D7-D240-9A61-1BBC2D0A34D2}"/>
              </a:ext>
            </a:extLst>
          </p:cNvPr>
          <p:cNvSpPr>
            <a:spLocks noGrp="1"/>
          </p:cNvSpPr>
          <p:nvPr>
            <p:ph type="pic" sz="quarter" idx="15"/>
          </p:nvPr>
        </p:nvSpPr>
        <p:spPr>
          <a:xfrm>
            <a:off x="9067800" y="1394442"/>
            <a:ext cx="2283780" cy="3218678"/>
          </a:xfrm>
          <a:noFill/>
        </p:spPr>
        <p:txBody>
          <a:bodyPr/>
          <a:lstStyle/>
          <a:p>
            <a:endParaRPr lang="nl-NL" dirty="0"/>
          </a:p>
        </p:txBody>
      </p:sp>
    </p:spTree>
  </p:cSld>
  <p:clrMapOvr>
    <a:masterClrMapping/>
  </p:clrMapOvr>
  <p:transition spd="med">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Kop en grote foto">
    <p:spTree>
      <p:nvGrpSpPr>
        <p:cNvPr id="1" name=""/>
        <p:cNvGrpSpPr/>
        <p:nvPr/>
      </p:nvGrpSpPr>
      <p:grpSpPr>
        <a:xfrm>
          <a:off x="0" y="0"/>
          <a:ext cx="0" cy="0"/>
          <a:chOff x="0" y="0"/>
          <a:chExt cx="0" cy="0"/>
        </a:xfrm>
      </p:grpSpPr>
      <p:sp>
        <p:nvSpPr>
          <p:cNvPr id="2" name="Titel 1"/>
          <p:cNvSpPr>
            <a:spLocks noGrp="1"/>
          </p:cNvSpPr>
          <p:nvPr>
            <p:ph type="title"/>
          </p:nvPr>
        </p:nvSpPr>
        <p:spPr>
          <a:xfrm>
            <a:off x="870381" y="183113"/>
            <a:ext cx="10439400" cy="343739"/>
          </a:xfrm>
        </p:spPr>
        <p:txBody>
          <a:bodyPr>
            <a:normAutofit/>
          </a:bodyPr>
          <a:lstStyle>
            <a:lvl1pPr>
              <a:defRPr sz="2400"/>
            </a:lvl1pPr>
          </a:lstStyle>
          <a:p>
            <a:r>
              <a:rPr lang="nl-NL" dirty="0"/>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11" name="Rectangle 4"/>
          <p:cNvSpPr>
            <a:spLocks noGrp="1" noChangeArrowheads="1"/>
          </p:cNvSpPr>
          <p:nvPr>
            <p:ph type="subTitle" idx="1"/>
          </p:nvPr>
        </p:nvSpPr>
        <p:spPr>
          <a:xfrm>
            <a:off x="870381" y="498571"/>
            <a:ext cx="10437819" cy="368691"/>
          </a:xfrm>
          <a:extLst>
            <a:ext uri="{909E8E84-426E-40dd-AFC4-6F175D3DCCD1}">
              <a14:hiddenFill xmlns="" xmlns:a14="http://schemas.microsoft.com/office/drawing/2010/main">
                <a:solidFill>
                  <a:schemeClr val="accent1"/>
                </a:solidFill>
              </a14:hiddenFill>
            </a:ext>
          </a:extLst>
        </p:spPr>
        <p:txBody>
          <a:bodyPr wrap="square">
            <a:spAutoFit/>
          </a:bodyPr>
          <a:lstStyle>
            <a:lvl1pPr marL="0" indent="0">
              <a:defRPr sz="1800"/>
            </a:lvl1pPr>
          </a:lstStyle>
          <a:p>
            <a:pPr lvl="0"/>
            <a:r>
              <a:rPr lang="nl-NL" noProof="0" dirty="0"/>
              <a:t>Klik om de ondertitelstijl van het model te bewerken</a:t>
            </a:r>
            <a:endParaRPr lang="en-GB" noProof="0" dirty="0"/>
          </a:p>
        </p:txBody>
      </p:sp>
      <p:sp>
        <p:nvSpPr>
          <p:cNvPr id="7" name="Tijdelijke aanduiding voor afbeelding 6"/>
          <p:cNvSpPr>
            <a:spLocks noGrp="1"/>
          </p:cNvSpPr>
          <p:nvPr>
            <p:ph type="pic" sz="quarter" idx="14"/>
          </p:nvPr>
        </p:nvSpPr>
        <p:spPr>
          <a:xfrm>
            <a:off x="870381" y="1084263"/>
            <a:ext cx="10437819" cy="5268912"/>
          </a:xfrm>
        </p:spPr>
        <p:txBody>
          <a:bodyPr/>
          <a:lstStyle/>
          <a:p>
            <a:endParaRPr lang="nl-NL" dirty="0"/>
          </a:p>
        </p:txBody>
      </p:sp>
    </p:spTree>
  </p:cSld>
  <p:clrMapOvr>
    <a:masterClrMapping/>
  </p:clrMapOvr>
  <p:transition spd="med">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58020" y="550800"/>
            <a:ext cx="9258819" cy="831600"/>
          </a:xfrm>
        </p:spPr>
        <p:txBody>
          <a:bodyPr anchor="ctr">
            <a:normAutofit/>
          </a:bodyPr>
          <a:lstStyle>
            <a:lvl1pPr>
              <a:defRPr sz="2200">
                <a:solidFill>
                  <a:srgbClr val="00457C"/>
                </a:solidFill>
              </a:defRPr>
            </a:lvl1pPr>
          </a:lstStyle>
          <a:p>
            <a:r>
              <a:rPr lang="en-US" noProof="0" dirty="0"/>
              <a:t>Title</a:t>
            </a:r>
          </a:p>
        </p:txBody>
      </p:sp>
      <p:sp>
        <p:nvSpPr>
          <p:cNvPr id="4" name="Datumsplatzhalter 3"/>
          <p:cNvSpPr>
            <a:spLocks noGrp="1"/>
          </p:cNvSpPr>
          <p:nvPr>
            <p:ph type="dt" sz="half" idx="10"/>
          </p:nvPr>
        </p:nvSpPr>
        <p:spPr>
          <a:xfrm>
            <a:off x="2635003" y="6356350"/>
            <a:ext cx="1530597" cy="501651"/>
          </a:xfrm>
          <a:prstGeom prst="rect">
            <a:avLst/>
          </a:prstGeom>
        </p:spPr>
        <p:txBody>
          <a:bodyPr/>
          <a:lstStyle/>
          <a:p>
            <a:fld id="{47B56F50-99BF-3D45-A113-900053C6F93B}" type="datetime1">
              <a:rPr lang="de-DE" smtClean="0"/>
              <a:pPr/>
              <a:t>03.04.2025</a:t>
            </a:fld>
            <a:endParaRPr lang="de-DE" dirty="0"/>
          </a:p>
        </p:txBody>
      </p:sp>
      <p:sp>
        <p:nvSpPr>
          <p:cNvPr id="5" name="Fußzeilenplatzhalter 4"/>
          <p:cNvSpPr>
            <a:spLocks noGrp="1"/>
          </p:cNvSpPr>
          <p:nvPr>
            <p:ph type="ftr" sz="quarter" idx="11"/>
          </p:nvPr>
        </p:nvSpPr>
        <p:spPr/>
        <p:txBody>
          <a:bodyPr/>
          <a:lstStyle/>
          <a:p>
            <a:r>
              <a:rPr lang="de-DE" dirty="0"/>
              <a:t>4 – 8 June 2018, www.ica2018.org</a:t>
            </a:r>
          </a:p>
        </p:txBody>
      </p:sp>
      <p:sp>
        <p:nvSpPr>
          <p:cNvPr id="6" name="Foliennummernplatzhalter 5"/>
          <p:cNvSpPr>
            <a:spLocks noGrp="1"/>
          </p:cNvSpPr>
          <p:nvPr>
            <p:ph type="sldNum" sz="quarter" idx="12"/>
          </p:nvPr>
        </p:nvSpPr>
        <p:spPr/>
        <p:txBody>
          <a:bodyPr/>
          <a:lstStyle/>
          <a:p>
            <a:fld id="{F2FF469D-DB44-0740-A075-5A7E9FEA0703}" type="slidenum">
              <a:rPr lang="de-DE" smtClean="0"/>
              <a:pPr/>
              <a:t>‹#›</a:t>
            </a:fld>
            <a:endParaRPr lang="de-DE"/>
          </a:p>
        </p:txBody>
      </p:sp>
      <p:sp>
        <p:nvSpPr>
          <p:cNvPr id="8" name="Textplatzhalter 7"/>
          <p:cNvSpPr>
            <a:spLocks noGrp="1"/>
          </p:cNvSpPr>
          <p:nvPr>
            <p:ph type="body" sz="quarter" idx="13"/>
          </p:nvPr>
        </p:nvSpPr>
        <p:spPr>
          <a:xfrm>
            <a:off x="358022" y="1713054"/>
            <a:ext cx="11386551" cy="3931211"/>
          </a:xfrm>
        </p:spPr>
        <p:txBody>
          <a:bodyPr>
            <a:normAutofit/>
          </a:bodyPr>
          <a:lstStyle>
            <a:lvl1pPr marL="271463" indent="-271463">
              <a:buClr>
                <a:srgbClr val="002060"/>
              </a:buClr>
              <a:buFont typeface="Wingdings" panose="05000000000000000000" pitchFamily="2" charset="2"/>
              <a:buChar char="§"/>
              <a:defRPr sz="2000" b="0"/>
            </a:lvl1pPr>
            <a:lvl2pPr marL="536575" indent="-265113">
              <a:buClr>
                <a:srgbClr val="0070C0"/>
              </a:buClr>
              <a:buFont typeface="Wingdings" panose="05000000000000000000" pitchFamily="2" charset="2"/>
              <a:buChar char="ü"/>
              <a:defRPr sz="1800" b="0" baseline="0"/>
            </a:lvl2pPr>
            <a:lvl3pPr marL="808038" marR="0" indent="-271463" algn="l" defTabSz="342900" rtl="0" eaLnBrk="1" fontAlgn="auto" latinLnBrk="0" hangingPunct="1">
              <a:lnSpc>
                <a:spcPct val="100000"/>
              </a:lnSpc>
              <a:spcBef>
                <a:spcPct val="20000"/>
              </a:spcBef>
              <a:spcAft>
                <a:spcPts val="0"/>
              </a:spcAft>
              <a:buClr>
                <a:srgbClr val="002060"/>
              </a:buClr>
              <a:buSzTx/>
              <a:buFont typeface="Wingdings" panose="05000000000000000000" pitchFamily="2" charset="2"/>
              <a:buChar char="v"/>
              <a:tabLst/>
              <a:defRPr sz="1600" b="0" baseline="0"/>
            </a:lvl3pPr>
            <a:lvl4pPr marL="1079500" indent="-271463">
              <a:buClr>
                <a:srgbClr val="0070C0"/>
              </a:buClr>
              <a:buFont typeface="Wingdings" panose="05000000000000000000" pitchFamily="2" charset="2"/>
              <a:buChar char="Ø"/>
              <a:defRPr sz="1400" b="0" baseline="0"/>
            </a:lvl4pPr>
            <a:lvl5pPr marL="1336675" indent="-257175">
              <a:buClr>
                <a:srgbClr val="002060"/>
              </a:buClr>
              <a:defRPr sz="1200" b="0"/>
            </a:lvl5pPr>
          </a:lstStyle>
          <a:p>
            <a:pPr lvl="0"/>
            <a:r>
              <a:rPr lang="en-US" noProof="0" dirty="0"/>
              <a:t>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a:p>
            <a:pPr lvl="4"/>
            <a:endParaRPr lang="en-US" noProof="0" dirty="0"/>
          </a:p>
        </p:txBody>
      </p:sp>
    </p:spTree>
    <p:extLst>
      <p:ext uri="{BB962C8B-B14F-4D97-AF65-F5344CB8AC3E}">
        <p14:creationId xmlns:p14="http://schemas.microsoft.com/office/powerpoint/2010/main" val="2270963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2612"/>
            <a:ext cx="12192000" cy="6656832"/>
          </a:xfrm>
          <a:prstGeom prst="rect">
            <a:avLst/>
          </a:prstGeom>
        </p:spPr>
      </p:pic>
      <p:sp>
        <p:nvSpPr>
          <p:cNvPr id="12291" name="Rectangle 3"/>
          <p:cNvSpPr>
            <a:spLocks noGrp="1" noChangeArrowheads="1"/>
          </p:cNvSpPr>
          <p:nvPr>
            <p:ph type="body" idx="1"/>
          </p:nvPr>
        </p:nvSpPr>
        <p:spPr bwMode="auto">
          <a:xfrm>
            <a:off x="868800" y="1455631"/>
            <a:ext cx="10439400" cy="4976009"/>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1E8AC2"/>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2292" name="Text Box 4"/>
          <p:cNvSpPr txBox="1">
            <a:spLocks noChangeArrowheads="1"/>
          </p:cNvSpPr>
          <p:nvPr/>
        </p:nvSpPr>
        <p:spPr bwMode="auto">
          <a:xfrm>
            <a:off x="6908800" y="-58896"/>
            <a:ext cx="1828800" cy="292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b">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lgn="r">
              <a:lnSpc>
                <a:spcPct val="115000"/>
              </a:lnSpc>
            </a:pPr>
            <a:endParaRPr lang="nl-NL" sz="1200" b="1">
              <a:solidFill>
                <a:schemeClr val="accent1"/>
              </a:solidFill>
              <a:latin typeface="Amerigo BT" charset="0"/>
            </a:endParaRPr>
          </a:p>
        </p:txBody>
      </p:sp>
      <p:sp>
        <p:nvSpPr>
          <p:cNvPr id="12293" name="Rectangle 5"/>
          <p:cNvSpPr>
            <a:spLocks noChangeArrowheads="1"/>
          </p:cNvSpPr>
          <p:nvPr/>
        </p:nvSpPr>
        <p:spPr bwMode="auto">
          <a:xfrm>
            <a:off x="3962400" y="1828800"/>
            <a:ext cx="6299200"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defTabSz="761981"/>
            <a:endParaRPr lang="nl-NL" sz="2000" b="1">
              <a:solidFill>
                <a:schemeClr val="bg2"/>
              </a:solidFill>
              <a:latin typeface="Trebuchet MS" charset="0"/>
            </a:endParaRPr>
          </a:p>
        </p:txBody>
      </p:sp>
      <p:pic>
        <p:nvPicPr>
          <p:cNvPr id="4" name="Afbeelding 3"/>
          <p:cNvPicPr>
            <a:picLocks noChangeAspect="1"/>
          </p:cNvPicPr>
          <p:nvPr userDrawn="1"/>
        </p:nvPicPr>
        <p:blipFill>
          <a:blip r:embed="rId10"/>
          <a:stretch>
            <a:fillRect/>
          </a:stretch>
        </p:blipFill>
        <p:spPr>
          <a:xfrm>
            <a:off x="0" y="6608789"/>
            <a:ext cx="12192000" cy="258835"/>
          </a:xfrm>
          <a:prstGeom prst="rect">
            <a:avLst/>
          </a:prstGeom>
        </p:spPr>
      </p:pic>
      <p:sp>
        <p:nvSpPr>
          <p:cNvPr id="9" name="Tijdelijke aanduiding voor dianummer 5"/>
          <p:cNvSpPr>
            <a:spLocks noGrp="1"/>
          </p:cNvSpPr>
          <p:nvPr>
            <p:ph type="sldNum" sz="quarter" idx="4"/>
          </p:nvPr>
        </p:nvSpPr>
        <p:spPr>
          <a:xfrm>
            <a:off x="8957129" y="6608789"/>
            <a:ext cx="2351073" cy="258835"/>
          </a:xfrm>
          <a:prstGeom prst="rect">
            <a:avLst/>
          </a:prstGeom>
        </p:spPr>
        <p:txBody>
          <a:bodyPr vert="horz" lIns="91440" tIns="28800" rIns="0" bIns="45720" rtlCol="0" anchor="ctr"/>
          <a:lstStyle>
            <a:lvl1pPr algn="r">
              <a:defRPr sz="1200" b="0" i="0">
                <a:solidFill>
                  <a:schemeClr val="bg1"/>
                </a:solidFill>
                <a:latin typeface="Calibri Normaal" charset="0"/>
                <a:ea typeface="Calibri Normaal" charset="0"/>
                <a:cs typeface="Calibri Normaal" charset="0"/>
              </a:defRPr>
            </a:lvl1pPr>
          </a:lstStyle>
          <a:p>
            <a:fld id="{306CB06F-8D94-B64C-AC66-62AFBAF0736E}" type="slidenum">
              <a:rPr lang="nl-NL" smtClean="0"/>
              <a:pPr/>
              <a:t>‹#›</a:t>
            </a:fld>
            <a:endParaRPr lang="nl-NL" dirty="0"/>
          </a:p>
        </p:txBody>
      </p:sp>
      <p:sp>
        <p:nvSpPr>
          <p:cNvPr id="10" name="Tijdelijke aanduiding voor titel 9"/>
          <p:cNvSpPr>
            <a:spLocks noGrp="1"/>
          </p:cNvSpPr>
          <p:nvPr>
            <p:ph type="title"/>
          </p:nvPr>
        </p:nvSpPr>
        <p:spPr>
          <a:xfrm>
            <a:off x="870381" y="715163"/>
            <a:ext cx="10439400" cy="648392"/>
          </a:xfrm>
          <a:prstGeom prst="rect">
            <a:avLst/>
          </a:prstGeom>
        </p:spPr>
        <p:txBody>
          <a:bodyPr vert="horz" lIns="0" tIns="0" rIns="0" bIns="0" rtlCol="0" anchor="t" anchorCtr="0">
            <a:normAutofit/>
          </a:bodyPr>
          <a:lstStyle/>
          <a:p>
            <a:r>
              <a:rPr lang="nl-NL" dirty="0"/>
              <a:t>TITELSTIJL VAN MODEL BEWERKEN</a:t>
            </a:r>
          </a:p>
        </p:txBody>
      </p:sp>
      <p:pic>
        <p:nvPicPr>
          <p:cNvPr id="12" name="Afbeelding 11"/>
          <p:cNvPicPr>
            <a:picLocks noChangeAspect="1"/>
          </p:cNvPicPr>
          <p:nvPr userDrawn="1"/>
        </p:nvPicPr>
        <p:blipFill>
          <a:blip r:embed="rId11"/>
          <a:stretch>
            <a:fillRect/>
          </a:stretch>
        </p:blipFill>
        <p:spPr>
          <a:xfrm>
            <a:off x="9844381" y="61239"/>
            <a:ext cx="1888255" cy="653627"/>
          </a:xfrm>
          <a:prstGeom prst="rect">
            <a:avLst/>
          </a:prstGeom>
        </p:spPr>
      </p:pic>
      <p:pic>
        <p:nvPicPr>
          <p:cNvPr id="13" name="Afbeelding 12">
            <a:extLst>
              <a:ext uri="{FF2B5EF4-FFF2-40B4-BE49-F238E27FC236}">
                <a16:creationId xmlns:a16="http://schemas.microsoft.com/office/drawing/2014/main" id="{3B7EAADE-8564-0A43-9964-F230362C2FB9}"/>
              </a:ext>
            </a:extLst>
          </p:cNvPr>
          <p:cNvPicPr>
            <a:picLocks noChangeAspect="1"/>
          </p:cNvPicPr>
          <p:nvPr userDrawn="1"/>
        </p:nvPicPr>
        <p:blipFill>
          <a:blip r:embed="rId12"/>
          <a:stretch>
            <a:fillRect/>
          </a:stretch>
        </p:blipFill>
        <p:spPr>
          <a:xfrm>
            <a:off x="853340" y="6606000"/>
            <a:ext cx="2186940" cy="243840"/>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63" r:id="rId2"/>
    <p:sldLayoutId id="2147483661" r:id="rId3"/>
    <p:sldLayoutId id="2147483667" r:id="rId4"/>
    <p:sldLayoutId id="2147483664" r:id="rId5"/>
    <p:sldLayoutId id="2147483666" r:id="rId6"/>
    <p:sldLayoutId id="2147483668" r:id="rId7"/>
  </p:sldLayoutIdLst>
  <p:transition spd="med">
    <p:pull dir="d"/>
  </p:transition>
  <p:hf hdr="0" ftr="0" dt="0"/>
  <p:txStyles>
    <p:titleStyle>
      <a:lvl1pPr algn="l" defTabSz="761981" rtl="0" eaLnBrk="1" fontAlgn="base" hangingPunct="1">
        <a:spcBef>
          <a:spcPct val="0"/>
        </a:spcBef>
        <a:spcAft>
          <a:spcPct val="0"/>
        </a:spcAft>
        <a:defRPr sz="3000" b="1" i="0">
          <a:solidFill>
            <a:schemeClr val="accent1"/>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p:titleStyle>
    <p:bodyStyle>
      <a:lvl1pPr marL="190495" indent="-190495" algn="l" defTabSz="761981" rtl="0" eaLnBrk="1" fontAlgn="base" hangingPunct="1">
        <a:lnSpc>
          <a:spcPts val="3200"/>
        </a:lnSpc>
        <a:spcBef>
          <a:spcPts val="0"/>
        </a:spcBef>
        <a:spcAft>
          <a:spcPct val="0"/>
        </a:spcAft>
        <a:defRPr sz="2400" b="0" i="0">
          <a:solidFill>
            <a:srgbClr val="0E4133"/>
          </a:solidFill>
          <a:latin typeface="Calibri Normaal" charset="0"/>
          <a:ea typeface="+mn-ea"/>
          <a:cs typeface="+mn-cs"/>
        </a:defRPr>
      </a:lvl1pPr>
      <a:lvl2pPr marL="361942" indent="-169858" algn="l" defTabSz="761981"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2pPr>
      <a:lvl3pPr marL="571486" indent="-207957" algn="l" defTabSz="761981"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3pPr>
      <a:lvl4pPr marL="755632" indent="-182558" algn="l" defTabSz="761981" rtl="0" eaLnBrk="1" fontAlgn="base" hangingPunct="1">
        <a:lnSpc>
          <a:spcPts val="3200"/>
        </a:lnSpc>
        <a:spcBef>
          <a:spcPts val="0"/>
        </a:spcBef>
        <a:spcAft>
          <a:spcPct val="0"/>
        </a:spcAft>
        <a:buChar char="–"/>
        <a:defRPr sz="2400" b="0" i="0">
          <a:solidFill>
            <a:srgbClr val="0E4133"/>
          </a:solidFill>
          <a:latin typeface="Calibri Normaal" charset="0"/>
          <a:ea typeface="+mn-ea"/>
        </a:defRPr>
      </a:lvl4pPr>
      <a:lvl5pPr marL="2090686" indent="-228594" algn="l" defTabSz="761981" rtl="0" eaLnBrk="1" fontAlgn="base" hangingPunct="1">
        <a:lnSpc>
          <a:spcPts val="3200"/>
        </a:lnSpc>
        <a:spcBef>
          <a:spcPts val="0"/>
        </a:spcBef>
        <a:spcAft>
          <a:spcPct val="0"/>
        </a:spcAft>
        <a:defRPr sz="2400" b="0" i="0">
          <a:solidFill>
            <a:srgbClr val="0E4133"/>
          </a:solidFill>
          <a:latin typeface="Calibri Normaal" charset="0"/>
          <a:ea typeface="+mn-ea"/>
        </a:defRPr>
      </a:lvl5pPr>
      <a:lvl6pPr marL="2547875" indent="-228594" algn="l" defTabSz="761981" rtl="0" eaLnBrk="1" fontAlgn="base" hangingPunct="1">
        <a:lnSpc>
          <a:spcPts val="3200"/>
        </a:lnSpc>
        <a:spcBef>
          <a:spcPct val="20000"/>
        </a:spcBef>
        <a:spcAft>
          <a:spcPct val="0"/>
        </a:spcAft>
        <a:defRPr sz="2400">
          <a:solidFill>
            <a:srgbClr val="0E4133"/>
          </a:solidFill>
          <a:latin typeface="+mn-lt"/>
          <a:ea typeface="+mn-ea"/>
        </a:defRPr>
      </a:lvl6pPr>
      <a:lvl7pPr marL="3005064" indent="-228594" algn="l" defTabSz="761981" rtl="0" eaLnBrk="1" fontAlgn="base" hangingPunct="1">
        <a:lnSpc>
          <a:spcPts val="3200"/>
        </a:lnSpc>
        <a:spcBef>
          <a:spcPct val="20000"/>
        </a:spcBef>
        <a:spcAft>
          <a:spcPct val="0"/>
        </a:spcAft>
        <a:defRPr sz="2400">
          <a:solidFill>
            <a:srgbClr val="0E4133"/>
          </a:solidFill>
          <a:latin typeface="+mn-lt"/>
          <a:ea typeface="+mn-ea"/>
        </a:defRPr>
      </a:lvl7pPr>
      <a:lvl8pPr marL="3462252" indent="-228594" algn="l" defTabSz="761981" rtl="0" eaLnBrk="1" fontAlgn="base" hangingPunct="1">
        <a:lnSpc>
          <a:spcPts val="3200"/>
        </a:lnSpc>
        <a:spcBef>
          <a:spcPct val="20000"/>
        </a:spcBef>
        <a:spcAft>
          <a:spcPct val="0"/>
        </a:spcAft>
        <a:defRPr sz="2400">
          <a:solidFill>
            <a:srgbClr val="0E4133"/>
          </a:solidFill>
          <a:latin typeface="+mn-lt"/>
          <a:ea typeface="+mn-ea"/>
        </a:defRPr>
      </a:lvl8pPr>
      <a:lvl9pPr marL="3919441" indent="-228594" algn="l" defTabSz="761981" rtl="0" eaLnBrk="1" fontAlgn="base" hangingPunct="1">
        <a:lnSpc>
          <a:spcPts val="3200"/>
        </a:lnSpc>
        <a:spcBef>
          <a:spcPct val="20000"/>
        </a:spcBef>
        <a:spcAft>
          <a:spcPct val="0"/>
        </a:spcAft>
        <a:defRPr sz="2400">
          <a:solidFill>
            <a:srgbClr val="0E4133"/>
          </a:solidFill>
          <a:latin typeface="+mn-lt"/>
          <a:ea typeface="+mn-ea"/>
        </a:defRPr>
      </a:lvl9pPr>
    </p:bodyStyle>
    <p:otherStyle>
      <a:defPPr>
        <a:defRPr lang="nl-NL"/>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hyperlink" Target="https://actuary.eu/"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actuary.eu/memos/from-labour-supply-to-labour-productivity/" TargetMode="External"/><Relationship Id="rId7" Type="http://schemas.openxmlformats.org/officeDocument/2006/relationships/hyperlink" Target="https://economy-finance.ec.europa.eu/publications/2024-ageing-report-economic-and-budgetary-projections-eu-member-states-2022-2070_en"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hyperlink" Target="https://www.actuaries.org/IAA/Documents/CTTEES_ASC/Final_ISAPs_Posted/ISAP2_ConformanceChanges_1Dec2018.pdf" TargetMode="External"/><Relationship Id="rId5" Type="http://schemas.openxmlformats.org/officeDocument/2006/relationships/hyperlink" Target="https://ww1.issa.int/sites/default/files/documents/members/2-Guidelines%20ACT-261517.pdf" TargetMode="External"/><Relationship Id="rId4" Type="http://schemas.openxmlformats.org/officeDocument/2006/relationships/hyperlink" Target="https://onlinelibrary.wiley.com/doi/10.1111/issr.12181"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economy-finance.ec.europa.eu/publications/2024-ageing-report-economic-and-budgetary-projections-eu-member-states-2022-2070_en"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economy-finance.ec.europa.eu/publications/2024-ageing-report-economic-and-budgetary-projections-eu-member-states-2022-2070_en"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hyperlink" Target="https://op.europa.eu/en/publication-detail/-/publication/c854e35f-2eb1-11ef-a61b-01aa75ed71a1/language-en" TargetMode="Externa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www.actuary.eu/"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sz="quarter"/>
          </p:nvPr>
        </p:nvSpPr>
        <p:spPr>
          <a:xfrm>
            <a:off x="783771" y="3298612"/>
            <a:ext cx="10058400" cy="609600"/>
          </a:xfrm>
        </p:spPr>
        <p:txBody>
          <a:bodyPr>
            <a:normAutofit/>
          </a:bodyPr>
          <a:lstStyle/>
          <a:p>
            <a:r>
              <a:rPr lang="en-US" sz="3200" noProof="0" dirty="0"/>
              <a:t>The actuarial perspective of the Table 29 pension exercise</a:t>
            </a:r>
            <a:endParaRPr lang="en-US" noProof="0" dirty="0"/>
          </a:p>
        </p:txBody>
      </p:sp>
      <p:sp>
        <p:nvSpPr>
          <p:cNvPr id="3" name="Ondertitel 2"/>
          <p:cNvSpPr>
            <a:spLocks noGrp="1"/>
          </p:cNvSpPr>
          <p:nvPr>
            <p:ph type="subTitle" idx="1"/>
          </p:nvPr>
        </p:nvSpPr>
        <p:spPr>
          <a:xfrm>
            <a:off x="783770" y="3908212"/>
            <a:ext cx="11010901" cy="799386"/>
          </a:xfrm>
        </p:spPr>
        <p:txBody>
          <a:bodyPr/>
          <a:lstStyle/>
          <a:p>
            <a:r>
              <a:rPr lang="en-US" noProof="0" dirty="0"/>
              <a:t>Views and experiences – Actuarial Association of Europe and International Labour </a:t>
            </a:r>
            <a:r>
              <a:rPr lang="en-US" noProof="0" dirty="0" err="1"/>
              <a:t>Organisation</a:t>
            </a:r>
            <a:endParaRPr lang="en-US" noProof="0" dirty="0"/>
          </a:p>
        </p:txBody>
      </p:sp>
      <p:sp>
        <p:nvSpPr>
          <p:cNvPr id="5" name="Tekstvak 4"/>
          <p:cNvSpPr txBox="1"/>
          <p:nvPr/>
        </p:nvSpPr>
        <p:spPr>
          <a:xfrm>
            <a:off x="2987042" y="6729985"/>
            <a:ext cx="184731" cy="461665"/>
          </a:xfrm>
          <a:prstGeom prst="rect">
            <a:avLst/>
          </a:prstGeom>
          <a:noFill/>
        </p:spPr>
        <p:txBody>
          <a:bodyPr wrap="none" rtlCol="0">
            <a:spAutoFit/>
          </a:bodyPr>
          <a:lstStyle/>
          <a:p>
            <a:endParaRPr lang="en-US" sz="2400" noProof="0" dirty="0"/>
          </a:p>
        </p:txBody>
      </p:sp>
      <p:sp>
        <p:nvSpPr>
          <p:cNvPr id="6" name="Tijdelijke aanduiding voor dianummer 5">
            <a:extLst>
              <a:ext uri="{FF2B5EF4-FFF2-40B4-BE49-F238E27FC236}">
                <a16:creationId xmlns:a16="http://schemas.microsoft.com/office/drawing/2014/main" id="{2FD0BEBD-5D53-8B43-84B6-CB2DA4CC2E1C}"/>
              </a:ext>
            </a:extLst>
          </p:cNvPr>
          <p:cNvSpPr>
            <a:spLocks noGrp="1"/>
          </p:cNvSpPr>
          <p:nvPr>
            <p:ph type="sldNum" sz="quarter" idx="10"/>
          </p:nvPr>
        </p:nvSpPr>
        <p:spPr/>
        <p:txBody>
          <a:bodyPr/>
          <a:lstStyle/>
          <a:p>
            <a:fld id="{306CB06F-8D94-B64C-AC66-62AFBAF0736E}" type="slidenum">
              <a:rPr lang="en-US" noProof="0" smtClean="0"/>
              <a:pPr/>
              <a:t>1</a:t>
            </a:fld>
            <a:endParaRPr lang="en-US" noProof="0" dirty="0"/>
          </a:p>
        </p:txBody>
      </p:sp>
      <p:sp>
        <p:nvSpPr>
          <p:cNvPr id="7" name="TextBox 6">
            <a:extLst>
              <a:ext uri="{FF2B5EF4-FFF2-40B4-BE49-F238E27FC236}">
                <a16:creationId xmlns:a16="http://schemas.microsoft.com/office/drawing/2014/main" id="{85FF5E6F-3CC0-4BC6-9C15-84302BBF5404}"/>
              </a:ext>
            </a:extLst>
          </p:cNvPr>
          <p:cNvSpPr txBox="1"/>
          <p:nvPr/>
        </p:nvSpPr>
        <p:spPr>
          <a:xfrm>
            <a:off x="3079407" y="4703337"/>
            <a:ext cx="6111088" cy="1631216"/>
          </a:xfrm>
          <a:prstGeom prst="rect">
            <a:avLst/>
          </a:prstGeom>
          <a:noFill/>
        </p:spPr>
        <p:txBody>
          <a:bodyPr wrap="square">
            <a:spAutoFit/>
          </a:bodyPr>
          <a:lstStyle/>
          <a:p>
            <a:pPr algn="l"/>
            <a:endParaRPr lang="en-US" sz="2000" b="0" i="0" u="none" strike="noStrike" baseline="0" noProof="0" dirty="0">
              <a:solidFill>
                <a:srgbClr val="000000"/>
              </a:solidFill>
              <a:latin typeface="Arial" panose="020B0604020202020204" pitchFamily="34" charset="0"/>
            </a:endParaRPr>
          </a:p>
          <a:p>
            <a:pPr algn="ctr"/>
            <a:r>
              <a:rPr lang="en-US" sz="2000" b="1" i="0" u="none" strike="noStrike" baseline="0" noProof="0" dirty="0">
                <a:solidFill>
                  <a:srgbClr val="000000"/>
                </a:solidFill>
                <a:latin typeface="Arial" panose="020B0604020202020204" pitchFamily="34" charset="0"/>
              </a:rPr>
              <a:t>Pension Expert Group Meeting </a:t>
            </a:r>
            <a:endParaRPr lang="en-US" sz="2000" b="0" i="0" u="none" strike="noStrike" baseline="0" noProof="0" dirty="0">
              <a:solidFill>
                <a:srgbClr val="000000"/>
              </a:solidFill>
              <a:latin typeface="Arial" panose="020B0604020202020204" pitchFamily="34" charset="0"/>
            </a:endParaRPr>
          </a:p>
          <a:p>
            <a:pPr algn="ctr"/>
            <a:r>
              <a:rPr lang="en-US" sz="2000" b="1" i="0" u="none" strike="noStrike" baseline="0" noProof="0" dirty="0">
                <a:solidFill>
                  <a:srgbClr val="007BBA"/>
                </a:solidFill>
                <a:latin typeface="Arial" panose="020B0604020202020204" pitchFamily="34" charset="0"/>
              </a:rPr>
              <a:t>Eurostat</a:t>
            </a:r>
          </a:p>
          <a:p>
            <a:pPr algn="ctr"/>
            <a:r>
              <a:rPr lang="en-US" sz="2000" b="0" i="0" u="none" strike="noStrike" baseline="0" noProof="0" dirty="0">
                <a:solidFill>
                  <a:srgbClr val="000000"/>
                </a:solidFill>
                <a:latin typeface="Arial" panose="020B0604020202020204" pitchFamily="34" charset="0"/>
              </a:rPr>
              <a:t> </a:t>
            </a:r>
          </a:p>
          <a:p>
            <a:pPr algn="ctr"/>
            <a:r>
              <a:rPr lang="en-US" sz="2000" b="0" i="0" u="none" strike="noStrike" baseline="0" noProof="0" dirty="0">
                <a:solidFill>
                  <a:srgbClr val="000000"/>
                </a:solidFill>
                <a:latin typeface="Arial" panose="020B0604020202020204" pitchFamily="34" charset="0"/>
              </a:rPr>
              <a:t>Virtual Meeting, 3 April, 2025</a:t>
            </a:r>
            <a:endParaRPr lang="en-US" sz="2000" noProof="0" dirty="0"/>
          </a:p>
        </p:txBody>
      </p:sp>
    </p:spTree>
    <p:extLst>
      <p:ext uri="{BB962C8B-B14F-4D97-AF65-F5344CB8AC3E}">
        <p14:creationId xmlns:p14="http://schemas.microsoft.com/office/powerpoint/2010/main" val="1561496246"/>
      </p:ext>
    </p:extLst>
  </p:cSld>
  <p:clrMapOvr>
    <a:masterClrMapping/>
  </p:clrMapOvr>
  <p:transition spd="med">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51FB1F-3532-7782-241E-6F44BA29E43F}"/>
            </a:ext>
          </a:extLst>
        </p:cNvPr>
        <p:cNvGrpSpPr/>
        <p:nvPr/>
      </p:nvGrpSpPr>
      <p:grpSpPr>
        <a:xfrm>
          <a:off x="0" y="0"/>
          <a:ext cx="0" cy="0"/>
          <a:chOff x="0" y="0"/>
          <a:chExt cx="0" cy="0"/>
        </a:xfrm>
      </p:grpSpPr>
      <p:sp>
        <p:nvSpPr>
          <p:cNvPr id="3" name="Tijdelijke aanduiding voor dianummer 2">
            <a:extLst>
              <a:ext uri="{FF2B5EF4-FFF2-40B4-BE49-F238E27FC236}">
                <a16:creationId xmlns:a16="http://schemas.microsoft.com/office/drawing/2014/main" id="{FCBC81A5-C4AF-1A1B-E749-C0E55617AF18}"/>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06CB06F-8D94-B64C-AC66-62AFBAF0736E}" type="slidenum">
              <a:rPr kumimoji="0" lang="en-US" sz="1200" b="0" i="0" u="none" strike="noStrike" kern="1200" cap="none" spc="0" normalizeH="0" baseline="0" noProof="0" smtClean="0">
                <a:ln>
                  <a:noFill/>
                </a:ln>
                <a:solidFill>
                  <a:srgbClr val="FFFFFF"/>
                </a:solidFill>
                <a:effectLst/>
                <a:uLnTx/>
                <a:uFillTx/>
                <a:latin typeface="Calibri Normaal" charset="0"/>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en-US" sz="1200" b="0" i="0" u="none" strike="noStrike" kern="1200" cap="none" spc="0" normalizeH="0" baseline="0" noProof="0" dirty="0">
              <a:ln>
                <a:noFill/>
              </a:ln>
              <a:solidFill>
                <a:srgbClr val="FFFFFF"/>
              </a:solidFill>
              <a:effectLst/>
              <a:uLnTx/>
              <a:uFillTx/>
              <a:latin typeface="Calibri Normaal" charset="0"/>
            </a:endParaRPr>
          </a:p>
        </p:txBody>
      </p:sp>
      <p:pic>
        <p:nvPicPr>
          <p:cNvPr id="5" name="Kuva 4">
            <a:extLst>
              <a:ext uri="{FF2B5EF4-FFF2-40B4-BE49-F238E27FC236}">
                <a16:creationId xmlns:a16="http://schemas.microsoft.com/office/drawing/2014/main" id="{448D67D9-18AA-CE20-340E-8B66DFB8B71C}"/>
              </a:ext>
            </a:extLst>
          </p:cNvPr>
          <p:cNvPicPr>
            <a:picLocks noChangeAspect="1"/>
          </p:cNvPicPr>
          <p:nvPr/>
        </p:nvPicPr>
        <p:blipFill>
          <a:blip r:embed="rId3"/>
          <a:srcRect/>
          <a:stretch/>
        </p:blipFill>
        <p:spPr>
          <a:xfrm>
            <a:off x="485192" y="0"/>
            <a:ext cx="9357577" cy="6608789"/>
          </a:xfrm>
          <a:prstGeom prst="rect">
            <a:avLst/>
          </a:prstGeom>
        </p:spPr>
      </p:pic>
    </p:spTree>
    <p:extLst>
      <p:ext uri="{BB962C8B-B14F-4D97-AF65-F5344CB8AC3E}">
        <p14:creationId xmlns:p14="http://schemas.microsoft.com/office/powerpoint/2010/main" val="2794812726"/>
      </p:ext>
    </p:extLst>
  </p:cSld>
  <p:clrMapOvr>
    <a:masterClrMapping/>
  </p:clrMapOvr>
  <p:transition spd="med">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D7512-A69F-5A58-B867-C0AB914FE692}"/>
            </a:ext>
          </a:extLst>
        </p:cNvPr>
        <p:cNvGrpSpPr/>
        <p:nvPr/>
      </p:nvGrpSpPr>
      <p:grpSpPr>
        <a:xfrm>
          <a:off x="0" y="0"/>
          <a:ext cx="0" cy="0"/>
          <a:chOff x="0" y="0"/>
          <a:chExt cx="0" cy="0"/>
        </a:xfrm>
      </p:grpSpPr>
      <p:sp>
        <p:nvSpPr>
          <p:cNvPr id="6" name="Titel 5">
            <a:extLst>
              <a:ext uri="{FF2B5EF4-FFF2-40B4-BE49-F238E27FC236}">
                <a16:creationId xmlns:a16="http://schemas.microsoft.com/office/drawing/2014/main" id="{8996F369-29D6-2EBB-BED4-E0BA06181E8D}"/>
              </a:ext>
            </a:extLst>
          </p:cNvPr>
          <p:cNvSpPr>
            <a:spLocks noGrp="1"/>
          </p:cNvSpPr>
          <p:nvPr>
            <p:ph type="title"/>
          </p:nvPr>
        </p:nvSpPr>
        <p:spPr>
          <a:xfrm>
            <a:off x="517956" y="238913"/>
            <a:ext cx="9327084" cy="1151737"/>
          </a:xfrm>
        </p:spPr>
        <p:txBody>
          <a:bodyPr>
            <a:normAutofit/>
          </a:bodyPr>
          <a:lstStyle/>
          <a:p>
            <a:pPr>
              <a:defRPr/>
            </a:pPr>
            <a:r>
              <a:rPr lang="en-US" noProof="0" dirty="0"/>
              <a:t>EU comparison of ADL as % of GDP: net increase </a:t>
            </a:r>
            <a:br>
              <a:rPr lang="en-US" noProof="0" dirty="0"/>
            </a:br>
            <a:r>
              <a:rPr lang="en-US" noProof="0" dirty="0"/>
              <a:t>between 2021 and 2018 (1</a:t>
            </a:r>
            <a:r>
              <a:rPr lang="en-US" baseline="30000" noProof="0" dirty="0"/>
              <a:t>st</a:t>
            </a:r>
            <a:r>
              <a:rPr lang="en-US" noProof="0" dirty="0"/>
              <a:t> pillar pension system)</a:t>
            </a:r>
            <a:endParaRPr lang="en-US" sz="2400" noProof="0" dirty="0"/>
          </a:p>
        </p:txBody>
      </p:sp>
      <p:sp>
        <p:nvSpPr>
          <p:cNvPr id="3" name="Tijdelijke aanduiding voor dianummer 2">
            <a:extLst>
              <a:ext uri="{FF2B5EF4-FFF2-40B4-BE49-F238E27FC236}">
                <a16:creationId xmlns:a16="http://schemas.microsoft.com/office/drawing/2014/main" id="{6129B25A-2CA1-82AD-354D-A46D1696770B}"/>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06CB06F-8D94-B64C-AC66-62AFBAF0736E}" type="slidenum">
              <a:rPr kumimoji="0" lang="en-US" sz="1200" b="0" i="0" u="none" strike="noStrike" kern="1200" cap="none" spc="0" normalizeH="0" baseline="0" noProof="0" smtClean="0">
                <a:ln>
                  <a:noFill/>
                </a:ln>
                <a:solidFill>
                  <a:srgbClr val="FFFFFF"/>
                </a:solidFill>
                <a:effectLst/>
                <a:uLnTx/>
                <a:uFillTx/>
                <a:latin typeface="Calibri Normaal" charset="0"/>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en-US" sz="1200" b="0" i="0" u="none" strike="noStrike" kern="1200" cap="none" spc="0" normalizeH="0" baseline="0" noProof="0" dirty="0">
              <a:ln>
                <a:noFill/>
              </a:ln>
              <a:solidFill>
                <a:srgbClr val="FFFFFF"/>
              </a:solidFill>
              <a:effectLst/>
              <a:uLnTx/>
              <a:uFillTx/>
              <a:latin typeface="Calibri Normaal" charset="0"/>
            </a:endParaRPr>
          </a:p>
        </p:txBody>
      </p:sp>
      <p:sp>
        <p:nvSpPr>
          <p:cNvPr id="7" name="Tijdelijke aanduiding voor inhoud 6">
            <a:extLst>
              <a:ext uri="{FF2B5EF4-FFF2-40B4-BE49-F238E27FC236}">
                <a16:creationId xmlns:a16="http://schemas.microsoft.com/office/drawing/2014/main" id="{BDA82B08-4B67-E6D3-31A3-79173E82D0C3}"/>
              </a:ext>
            </a:extLst>
          </p:cNvPr>
          <p:cNvSpPr>
            <a:spLocks noGrp="1"/>
          </p:cNvSpPr>
          <p:nvPr>
            <p:ph sz="quarter" idx="12"/>
          </p:nvPr>
        </p:nvSpPr>
        <p:spPr>
          <a:xfrm>
            <a:off x="517956" y="6219825"/>
            <a:ext cx="1634694" cy="257175"/>
          </a:xfrm>
        </p:spPr>
        <p:txBody>
          <a:bodyPr wrap="square">
            <a:noAutofit/>
          </a:bodyPr>
          <a:lstStyle/>
          <a:p>
            <a:pPr>
              <a:lnSpc>
                <a:spcPct val="100000"/>
              </a:lnSpc>
            </a:pPr>
            <a:r>
              <a:rPr lang="en-US" sz="1800" noProof="0" dirty="0"/>
              <a:t>Source: Eurostat</a:t>
            </a:r>
            <a:endParaRPr lang="en-US" sz="1600" noProof="0" dirty="0"/>
          </a:p>
        </p:txBody>
      </p:sp>
      <p:sp>
        <p:nvSpPr>
          <p:cNvPr id="5" name="Suorakulmio 4">
            <a:extLst>
              <a:ext uri="{FF2B5EF4-FFF2-40B4-BE49-F238E27FC236}">
                <a16:creationId xmlns:a16="http://schemas.microsoft.com/office/drawing/2014/main" id="{412C63EA-A630-A9A3-F089-9D663934DDAD}"/>
              </a:ext>
            </a:extLst>
          </p:cNvPr>
          <p:cNvSpPr/>
          <p:nvPr/>
        </p:nvSpPr>
        <p:spPr bwMode="auto">
          <a:xfrm>
            <a:off x="3243532" y="5891842"/>
            <a:ext cx="396815" cy="224286"/>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noProof="0" dirty="0">
              <a:ln>
                <a:noFill/>
              </a:ln>
              <a:solidFill>
                <a:schemeClr val="tx1"/>
              </a:solidFill>
              <a:effectLst/>
              <a:latin typeface="Times" charset="0"/>
              <a:ea typeface="ＭＳ Ｐゴシック" charset="0"/>
            </a:endParaRPr>
          </a:p>
        </p:txBody>
      </p:sp>
      <p:pic>
        <p:nvPicPr>
          <p:cNvPr id="8" name="Picture 7">
            <a:extLst>
              <a:ext uri="{FF2B5EF4-FFF2-40B4-BE49-F238E27FC236}">
                <a16:creationId xmlns:a16="http://schemas.microsoft.com/office/drawing/2014/main" id="{90910F89-77B2-129F-D734-606D420B4054}"/>
              </a:ext>
            </a:extLst>
          </p:cNvPr>
          <p:cNvPicPr>
            <a:picLocks noChangeAspect="1"/>
          </p:cNvPicPr>
          <p:nvPr/>
        </p:nvPicPr>
        <p:blipFill>
          <a:blip r:embed="rId3"/>
          <a:stretch>
            <a:fillRect/>
          </a:stretch>
        </p:blipFill>
        <p:spPr>
          <a:xfrm>
            <a:off x="437388" y="1348927"/>
            <a:ext cx="10414086" cy="4870898"/>
          </a:xfrm>
          <a:prstGeom prst="rect">
            <a:avLst/>
          </a:prstGeom>
        </p:spPr>
      </p:pic>
    </p:spTree>
    <p:extLst>
      <p:ext uri="{BB962C8B-B14F-4D97-AF65-F5344CB8AC3E}">
        <p14:creationId xmlns:p14="http://schemas.microsoft.com/office/powerpoint/2010/main" val="2083328936"/>
      </p:ext>
    </p:extLst>
  </p:cSld>
  <p:clrMapOvr>
    <a:masterClrMapping/>
  </p:clrMapOvr>
  <p:transition spd="med">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77C41E-61BD-5503-E860-7605A1B55E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D87433-20CD-AE1F-973D-7D60310F9F42}"/>
              </a:ext>
            </a:extLst>
          </p:cNvPr>
          <p:cNvSpPr>
            <a:spLocks noGrp="1"/>
          </p:cNvSpPr>
          <p:nvPr>
            <p:ph type="ctrTitle" sz="quarter"/>
          </p:nvPr>
        </p:nvSpPr>
        <p:spPr>
          <a:xfrm>
            <a:off x="914400" y="3141310"/>
            <a:ext cx="10058400" cy="1313613"/>
          </a:xfrm>
        </p:spPr>
        <p:txBody>
          <a:bodyPr>
            <a:normAutofit fontScale="90000"/>
          </a:bodyPr>
          <a:lstStyle/>
          <a:p>
            <a:r>
              <a:rPr lang="en-US" noProof="0" dirty="0"/>
              <a:t>Enhancement of communication and reporting from an actuarial perspective</a:t>
            </a:r>
            <a:br>
              <a:rPr lang="en-US" noProof="0" dirty="0"/>
            </a:br>
            <a:endParaRPr lang="en-US" noProof="0" dirty="0"/>
          </a:p>
        </p:txBody>
      </p:sp>
      <p:sp>
        <p:nvSpPr>
          <p:cNvPr id="3" name="Subtitle 2">
            <a:extLst>
              <a:ext uri="{FF2B5EF4-FFF2-40B4-BE49-F238E27FC236}">
                <a16:creationId xmlns:a16="http://schemas.microsoft.com/office/drawing/2014/main" id="{3EC3A89B-9D6E-AF00-344B-00FF9F2A55F5}"/>
              </a:ext>
            </a:extLst>
          </p:cNvPr>
          <p:cNvSpPr>
            <a:spLocks noGrp="1"/>
          </p:cNvSpPr>
          <p:nvPr>
            <p:ph type="subTitle" idx="1"/>
          </p:nvPr>
        </p:nvSpPr>
        <p:spPr>
          <a:xfrm>
            <a:off x="914400" y="4072639"/>
            <a:ext cx="10058400" cy="792653"/>
          </a:xfrm>
        </p:spPr>
        <p:txBody>
          <a:bodyPr/>
          <a:lstStyle/>
          <a:p>
            <a:r>
              <a:rPr lang="en-US" noProof="0" dirty="0"/>
              <a:t>The International </a:t>
            </a:r>
            <a:r>
              <a:rPr lang="en-US" noProof="0" dirty="0" err="1"/>
              <a:t>Labour</a:t>
            </a:r>
            <a:r>
              <a:rPr lang="en-US" noProof="0" dirty="0"/>
              <a:t> </a:t>
            </a:r>
            <a:r>
              <a:rPr lang="en-US" noProof="0" dirty="0" err="1"/>
              <a:t>Organisation</a:t>
            </a:r>
            <a:r>
              <a:rPr lang="en-US" noProof="0" dirty="0"/>
              <a:t> (ILO) and AAE experiences and views</a:t>
            </a:r>
          </a:p>
          <a:p>
            <a:endParaRPr lang="en-US" noProof="0" dirty="0"/>
          </a:p>
        </p:txBody>
      </p:sp>
      <p:sp>
        <p:nvSpPr>
          <p:cNvPr id="4" name="Slide Number Placeholder 3">
            <a:extLst>
              <a:ext uri="{FF2B5EF4-FFF2-40B4-BE49-F238E27FC236}">
                <a16:creationId xmlns:a16="http://schemas.microsoft.com/office/drawing/2014/main" id="{B21930A2-8539-3D00-4AA0-6D88CB29436F}"/>
              </a:ext>
            </a:extLst>
          </p:cNvPr>
          <p:cNvSpPr>
            <a:spLocks noGrp="1"/>
          </p:cNvSpPr>
          <p:nvPr>
            <p:ph type="sldNum" sz="quarter" idx="10"/>
          </p:nvPr>
        </p:nvSpPr>
        <p:spPr/>
        <p:txBody>
          <a:bodyPr/>
          <a:lstStyle/>
          <a:p>
            <a:fld id="{306CB06F-8D94-B64C-AC66-62AFBAF0736E}" type="slidenum">
              <a:rPr lang="en-US" noProof="0" smtClean="0"/>
              <a:pPr/>
              <a:t>12</a:t>
            </a:fld>
            <a:endParaRPr lang="en-US" noProof="0" dirty="0"/>
          </a:p>
        </p:txBody>
      </p:sp>
    </p:spTree>
    <p:extLst>
      <p:ext uri="{BB962C8B-B14F-4D97-AF65-F5344CB8AC3E}">
        <p14:creationId xmlns:p14="http://schemas.microsoft.com/office/powerpoint/2010/main" val="589783929"/>
      </p:ext>
    </p:extLst>
  </p:cSld>
  <p:clrMapOvr>
    <a:masterClrMapping/>
  </p:clrMapOvr>
  <p:transition spd="med">
    <p:pull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70381" y="715162"/>
            <a:ext cx="10439400" cy="988509"/>
          </a:xfrm>
        </p:spPr>
        <p:txBody>
          <a:bodyPr>
            <a:noAutofit/>
          </a:bodyPr>
          <a:lstStyle/>
          <a:p>
            <a:r>
              <a:rPr lang="en-US" noProof="0" dirty="0"/>
              <a:t>Enhancement of communication and reporting from an actuarial perspective </a:t>
            </a:r>
          </a:p>
        </p:txBody>
      </p:sp>
      <p:sp>
        <p:nvSpPr>
          <p:cNvPr id="3" name="Tijdelijke aanduiding voor dianummer 2"/>
          <p:cNvSpPr>
            <a:spLocks noGrp="1"/>
          </p:cNvSpPr>
          <p:nvPr>
            <p:ph type="sldNum" sz="quarter" idx="10"/>
          </p:nvPr>
        </p:nvSpPr>
        <p:spPr/>
        <p:txBody>
          <a:bodyPr/>
          <a:lstStyle/>
          <a:p>
            <a:fld id="{306CB06F-8D94-B64C-AC66-62AFBAF0736E}" type="slidenum">
              <a:rPr lang="en-US" noProof="0" smtClean="0"/>
              <a:pPr/>
              <a:t>13</a:t>
            </a:fld>
            <a:endParaRPr lang="en-US" noProof="0" dirty="0"/>
          </a:p>
        </p:txBody>
      </p:sp>
      <p:sp>
        <p:nvSpPr>
          <p:cNvPr id="5" name="Tijdelijke aanduiding voor inhoud 4"/>
          <p:cNvSpPr>
            <a:spLocks noGrp="1"/>
          </p:cNvSpPr>
          <p:nvPr>
            <p:ph sz="quarter" idx="12"/>
          </p:nvPr>
        </p:nvSpPr>
        <p:spPr>
          <a:xfrm>
            <a:off x="868800" y="1771047"/>
            <a:ext cx="10439400" cy="4645267"/>
          </a:xfrm>
        </p:spPr>
        <p:txBody>
          <a:bodyPr/>
          <a:lstStyle/>
          <a:p>
            <a:pPr lvl="1">
              <a:lnSpc>
                <a:spcPct val="150000"/>
              </a:lnSpc>
              <a:buClr>
                <a:srgbClr val="0070C0"/>
              </a:buClr>
              <a:buFont typeface="Wingdings" panose="05000000000000000000" pitchFamily="2" charset="2"/>
              <a:buChar char="§"/>
            </a:pPr>
            <a:r>
              <a:rPr lang="en-US" dirty="0"/>
              <a:t>Understanding key methodological considerations</a:t>
            </a:r>
          </a:p>
          <a:p>
            <a:pPr marL="536575" lvl="1" indent="-265113">
              <a:lnSpc>
                <a:spcPct val="150000"/>
              </a:lnSpc>
              <a:spcAft>
                <a:spcPts val="600"/>
              </a:spcAft>
              <a:buClr>
                <a:srgbClr val="0070C0"/>
              </a:buClr>
              <a:buFont typeface="Wingdings" panose="05000000000000000000" pitchFamily="2" charset="2"/>
              <a:buChar char="ü"/>
            </a:pPr>
            <a:r>
              <a:rPr lang="en-US" sz="2000" noProof="0" dirty="0"/>
              <a:t>Closed vs Open group approach</a:t>
            </a:r>
          </a:p>
          <a:p>
            <a:pPr lvl="1">
              <a:lnSpc>
                <a:spcPct val="150000"/>
              </a:lnSpc>
              <a:buClr>
                <a:srgbClr val="0070C0"/>
              </a:buClr>
              <a:buFont typeface="Wingdings" panose="05000000000000000000" pitchFamily="2" charset="2"/>
              <a:buChar char="§"/>
            </a:pPr>
            <a:r>
              <a:rPr lang="en-US" noProof="0" dirty="0"/>
              <a:t>Conduct of periodic actuarial reviews of SSPS: an ILO perspective</a:t>
            </a:r>
          </a:p>
          <a:p>
            <a:pPr marL="536575" lvl="1" indent="-265113">
              <a:lnSpc>
                <a:spcPct val="150000"/>
              </a:lnSpc>
              <a:spcAft>
                <a:spcPts val="600"/>
              </a:spcAft>
              <a:buClr>
                <a:srgbClr val="0070C0"/>
              </a:buClr>
              <a:buFont typeface="Wingdings" panose="05000000000000000000" pitchFamily="2" charset="2"/>
              <a:buChar char="ü"/>
            </a:pPr>
            <a:r>
              <a:rPr lang="en-US" sz="2000" noProof="0" dirty="0"/>
              <a:t>Assessment of the financial position of SSPS under open-group</a:t>
            </a:r>
          </a:p>
          <a:p>
            <a:pPr lvl="1">
              <a:lnSpc>
                <a:spcPct val="150000"/>
              </a:lnSpc>
              <a:buClr>
                <a:srgbClr val="0070C0"/>
              </a:buClr>
              <a:buFont typeface="Wingdings" panose="05000000000000000000" pitchFamily="2" charset="2"/>
              <a:buChar char="§"/>
            </a:pPr>
            <a:r>
              <a:rPr lang="en-US" noProof="0" dirty="0"/>
              <a:t>Effective communication and interpretation of T.29 social security pension figures</a:t>
            </a:r>
          </a:p>
          <a:p>
            <a:pPr marL="536575" lvl="1" indent="-265113">
              <a:lnSpc>
                <a:spcPct val="150000"/>
              </a:lnSpc>
              <a:spcAft>
                <a:spcPts val="600"/>
              </a:spcAft>
              <a:buClr>
                <a:srgbClr val="0070C0"/>
              </a:buClr>
              <a:buFont typeface="Wingdings" panose="05000000000000000000" pitchFamily="2" charset="2"/>
              <a:buChar char="ü"/>
            </a:pPr>
            <a:r>
              <a:rPr lang="en-US" sz="2000" noProof="0" dirty="0"/>
              <a:t>ILO and AAE experiences and views </a:t>
            </a:r>
          </a:p>
          <a:p>
            <a:pPr marL="536575" lvl="1" indent="-265113">
              <a:lnSpc>
                <a:spcPct val="150000"/>
              </a:lnSpc>
              <a:spcAft>
                <a:spcPts val="600"/>
              </a:spcAft>
              <a:buClr>
                <a:srgbClr val="0070C0"/>
              </a:buClr>
              <a:buFont typeface="Wingdings" panose="05000000000000000000" pitchFamily="2" charset="2"/>
              <a:buChar char="ü"/>
            </a:pPr>
            <a:r>
              <a:rPr lang="en-US" sz="2000" noProof="0" dirty="0"/>
              <a:t>Multiple disclosure approach</a:t>
            </a:r>
          </a:p>
          <a:p>
            <a:pPr>
              <a:lnSpc>
                <a:spcPct val="150000"/>
              </a:lnSpc>
            </a:pPr>
            <a:endParaRPr lang="en-US" noProof="0" dirty="0"/>
          </a:p>
        </p:txBody>
      </p:sp>
    </p:spTree>
    <p:extLst>
      <p:ext uri="{BB962C8B-B14F-4D97-AF65-F5344CB8AC3E}">
        <p14:creationId xmlns:p14="http://schemas.microsoft.com/office/powerpoint/2010/main" val="2565696170"/>
      </p:ext>
    </p:extLst>
  </p:cSld>
  <p:clrMapOvr>
    <a:masterClrMapping/>
  </p:clrMapOvr>
  <p:transition spd="med">
    <p:pull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66358" y="242920"/>
            <a:ext cx="7271874" cy="1290566"/>
          </a:xfrm>
        </p:spPr>
        <p:txBody>
          <a:bodyPr>
            <a:normAutofit/>
          </a:bodyPr>
          <a:lstStyle/>
          <a:p>
            <a:r>
              <a:rPr lang="en-US" sz="3200" noProof="0" dirty="0">
                <a:solidFill>
                  <a:schemeClr val="accent1"/>
                </a:solidFill>
              </a:rPr>
              <a:t>Key methodological considerations:</a:t>
            </a:r>
            <a:br>
              <a:rPr lang="en-US" sz="3200" noProof="0" dirty="0">
                <a:solidFill>
                  <a:schemeClr val="accent1"/>
                </a:solidFill>
              </a:rPr>
            </a:br>
            <a:r>
              <a:rPr lang="en-US" sz="2800" noProof="0" dirty="0">
                <a:solidFill>
                  <a:schemeClr val="accent1"/>
                </a:solidFill>
              </a:rPr>
              <a:t>Closed </a:t>
            </a:r>
            <a:r>
              <a:rPr lang="en-US" sz="2800" i="1" noProof="0" dirty="0">
                <a:solidFill>
                  <a:schemeClr val="accent1"/>
                </a:solidFill>
              </a:rPr>
              <a:t>versus</a:t>
            </a:r>
            <a:r>
              <a:rPr lang="en-US" sz="2800" noProof="0" dirty="0">
                <a:solidFill>
                  <a:schemeClr val="accent1"/>
                </a:solidFill>
              </a:rPr>
              <a:t> open-group approach</a:t>
            </a:r>
          </a:p>
        </p:txBody>
      </p:sp>
      <p:sp>
        <p:nvSpPr>
          <p:cNvPr id="4" name="Foliennummernplatzhalter 3"/>
          <p:cNvSpPr>
            <a:spLocks noGrp="1"/>
          </p:cNvSpPr>
          <p:nvPr>
            <p:ph type="sldNum" sz="quarter" idx="12"/>
          </p:nvPr>
        </p:nvSpPr>
        <p:spPr/>
        <p:txBody>
          <a:bodyPr/>
          <a:lstStyle/>
          <a:p>
            <a:fld id="{F2FF469D-DB44-0740-A075-5A7E9FEA0703}" type="slidenum">
              <a:rPr lang="en-US" noProof="0" smtClean="0"/>
              <a:pPr/>
              <a:t>14</a:t>
            </a:fld>
            <a:endParaRPr lang="en-US" noProof="0" dirty="0"/>
          </a:p>
        </p:txBody>
      </p:sp>
      <p:pic>
        <p:nvPicPr>
          <p:cNvPr id="19" name="Picture 18"/>
          <p:cNvPicPr>
            <a:picLocks noChangeAspect="1"/>
          </p:cNvPicPr>
          <p:nvPr/>
        </p:nvPicPr>
        <p:blipFill rotWithShape="1">
          <a:blip r:embed="rId3"/>
          <a:srcRect l="5334" r="5975"/>
          <a:stretch/>
        </p:blipFill>
        <p:spPr>
          <a:xfrm>
            <a:off x="690450" y="1746505"/>
            <a:ext cx="4407409" cy="3922196"/>
          </a:xfrm>
          <a:prstGeom prst="rect">
            <a:avLst/>
          </a:prstGeom>
        </p:spPr>
      </p:pic>
      <p:sp>
        <p:nvSpPr>
          <p:cNvPr id="20" name="Content Placeholder 2"/>
          <p:cNvSpPr txBox="1">
            <a:spLocks/>
          </p:cNvSpPr>
          <p:nvPr/>
        </p:nvSpPr>
        <p:spPr>
          <a:xfrm>
            <a:off x="5295941" y="1746504"/>
            <a:ext cx="3072995" cy="3095462"/>
          </a:xfrm>
          <a:prstGeom prst="rect">
            <a:avLst/>
          </a:prstGeom>
          <a:noFill/>
          <a:ln w="9525" cap="flat" cmpd="sng" algn="ctr">
            <a:noFill/>
            <a:prstDash val="solid"/>
          </a:ln>
          <a:effectLst/>
        </p:spPr>
        <p:style>
          <a:lnRef idx="1">
            <a:schemeClr val="accent3"/>
          </a:lnRef>
          <a:fillRef idx="2">
            <a:schemeClr val="accent3"/>
          </a:fillRef>
          <a:effectRef idx="1">
            <a:schemeClr val="accent3"/>
          </a:effectRef>
          <a:fontRef idx="minor">
            <a:schemeClr val="dk1"/>
          </a:fontRef>
        </p:style>
        <p:txBody>
          <a:bodyPr vert="horz" wrap="square" lIns="68580" tIns="34290" rIns="68580" bIns="34290" numCol="1" anchor="t" anchorCtr="0" compatLnSpc="1">
            <a:prstTxWarp prst="textNoShape">
              <a:avLst/>
            </a:prstTxWarp>
            <a:noAutofit/>
          </a:bodyPr>
          <a:lstStyle>
            <a:lvl1pPr marL="271463" indent="-271463" algn="l" defTabSz="342900" rtl="0" eaLnBrk="1" latinLnBrk="0" hangingPunct="1">
              <a:spcBef>
                <a:spcPct val="20000"/>
              </a:spcBef>
              <a:buFont typeface="Wingdings" panose="05000000000000000000" pitchFamily="2" charset="2"/>
              <a:buChar char="§"/>
              <a:defRPr sz="2000" b="0" kern="1200">
                <a:solidFill>
                  <a:schemeClr val="dk1"/>
                </a:solidFill>
                <a:latin typeface="+mn-lt"/>
                <a:ea typeface="+mn-ea"/>
                <a:cs typeface="+mn-cs"/>
              </a:defRPr>
            </a:lvl1pPr>
            <a:lvl2pPr marL="450850" indent="-179388" algn="l" defTabSz="342900" rtl="0" eaLnBrk="1" latinLnBrk="0" hangingPunct="1">
              <a:spcBef>
                <a:spcPct val="20000"/>
              </a:spcBef>
              <a:buFont typeface="Arial" panose="020B0604020202020204" pitchFamily="34" charset="0"/>
              <a:buChar char="•"/>
              <a:defRPr sz="2000" b="0" kern="1200">
                <a:solidFill>
                  <a:schemeClr val="dk1"/>
                </a:solidFill>
                <a:latin typeface="+mn-lt"/>
                <a:ea typeface="+mn-ea"/>
                <a:cs typeface="+mn-cs"/>
              </a:defRPr>
            </a:lvl2pPr>
            <a:lvl3pPr marL="714375" indent="-263525" algn="l" defTabSz="342900" rtl="0" eaLnBrk="1" latinLnBrk="0" hangingPunct="1">
              <a:spcBef>
                <a:spcPct val="20000"/>
              </a:spcBef>
              <a:buFont typeface="Symbol" panose="05050102010706020507" pitchFamily="18" charset="2"/>
              <a:buChar char="-"/>
              <a:defRPr sz="2000" b="0" kern="1200">
                <a:solidFill>
                  <a:schemeClr val="dk1"/>
                </a:solidFill>
                <a:latin typeface="+mn-lt"/>
                <a:ea typeface="+mn-ea"/>
                <a:cs typeface="+mn-cs"/>
              </a:defRPr>
            </a:lvl3pPr>
            <a:lvl4pPr marL="985838" indent="-271463" algn="l" defTabSz="342900" rtl="0" eaLnBrk="1" latinLnBrk="0" hangingPunct="1">
              <a:spcBef>
                <a:spcPct val="20000"/>
              </a:spcBef>
              <a:buFont typeface="Symbol" panose="05050102010706020507" pitchFamily="18" charset="2"/>
              <a:buChar char="-"/>
              <a:defRPr sz="2000" b="0" kern="1200">
                <a:solidFill>
                  <a:schemeClr val="dk1"/>
                </a:solidFill>
                <a:latin typeface="+mn-lt"/>
                <a:ea typeface="+mn-ea"/>
                <a:cs typeface="+mn-cs"/>
              </a:defRPr>
            </a:lvl4pPr>
            <a:lvl5pPr marL="0" indent="-171450" algn="l" defTabSz="342900" rtl="0" eaLnBrk="1" latinLnBrk="0" hangingPunct="1">
              <a:spcBef>
                <a:spcPct val="20000"/>
              </a:spcBef>
              <a:buFont typeface="Arial"/>
              <a:buChar char="»"/>
              <a:defRPr sz="2000" b="0" kern="1200">
                <a:solidFill>
                  <a:schemeClr val="dk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dk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dk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dk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dk1"/>
                </a:solidFill>
                <a:latin typeface="+mn-lt"/>
                <a:ea typeface="+mn-ea"/>
                <a:cs typeface="+mn-cs"/>
              </a:defRPr>
            </a:lvl9pPr>
          </a:lstStyle>
          <a:p>
            <a:pPr marL="0" lvl="1" indent="0">
              <a:spcBef>
                <a:spcPts val="750"/>
              </a:spcBef>
              <a:buClr>
                <a:srgbClr val="002060"/>
              </a:buClr>
              <a:buNone/>
            </a:pPr>
            <a:r>
              <a:rPr lang="en-US" sz="1400" b="1" noProof="0" dirty="0">
                <a:solidFill>
                  <a:srgbClr val="002060"/>
                </a:solidFill>
              </a:rPr>
              <a:t>Closed-group</a:t>
            </a:r>
          </a:p>
          <a:p>
            <a:pPr marL="171450" lvl="1">
              <a:spcBef>
                <a:spcPts val="750"/>
              </a:spcBef>
              <a:buClr>
                <a:srgbClr val="002060"/>
              </a:buClr>
              <a:buFont typeface="Wingdings" panose="05000000000000000000" pitchFamily="2" charset="2"/>
              <a:buChar char="§"/>
            </a:pPr>
            <a:r>
              <a:rPr lang="en-US" sz="1400" noProof="0" dirty="0">
                <a:solidFill>
                  <a:srgbClr val="002060"/>
                </a:solidFill>
              </a:rPr>
              <a:t>It only includes current pensioners and contributors</a:t>
            </a:r>
          </a:p>
          <a:p>
            <a:pPr marL="171450" lvl="1">
              <a:spcBef>
                <a:spcPts val="750"/>
              </a:spcBef>
              <a:buClr>
                <a:srgbClr val="002060"/>
              </a:buClr>
              <a:buFont typeface="Wingdings" panose="05000000000000000000" pitchFamily="2" charset="2"/>
              <a:buChar char="§"/>
            </a:pPr>
            <a:r>
              <a:rPr lang="en-US" sz="1400" noProof="0" dirty="0">
                <a:solidFill>
                  <a:srgbClr val="002060"/>
                </a:solidFill>
              </a:rPr>
              <a:t>It ignores future contributions</a:t>
            </a:r>
            <a:br>
              <a:rPr lang="en-US" sz="1400" noProof="0" dirty="0">
                <a:solidFill>
                  <a:srgbClr val="002060"/>
                </a:solidFill>
              </a:rPr>
            </a:br>
            <a:r>
              <a:rPr lang="en-US" sz="1400" noProof="0" dirty="0">
                <a:solidFill>
                  <a:srgbClr val="002060"/>
                </a:solidFill>
              </a:rPr>
              <a:t>(largest asset) </a:t>
            </a:r>
          </a:p>
          <a:p>
            <a:pPr marL="171450" lvl="1">
              <a:spcBef>
                <a:spcPts val="750"/>
              </a:spcBef>
              <a:buClr>
                <a:srgbClr val="002060"/>
              </a:buClr>
              <a:buFont typeface="Wingdings" panose="05000000000000000000" pitchFamily="2" charset="2"/>
              <a:buChar char="§"/>
            </a:pPr>
            <a:r>
              <a:rPr lang="en-US" sz="1400" noProof="0" dirty="0">
                <a:solidFill>
                  <a:srgbClr val="002060"/>
                </a:solidFill>
              </a:rPr>
              <a:t>It provides incomplete financial picture of a SSPS</a:t>
            </a:r>
          </a:p>
          <a:p>
            <a:pPr marL="171450" lvl="1">
              <a:spcBef>
                <a:spcPts val="750"/>
              </a:spcBef>
              <a:buClr>
                <a:srgbClr val="002060"/>
              </a:buClr>
              <a:buFont typeface="Wingdings" panose="05000000000000000000" pitchFamily="2" charset="2"/>
              <a:buChar char="§"/>
            </a:pPr>
            <a:r>
              <a:rPr lang="en-US" sz="1400" noProof="0" dirty="0">
                <a:solidFill>
                  <a:srgbClr val="002060"/>
                </a:solidFill>
              </a:rPr>
              <a:t>It only reflects the performance of a SSPS in the past</a:t>
            </a:r>
          </a:p>
        </p:txBody>
      </p:sp>
      <p:sp>
        <p:nvSpPr>
          <p:cNvPr id="21" name="Content Placeholder 2"/>
          <p:cNvSpPr txBox="1">
            <a:spLocks/>
          </p:cNvSpPr>
          <p:nvPr/>
        </p:nvSpPr>
        <p:spPr>
          <a:xfrm>
            <a:off x="8502352" y="1746505"/>
            <a:ext cx="3201967" cy="3635392"/>
          </a:xfrm>
          <a:prstGeom prst="rect">
            <a:avLst/>
          </a:prstGeom>
          <a:noFill/>
          <a:ln w="9525" cap="flat" cmpd="sng" algn="ctr">
            <a:noFill/>
            <a:prstDash val="solid"/>
          </a:ln>
          <a:effectLst/>
        </p:spPr>
        <p:style>
          <a:lnRef idx="1">
            <a:schemeClr val="accent3"/>
          </a:lnRef>
          <a:fillRef idx="2">
            <a:schemeClr val="accent3"/>
          </a:fillRef>
          <a:effectRef idx="1">
            <a:schemeClr val="accent3"/>
          </a:effectRef>
          <a:fontRef idx="minor">
            <a:schemeClr val="dk1"/>
          </a:fontRef>
        </p:style>
        <p:txBody>
          <a:bodyPr vert="horz" wrap="square" lIns="68580" tIns="34290" rIns="68580" bIns="34290" numCol="1" anchor="t" anchorCtr="0" compatLnSpc="1">
            <a:prstTxWarp prst="textNoShape">
              <a:avLst/>
            </a:prstTxWarp>
            <a:noAutofit/>
          </a:bodyPr>
          <a:lstStyle>
            <a:lvl1pPr marL="271463" indent="-271463" algn="l" defTabSz="342900" rtl="0" eaLnBrk="1" latinLnBrk="0" hangingPunct="1">
              <a:spcBef>
                <a:spcPct val="20000"/>
              </a:spcBef>
              <a:buFont typeface="Wingdings" panose="05000000000000000000" pitchFamily="2" charset="2"/>
              <a:buChar char="§"/>
              <a:defRPr sz="2000" b="0" kern="1200">
                <a:solidFill>
                  <a:schemeClr val="dk1"/>
                </a:solidFill>
                <a:latin typeface="+mn-lt"/>
                <a:ea typeface="+mn-ea"/>
                <a:cs typeface="+mn-cs"/>
              </a:defRPr>
            </a:lvl1pPr>
            <a:lvl2pPr marL="450850" indent="-179388" algn="l" defTabSz="342900" rtl="0" eaLnBrk="1" latinLnBrk="0" hangingPunct="1">
              <a:spcBef>
                <a:spcPct val="20000"/>
              </a:spcBef>
              <a:buFont typeface="Arial" panose="020B0604020202020204" pitchFamily="34" charset="0"/>
              <a:buChar char="•"/>
              <a:defRPr sz="2000" b="0" kern="1200">
                <a:solidFill>
                  <a:schemeClr val="dk1"/>
                </a:solidFill>
                <a:latin typeface="+mn-lt"/>
                <a:ea typeface="+mn-ea"/>
                <a:cs typeface="+mn-cs"/>
              </a:defRPr>
            </a:lvl2pPr>
            <a:lvl3pPr marL="714375" indent="-263525" algn="l" defTabSz="342900" rtl="0" eaLnBrk="1" latinLnBrk="0" hangingPunct="1">
              <a:spcBef>
                <a:spcPct val="20000"/>
              </a:spcBef>
              <a:buFont typeface="Symbol" panose="05050102010706020507" pitchFamily="18" charset="2"/>
              <a:buChar char="-"/>
              <a:defRPr sz="2000" b="0" kern="1200">
                <a:solidFill>
                  <a:schemeClr val="dk1"/>
                </a:solidFill>
                <a:latin typeface="+mn-lt"/>
                <a:ea typeface="+mn-ea"/>
                <a:cs typeface="+mn-cs"/>
              </a:defRPr>
            </a:lvl3pPr>
            <a:lvl4pPr marL="985838" indent="-271463" algn="l" defTabSz="342900" rtl="0" eaLnBrk="1" latinLnBrk="0" hangingPunct="1">
              <a:spcBef>
                <a:spcPct val="20000"/>
              </a:spcBef>
              <a:buFont typeface="Symbol" panose="05050102010706020507" pitchFamily="18" charset="2"/>
              <a:buChar char="-"/>
              <a:defRPr sz="2000" b="0" kern="1200">
                <a:solidFill>
                  <a:schemeClr val="dk1"/>
                </a:solidFill>
                <a:latin typeface="+mn-lt"/>
                <a:ea typeface="+mn-ea"/>
                <a:cs typeface="+mn-cs"/>
              </a:defRPr>
            </a:lvl4pPr>
            <a:lvl5pPr marL="0" indent="-171450" algn="l" defTabSz="342900" rtl="0" eaLnBrk="1" latinLnBrk="0" hangingPunct="1">
              <a:spcBef>
                <a:spcPct val="20000"/>
              </a:spcBef>
              <a:buFont typeface="Arial"/>
              <a:buChar char="»"/>
              <a:defRPr sz="2000" b="0" kern="1200">
                <a:solidFill>
                  <a:schemeClr val="dk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dk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dk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dk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dk1"/>
                </a:solidFill>
                <a:latin typeface="+mn-lt"/>
                <a:ea typeface="+mn-ea"/>
                <a:cs typeface="+mn-cs"/>
              </a:defRPr>
            </a:lvl9pPr>
          </a:lstStyle>
          <a:p>
            <a:pPr marL="0" lvl="1" indent="0">
              <a:spcBef>
                <a:spcPts val="750"/>
              </a:spcBef>
              <a:buClr>
                <a:srgbClr val="002060"/>
              </a:buClr>
              <a:buNone/>
            </a:pPr>
            <a:r>
              <a:rPr lang="en-US" sz="1400" b="1" noProof="0" dirty="0">
                <a:solidFill>
                  <a:srgbClr val="002060"/>
                </a:solidFill>
              </a:rPr>
              <a:t>Open-group</a:t>
            </a:r>
          </a:p>
          <a:p>
            <a:pPr marL="171450" lvl="1">
              <a:spcBef>
                <a:spcPts val="750"/>
              </a:spcBef>
              <a:buClr>
                <a:srgbClr val="002060"/>
              </a:buClr>
              <a:buFont typeface="Wingdings" panose="05000000000000000000" pitchFamily="2" charset="2"/>
              <a:buChar char="§"/>
            </a:pPr>
            <a:r>
              <a:rPr lang="en-US" sz="1400" noProof="0" dirty="0">
                <a:solidFill>
                  <a:srgbClr val="002060"/>
                </a:solidFill>
              </a:rPr>
              <a:t>It includes current pensioners and contributors as well as future contributors</a:t>
            </a:r>
          </a:p>
          <a:p>
            <a:pPr marL="171450" lvl="1">
              <a:spcBef>
                <a:spcPts val="750"/>
              </a:spcBef>
              <a:buClr>
                <a:srgbClr val="002060"/>
              </a:buClr>
              <a:buFont typeface="Wingdings" panose="05000000000000000000" pitchFamily="2" charset="2"/>
              <a:buChar char="§"/>
            </a:pPr>
            <a:r>
              <a:rPr lang="en-US" sz="1400" noProof="0" dirty="0">
                <a:solidFill>
                  <a:srgbClr val="002060"/>
                </a:solidFill>
              </a:rPr>
              <a:t>It provides a complete and forward-looking financial picture of a SSPS</a:t>
            </a:r>
          </a:p>
          <a:p>
            <a:pPr marL="171450" lvl="1">
              <a:spcBef>
                <a:spcPts val="750"/>
              </a:spcBef>
              <a:buClr>
                <a:srgbClr val="002060"/>
              </a:buClr>
              <a:buFont typeface="Wingdings" panose="05000000000000000000" pitchFamily="2" charset="2"/>
              <a:buChar char="§"/>
            </a:pPr>
            <a:r>
              <a:rPr lang="en-US" sz="1400" noProof="0" dirty="0">
                <a:solidFill>
                  <a:srgbClr val="002060"/>
                </a:solidFill>
              </a:rPr>
              <a:t>Explicitly accounts for the intergenerational societal commitments</a:t>
            </a:r>
          </a:p>
          <a:p>
            <a:pPr marL="171450" lvl="1">
              <a:spcBef>
                <a:spcPts val="750"/>
              </a:spcBef>
              <a:buClr>
                <a:srgbClr val="002060"/>
              </a:buClr>
              <a:buFont typeface="Wingdings" panose="05000000000000000000" pitchFamily="2" charset="2"/>
              <a:buChar char="§"/>
            </a:pPr>
            <a:r>
              <a:rPr lang="en-US" sz="1400" noProof="0" dirty="0">
                <a:solidFill>
                  <a:srgbClr val="002060"/>
                </a:solidFill>
              </a:rPr>
              <a:t>Suitable for assessing the financial sustainability of SSPS</a:t>
            </a:r>
          </a:p>
          <a:p>
            <a:pPr marL="171450" lvl="1">
              <a:spcBef>
                <a:spcPts val="750"/>
              </a:spcBef>
              <a:buClr>
                <a:srgbClr val="002060"/>
              </a:buClr>
              <a:buFont typeface="Wingdings" panose="05000000000000000000" pitchFamily="2" charset="2"/>
              <a:buChar char="§"/>
            </a:pPr>
            <a:endParaRPr lang="en-US" sz="1400" noProof="0" dirty="0">
              <a:solidFill>
                <a:srgbClr val="002060"/>
              </a:solidFill>
            </a:endParaRPr>
          </a:p>
        </p:txBody>
      </p:sp>
      <p:sp>
        <p:nvSpPr>
          <p:cNvPr id="5" name="Tekstiruutu 4">
            <a:extLst>
              <a:ext uri="{FF2B5EF4-FFF2-40B4-BE49-F238E27FC236}">
                <a16:creationId xmlns:a16="http://schemas.microsoft.com/office/drawing/2014/main" id="{4B42CEA2-CFF8-BC06-CE09-1B9225460912}"/>
              </a:ext>
            </a:extLst>
          </p:cNvPr>
          <p:cNvSpPr txBox="1"/>
          <p:nvPr/>
        </p:nvSpPr>
        <p:spPr>
          <a:xfrm>
            <a:off x="5428021" y="5381897"/>
            <a:ext cx="6479178" cy="1046440"/>
          </a:xfrm>
          <a:prstGeom prst="rect">
            <a:avLst/>
          </a:prstGeom>
          <a:noFill/>
        </p:spPr>
        <p:txBody>
          <a:bodyPr wrap="square" rtlCol="0">
            <a:spAutoFit/>
          </a:bodyPr>
          <a:lstStyle/>
          <a:p>
            <a:r>
              <a:rPr lang="en-US" sz="1400" b="1" noProof="0" dirty="0">
                <a:latin typeface="+mj-lt"/>
              </a:rPr>
              <a:t>Accrued-to-Date Liability (ADL) method under Eurostat’s T.29:</a:t>
            </a:r>
          </a:p>
          <a:p>
            <a:r>
              <a:rPr lang="en-US" sz="1400" noProof="0" dirty="0">
                <a:latin typeface="+mj-lt"/>
              </a:rPr>
              <a:t>Consistent with closed-group approach</a:t>
            </a:r>
          </a:p>
          <a:p>
            <a:endParaRPr lang="en-US" sz="600" noProof="0" dirty="0">
              <a:latin typeface="+mj-lt"/>
            </a:endParaRPr>
          </a:p>
          <a:p>
            <a:r>
              <a:rPr lang="en-US" sz="1400" b="1" noProof="0" dirty="0">
                <a:latin typeface="+mj-lt"/>
              </a:rPr>
              <a:t>AWG exercise as well as periodic actuarial reviews of SSPS:</a:t>
            </a:r>
          </a:p>
          <a:p>
            <a:r>
              <a:rPr lang="en-US" sz="1400" noProof="0" dirty="0">
                <a:latin typeface="+mj-lt"/>
              </a:rPr>
              <a:t>Consistent with open-group approach</a:t>
            </a:r>
          </a:p>
        </p:txBody>
      </p:sp>
    </p:spTree>
    <p:extLst>
      <p:ext uri="{BB962C8B-B14F-4D97-AF65-F5344CB8AC3E}">
        <p14:creationId xmlns:p14="http://schemas.microsoft.com/office/powerpoint/2010/main" val="1909350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70381" y="327260"/>
            <a:ext cx="7850107" cy="1039528"/>
          </a:xfrm>
        </p:spPr>
        <p:txBody>
          <a:bodyPr>
            <a:noAutofit/>
          </a:bodyPr>
          <a:lstStyle/>
          <a:p>
            <a:r>
              <a:rPr lang="en-US" noProof="0" dirty="0"/>
              <a:t>Conduct of periodic actuarial reviews of SSPS: an ILO perspective</a:t>
            </a:r>
            <a:br>
              <a:rPr lang="en-US" noProof="0" dirty="0"/>
            </a:br>
            <a:endParaRPr lang="en-US" noProof="0" dirty="0"/>
          </a:p>
        </p:txBody>
      </p:sp>
      <p:sp>
        <p:nvSpPr>
          <p:cNvPr id="3" name="Tijdelijke aanduiding voor dianummer 2"/>
          <p:cNvSpPr>
            <a:spLocks noGrp="1"/>
          </p:cNvSpPr>
          <p:nvPr>
            <p:ph type="sldNum" sz="quarter" idx="10"/>
          </p:nvPr>
        </p:nvSpPr>
        <p:spPr/>
        <p:txBody>
          <a:bodyPr/>
          <a:lstStyle/>
          <a:p>
            <a:fld id="{306CB06F-8D94-B64C-AC66-62AFBAF0736E}" type="slidenum">
              <a:rPr lang="en-US" noProof="0" smtClean="0"/>
              <a:pPr/>
              <a:t>15</a:t>
            </a:fld>
            <a:endParaRPr lang="en-US" noProof="0" dirty="0"/>
          </a:p>
        </p:txBody>
      </p:sp>
      <p:sp>
        <p:nvSpPr>
          <p:cNvPr id="5" name="Tijdelijke aanduiding voor inhoud 4"/>
          <p:cNvSpPr>
            <a:spLocks noGrp="1"/>
          </p:cNvSpPr>
          <p:nvPr>
            <p:ph sz="quarter" idx="12"/>
          </p:nvPr>
        </p:nvSpPr>
        <p:spPr>
          <a:xfrm>
            <a:off x="868800" y="1511167"/>
            <a:ext cx="10439400" cy="4905148"/>
          </a:xfrm>
        </p:spPr>
        <p:txBody>
          <a:bodyPr/>
          <a:lstStyle/>
          <a:p>
            <a:pPr lvl="1">
              <a:buClr>
                <a:srgbClr val="0070C0"/>
              </a:buClr>
              <a:buFont typeface="Wingdings" panose="05000000000000000000" pitchFamily="2" charset="2"/>
              <a:buChar char="§"/>
            </a:pPr>
            <a:r>
              <a:rPr lang="en-US" noProof="0" dirty="0"/>
              <a:t>Typically, a statutory requirement aiming towards:</a:t>
            </a:r>
          </a:p>
          <a:p>
            <a:pPr marL="536575" lvl="1" indent="-265113">
              <a:buClr>
                <a:srgbClr val="0070C0"/>
              </a:buClr>
              <a:buFont typeface="Wingdings" panose="05000000000000000000" pitchFamily="2" charset="2"/>
              <a:buChar char="ü"/>
            </a:pPr>
            <a:r>
              <a:rPr lang="en-US" sz="2000" noProof="0" dirty="0"/>
              <a:t>Review the current and projected financial position and long-term sustainability of SSPS</a:t>
            </a:r>
          </a:p>
          <a:p>
            <a:pPr lvl="1">
              <a:buClr>
                <a:srgbClr val="0070C0"/>
              </a:buClr>
              <a:buFont typeface="Wingdings" panose="05000000000000000000" pitchFamily="2" charset="2"/>
              <a:buChar char="§"/>
            </a:pPr>
            <a:r>
              <a:rPr lang="en-US" dirty="0"/>
              <a:t>Form an essential part of risk management and contribute towards good financial governance of social security schemes</a:t>
            </a:r>
          </a:p>
          <a:p>
            <a:pPr marL="536575" lvl="1" indent="-265113">
              <a:buClr>
                <a:srgbClr val="0070C0"/>
              </a:buClr>
              <a:buFont typeface="Wingdings" panose="05000000000000000000" pitchFamily="2" charset="2"/>
              <a:buChar char="ü"/>
            </a:pPr>
            <a:r>
              <a:rPr lang="en-US" sz="2000" noProof="0" dirty="0"/>
              <a:t>An important prerequisite for well-founded SSPS and for establishing public trust</a:t>
            </a:r>
          </a:p>
          <a:p>
            <a:pPr lvl="1">
              <a:buClr>
                <a:srgbClr val="0070C0"/>
              </a:buClr>
              <a:buFont typeface="Wingdings" panose="05000000000000000000" pitchFamily="2" charset="2"/>
              <a:buChar char="§"/>
            </a:pPr>
            <a:r>
              <a:rPr lang="en-US" dirty="0"/>
              <a:t>Actuarial review reporting, based on actuarial professional standards and ILO principles</a:t>
            </a:r>
          </a:p>
          <a:p>
            <a:pPr marL="536575" lvl="1" indent="-265113">
              <a:buClr>
                <a:srgbClr val="0070C0"/>
              </a:buClr>
              <a:buFont typeface="Wingdings" panose="05000000000000000000" pitchFamily="2" charset="2"/>
              <a:buChar char="ü"/>
            </a:pPr>
            <a:r>
              <a:rPr lang="en-US" sz="2000" noProof="0" dirty="0"/>
              <a:t>Provides meaningful information about the financial position of SSPS </a:t>
            </a:r>
          </a:p>
          <a:p>
            <a:pPr marL="536575" lvl="1" indent="-265113">
              <a:buClr>
                <a:srgbClr val="0070C0"/>
              </a:buClr>
              <a:buFont typeface="Wingdings" panose="05000000000000000000" pitchFamily="2" charset="2"/>
              <a:buChar char="ü"/>
            </a:pPr>
            <a:r>
              <a:rPr lang="en-US" sz="2000" noProof="0" dirty="0"/>
              <a:t>Enables effective social dialogue with stakeholders and consultation with public </a:t>
            </a:r>
            <a:br>
              <a:rPr lang="en-US" sz="2000" noProof="0" dirty="0"/>
            </a:br>
            <a:r>
              <a:rPr lang="en-US" sz="2000" noProof="0" dirty="0"/>
              <a:t>regarding SSPS sustainability</a:t>
            </a:r>
          </a:p>
          <a:p>
            <a:pPr marL="536575" lvl="1" indent="-265113">
              <a:buClr>
                <a:srgbClr val="0070C0"/>
              </a:buClr>
              <a:buFont typeface="Wingdings" panose="05000000000000000000" pitchFamily="2" charset="2"/>
              <a:buChar char="ü"/>
            </a:pPr>
            <a:r>
              <a:rPr lang="en-US" sz="2000" noProof="0" dirty="0"/>
              <a:t>Likely to reinforce public and political support, especially when reforming SSPS</a:t>
            </a:r>
          </a:p>
          <a:p>
            <a:pPr marL="536575" lvl="1" indent="-265113">
              <a:buClr>
                <a:srgbClr val="0070C0"/>
              </a:buClr>
              <a:buFont typeface="Wingdings" panose="05000000000000000000" pitchFamily="2" charset="2"/>
              <a:buChar char="ü"/>
            </a:pPr>
            <a:endParaRPr lang="en-US" sz="2000" noProof="0" dirty="0"/>
          </a:p>
        </p:txBody>
      </p:sp>
    </p:spTree>
    <p:extLst>
      <p:ext uri="{BB962C8B-B14F-4D97-AF65-F5344CB8AC3E}">
        <p14:creationId xmlns:p14="http://schemas.microsoft.com/office/powerpoint/2010/main" val="200885070"/>
      </p:ext>
    </p:extLst>
  </p:cSld>
  <p:clrMapOvr>
    <a:masterClrMapping/>
  </p:clrMapOvr>
  <p:transition spd="med">
    <p:pull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F2FF469D-DB44-0740-A075-5A7E9FEA0703}" type="slidenum">
              <a:rPr lang="en-US" noProof="0" smtClean="0"/>
              <a:pPr/>
              <a:t>16</a:t>
            </a:fld>
            <a:endParaRPr lang="en-US" noProof="0" dirty="0"/>
          </a:p>
        </p:txBody>
      </p:sp>
      <p:sp>
        <p:nvSpPr>
          <p:cNvPr id="7" name="Text Placeholder 6"/>
          <p:cNvSpPr>
            <a:spLocks noGrp="1"/>
          </p:cNvSpPr>
          <p:nvPr>
            <p:ph type="body" sz="quarter" idx="13"/>
          </p:nvPr>
        </p:nvSpPr>
        <p:spPr>
          <a:xfrm>
            <a:off x="502728" y="1422349"/>
            <a:ext cx="10805473" cy="5049496"/>
          </a:xfrm>
        </p:spPr>
        <p:txBody>
          <a:bodyPr>
            <a:normAutofit/>
          </a:bodyPr>
          <a:lstStyle/>
          <a:p>
            <a:pPr marL="251994" lvl="1" indent="-251994">
              <a:lnSpc>
                <a:spcPct val="150000"/>
              </a:lnSpc>
              <a:buFont typeface="Wingdings" panose="05000000000000000000" pitchFamily="2" charset="2"/>
              <a:buChar char="§"/>
            </a:pPr>
            <a:r>
              <a:rPr lang="en-US" sz="2400" dirty="0"/>
              <a:t>Use of multiple disclosure approach in the form of balance sheets</a:t>
            </a:r>
          </a:p>
          <a:p>
            <a:pPr lvl="1">
              <a:lnSpc>
                <a:spcPct val="120000"/>
              </a:lnSpc>
              <a:spcAft>
                <a:spcPts val="600"/>
              </a:spcAft>
            </a:pPr>
            <a:r>
              <a:rPr lang="en-US" noProof="0" dirty="0"/>
              <a:t>Robust framework, enabling informed decisions to be made by stakeholders as well as minimizing the risk of misinterpretation or misuse of T.29 figures</a:t>
            </a:r>
          </a:p>
          <a:p>
            <a:pPr lvl="1">
              <a:lnSpc>
                <a:spcPct val="120000"/>
              </a:lnSpc>
              <a:spcAft>
                <a:spcPts val="600"/>
              </a:spcAft>
            </a:pPr>
            <a:r>
              <a:rPr lang="en-US" noProof="0" dirty="0"/>
              <a:t>Consistency with its financing method, as per international actuarial standards and guidelines</a:t>
            </a:r>
          </a:p>
          <a:p>
            <a:pPr lvl="1">
              <a:lnSpc>
                <a:spcPct val="120000"/>
              </a:lnSpc>
              <a:spcAft>
                <a:spcPts val="600"/>
              </a:spcAft>
            </a:pPr>
            <a:r>
              <a:rPr lang="en-US" noProof="0" dirty="0"/>
              <a:t>Guideline 38 “Compliance with requirements of national and international statistical reporting”, ILO-ISSA guidelines on actuarial work for social security</a:t>
            </a:r>
          </a:p>
          <a:p>
            <a:pPr lvl="1">
              <a:lnSpc>
                <a:spcPct val="120000"/>
              </a:lnSpc>
              <a:spcAft>
                <a:spcPts val="600"/>
              </a:spcAft>
            </a:pPr>
            <a:r>
              <a:rPr lang="en-US" noProof="0" dirty="0"/>
              <a:t>Paragraph 2.4 “Consistency with the Financing Method”, International standard of actuarial practice 2 (ISAP2)</a:t>
            </a:r>
          </a:p>
          <a:p>
            <a:pPr marL="251994" lvl="1" indent="-251994">
              <a:lnSpc>
                <a:spcPct val="150000"/>
              </a:lnSpc>
              <a:buFont typeface="Wingdings" panose="05000000000000000000" pitchFamily="2" charset="2"/>
              <a:buChar char="§"/>
            </a:pPr>
            <a:r>
              <a:rPr lang="en-US" sz="2400" dirty="0"/>
              <a:t>However, limited EU-wide communication in the dissemination of T.29 results</a:t>
            </a:r>
          </a:p>
          <a:p>
            <a:pPr lvl="1">
              <a:lnSpc>
                <a:spcPct val="120000"/>
              </a:lnSpc>
              <a:spcAft>
                <a:spcPts val="600"/>
              </a:spcAft>
            </a:pPr>
            <a:r>
              <a:rPr lang="en-US" noProof="0" dirty="0"/>
              <a:t>In general, low level of public engagement at national level</a:t>
            </a:r>
          </a:p>
          <a:p>
            <a:pPr lvl="1">
              <a:lnSpc>
                <a:spcPct val="120000"/>
              </a:lnSpc>
              <a:spcAft>
                <a:spcPts val="600"/>
              </a:spcAft>
            </a:pPr>
            <a:r>
              <a:rPr lang="en-US" noProof="0" dirty="0"/>
              <a:t>Adoption of multiple disclosure by an increasing number of countries when presenting T.29 results</a:t>
            </a:r>
          </a:p>
          <a:p>
            <a:pPr lvl="1">
              <a:lnSpc>
                <a:spcPct val="120000"/>
              </a:lnSpc>
              <a:spcAft>
                <a:spcPts val="600"/>
              </a:spcAft>
            </a:pPr>
            <a:r>
              <a:rPr lang="en-US" noProof="0" dirty="0"/>
              <a:t>Other countries caveat results to avoid mis-interpretation</a:t>
            </a:r>
          </a:p>
          <a:p>
            <a:pPr>
              <a:lnSpc>
                <a:spcPct val="120000"/>
              </a:lnSpc>
              <a:spcAft>
                <a:spcPts val="600"/>
              </a:spcAft>
            </a:pPr>
            <a:endParaRPr lang="en-US" noProof="0" dirty="0"/>
          </a:p>
        </p:txBody>
      </p:sp>
      <p:sp>
        <p:nvSpPr>
          <p:cNvPr id="8" name="Titel 1"/>
          <p:cNvSpPr>
            <a:spLocks noGrp="1"/>
          </p:cNvSpPr>
          <p:nvPr>
            <p:ph type="title"/>
          </p:nvPr>
        </p:nvSpPr>
        <p:spPr>
          <a:xfrm>
            <a:off x="502729" y="249211"/>
            <a:ext cx="8660521" cy="1144262"/>
          </a:xfrm>
        </p:spPr>
        <p:txBody>
          <a:bodyPr>
            <a:normAutofit/>
          </a:bodyPr>
          <a:lstStyle/>
          <a:p>
            <a:r>
              <a:rPr lang="en-US" sz="3200" noProof="0" dirty="0">
                <a:solidFill>
                  <a:schemeClr val="accent1"/>
                </a:solidFill>
              </a:rPr>
              <a:t>Effective communication and interpretation of T.29 social security pension figures</a:t>
            </a:r>
          </a:p>
        </p:txBody>
      </p:sp>
    </p:spTree>
    <p:extLst>
      <p:ext uri="{BB962C8B-B14F-4D97-AF65-F5344CB8AC3E}">
        <p14:creationId xmlns:p14="http://schemas.microsoft.com/office/powerpoint/2010/main" val="1861278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F2FF469D-DB44-0740-A075-5A7E9FEA0703}" type="slidenum">
              <a:rPr lang="en-US" noProof="0" smtClean="0"/>
              <a:pPr/>
              <a:t>17</a:t>
            </a:fld>
            <a:endParaRPr lang="en-US" noProof="0" dirty="0"/>
          </a:p>
        </p:txBody>
      </p:sp>
      <p:sp>
        <p:nvSpPr>
          <p:cNvPr id="10" name="Textplatzhalter 4"/>
          <p:cNvSpPr>
            <a:spLocks noGrp="1"/>
          </p:cNvSpPr>
          <p:nvPr>
            <p:ph type="body" sz="quarter" idx="13"/>
          </p:nvPr>
        </p:nvSpPr>
        <p:spPr>
          <a:xfrm>
            <a:off x="6982827" y="2203705"/>
            <a:ext cx="3383421" cy="3199907"/>
          </a:xfrm>
        </p:spPr>
        <p:txBody>
          <a:bodyPr>
            <a:normAutofit/>
          </a:bodyPr>
          <a:lstStyle/>
          <a:p>
            <a:pPr>
              <a:lnSpc>
                <a:spcPct val="100000"/>
              </a:lnSpc>
              <a:spcAft>
                <a:spcPts val="1200"/>
              </a:spcAft>
            </a:pPr>
            <a:r>
              <a:rPr lang="en-US" sz="1600" noProof="0" dirty="0"/>
              <a:t>ADL figure does not allow for assessing long-term financial sustainability of Cyprus SIS</a:t>
            </a:r>
          </a:p>
          <a:p>
            <a:pPr>
              <a:lnSpc>
                <a:spcPct val="100000"/>
              </a:lnSpc>
              <a:spcAft>
                <a:spcPts val="1200"/>
              </a:spcAft>
            </a:pPr>
            <a:r>
              <a:rPr lang="en-US" sz="1600" noProof="0" dirty="0"/>
              <a:t>Cyprus SIS is financially sustainable with a funding level of 116% under open-group approach</a:t>
            </a:r>
          </a:p>
        </p:txBody>
      </p:sp>
      <p:sp>
        <p:nvSpPr>
          <p:cNvPr id="41" name="Titel 1"/>
          <p:cNvSpPr>
            <a:spLocks noGrp="1"/>
          </p:cNvSpPr>
          <p:nvPr>
            <p:ph type="title"/>
          </p:nvPr>
        </p:nvSpPr>
        <p:spPr>
          <a:xfrm>
            <a:off x="510139" y="246888"/>
            <a:ext cx="9004625" cy="1435608"/>
          </a:xfrm>
        </p:spPr>
        <p:txBody>
          <a:bodyPr>
            <a:normAutofit/>
          </a:bodyPr>
          <a:lstStyle/>
          <a:p>
            <a:r>
              <a:rPr lang="en-US" sz="3200" i="1" noProof="0" dirty="0">
                <a:solidFill>
                  <a:schemeClr val="accent1"/>
                </a:solidFill>
              </a:rPr>
              <a:t>Illustration</a:t>
            </a:r>
            <a:r>
              <a:rPr lang="en-US" sz="3200" noProof="0" dirty="0">
                <a:solidFill>
                  <a:schemeClr val="accent1"/>
                </a:solidFill>
              </a:rPr>
              <a:t>: Cyprus Social Insurance Scheme (SIS) –</a:t>
            </a:r>
            <a:br>
              <a:rPr lang="en-US" sz="3200" noProof="0" dirty="0">
                <a:solidFill>
                  <a:schemeClr val="accent1"/>
                </a:solidFill>
              </a:rPr>
            </a:br>
            <a:r>
              <a:rPr lang="en-US" sz="2400" noProof="0" dirty="0">
                <a:solidFill>
                  <a:schemeClr val="accent1"/>
                </a:solidFill>
              </a:rPr>
              <a:t>Eurostat 2023: ADL versus EPC-AWG 2024 (open-group)</a:t>
            </a:r>
          </a:p>
        </p:txBody>
      </p:sp>
      <p:sp>
        <p:nvSpPr>
          <p:cNvPr id="7" name="TextBox 6"/>
          <p:cNvSpPr txBox="1"/>
          <p:nvPr/>
        </p:nvSpPr>
        <p:spPr>
          <a:xfrm>
            <a:off x="510139" y="6352689"/>
            <a:ext cx="2522422" cy="276999"/>
          </a:xfrm>
          <a:prstGeom prst="rect">
            <a:avLst/>
          </a:prstGeom>
          <a:noFill/>
        </p:spPr>
        <p:txBody>
          <a:bodyPr wrap="none" rtlCol="0">
            <a:spAutoFit/>
          </a:bodyPr>
          <a:lstStyle/>
          <a:p>
            <a:r>
              <a:rPr lang="en-US" sz="1200" i="1" noProof="0" dirty="0">
                <a:solidFill>
                  <a:srgbClr val="0E4133"/>
                </a:solidFill>
                <a:latin typeface="Calibri Normaal" charset="0"/>
                <a:ea typeface="+mn-ea"/>
              </a:rPr>
              <a:t>Source</a:t>
            </a:r>
            <a:r>
              <a:rPr lang="en-US" sz="1200" noProof="0" dirty="0">
                <a:solidFill>
                  <a:srgbClr val="0E4133"/>
                </a:solidFill>
                <a:latin typeface="Calibri Normaal" charset="0"/>
                <a:ea typeface="+mn-ea"/>
              </a:rPr>
              <a:t>:  The Cyprus Statistical Service</a:t>
            </a:r>
            <a:endParaRPr lang="en-US" sz="1800" noProof="0" dirty="0">
              <a:solidFill>
                <a:srgbClr val="0E4133"/>
              </a:solidFill>
              <a:latin typeface="Calibri Normaal" charset="0"/>
              <a:ea typeface="+mn-ea"/>
            </a:endParaRPr>
          </a:p>
        </p:txBody>
      </p:sp>
      <p:pic>
        <p:nvPicPr>
          <p:cNvPr id="33" name="Picture 32">
            <a:extLst>
              <a:ext uri="{FF2B5EF4-FFF2-40B4-BE49-F238E27FC236}">
                <a16:creationId xmlns:a16="http://schemas.microsoft.com/office/drawing/2014/main" id="{F8E22E7E-AA35-F023-12EB-9641B77DA32A}"/>
              </a:ext>
            </a:extLst>
          </p:cNvPr>
          <p:cNvPicPr>
            <a:picLocks noChangeAspect="1"/>
          </p:cNvPicPr>
          <p:nvPr/>
        </p:nvPicPr>
        <p:blipFill>
          <a:blip r:embed="rId3"/>
          <a:stretch>
            <a:fillRect/>
          </a:stretch>
        </p:blipFill>
        <p:spPr>
          <a:xfrm>
            <a:off x="475138" y="1523134"/>
            <a:ext cx="6064346" cy="4829555"/>
          </a:xfrm>
          <a:prstGeom prst="rect">
            <a:avLst/>
          </a:prstGeom>
        </p:spPr>
      </p:pic>
    </p:spTree>
    <p:extLst>
      <p:ext uri="{BB962C8B-B14F-4D97-AF65-F5344CB8AC3E}">
        <p14:creationId xmlns:p14="http://schemas.microsoft.com/office/powerpoint/2010/main" val="829969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fontScale="90000"/>
          </a:bodyPr>
          <a:lstStyle/>
          <a:p>
            <a:r>
              <a:rPr lang="en-US" noProof="0" dirty="0"/>
              <a:t>Concluding remarks</a:t>
            </a:r>
            <a:br>
              <a:rPr lang="en-US" noProof="0" dirty="0"/>
            </a:br>
            <a:endParaRPr lang="en-US" noProof="0" dirty="0"/>
          </a:p>
        </p:txBody>
      </p:sp>
      <p:sp>
        <p:nvSpPr>
          <p:cNvPr id="3" name="Tijdelijke aanduiding voor dianummer 2"/>
          <p:cNvSpPr>
            <a:spLocks noGrp="1"/>
          </p:cNvSpPr>
          <p:nvPr>
            <p:ph type="sldNum" sz="quarter" idx="10"/>
          </p:nvPr>
        </p:nvSpPr>
        <p:spPr/>
        <p:txBody>
          <a:bodyPr/>
          <a:lstStyle/>
          <a:p>
            <a:fld id="{306CB06F-8D94-B64C-AC66-62AFBAF0736E}" type="slidenum">
              <a:rPr lang="en-US" noProof="0" smtClean="0"/>
              <a:pPr/>
              <a:t>18</a:t>
            </a:fld>
            <a:endParaRPr lang="en-US" noProof="0" dirty="0"/>
          </a:p>
        </p:txBody>
      </p:sp>
      <p:sp>
        <p:nvSpPr>
          <p:cNvPr id="5" name="Tijdelijke aanduiding voor inhoud 4"/>
          <p:cNvSpPr>
            <a:spLocks noGrp="1"/>
          </p:cNvSpPr>
          <p:nvPr>
            <p:ph sz="quarter" idx="12"/>
          </p:nvPr>
        </p:nvSpPr>
        <p:spPr>
          <a:xfrm>
            <a:off x="868800" y="1376315"/>
            <a:ext cx="10825896" cy="4454469"/>
          </a:xfrm>
        </p:spPr>
        <p:txBody>
          <a:bodyPr/>
          <a:lstStyle/>
          <a:p>
            <a:pPr lvl="1">
              <a:buClr>
                <a:srgbClr val="0070C0"/>
              </a:buClr>
              <a:buFont typeface="Wingdings" panose="05000000000000000000" pitchFamily="2" charset="2"/>
              <a:buChar char="§"/>
            </a:pPr>
            <a:r>
              <a:rPr lang="en-US" dirty="0"/>
              <a:t>Pension systems are diverse throughout Europe</a:t>
            </a:r>
          </a:p>
          <a:p>
            <a:pPr marL="536575" lvl="1" indent="-265113">
              <a:buClr>
                <a:srgbClr val="0070C0"/>
              </a:buClr>
              <a:buFont typeface="Wingdings" panose="05000000000000000000" pitchFamily="2" charset="2"/>
              <a:buChar char="ü"/>
            </a:pPr>
            <a:r>
              <a:rPr lang="en-US" sz="2000" dirty="0"/>
              <a:t>Innovative reforms have been introduced with implications to National account statistics</a:t>
            </a:r>
          </a:p>
          <a:p>
            <a:pPr lvl="1">
              <a:buClr>
                <a:srgbClr val="0070C0"/>
              </a:buClr>
              <a:buFont typeface="Wingdings" panose="05000000000000000000" pitchFamily="2" charset="2"/>
              <a:buChar char="§"/>
            </a:pPr>
            <a:r>
              <a:rPr lang="en-US" dirty="0"/>
              <a:t>The contribution of social security actuaries in the T.29 exercise has been important</a:t>
            </a:r>
          </a:p>
          <a:p>
            <a:pPr marL="536575" lvl="1" indent="-265113">
              <a:buClr>
                <a:srgbClr val="0070C0"/>
              </a:buClr>
              <a:buFont typeface="Wingdings" panose="05000000000000000000" pitchFamily="2" charset="2"/>
              <a:buChar char="ü"/>
            </a:pPr>
            <a:r>
              <a:rPr lang="en-US" sz="2000" noProof="0" dirty="0"/>
              <a:t>Based on ILO and AAE experiences, there is room for further </a:t>
            </a:r>
            <a:r>
              <a:rPr lang="en-US" sz="2000" dirty="0"/>
              <a:t>enhancement</a:t>
            </a:r>
            <a:r>
              <a:rPr lang="en-US" sz="2000" noProof="0" dirty="0"/>
              <a:t> from communication perspective</a:t>
            </a:r>
          </a:p>
          <a:p>
            <a:pPr lvl="1">
              <a:buClr>
                <a:srgbClr val="0070C0"/>
              </a:buClr>
              <a:buFont typeface="Wingdings" panose="05000000000000000000" pitchFamily="2" charset="2"/>
              <a:buChar char="§"/>
            </a:pPr>
            <a:r>
              <a:rPr lang="en-US" noProof="0" dirty="0"/>
              <a:t>A proper and fair assessment of the financial position of SSPS on an on-going basis, as per ILO perspective, contributes towards</a:t>
            </a:r>
          </a:p>
          <a:p>
            <a:pPr marL="536575" lvl="1" indent="-265113">
              <a:buClr>
                <a:srgbClr val="0070C0"/>
              </a:buClr>
              <a:buFont typeface="Wingdings" panose="05000000000000000000" pitchFamily="2" charset="2"/>
              <a:buChar char="ü"/>
            </a:pPr>
            <a:r>
              <a:rPr lang="en-US" sz="2000" noProof="0" dirty="0"/>
              <a:t>The establishment of a high level of public trust</a:t>
            </a:r>
          </a:p>
          <a:p>
            <a:pPr marL="536575" lvl="1" indent="-265113">
              <a:buClr>
                <a:srgbClr val="0070C0"/>
              </a:buClr>
              <a:buFont typeface="Wingdings" panose="05000000000000000000" pitchFamily="2" charset="2"/>
              <a:buChar char="ü"/>
            </a:pPr>
            <a:r>
              <a:rPr lang="en-US" sz="2000" noProof="0" dirty="0"/>
              <a:t>Enables an effective communication and interpretation of T.29 pension figures, </a:t>
            </a:r>
            <a:br>
              <a:rPr lang="en-US" sz="2000" noProof="0" dirty="0"/>
            </a:br>
            <a:r>
              <a:rPr lang="en-US" sz="2000" noProof="0" dirty="0"/>
              <a:t>if the multiple disclosure approach is adopted</a:t>
            </a:r>
          </a:p>
          <a:p>
            <a:pPr marL="0" lvl="1" indent="0">
              <a:buNone/>
            </a:pPr>
            <a:endParaRPr lang="en-US" noProof="0" dirty="0"/>
          </a:p>
          <a:p>
            <a:endParaRPr lang="en-US" noProof="0" dirty="0"/>
          </a:p>
        </p:txBody>
      </p:sp>
      <p:sp>
        <p:nvSpPr>
          <p:cNvPr id="7" name="TextBox 6">
            <a:extLst>
              <a:ext uri="{FF2B5EF4-FFF2-40B4-BE49-F238E27FC236}">
                <a16:creationId xmlns:a16="http://schemas.microsoft.com/office/drawing/2014/main" id="{516B2C0E-985F-421F-B6A9-8429C0842B60}"/>
              </a:ext>
            </a:extLst>
          </p:cNvPr>
          <p:cNvSpPr txBox="1"/>
          <p:nvPr/>
        </p:nvSpPr>
        <p:spPr>
          <a:xfrm>
            <a:off x="2846041" y="5735798"/>
            <a:ext cx="6111088" cy="646331"/>
          </a:xfrm>
          <a:prstGeom prst="rect">
            <a:avLst/>
          </a:prstGeom>
          <a:noFill/>
        </p:spPr>
        <p:txBody>
          <a:bodyPr wrap="square">
            <a:spAutoFit/>
          </a:bodyPr>
          <a:lstStyle/>
          <a:p>
            <a:pPr algn="ctr"/>
            <a:r>
              <a:rPr lang="en-US" sz="3600" b="1" i="0" u="none" strike="noStrike" baseline="0" noProof="0" dirty="0">
                <a:solidFill>
                  <a:srgbClr val="0070C0"/>
                </a:solidFill>
                <a:latin typeface="Arial" panose="020B0604020202020204" pitchFamily="34" charset="0"/>
              </a:rPr>
              <a:t>Questions / Comments?</a:t>
            </a:r>
            <a:endParaRPr lang="en-US" sz="3600" b="0" i="0" u="none" strike="noStrike" baseline="0" noProof="0" dirty="0">
              <a:solidFill>
                <a:srgbClr val="0070C0"/>
              </a:solidFill>
              <a:latin typeface="Arial" panose="020B0604020202020204" pitchFamily="34" charset="0"/>
            </a:endParaRPr>
          </a:p>
        </p:txBody>
      </p:sp>
    </p:spTree>
    <p:extLst>
      <p:ext uri="{BB962C8B-B14F-4D97-AF65-F5344CB8AC3E}">
        <p14:creationId xmlns:p14="http://schemas.microsoft.com/office/powerpoint/2010/main" val="2656216137"/>
      </p:ext>
    </p:extLst>
  </p:cSld>
  <p:clrMapOvr>
    <a:masterClrMapping/>
  </p:clrMapOvr>
  <p:transition spd="med">
    <p:pull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pPr>
              <a:defRPr/>
            </a:pPr>
            <a:r>
              <a:rPr lang="en-US" noProof="0" dirty="0"/>
              <a:t>Actuarial Association of Europe (AAE) </a:t>
            </a:r>
          </a:p>
        </p:txBody>
      </p:sp>
      <p:sp>
        <p:nvSpPr>
          <p:cNvPr id="3" name="Tijdelijke aanduiding voor dianummer 2"/>
          <p:cNvSpPr>
            <a:spLocks noGrp="1"/>
          </p:cNvSpPr>
          <p:nvPr>
            <p:ph type="sldNum" sz="quarter" idx="10"/>
          </p:nvPr>
        </p:nvSpPr>
        <p:spPr/>
        <p:txBody>
          <a:bodyPr/>
          <a:lstStyle/>
          <a:p>
            <a:fld id="{306CB06F-8D94-B64C-AC66-62AFBAF0736E}" type="slidenum">
              <a:rPr lang="en-US" noProof="0" smtClean="0"/>
              <a:pPr/>
              <a:t>19</a:t>
            </a:fld>
            <a:endParaRPr lang="en-US" noProof="0" dirty="0"/>
          </a:p>
        </p:txBody>
      </p:sp>
      <p:sp>
        <p:nvSpPr>
          <p:cNvPr id="7" name="Tijdelijke aanduiding voor inhoud 6"/>
          <p:cNvSpPr>
            <a:spLocks noGrp="1"/>
          </p:cNvSpPr>
          <p:nvPr>
            <p:ph sz="quarter" idx="12"/>
          </p:nvPr>
        </p:nvSpPr>
        <p:spPr>
          <a:xfrm>
            <a:off x="868800" y="1276709"/>
            <a:ext cx="10794880" cy="5139606"/>
          </a:xfrm>
        </p:spPr>
        <p:txBody>
          <a:bodyPr>
            <a:normAutofit fontScale="92500" lnSpcReduction="10000"/>
          </a:bodyPr>
          <a:lstStyle/>
          <a:p>
            <a:pPr lvl="1">
              <a:lnSpc>
                <a:spcPts val="3200"/>
              </a:lnSpc>
              <a:buClr>
                <a:srgbClr val="0070C0"/>
              </a:buClr>
              <a:buFont typeface="Wingdings" panose="05000000000000000000" pitchFamily="2" charset="2"/>
              <a:buChar char="§"/>
            </a:pPr>
            <a:r>
              <a:rPr lang="en-US" sz="2600" noProof="0" dirty="0"/>
              <a:t>AAE provides advice/ opinions to various EU </a:t>
            </a:r>
            <a:r>
              <a:rPr lang="en-US" sz="2600" noProof="0" dirty="0" err="1"/>
              <a:t>organisations</a:t>
            </a:r>
            <a:r>
              <a:rPr lang="en-US" sz="2600" noProof="0" dirty="0"/>
              <a:t> on actuarial issues</a:t>
            </a:r>
          </a:p>
          <a:p>
            <a:pPr marL="536575" lvl="1" indent="-265113">
              <a:lnSpc>
                <a:spcPct val="110000"/>
              </a:lnSpc>
              <a:spcAft>
                <a:spcPts val="600"/>
              </a:spcAft>
              <a:buClr>
                <a:srgbClr val="0070C0"/>
              </a:buClr>
              <a:buFont typeface="Wingdings" panose="05000000000000000000" pitchFamily="2" charset="2"/>
              <a:buChar char="ü"/>
            </a:pPr>
            <a:r>
              <a:rPr lang="en-US" sz="2200" noProof="0" dirty="0"/>
              <a:t>Advice and comments are independent of industry interests</a:t>
            </a:r>
          </a:p>
          <a:p>
            <a:pPr lvl="1">
              <a:lnSpc>
                <a:spcPts val="3200"/>
              </a:lnSpc>
              <a:spcAft>
                <a:spcPts val="600"/>
              </a:spcAft>
              <a:buClr>
                <a:srgbClr val="0070C0"/>
              </a:buClr>
              <a:buFont typeface="Wingdings" panose="05000000000000000000" pitchFamily="2" charset="2"/>
              <a:buChar char="§"/>
            </a:pPr>
            <a:r>
              <a:rPr lang="en-US" sz="2600" noProof="0" dirty="0"/>
              <a:t>The AAE currently has 38 member associations in 37 European countries, representing over 29,000 actuaries </a:t>
            </a:r>
            <a:r>
              <a:rPr lang="en-US" sz="2400" dirty="0">
                <a:hlinkClick r:id="rId2"/>
              </a:rPr>
              <a:t>https://actuary.eu/</a:t>
            </a:r>
            <a:endParaRPr lang="en-US" sz="2600" noProof="0" dirty="0"/>
          </a:p>
          <a:p>
            <a:pPr lvl="1">
              <a:lnSpc>
                <a:spcPts val="3200"/>
              </a:lnSpc>
              <a:buClr>
                <a:srgbClr val="0070C0"/>
              </a:buClr>
              <a:buFont typeface="Wingdings" panose="05000000000000000000" pitchFamily="2" charset="2"/>
              <a:buChar char="§"/>
            </a:pPr>
            <a:r>
              <a:rPr lang="en-US" sz="2600" noProof="0" dirty="0"/>
              <a:t>The contribution of social security actuaries:</a:t>
            </a:r>
          </a:p>
          <a:p>
            <a:pPr marL="594894" lvl="1" indent="-342900">
              <a:lnSpc>
                <a:spcPct val="100000"/>
              </a:lnSpc>
              <a:spcAft>
                <a:spcPts val="600"/>
              </a:spcAft>
              <a:buFont typeface="+mj-lt"/>
              <a:buAutoNum type="arabicPeriod"/>
            </a:pPr>
            <a:r>
              <a:rPr lang="en-US" sz="2400" noProof="0" dirty="0"/>
              <a:t> Upgrade of the framework of Eurostat’s T.29 pension exercise</a:t>
            </a:r>
          </a:p>
          <a:p>
            <a:pPr marL="536575" lvl="1" indent="-265113">
              <a:lnSpc>
                <a:spcPct val="110000"/>
              </a:lnSpc>
              <a:spcAft>
                <a:spcPts val="600"/>
              </a:spcAft>
              <a:buClr>
                <a:srgbClr val="0070C0"/>
              </a:buClr>
              <a:buFont typeface="Wingdings" panose="05000000000000000000" pitchFamily="2" charset="2"/>
              <a:buChar char="ü"/>
            </a:pPr>
            <a:r>
              <a:rPr lang="en-US" sz="2200" dirty="0"/>
              <a:t>Improvement of the methodological aspects of calculating T.29 figures</a:t>
            </a:r>
          </a:p>
          <a:p>
            <a:pPr marL="536575" lvl="1" indent="-265113">
              <a:lnSpc>
                <a:spcPct val="110000"/>
              </a:lnSpc>
              <a:spcAft>
                <a:spcPts val="600"/>
              </a:spcAft>
              <a:buClr>
                <a:srgbClr val="0070C0"/>
              </a:buClr>
              <a:buFont typeface="Wingdings" panose="05000000000000000000" pitchFamily="2" charset="2"/>
              <a:buChar char="ü"/>
            </a:pPr>
            <a:r>
              <a:rPr lang="en-US" sz="2200" dirty="0"/>
              <a:t>Enhancement of transparency and cross-country comparability of T.29 results</a:t>
            </a:r>
          </a:p>
          <a:p>
            <a:pPr marL="709194" lvl="1" indent="-457200">
              <a:lnSpc>
                <a:spcPct val="100000"/>
              </a:lnSpc>
              <a:spcAft>
                <a:spcPts val="600"/>
              </a:spcAft>
              <a:buFont typeface="+mj-lt"/>
              <a:buAutoNum type="arabicPeriod" startAt="2"/>
            </a:pPr>
            <a:r>
              <a:rPr lang="en-US" sz="2400" noProof="0" dirty="0"/>
              <a:t>Enhancement of communication of EU pension obligation figures</a:t>
            </a:r>
          </a:p>
          <a:p>
            <a:pPr marL="536575" lvl="1" indent="-265113">
              <a:lnSpc>
                <a:spcPct val="120000"/>
              </a:lnSpc>
              <a:spcAft>
                <a:spcPts val="600"/>
              </a:spcAft>
              <a:buClr>
                <a:srgbClr val="0070C0"/>
              </a:buClr>
              <a:buFont typeface="Wingdings" panose="05000000000000000000" pitchFamily="2" charset="2"/>
              <a:buChar char="ü"/>
            </a:pPr>
            <a:r>
              <a:rPr lang="en-US" sz="2200" dirty="0"/>
              <a:t>Assessment of the financial position of social security pension schemes, based on sound international actuarial standards and principles </a:t>
            </a:r>
          </a:p>
          <a:p>
            <a:pPr marL="536575" lvl="1" indent="-265113">
              <a:lnSpc>
                <a:spcPct val="120000"/>
              </a:lnSpc>
              <a:spcAft>
                <a:spcPts val="600"/>
              </a:spcAft>
              <a:buClr>
                <a:srgbClr val="0070C0"/>
              </a:buClr>
              <a:buFont typeface="Wingdings" panose="05000000000000000000" pitchFamily="2" charset="2"/>
              <a:buChar char="ü"/>
            </a:pPr>
            <a:r>
              <a:rPr lang="en-US" sz="2200" dirty="0"/>
              <a:t>Creation of a robust framework for effective communication and interpretation, using multiple disclosure approach</a:t>
            </a:r>
          </a:p>
        </p:txBody>
      </p:sp>
    </p:spTree>
    <p:extLst>
      <p:ext uri="{BB962C8B-B14F-4D97-AF65-F5344CB8AC3E}">
        <p14:creationId xmlns:p14="http://schemas.microsoft.com/office/powerpoint/2010/main" val="465244389"/>
      </p:ext>
    </p:extLst>
  </p:cSld>
  <p:clrMapOvr>
    <a:masterClrMapping/>
  </p:clrMapOvr>
  <p:transition spd="med">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Autofit/>
          </a:bodyPr>
          <a:lstStyle/>
          <a:p>
            <a:r>
              <a:rPr lang="en-US" noProof="0" dirty="0"/>
              <a:t>Structure of presentation</a:t>
            </a:r>
            <a:br>
              <a:rPr lang="en-US" noProof="0" dirty="0"/>
            </a:br>
            <a:endParaRPr lang="en-US" noProof="0" dirty="0"/>
          </a:p>
        </p:txBody>
      </p:sp>
      <p:sp>
        <p:nvSpPr>
          <p:cNvPr id="3" name="Tijdelijke aanduiding voor dianummer 2"/>
          <p:cNvSpPr>
            <a:spLocks noGrp="1"/>
          </p:cNvSpPr>
          <p:nvPr>
            <p:ph type="sldNum" sz="quarter" idx="10"/>
          </p:nvPr>
        </p:nvSpPr>
        <p:spPr/>
        <p:txBody>
          <a:bodyPr/>
          <a:lstStyle/>
          <a:p>
            <a:fld id="{306CB06F-8D94-B64C-AC66-62AFBAF0736E}" type="slidenum">
              <a:rPr lang="en-US" noProof="0" smtClean="0"/>
              <a:pPr/>
              <a:t>2</a:t>
            </a:fld>
            <a:endParaRPr lang="en-US" noProof="0" dirty="0"/>
          </a:p>
        </p:txBody>
      </p:sp>
      <p:sp>
        <p:nvSpPr>
          <p:cNvPr id="5" name="Tijdelijke aanduiding voor inhoud 4"/>
          <p:cNvSpPr>
            <a:spLocks noGrp="1"/>
          </p:cNvSpPr>
          <p:nvPr>
            <p:ph sz="quarter" idx="12"/>
          </p:nvPr>
        </p:nvSpPr>
        <p:spPr>
          <a:xfrm>
            <a:off x="868800" y="1520041"/>
            <a:ext cx="10439400" cy="4896273"/>
          </a:xfrm>
        </p:spPr>
        <p:txBody>
          <a:bodyPr/>
          <a:lstStyle/>
          <a:p>
            <a:pPr lvl="1">
              <a:buClr>
                <a:srgbClr val="0070C0"/>
              </a:buClr>
              <a:buFont typeface="Wingdings" panose="05000000000000000000" pitchFamily="2" charset="2"/>
              <a:buChar char="§"/>
            </a:pPr>
            <a:r>
              <a:rPr lang="en-US" noProof="0" dirty="0"/>
              <a:t>Recent trends in EU pension landscape</a:t>
            </a:r>
          </a:p>
          <a:p>
            <a:pPr lvl="1">
              <a:buClr>
                <a:srgbClr val="0070C0"/>
              </a:buClr>
              <a:buFont typeface="Wingdings" panose="05000000000000000000" pitchFamily="2" charset="2"/>
              <a:buChar char="§"/>
            </a:pPr>
            <a:r>
              <a:rPr lang="en-US" noProof="0" dirty="0"/>
              <a:t>T.29 pension exercise: EU comparison of pension obligations of 1</a:t>
            </a:r>
            <a:r>
              <a:rPr lang="en-US" baseline="30000" noProof="0" dirty="0"/>
              <a:t>st</a:t>
            </a:r>
            <a:r>
              <a:rPr lang="en-US" noProof="0" dirty="0"/>
              <a:t> pillar of pension system</a:t>
            </a:r>
          </a:p>
          <a:p>
            <a:pPr lvl="1">
              <a:buClr>
                <a:srgbClr val="0070C0"/>
              </a:buClr>
              <a:buFont typeface="Wingdings" panose="05000000000000000000" pitchFamily="2" charset="2"/>
              <a:buChar char="§"/>
            </a:pPr>
            <a:r>
              <a:rPr lang="en-US" noProof="0" dirty="0"/>
              <a:t>Enhancement of communication and reporting from an actuarial perspective</a:t>
            </a:r>
          </a:p>
          <a:p>
            <a:pPr marL="536575" lvl="1" indent="-265113">
              <a:lnSpc>
                <a:spcPct val="100000"/>
              </a:lnSpc>
              <a:spcAft>
                <a:spcPts val="600"/>
              </a:spcAft>
              <a:buClr>
                <a:srgbClr val="0070C0"/>
              </a:buClr>
              <a:buFont typeface="Wingdings" panose="05000000000000000000" pitchFamily="2" charset="2"/>
              <a:buChar char="ü"/>
            </a:pPr>
            <a:r>
              <a:rPr lang="en-US" sz="2000" noProof="0" dirty="0"/>
              <a:t>The International Labour </a:t>
            </a:r>
            <a:r>
              <a:rPr lang="en-US" sz="2000" noProof="0" dirty="0" err="1"/>
              <a:t>Organisation</a:t>
            </a:r>
            <a:r>
              <a:rPr lang="en-US" sz="2000" noProof="0" dirty="0"/>
              <a:t> (ILO) and AAE experiences and views</a:t>
            </a:r>
          </a:p>
          <a:p>
            <a:pPr lvl="1">
              <a:buClr>
                <a:srgbClr val="0070C0"/>
              </a:buClr>
              <a:buFont typeface="Wingdings" panose="05000000000000000000" pitchFamily="2" charset="2"/>
              <a:buChar char="§"/>
            </a:pPr>
            <a:r>
              <a:rPr lang="en-US" noProof="0" dirty="0"/>
              <a:t>Concluding remarks</a:t>
            </a:r>
          </a:p>
          <a:p>
            <a:pPr lvl="1">
              <a:buClr>
                <a:srgbClr val="0070C0"/>
              </a:buClr>
              <a:buFont typeface="Wingdings" panose="05000000000000000000" pitchFamily="2" charset="2"/>
              <a:buChar char="§"/>
            </a:pPr>
            <a:endParaRPr lang="en-US" noProof="0" dirty="0"/>
          </a:p>
          <a:p>
            <a:pPr marL="0" lvl="1" indent="0">
              <a:buNone/>
            </a:pPr>
            <a:endParaRPr lang="en-US" noProof="0" dirty="0"/>
          </a:p>
          <a:p>
            <a:endParaRPr lang="en-US" noProof="0" dirty="0"/>
          </a:p>
        </p:txBody>
      </p:sp>
    </p:spTree>
    <p:extLst>
      <p:ext uri="{BB962C8B-B14F-4D97-AF65-F5344CB8AC3E}">
        <p14:creationId xmlns:p14="http://schemas.microsoft.com/office/powerpoint/2010/main" val="966112031"/>
      </p:ext>
    </p:extLst>
  </p:cSld>
  <p:clrMapOvr>
    <a:masterClrMapping/>
  </p:clrMapOvr>
  <p:transition spd="med">
    <p:pull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82256" y="406407"/>
            <a:ext cx="10439400" cy="648392"/>
          </a:xfrm>
        </p:spPr>
        <p:txBody>
          <a:bodyPr>
            <a:normAutofit/>
          </a:bodyPr>
          <a:lstStyle/>
          <a:p>
            <a:pPr>
              <a:defRPr/>
            </a:pPr>
            <a:r>
              <a:rPr lang="en-US" noProof="0" dirty="0"/>
              <a:t>References</a:t>
            </a:r>
          </a:p>
        </p:txBody>
      </p:sp>
      <p:sp>
        <p:nvSpPr>
          <p:cNvPr id="3" name="Tijdelijke aanduiding voor dianummer 2"/>
          <p:cNvSpPr>
            <a:spLocks noGrp="1"/>
          </p:cNvSpPr>
          <p:nvPr>
            <p:ph type="sldNum" sz="quarter" idx="10"/>
          </p:nvPr>
        </p:nvSpPr>
        <p:spPr/>
        <p:txBody>
          <a:bodyPr/>
          <a:lstStyle/>
          <a:p>
            <a:fld id="{306CB06F-8D94-B64C-AC66-62AFBAF0736E}" type="slidenum">
              <a:rPr lang="en-US" noProof="0" smtClean="0"/>
              <a:pPr/>
              <a:t>20</a:t>
            </a:fld>
            <a:endParaRPr lang="en-US" noProof="0" dirty="0"/>
          </a:p>
        </p:txBody>
      </p:sp>
      <p:sp>
        <p:nvSpPr>
          <p:cNvPr id="7" name="Tijdelijke aanduiding voor inhoud 6"/>
          <p:cNvSpPr>
            <a:spLocks noGrp="1"/>
          </p:cNvSpPr>
          <p:nvPr>
            <p:ph sz="quarter" idx="12"/>
          </p:nvPr>
        </p:nvSpPr>
        <p:spPr>
          <a:xfrm>
            <a:off x="868800" y="1138810"/>
            <a:ext cx="10439400" cy="5232474"/>
          </a:xfrm>
        </p:spPr>
        <p:txBody>
          <a:bodyPr wrap="square">
            <a:noAutofit/>
          </a:bodyPr>
          <a:lstStyle/>
          <a:p>
            <a:pPr marL="457200" indent="-457200">
              <a:buFont typeface="+mj-lt"/>
              <a:buAutoNum type="arabicPeriod"/>
            </a:pPr>
            <a:r>
              <a:rPr lang="en-US" noProof="0" dirty="0">
                <a:solidFill>
                  <a:srgbClr val="007BBA"/>
                </a:solidFill>
                <a:hlinkClick r:id="rId3">
                  <a:extLst>
                    <a:ext uri="{A12FA001-AC4F-418D-AE19-62706E023703}">
                      <ahyp:hlinkClr xmlns:ahyp="http://schemas.microsoft.com/office/drawing/2018/hyperlinkcolor" val="tx"/>
                    </a:ext>
                  </a:extLst>
                </a:hlinkClick>
              </a:rPr>
              <a:t>From Labour Supply to Labour Productivity</a:t>
            </a:r>
            <a:endParaRPr lang="en-US" noProof="0" dirty="0">
              <a:solidFill>
                <a:srgbClr val="007BBA"/>
              </a:solidFill>
            </a:endParaRPr>
          </a:p>
          <a:p>
            <a:r>
              <a:rPr lang="en-US" noProof="0" dirty="0"/>
              <a:t>       AAE Discussion Paper, Brussels, May 2022</a:t>
            </a:r>
          </a:p>
          <a:p>
            <a:pPr marL="457200" indent="-457200">
              <a:buFont typeface="+mj-lt"/>
              <a:buAutoNum type="arabicPeriod" startAt="2"/>
            </a:pPr>
            <a:r>
              <a:rPr lang="en-US" noProof="0" dirty="0">
                <a:solidFill>
                  <a:srgbClr val="007BBA"/>
                </a:solidFill>
                <a:hlinkClick r:id="rId4">
                  <a:extLst>
                    <a:ext uri="{A12FA001-AC4F-418D-AE19-62706E023703}">
                      <ahyp:hlinkClr xmlns:ahyp="http://schemas.microsoft.com/office/drawing/2018/hyperlinkcolor" val="tx"/>
                    </a:ext>
                  </a:extLst>
                </a:hlinkClick>
              </a:rPr>
              <a:t>Drouin, Plamondon, Lloret (2018) Towards a fair assessment of social security liabilities under pay-as-you-go and partially funded schemes</a:t>
            </a:r>
            <a:r>
              <a:rPr lang="en-US" noProof="0" dirty="0">
                <a:solidFill>
                  <a:srgbClr val="007BBA"/>
                </a:solidFill>
              </a:rPr>
              <a:t> </a:t>
            </a:r>
          </a:p>
          <a:p>
            <a:r>
              <a:rPr lang="en-US" noProof="0" dirty="0"/>
              <a:t>       ILO Article, International Social Security Review 71, 3/2018, 81-103</a:t>
            </a:r>
            <a:endParaRPr lang="en-US" noProof="0" dirty="0">
              <a:solidFill>
                <a:srgbClr val="007BBA"/>
              </a:solidFill>
            </a:endParaRPr>
          </a:p>
          <a:p>
            <a:pPr marL="457200" indent="-457200">
              <a:buFont typeface="+mj-lt"/>
              <a:buAutoNum type="arabicPeriod" startAt="3"/>
            </a:pPr>
            <a:r>
              <a:rPr lang="en-US" noProof="0" dirty="0">
                <a:solidFill>
                  <a:srgbClr val="007BBA"/>
                </a:solidFill>
                <a:hlinkClick r:id="rId5"/>
              </a:rPr>
              <a:t>ISSA-ILO Guidelines on actuarial work for social security</a:t>
            </a:r>
            <a:endParaRPr lang="en-US" noProof="0" dirty="0">
              <a:solidFill>
                <a:srgbClr val="007BBA"/>
              </a:solidFill>
            </a:endParaRPr>
          </a:p>
          <a:p>
            <a:r>
              <a:rPr lang="en-US" noProof="0" dirty="0">
                <a:solidFill>
                  <a:srgbClr val="007BBA"/>
                </a:solidFill>
              </a:rPr>
              <a:t>       </a:t>
            </a:r>
            <a:r>
              <a:rPr lang="en-US" noProof="0" dirty="0">
                <a:solidFill>
                  <a:schemeClr val="tx1"/>
                </a:solidFill>
              </a:rPr>
              <a:t>International Social Security Association, International Labour Office, 2016</a:t>
            </a:r>
          </a:p>
          <a:p>
            <a:pPr marL="457200" indent="-457200">
              <a:buClr>
                <a:srgbClr val="007BBA"/>
              </a:buClr>
              <a:buFont typeface="+mj-lt"/>
              <a:buAutoNum type="arabicPeriod" startAt="4"/>
            </a:pPr>
            <a:r>
              <a:rPr lang="en-US" dirty="0">
                <a:solidFill>
                  <a:srgbClr val="007BBA"/>
                </a:solidFill>
                <a:hlinkClick r:id="rId6">
                  <a:extLst>
                    <a:ext uri="{A12FA001-AC4F-418D-AE19-62706E023703}">
                      <ahyp:hlinkClr xmlns:ahyp="http://schemas.microsoft.com/office/drawing/2018/hyperlinkcolor" val="tx"/>
                    </a:ext>
                  </a:extLst>
                </a:hlinkClick>
              </a:rPr>
              <a:t>International standard of actuarial practice 2 (ISAP 2) </a:t>
            </a:r>
            <a:endParaRPr lang="en-US" dirty="0">
              <a:solidFill>
                <a:srgbClr val="007BBA"/>
              </a:solidFill>
            </a:endParaRPr>
          </a:p>
          <a:p>
            <a:pPr>
              <a:buClr>
                <a:srgbClr val="007BBA"/>
              </a:buClr>
            </a:pPr>
            <a:r>
              <a:rPr lang="en-US" noProof="0" dirty="0">
                <a:solidFill>
                  <a:srgbClr val="007BBA"/>
                </a:solidFill>
              </a:rPr>
              <a:t>       </a:t>
            </a:r>
            <a:r>
              <a:rPr lang="en-US" noProof="0" dirty="0">
                <a:solidFill>
                  <a:schemeClr val="tx1"/>
                </a:solidFill>
              </a:rPr>
              <a:t>Financial analysis of social security programs, Ottawa,</a:t>
            </a:r>
          </a:p>
          <a:p>
            <a:pPr>
              <a:buClr>
                <a:srgbClr val="007BBA"/>
              </a:buClr>
            </a:pPr>
            <a:r>
              <a:rPr lang="en-US" noProof="0" dirty="0">
                <a:solidFill>
                  <a:schemeClr val="tx1"/>
                </a:solidFill>
              </a:rPr>
              <a:t>       International Actuarial Association, 2018</a:t>
            </a:r>
          </a:p>
          <a:p>
            <a:pPr marL="457200" indent="-457200">
              <a:buClr>
                <a:srgbClr val="007BBA"/>
              </a:buClr>
              <a:buAutoNum type="arabicPeriod" startAt="5"/>
              <a:tabLst>
                <a:tab pos="446088" algn="l"/>
              </a:tabLst>
            </a:pPr>
            <a:r>
              <a:rPr lang="en-GB" u="sng" dirty="0">
                <a:solidFill>
                  <a:srgbClr val="007BBA"/>
                </a:solidFill>
                <a:hlinkClick r:id="rId7"/>
              </a:rPr>
              <a:t>2024</a:t>
            </a:r>
            <a:r>
              <a:rPr lang="hu-HU" u="sng" dirty="0">
                <a:solidFill>
                  <a:srgbClr val="007BBA"/>
                </a:solidFill>
                <a:hlinkClick r:id="rId7"/>
              </a:rPr>
              <a:t> </a:t>
            </a:r>
            <a:r>
              <a:rPr lang="en-GB" u="sng" dirty="0">
                <a:solidFill>
                  <a:srgbClr val="007BBA"/>
                </a:solidFill>
                <a:hlinkClick r:id="rId7"/>
              </a:rPr>
              <a:t>Ageing</a:t>
            </a:r>
            <a:r>
              <a:rPr lang="hu-HU" u="sng" dirty="0">
                <a:solidFill>
                  <a:srgbClr val="007BBA"/>
                </a:solidFill>
                <a:hlinkClick r:id="rId7"/>
              </a:rPr>
              <a:t> </a:t>
            </a:r>
            <a:r>
              <a:rPr lang="en-GB" u="sng" dirty="0">
                <a:solidFill>
                  <a:srgbClr val="007BBA"/>
                </a:solidFill>
                <a:hlinkClick r:id="rId7"/>
              </a:rPr>
              <a:t>Report</a:t>
            </a:r>
            <a:r>
              <a:rPr lang="hu-HU" u="sng" dirty="0">
                <a:solidFill>
                  <a:srgbClr val="007BBA"/>
                </a:solidFill>
                <a:hlinkClick r:id="rId7"/>
              </a:rPr>
              <a:t> - </a:t>
            </a:r>
            <a:r>
              <a:rPr lang="en-GB" u="sng" dirty="0">
                <a:solidFill>
                  <a:srgbClr val="007BBA"/>
                </a:solidFill>
                <a:hlinkClick r:id="rId7"/>
              </a:rPr>
              <a:t>Economic &amp; Budgetary</a:t>
            </a:r>
            <a:r>
              <a:rPr lang="hu-HU" u="sng" dirty="0">
                <a:solidFill>
                  <a:srgbClr val="007BBA"/>
                </a:solidFill>
                <a:hlinkClick r:id="rId7"/>
              </a:rPr>
              <a:t> </a:t>
            </a:r>
            <a:r>
              <a:rPr lang="en-GB" u="sng" dirty="0">
                <a:solidFill>
                  <a:srgbClr val="007BBA"/>
                </a:solidFill>
                <a:hlinkClick r:id="rId7"/>
              </a:rPr>
              <a:t>Projections for the EU</a:t>
            </a:r>
            <a:r>
              <a:rPr lang="hu-HU" u="sng" dirty="0">
                <a:solidFill>
                  <a:srgbClr val="007BBA"/>
                </a:solidFill>
                <a:hlinkClick r:id="rId7"/>
              </a:rPr>
              <a:t> </a:t>
            </a:r>
            <a:r>
              <a:rPr lang="en-GB" u="sng" dirty="0">
                <a:solidFill>
                  <a:srgbClr val="007BBA"/>
                </a:solidFill>
                <a:hlinkClick r:id="rId7"/>
              </a:rPr>
              <a:t>Member States (2022-2070)</a:t>
            </a:r>
            <a:r>
              <a:rPr lang="hu-HU" u="sng" dirty="0">
                <a:solidFill>
                  <a:srgbClr val="007BBA"/>
                </a:solidFill>
                <a:hlinkClick r:id="rId7"/>
              </a:rPr>
              <a:t> </a:t>
            </a:r>
            <a:endParaRPr lang="hu-HU" u="sng" dirty="0">
              <a:solidFill>
                <a:srgbClr val="007BBA"/>
              </a:solidFill>
            </a:endParaRPr>
          </a:p>
          <a:p>
            <a:pPr lvl="1" indent="0">
              <a:buClr>
                <a:srgbClr val="007BBA"/>
              </a:buClr>
              <a:buNone/>
              <a:tabLst>
                <a:tab pos="539750" algn="l"/>
              </a:tabLst>
            </a:pPr>
            <a:r>
              <a:rPr lang="en-US" dirty="0">
                <a:solidFill>
                  <a:srgbClr val="007BBA"/>
                </a:solidFill>
              </a:rPr>
              <a:t>   </a:t>
            </a:r>
            <a:r>
              <a:rPr lang="en-US" noProof="0" dirty="0">
                <a:solidFill>
                  <a:schemeClr val="tx1"/>
                </a:solidFill>
              </a:rPr>
              <a:t>European Commission, 2024</a:t>
            </a:r>
          </a:p>
          <a:p>
            <a:pPr marL="457200" indent="-457200">
              <a:buFont typeface="+mj-lt"/>
              <a:buAutoNum type="arabicPeriod" startAt="4"/>
            </a:pPr>
            <a:endParaRPr lang="en-US" noProof="0" dirty="0"/>
          </a:p>
        </p:txBody>
      </p:sp>
    </p:spTree>
    <p:extLst>
      <p:ext uri="{BB962C8B-B14F-4D97-AF65-F5344CB8AC3E}">
        <p14:creationId xmlns:p14="http://schemas.microsoft.com/office/powerpoint/2010/main" val="703358661"/>
      </p:ext>
    </p:extLst>
  </p:cSld>
  <p:clrMapOvr>
    <a:masterClrMapping/>
  </p:clrMapOvr>
  <p:transition spd="med">
    <p:pull di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E5346-32A0-28E9-1126-EA79C0DDE80F}"/>
              </a:ext>
            </a:extLst>
          </p:cNvPr>
          <p:cNvSpPr>
            <a:spLocks noGrp="1"/>
          </p:cNvSpPr>
          <p:nvPr>
            <p:ph type="ctrTitle" sz="quarter"/>
          </p:nvPr>
        </p:nvSpPr>
        <p:spPr>
          <a:xfrm>
            <a:off x="914400" y="3141310"/>
            <a:ext cx="10058400" cy="789421"/>
          </a:xfrm>
        </p:spPr>
        <p:txBody>
          <a:bodyPr/>
          <a:lstStyle/>
          <a:p>
            <a:r>
              <a:rPr lang="en-US" noProof="0" dirty="0"/>
              <a:t>ANNEX:  The EU pensions landscape</a:t>
            </a:r>
          </a:p>
        </p:txBody>
      </p:sp>
      <p:sp>
        <p:nvSpPr>
          <p:cNvPr id="4" name="Slide Number Placeholder 3">
            <a:extLst>
              <a:ext uri="{FF2B5EF4-FFF2-40B4-BE49-F238E27FC236}">
                <a16:creationId xmlns:a16="http://schemas.microsoft.com/office/drawing/2014/main" id="{F42B64C7-8C95-D7AF-DADC-0955CFF13DE2}"/>
              </a:ext>
            </a:extLst>
          </p:cNvPr>
          <p:cNvSpPr>
            <a:spLocks noGrp="1"/>
          </p:cNvSpPr>
          <p:nvPr>
            <p:ph type="sldNum" sz="quarter" idx="10"/>
          </p:nvPr>
        </p:nvSpPr>
        <p:spPr/>
        <p:txBody>
          <a:bodyPr/>
          <a:lstStyle/>
          <a:p>
            <a:fld id="{306CB06F-8D94-B64C-AC66-62AFBAF0736E}" type="slidenum">
              <a:rPr lang="en-US" noProof="0" smtClean="0"/>
              <a:pPr/>
              <a:t>21</a:t>
            </a:fld>
            <a:endParaRPr lang="en-US" noProof="0" dirty="0"/>
          </a:p>
        </p:txBody>
      </p:sp>
    </p:spTree>
    <p:extLst>
      <p:ext uri="{BB962C8B-B14F-4D97-AF65-F5344CB8AC3E}">
        <p14:creationId xmlns:p14="http://schemas.microsoft.com/office/powerpoint/2010/main" val="4077544515"/>
      </p:ext>
    </p:extLst>
  </p:cSld>
  <p:clrMapOvr>
    <a:masterClrMapping/>
  </p:clrMapOvr>
  <p:transition spd="med">
    <p:pull di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B888D-9F58-F9A2-14CA-34E3116DEF44}"/>
              </a:ext>
            </a:extLst>
          </p:cNvPr>
          <p:cNvSpPr>
            <a:spLocks noGrp="1"/>
          </p:cNvSpPr>
          <p:nvPr>
            <p:ph type="title"/>
          </p:nvPr>
        </p:nvSpPr>
        <p:spPr>
          <a:xfrm>
            <a:off x="351092" y="301316"/>
            <a:ext cx="10439400" cy="648392"/>
          </a:xfrm>
        </p:spPr>
        <p:txBody>
          <a:bodyPr>
            <a:normAutofit/>
          </a:bodyPr>
          <a:lstStyle/>
          <a:p>
            <a:r>
              <a:rPr lang="en-US" noProof="0" dirty="0"/>
              <a:t>Structure of retirement-income provision</a:t>
            </a:r>
          </a:p>
        </p:txBody>
      </p:sp>
      <p:sp>
        <p:nvSpPr>
          <p:cNvPr id="3" name="Slide Number Placeholder 2">
            <a:extLst>
              <a:ext uri="{FF2B5EF4-FFF2-40B4-BE49-F238E27FC236}">
                <a16:creationId xmlns:a16="http://schemas.microsoft.com/office/drawing/2014/main" id="{63C45706-ACED-0366-7152-4A40F6C74D16}"/>
              </a:ext>
            </a:extLst>
          </p:cNvPr>
          <p:cNvSpPr>
            <a:spLocks noGrp="1"/>
          </p:cNvSpPr>
          <p:nvPr>
            <p:ph type="sldNum" sz="quarter" idx="10"/>
          </p:nvPr>
        </p:nvSpPr>
        <p:spPr/>
        <p:txBody>
          <a:bodyPr/>
          <a:lstStyle/>
          <a:p>
            <a:fld id="{306CB06F-8D94-B64C-AC66-62AFBAF0736E}" type="slidenum">
              <a:rPr lang="en-US" noProof="0" smtClean="0"/>
              <a:pPr/>
              <a:t>22</a:t>
            </a:fld>
            <a:endParaRPr lang="en-US" noProof="0" dirty="0"/>
          </a:p>
        </p:txBody>
      </p:sp>
      <p:graphicFrame>
        <p:nvGraphicFramePr>
          <p:cNvPr id="9" name="Content Placeholder 8">
            <a:extLst>
              <a:ext uri="{FF2B5EF4-FFF2-40B4-BE49-F238E27FC236}">
                <a16:creationId xmlns:a16="http://schemas.microsoft.com/office/drawing/2014/main" id="{3F14DDF5-009C-FCC5-6ECE-07AC29B26859}"/>
              </a:ext>
            </a:extLst>
          </p:cNvPr>
          <p:cNvGraphicFramePr>
            <a:graphicFrameLocks noGrp="1"/>
          </p:cNvGraphicFramePr>
          <p:nvPr>
            <p:ph sz="quarter" idx="12"/>
            <p:extLst>
              <p:ext uri="{D42A27DB-BD31-4B8C-83A1-F6EECF244321}">
                <p14:modId xmlns:p14="http://schemas.microsoft.com/office/powerpoint/2010/main" val="3885267152"/>
              </p:ext>
            </p:extLst>
          </p:nvPr>
        </p:nvGraphicFramePr>
        <p:xfrm>
          <a:off x="351091" y="949709"/>
          <a:ext cx="11512960" cy="5669233"/>
        </p:xfrm>
        <a:graphic>
          <a:graphicData uri="http://schemas.openxmlformats.org/drawingml/2006/table">
            <a:tbl>
              <a:tblPr/>
              <a:tblGrid>
                <a:gridCol w="864964">
                  <a:extLst>
                    <a:ext uri="{9D8B030D-6E8A-4147-A177-3AD203B41FA5}">
                      <a16:colId xmlns:a16="http://schemas.microsoft.com/office/drawing/2014/main" val="1701438698"/>
                    </a:ext>
                  </a:extLst>
                </a:gridCol>
                <a:gridCol w="1774666">
                  <a:extLst>
                    <a:ext uri="{9D8B030D-6E8A-4147-A177-3AD203B41FA5}">
                      <a16:colId xmlns:a16="http://schemas.microsoft.com/office/drawing/2014/main" val="4231682098"/>
                    </a:ext>
                  </a:extLst>
                </a:gridCol>
                <a:gridCol w="1774666">
                  <a:extLst>
                    <a:ext uri="{9D8B030D-6E8A-4147-A177-3AD203B41FA5}">
                      <a16:colId xmlns:a16="http://schemas.microsoft.com/office/drawing/2014/main" val="3253212636"/>
                    </a:ext>
                  </a:extLst>
                </a:gridCol>
                <a:gridCol w="1774666">
                  <a:extLst>
                    <a:ext uri="{9D8B030D-6E8A-4147-A177-3AD203B41FA5}">
                      <a16:colId xmlns:a16="http://schemas.microsoft.com/office/drawing/2014/main" val="1554529825"/>
                    </a:ext>
                  </a:extLst>
                </a:gridCol>
                <a:gridCol w="1774666">
                  <a:extLst>
                    <a:ext uri="{9D8B030D-6E8A-4147-A177-3AD203B41FA5}">
                      <a16:colId xmlns:a16="http://schemas.microsoft.com/office/drawing/2014/main" val="350615440"/>
                    </a:ext>
                  </a:extLst>
                </a:gridCol>
                <a:gridCol w="1774666">
                  <a:extLst>
                    <a:ext uri="{9D8B030D-6E8A-4147-A177-3AD203B41FA5}">
                      <a16:colId xmlns:a16="http://schemas.microsoft.com/office/drawing/2014/main" val="433111924"/>
                    </a:ext>
                  </a:extLst>
                </a:gridCol>
                <a:gridCol w="1774666">
                  <a:extLst>
                    <a:ext uri="{9D8B030D-6E8A-4147-A177-3AD203B41FA5}">
                      <a16:colId xmlns:a16="http://schemas.microsoft.com/office/drawing/2014/main" val="3599027802"/>
                    </a:ext>
                  </a:extLst>
                </a:gridCol>
              </a:tblGrid>
              <a:tr h="664677">
                <a:tc>
                  <a:txBody>
                    <a:bodyPr/>
                    <a:lstStyle/>
                    <a:p>
                      <a:pPr algn="ctr" fontAlgn="ctr"/>
                      <a:r>
                        <a:rPr lang="en-US" sz="1100" b="1" i="0" u="none" strike="noStrike" noProof="0" dirty="0">
                          <a:solidFill>
                            <a:srgbClr val="FFFFFF"/>
                          </a:solidFill>
                          <a:effectLst/>
                          <a:latin typeface="Calibri Normaal"/>
                        </a:rPr>
                        <a:t>Country</a:t>
                      </a:r>
                    </a:p>
                  </a:txBody>
                  <a:tcPr marL="5107" marR="5107" marT="5107" marB="0" anchor="ctr">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156082"/>
                    </a:solidFill>
                  </a:tcPr>
                </a:tc>
                <a:tc>
                  <a:txBody>
                    <a:bodyPr/>
                    <a:lstStyle/>
                    <a:p>
                      <a:pPr algn="ctr" fontAlgn="ctr"/>
                      <a:r>
                        <a:rPr lang="en-US" sz="1100" b="1" i="0" u="none" strike="noStrike" noProof="0" dirty="0">
                          <a:solidFill>
                            <a:srgbClr val="FFFFFF"/>
                          </a:solidFill>
                          <a:effectLst/>
                          <a:latin typeface="Calibri Normaal"/>
                        </a:rPr>
                        <a:t>Scheme type</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156082"/>
                    </a:solidFill>
                  </a:tcPr>
                </a:tc>
                <a:tc>
                  <a:txBody>
                    <a:bodyPr/>
                    <a:lstStyle/>
                    <a:p>
                      <a:pPr algn="ctr" fontAlgn="ctr"/>
                      <a:r>
                        <a:rPr lang="en-US" sz="1100" b="1" i="0" u="none" strike="noStrike" noProof="0" dirty="0">
                          <a:solidFill>
                            <a:srgbClr val="FFFFFF"/>
                          </a:solidFill>
                          <a:effectLst/>
                          <a:latin typeface="Calibri Normaal"/>
                        </a:rPr>
                        <a:t>Minimum </a:t>
                      </a:r>
                      <a:br>
                        <a:rPr lang="en-US" sz="1100" b="1" i="0" u="none" strike="noStrike" noProof="0" dirty="0">
                          <a:solidFill>
                            <a:srgbClr val="FFFFFF"/>
                          </a:solidFill>
                          <a:effectLst/>
                          <a:latin typeface="Calibri Normaal"/>
                        </a:rPr>
                      </a:br>
                      <a:r>
                        <a:rPr lang="en-US" sz="1100" b="1" i="0" u="none" strike="noStrike" noProof="0" dirty="0">
                          <a:solidFill>
                            <a:srgbClr val="FFFFFF"/>
                          </a:solidFill>
                          <a:effectLst/>
                          <a:latin typeface="Calibri Normaal"/>
                        </a:rPr>
                        <a:t>pension(4)</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156082"/>
                    </a:solidFill>
                  </a:tcPr>
                </a:tc>
                <a:tc>
                  <a:txBody>
                    <a:bodyPr/>
                    <a:lstStyle/>
                    <a:p>
                      <a:pPr algn="ctr" fontAlgn="ctr"/>
                      <a:r>
                        <a:rPr lang="en-US" sz="1100" b="1" i="0" u="none" strike="noStrike" noProof="0" dirty="0">
                          <a:solidFill>
                            <a:srgbClr val="FFFFFF"/>
                          </a:solidFill>
                          <a:effectLst/>
                          <a:latin typeface="Calibri Normaal"/>
                        </a:rPr>
                        <a:t>Old-age </a:t>
                      </a:r>
                      <a:br>
                        <a:rPr lang="en-US" sz="1100" b="1" i="0" u="none" strike="noStrike" noProof="0" dirty="0">
                          <a:solidFill>
                            <a:srgbClr val="FFFFFF"/>
                          </a:solidFill>
                          <a:effectLst/>
                          <a:latin typeface="Calibri Normaal"/>
                        </a:rPr>
                      </a:br>
                      <a:r>
                        <a:rPr lang="en-US" sz="1100" b="1" i="0" u="none" strike="noStrike" noProof="0" dirty="0">
                          <a:solidFill>
                            <a:srgbClr val="FFFFFF"/>
                          </a:solidFill>
                          <a:effectLst/>
                          <a:latin typeface="Calibri Normaal"/>
                        </a:rPr>
                        <a:t>pension</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156082"/>
                    </a:solidFill>
                  </a:tcPr>
                </a:tc>
                <a:tc>
                  <a:txBody>
                    <a:bodyPr/>
                    <a:lstStyle/>
                    <a:p>
                      <a:pPr algn="ctr" fontAlgn="ctr"/>
                      <a:r>
                        <a:rPr lang="en-US" sz="1100" b="1" i="0" u="none" strike="noStrike" noProof="0" dirty="0">
                          <a:solidFill>
                            <a:srgbClr val="FFFFFF"/>
                          </a:solidFill>
                          <a:effectLst/>
                          <a:latin typeface="Calibri Normaal"/>
                        </a:rPr>
                        <a:t>Occupational pension</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156082"/>
                    </a:solidFill>
                  </a:tcPr>
                </a:tc>
                <a:tc>
                  <a:txBody>
                    <a:bodyPr/>
                    <a:lstStyle/>
                    <a:p>
                      <a:pPr algn="ctr" fontAlgn="ctr"/>
                      <a:r>
                        <a:rPr lang="en-US" sz="1100" b="1" i="0" u="none" strike="noStrike" noProof="0" dirty="0">
                          <a:solidFill>
                            <a:srgbClr val="FFFFFF"/>
                          </a:solidFill>
                          <a:effectLst/>
                          <a:latin typeface="Calibri Normaal"/>
                        </a:rPr>
                        <a:t>Mandatory individual</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156082"/>
                    </a:solidFill>
                  </a:tcPr>
                </a:tc>
                <a:tc>
                  <a:txBody>
                    <a:bodyPr/>
                    <a:lstStyle/>
                    <a:p>
                      <a:pPr algn="ctr" fontAlgn="ctr"/>
                      <a:r>
                        <a:rPr lang="en-US" sz="1100" b="1" i="0" u="none" strike="noStrike" noProof="0" dirty="0">
                          <a:solidFill>
                            <a:srgbClr val="FFFFFF"/>
                          </a:solidFill>
                          <a:effectLst/>
                          <a:latin typeface="Calibri Normaal"/>
                        </a:rPr>
                        <a:t>Voluntary individual</a:t>
                      </a:r>
                    </a:p>
                  </a:txBody>
                  <a:tcPr marL="5107" marR="5107" marT="5107" marB="0" anchor="ctr">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solidFill>
                      <a:srgbClr val="156082"/>
                    </a:solidFill>
                  </a:tcPr>
                </a:tc>
                <a:extLst>
                  <a:ext uri="{0D108BD9-81ED-4DB2-BD59-A6C34878D82A}">
                    <a16:rowId xmlns:a16="http://schemas.microsoft.com/office/drawing/2014/main" val="3058254198"/>
                  </a:ext>
                </a:extLst>
              </a:tr>
              <a:tr h="166169">
                <a:tc>
                  <a:txBody>
                    <a:bodyPr/>
                    <a:lstStyle/>
                    <a:p>
                      <a:pPr algn="l" fontAlgn="b"/>
                      <a:r>
                        <a:rPr lang="en-US" sz="1100" b="1" i="0" u="none" strike="noStrike" noProof="0" dirty="0">
                          <a:solidFill>
                            <a:srgbClr val="000000"/>
                          </a:solidFill>
                          <a:effectLst/>
                          <a:latin typeface="Calibri Normaal"/>
                        </a:rPr>
                        <a:t>NL</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DB + flat rate</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FR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48998357"/>
                  </a:ext>
                </a:extLst>
              </a:tr>
              <a:tr h="166169">
                <a:tc>
                  <a:txBody>
                    <a:bodyPr/>
                    <a:lstStyle/>
                    <a:p>
                      <a:pPr algn="l" fontAlgn="b"/>
                      <a:r>
                        <a:rPr lang="en-US" sz="1100" b="1" i="0" u="none" strike="noStrike" noProof="0" dirty="0">
                          <a:solidFill>
                            <a:srgbClr val="000000"/>
                          </a:solidFill>
                          <a:effectLst/>
                          <a:latin typeface="Calibri Normaal"/>
                        </a:rPr>
                        <a:t>NO</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NDC</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FR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2369698761"/>
                  </a:ext>
                </a:extLst>
              </a:tr>
              <a:tr h="166169">
                <a:tc>
                  <a:txBody>
                    <a:bodyPr/>
                    <a:lstStyle/>
                    <a:p>
                      <a:pPr algn="l" fontAlgn="b"/>
                      <a:r>
                        <a:rPr lang="en-US" sz="1100" b="1" i="0" u="none" strike="noStrike" noProof="0" dirty="0">
                          <a:solidFill>
                            <a:srgbClr val="000000"/>
                          </a:solidFill>
                          <a:effectLst/>
                          <a:latin typeface="Calibri Normaal"/>
                        </a:rPr>
                        <a:t>BE</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DB</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MT -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 </a:t>
                      </a:r>
                      <a:r>
                        <a:rPr lang="en-US" sz="1100" b="0" i="0" u="none" strike="noStrike" noProof="0" dirty="0" err="1">
                          <a:solidFill>
                            <a:srgbClr val="000000"/>
                          </a:solidFill>
                          <a:effectLst/>
                          <a:latin typeface="Calibri Normaal"/>
                        </a:rPr>
                        <a:t>priv</a:t>
                      </a:r>
                      <a:r>
                        <a:rPr lang="en-US" sz="1100" b="0" i="0" u="none" strike="noStrike" noProof="0" dirty="0">
                          <a:solidFill>
                            <a:srgbClr val="000000"/>
                          </a:solidFill>
                          <a:effectLst/>
                          <a:latin typeface="Calibri Normaal"/>
                        </a:rPr>
                        <a:t>(8)   V self-emp</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2415125285"/>
                  </a:ext>
                </a:extLst>
              </a:tr>
              <a:tr h="166169">
                <a:tc>
                  <a:txBody>
                    <a:bodyPr/>
                    <a:lstStyle/>
                    <a:p>
                      <a:pPr algn="l" fontAlgn="b"/>
                      <a:r>
                        <a:rPr lang="en-US" sz="1100" b="1" i="0" u="none" strike="noStrike" noProof="0" dirty="0">
                          <a:solidFill>
                            <a:srgbClr val="000000"/>
                          </a:solidFill>
                          <a:effectLst/>
                          <a:latin typeface="Calibri Normaal"/>
                        </a:rPr>
                        <a:t>IE</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DB + flat rate</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MT - FR &amp;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FR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 pub  V </a:t>
                      </a:r>
                      <a:r>
                        <a:rPr lang="en-US" sz="1100" b="0" i="0" u="none" strike="noStrike" noProof="0" dirty="0" err="1">
                          <a:solidFill>
                            <a:srgbClr val="000000"/>
                          </a:solidFill>
                          <a:effectLst/>
                          <a:latin typeface="Calibri Normaal"/>
                        </a:rPr>
                        <a:t>priv</a:t>
                      </a:r>
                      <a:endParaRPr lang="en-US" sz="1100" b="0" i="0" u="none" strike="noStrike" noProof="0" dirty="0">
                        <a:solidFill>
                          <a:srgbClr val="000000"/>
                        </a:solidFill>
                        <a:effectLst/>
                        <a:latin typeface="Calibri Normaal"/>
                      </a:endParaRP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1119817863"/>
                  </a:ext>
                </a:extLst>
              </a:tr>
              <a:tr h="166169">
                <a:tc>
                  <a:txBody>
                    <a:bodyPr/>
                    <a:lstStyle/>
                    <a:p>
                      <a:pPr algn="l" fontAlgn="b"/>
                      <a:r>
                        <a:rPr lang="en-US" sz="1100" b="1" i="0" u="none" strike="noStrike" noProof="0" dirty="0">
                          <a:solidFill>
                            <a:srgbClr val="000000"/>
                          </a:solidFill>
                          <a:effectLst/>
                          <a:latin typeface="Calibri Normaal"/>
                        </a:rPr>
                        <a:t>SE</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NDC</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MT</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quasi 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2950174785"/>
                  </a:ext>
                </a:extLst>
              </a:tr>
              <a:tr h="315722">
                <a:tc>
                  <a:txBody>
                    <a:bodyPr/>
                    <a:lstStyle/>
                    <a:p>
                      <a:pPr algn="l" fontAlgn="b"/>
                      <a:r>
                        <a:rPr lang="en-US" sz="1100" b="1" i="0" u="none" strike="noStrike" noProof="0" dirty="0">
                          <a:solidFill>
                            <a:srgbClr val="000000"/>
                          </a:solidFill>
                          <a:effectLst/>
                          <a:latin typeface="Calibri Normaal"/>
                        </a:rPr>
                        <a:t>DK</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DB + flat rate</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FR &amp; MT suppl.</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FR &amp; MT</a:t>
                      </a:r>
                      <a:br>
                        <a:rPr lang="en-US" sz="1100" b="0" i="0" u="none" strike="noStrike" noProof="0" dirty="0">
                          <a:solidFill>
                            <a:srgbClr val="000000"/>
                          </a:solidFill>
                          <a:effectLst/>
                          <a:latin typeface="Calibri Normaal"/>
                        </a:rPr>
                      </a:br>
                      <a:r>
                        <a:rPr lang="en-US" sz="1100" b="0" i="0" u="none" strike="noStrike" noProof="0" dirty="0">
                          <a:solidFill>
                            <a:srgbClr val="000000"/>
                          </a:solidFill>
                          <a:effectLst/>
                          <a:latin typeface="Calibri Normaal"/>
                        </a:rPr>
                        <a:t>suppl.</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quasi 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1488421"/>
                  </a:ext>
                </a:extLst>
              </a:tr>
              <a:tr h="166169">
                <a:tc>
                  <a:txBody>
                    <a:bodyPr/>
                    <a:lstStyle/>
                    <a:p>
                      <a:pPr algn="l" fontAlgn="b"/>
                      <a:r>
                        <a:rPr lang="en-US" sz="1100" b="1" i="0" u="none" strike="noStrike" noProof="0" dirty="0">
                          <a:solidFill>
                            <a:srgbClr val="000000"/>
                          </a:solidFill>
                          <a:effectLst/>
                          <a:latin typeface="Calibri Normaal"/>
                        </a:rPr>
                        <a:t>PT</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DB</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MT - SA(7)</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quasi M   V(9)</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2297199977"/>
                  </a:ext>
                </a:extLst>
              </a:tr>
              <a:tr h="166169">
                <a:tc>
                  <a:txBody>
                    <a:bodyPr/>
                    <a:lstStyle/>
                    <a:p>
                      <a:pPr algn="l" fontAlgn="b"/>
                      <a:r>
                        <a:rPr lang="en-US" sz="1100" b="1" i="0" u="none" strike="noStrike" noProof="0" dirty="0">
                          <a:solidFill>
                            <a:srgbClr val="000000"/>
                          </a:solidFill>
                          <a:effectLst/>
                          <a:latin typeface="Calibri Normaal"/>
                        </a:rPr>
                        <a:t>LV</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NDC</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FR -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416154658"/>
                  </a:ext>
                </a:extLst>
              </a:tr>
              <a:tr h="166169">
                <a:tc>
                  <a:txBody>
                    <a:bodyPr/>
                    <a:lstStyle/>
                    <a:p>
                      <a:pPr algn="l" fontAlgn="b"/>
                      <a:r>
                        <a:rPr lang="en-US" sz="1100" b="1" i="0" u="none" strike="noStrike" noProof="0" dirty="0">
                          <a:solidFill>
                            <a:srgbClr val="000000"/>
                          </a:solidFill>
                          <a:effectLst/>
                          <a:latin typeface="Calibri Normaal"/>
                        </a:rPr>
                        <a:t>HR</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PS</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3032012426"/>
                  </a:ext>
                </a:extLst>
              </a:tr>
              <a:tr h="166169">
                <a:tc>
                  <a:txBody>
                    <a:bodyPr/>
                    <a:lstStyle/>
                    <a:p>
                      <a:pPr algn="l" fontAlgn="b"/>
                      <a:r>
                        <a:rPr lang="en-US" sz="1100" b="1" i="0" u="none" strike="noStrike" noProof="0" dirty="0">
                          <a:solidFill>
                            <a:srgbClr val="000000"/>
                          </a:solidFill>
                          <a:effectLst/>
                          <a:latin typeface="Calibri Normaal"/>
                        </a:rPr>
                        <a:t>RO</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PS</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2559796717"/>
                  </a:ext>
                </a:extLst>
              </a:tr>
              <a:tr h="166169">
                <a:tc>
                  <a:txBody>
                    <a:bodyPr/>
                    <a:lstStyle/>
                    <a:p>
                      <a:pPr algn="l" fontAlgn="b"/>
                      <a:r>
                        <a:rPr lang="en-US" sz="1100" b="1" i="0" u="none" strike="noStrike" noProof="0" dirty="0">
                          <a:solidFill>
                            <a:srgbClr val="000000"/>
                          </a:solidFill>
                          <a:effectLst/>
                          <a:latin typeface="Calibri Normaal"/>
                        </a:rPr>
                        <a:t>EL(1)</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DB + NDC + flat rate</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MT - FR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FR - 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1175556924"/>
                  </a:ext>
                </a:extLst>
              </a:tr>
              <a:tr h="166169">
                <a:tc>
                  <a:txBody>
                    <a:bodyPr/>
                    <a:lstStyle/>
                    <a:p>
                      <a:pPr algn="l" fontAlgn="b"/>
                      <a:r>
                        <a:rPr lang="en-US" sz="1100" b="1" i="0" u="none" strike="noStrike" noProof="0" dirty="0">
                          <a:solidFill>
                            <a:srgbClr val="000000"/>
                          </a:solidFill>
                          <a:effectLst/>
                          <a:latin typeface="Calibri Normaal"/>
                        </a:rPr>
                        <a:t>PL</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NDC</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2359511220"/>
                  </a:ext>
                </a:extLst>
              </a:tr>
              <a:tr h="166169">
                <a:tc>
                  <a:txBody>
                    <a:bodyPr/>
                    <a:lstStyle/>
                    <a:p>
                      <a:pPr algn="l" fontAlgn="b"/>
                      <a:r>
                        <a:rPr lang="en-US" sz="1100" b="1" i="0" u="none" strike="noStrike" noProof="0" dirty="0">
                          <a:solidFill>
                            <a:srgbClr val="000000"/>
                          </a:solidFill>
                          <a:effectLst/>
                          <a:latin typeface="Calibri Normaal"/>
                        </a:rPr>
                        <a:t>BG</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DB</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MT -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quasi 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749334539"/>
                  </a:ext>
                </a:extLst>
              </a:tr>
              <a:tr h="166169">
                <a:tc>
                  <a:txBody>
                    <a:bodyPr/>
                    <a:lstStyle/>
                    <a:p>
                      <a:pPr algn="l" fontAlgn="b"/>
                      <a:r>
                        <a:rPr lang="en-US" sz="1100" b="1" i="0" u="none" strike="noStrike" noProof="0" dirty="0">
                          <a:solidFill>
                            <a:srgbClr val="000000"/>
                          </a:solidFill>
                          <a:effectLst/>
                          <a:latin typeface="Calibri Normaal"/>
                        </a:rPr>
                        <a:t>EE</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PS + flat rate</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MT -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quasi 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3875570380"/>
                  </a:ext>
                </a:extLst>
              </a:tr>
              <a:tr h="166169">
                <a:tc>
                  <a:txBody>
                    <a:bodyPr/>
                    <a:lstStyle/>
                    <a:p>
                      <a:pPr algn="l" fontAlgn="b"/>
                      <a:r>
                        <a:rPr lang="en-US" sz="1100" b="1" i="0" u="none" strike="noStrike" noProof="0" dirty="0">
                          <a:solidFill>
                            <a:srgbClr val="000000"/>
                          </a:solidFill>
                          <a:effectLst/>
                          <a:latin typeface="Calibri Normaal"/>
                        </a:rPr>
                        <a:t>SK</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PS</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MT -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quasi 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233538721"/>
                  </a:ext>
                </a:extLst>
              </a:tr>
              <a:tr h="166169">
                <a:tc>
                  <a:txBody>
                    <a:bodyPr/>
                    <a:lstStyle/>
                    <a:p>
                      <a:pPr algn="l" fontAlgn="b"/>
                      <a:r>
                        <a:rPr lang="en-US" sz="1100" b="1" i="0" u="none" strike="noStrike" noProof="0" dirty="0">
                          <a:solidFill>
                            <a:srgbClr val="000000"/>
                          </a:solidFill>
                          <a:effectLst/>
                          <a:latin typeface="Calibri Normaal"/>
                        </a:rPr>
                        <a:t>LT</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PS + flat rate</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quasi M</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2447050450"/>
                  </a:ext>
                </a:extLst>
              </a:tr>
              <a:tr h="166169">
                <a:tc>
                  <a:txBody>
                    <a:bodyPr/>
                    <a:lstStyle/>
                    <a:p>
                      <a:pPr algn="l" fontAlgn="b"/>
                      <a:r>
                        <a:rPr lang="en-US" sz="1100" b="1" i="0" u="none" strike="noStrike" noProof="0" dirty="0">
                          <a:solidFill>
                            <a:srgbClr val="000000"/>
                          </a:solidFill>
                          <a:effectLst/>
                          <a:latin typeface="Calibri Normaal"/>
                        </a:rPr>
                        <a:t>CZ</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DB + flat rate</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FR &amp; 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650873055"/>
                  </a:ext>
                </a:extLst>
              </a:tr>
              <a:tr h="166169">
                <a:tc>
                  <a:txBody>
                    <a:bodyPr/>
                    <a:lstStyle/>
                    <a:p>
                      <a:pPr algn="l" fontAlgn="b"/>
                      <a:r>
                        <a:rPr lang="en-US" sz="1100" b="1" i="0" u="none" strike="noStrike" noProof="0" dirty="0">
                          <a:solidFill>
                            <a:srgbClr val="000000"/>
                          </a:solidFill>
                          <a:effectLst/>
                          <a:latin typeface="Calibri Normaal"/>
                        </a:rPr>
                        <a:t>LU</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DB</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FR(5)</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2069400314"/>
                  </a:ext>
                </a:extLst>
              </a:tr>
              <a:tr h="166169">
                <a:tc>
                  <a:txBody>
                    <a:bodyPr/>
                    <a:lstStyle/>
                    <a:p>
                      <a:pPr algn="l" fontAlgn="b"/>
                      <a:r>
                        <a:rPr lang="en-US" sz="1100" b="1" i="0" u="none" strike="noStrike" noProof="0" dirty="0">
                          <a:solidFill>
                            <a:srgbClr val="000000"/>
                          </a:solidFill>
                          <a:effectLst/>
                          <a:latin typeface="Calibri Normaal"/>
                        </a:rPr>
                        <a:t>ES</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DB</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MT</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758645012"/>
                  </a:ext>
                </a:extLst>
              </a:tr>
              <a:tr h="166169">
                <a:tc>
                  <a:txBody>
                    <a:bodyPr/>
                    <a:lstStyle/>
                    <a:p>
                      <a:pPr algn="l" fontAlgn="b"/>
                      <a:r>
                        <a:rPr lang="en-US" sz="1100" b="1" i="0" u="none" strike="noStrike" noProof="0" dirty="0">
                          <a:solidFill>
                            <a:srgbClr val="000000"/>
                          </a:solidFill>
                          <a:effectLst/>
                          <a:latin typeface="Calibri Normaal"/>
                        </a:rPr>
                        <a:t>FI</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DB</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MT</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2448830330"/>
                  </a:ext>
                </a:extLst>
              </a:tr>
              <a:tr h="166169">
                <a:tc>
                  <a:txBody>
                    <a:bodyPr/>
                    <a:lstStyle/>
                    <a:p>
                      <a:pPr algn="l" fontAlgn="b"/>
                      <a:r>
                        <a:rPr lang="en-US" sz="1100" b="1" i="0" u="none" strike="noStrike" noProof="0" dirty="0">
                          <a:solidFill>
                            <a:srgbClr val="000000"/>
                          </a:solidFill>
                          <a:effectLst/>
                          <a:latin typeface="Calibri Normaal"/>
                        </a:rPr>
                        <a:t>AT</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DB</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MT -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193404969"/>
                  </a:ext>
                </a:extLst>
              </a:tr>
              <a:tr h="166169">
                <a:tc>
                  <a:txBody>
                    <a:bodyPr/>
                    <a:lstStyle/>
                    <a:p>
                      <a:pPr algn="l" fontAlgn="b"/>
                      <a:r>
                        <a:rPr lang="en-US" sz="1100" b="1" i="0" u="none" strike="noStrike" noProof="0" dirty="0">
                          <a:solidFill>
                            <a:srgbClr val="000000"/>
                          </a:solidFill>
                          <a:effectLst/>
                          <a:latin typeface="Calibri Normaal"/>
                        </a:rPr>
                        <a:t>SI</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DB</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MT -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3461024612"/>
                  </a:ext>
                </a:extLst>
              </a:tr>
              <a:tr h="166169">
                <a:tc>
                  <a:txBody>
                    <a:bodyPr/>
                    <a:lstStyle/>
                    <a:p>
                      <a:pPr algn="l" fontAlgn="b"/>
                      <a:r>
                        <a:rPr lang="en-US" sz="1100" b="1" i="0" u="none" strike="noStrike" noProof="0" dirty="0">
                          <a:solidFill>
                            <a:srgbClr val="000000"/>
                          </a:solidFill>
                          <a:effectLst/>
                          <a:latin typeface="Calibri Normaal"/>
                        </a:rPr>
                        <a:t>HU</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DB</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MT - SA(6)</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2312764074"/>
                  </a:ext>
                </a:extLst>
              </a:tr>
              <a:tr h="166169">
                <a:tc>
                  <a:txBody>
                    <a:bodyPr/>
                    <a:lstStyle/>
                    <a:p>
                      <a:pPr algn="l" fontAlgn="b"/>
                      <a:r>
                        <a:rPr lang="en-US" sz="1100" b="1" i="0" u="none" strike="noStrike" noProof="0" dirty="0">
                          <a:solidFill>
                            <a:srgbClr val="000000"/>
                          </a:solidFill>
                          <a:effectLst/>
                          <a:latin typeface="Calibri Normaal"/>
                        </a:rPr>
                        <a:t>FR(2)</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DB + PS</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MT -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3299313724"/>
                  </a:ext>
                </a:extLst>
              </a:tr>
              <a:tr h="166169">
                <a:tc>
                  <a:txBody>
                    <a:bodyPr/>
                    <a:lstStyle/>
                    <a:p>
                      <a:pPr algn="l" fontAlgn="b"/>
                      <a:r>
                        <a:rPr lang="en-US" sz="1100" b="1" i="0" u="none" strike="noStrike" noProof="0" dirty="0">
                          <a:solidFill>
                            <a:srgbClr val="000000"/>
                          </a:solidFill>
                          <a:effectLst/>
                          <a:latin typeface="Calibri Normaal"/>
                        </a:rPr>
                        <a:t>MT</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DB + flat rate</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MT -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FR &amp; 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3118011236"/>
                  </a:ext>
                </a:extLst>
              </a:tr>
              <a:tr h="166169">
                <a:tc>
                  <a:txBody>
                    <a:bodyPr/>
                    <a:lstStyle/>
                    <a:p>
                      <a:pPr algn="l" fontAlgn="b"/>
                      <a:r>
                        <a:rPr lang="en-US" sz="1100" b="1" i="0" u="none" strike="noStrike" noProof="0" dirty="0">
                          <a:solidFill>
                            <a:srgbClr val="000000"/>
                          </a:solidFill>
                          <a:effectLst/>
                          <a:latin typeface="Calibri Normaal"/>
                        </a:rPr>
                        <a:t>CY</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PS</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MT &amp; 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M pub  V </a:t>
                      </a:r>
                      <a:r>
                        <a:rPr lang="en-US" sz="1100" b="0" i="0" u="none" strike="noStrike" noProof="0" dirty="0" err="1">
                          <a:solidFill>
                            <a:srgbClr val="000000"/>
                          </a:solidFill>
                          <a:effectLst/>
                          <a:latin typeface="Calibri Normaal"/>
                        </a:rPr>
                        <a:t>priv</a:t>
                      </a:r>
                      <a:endParaRPr lang="en-US" sz="1100" b="0" i="0" u="none" strike="noStrike" noProof="0" dirty="0">
                        <a:solidFill>
                          <a:srgbClr val="000000"/>
                        </a:solidFill>
                        <a:effectLst/>
                        <a:latin typeface="Calibri Normaal"/>
                      </a:endParaRP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0E6F5"/>
                    </a:solidFill>
                  </a:tcPr>
                </a:tc>
                <a:extLst>
                  <a:ext uri="{0D108BD9-81ED-4DB2-BD59-A6C34878D82A}">
                    <a16:rowId xmlns:a16="http://schemas.microsoft.com/office/drawing/2014/main" val="2307013960"/>
                  </a:ext>
                </a:extLst>
              </a:tr>
              <a:tr h="166169">
                <a:tc>
                  <a:txBody>
                    <a:bodyPr/>
                    <a:lstStyle/>
                    <a:p>
                      <a:pPr algn="l" fontAlgn="b"/>
                      <a:r>
                        <a:rPr lang="en-US" sz="1100" b="1" i="0" u="none" strike="noStrike" noProof="0" dirty="0">
                          <a:solidFill>
                            <a:srgbClr val="000000"/>
                          </a:solidFill>
                          <a:effectLst/>
                          <a:latin typeface="Calibri Normaal"/>
                        </a:rPr>
                        <a:t>IT</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NDC</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MT -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83CCEB"/>
                    </a:solidFill>
                  </a:tcPr>
                </a:tc>
                <a:extLst>
                  <a:ext uri="{0D108BD9-81ED-4DB2-BD59-A6C34878D82A}">
                    <a16:rowId xmlns:a16="http://schemas.microsoft.com/office/drawing/2014/main" val="7413901"/>
                  </a:ext>
                </a:extLst>
              </a:tr>
              <a:tr h="166169">
                <a:tc>
                  <a:txBody>
                    <a:bodyPr/>
                    <a:lstStyle/>
                    <a:p>
                      <a:pPr algn="l" fontAlgn="b"/>
                      <a:r>
                        <a:rPr lang="en-US" sz="1100" b="1" i="0" u="none" strike="noStrike" noProof="0" dirty="0">
                          <a:solidFill>
                            <a:srgbClr val="000000"/>
                          </a:solidFill>
                          <a:effectLst/>
                          <a:latin typeface="Calibri Normaal"/>
                        </a:rPr>
                        <a:t>DE</a:t>
                      </a:r>
                    </a:p>
                  </a:txBody>
                  <a:tcPr marL="5107" marR="5107" marT="5107" marB="0" anchor="b">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C0E6F5"/>
                    </a:solidFill>
                  </a:tcPr>
                </a:tc>
                <a:tc>
                  <a:txBody>
                    <a:bodyPr/>
                    <a:lstStyle/>
                    <a:p>
                      <a:pPr algn="ctr" fontAlgn="ctr"/>
                      <a:r>
                        <a:rPr lang="en-US" sz="1100" b="0" i="0" u="none" strike="noStrike" noProof="0" dirty="0">
                          <a:solidFill>
                            <a:srgbClr val="000000"/>
                          </a:solidFill>
                          <a:effectLst/>
                          <a:latin typeface="Calibri Normaal"/>
                        </a:rPr>
                        <a:t>PS</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C0E6F5"/>
                    </a:solidFill>
                  </a:tcPr>
                </a:tc>
                <a:tc>
                  <a:txBody>
                    <a:bodyPr/>
                    <a:lstStyle/>
                    <a:p>
                      <a:pPr algn="ctr" fontAlgn="ctr"/>
                      <a:r>
                        <a:rPr lang="en-US" sz="1100" b="0" i="0" u="none" strike="noStrike" noProof="0" dirty="0">
                          <a:solidFill>
                            <a:srgbClr val="000000"/>
                          </a:solidFill>
                          <a:effectLst/>
                          <a:latin typeface="Calibri Normaal"/>
                        </a:rPr>
                        <a:t>MT - SA</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C0E6F5"/>
                    </a:solidFill>
                  </a:tcPr>
                </a:tc>
                <a:tc>
                  <a:txBody>
                    <a:bodyPr/>
                    <a:lstStyle/>
                    <a:p>
                      <a:pPr algn="ctr" fontAlgn="ctr"/>
                      <a:r>
                        <a:rPr lang="en-US" sz="1100" b="0" i="0" u="none" strike="noStrike" noProof="0" dirty="0">
                          <a:solidFill>
                            <a:srgbClr val="000000"/>
                          </a:solidFill>
                          <a:effectLst/>
                          <a:latin typeface="Calibri Normaal"/>
                        </a:rPr>
                        <a:t>ER</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C0E6F5"/>
                    </a:solidFill>
                  </a:tcPr>
                </a:tc>
                <a:tc>
                  <a:txBody>
                    <a:bodyPr/>
                    <a:lstStyle/>
                    <a:p>
                      <a:pPr algn="ctr" fontAlgn="ctr"/>
                      <a:r>
                        <a:rPr lang="en-US" sz="1100" b="0" i="0" u="none" strike="noStrike" noProof="0" dirty="0">
                          <a:solidFill>
                            <a:srgbClr val="000000"/>
                          </a:solidFill>
                          <a:effectLst/>
                          <a:latin typeface="Calibri Normaal"/>
                        </a:rPr>
                        <a:t>X</a:t>
                      </a:r>
                    </a:p>
                  </a:txBody>
                  <a:tcPr marL="5107" marR="5107" marT="5107"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C0E6F5"/>
                    </a:solidFill>
                  </a:tcPr>
                </a:tc>
                <a:tc>
                  <a:txBody>
                    <a:bodyPr/>
                    <a:lstStyle/>
                    <a:p>
                      <a:pPr algn="ctr" fontAlgn="ctr"/>
                      <a:r>
                        <a:rPr lang="en-US" sz="1100" b="0" i="0" u="none" strike="noStrike" noProof="0" dirty="0">
                          <a:solidFill>
                            <a:srgbClr val="000000"/>
                          </a:solidFill>
                          <a:effectLst/>
                          <a:latin typeface="Calibri Normaal"/>
                        </a:rPr>
                        <a:t>V</a:t>
                      </a:r>
                    </a:p>
                  </a:txBody>
                  <a:tcPr marL="5107" marR="5107" marT="5107"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C0E6F5"/>
                    </a:solidFill>
                  </a:tcPr>
                </a:tc>
                <a:extLst>
                  <a:ext uri="{0D108BD9-81ED-4DB2-BD59-A6C34878D82A}">
                    <a16:rowId xmlns:a16="http://schemas.microsoft.com/office/drawing/2014/main" val="3306339797"/>
                  </a:ext>
                </a:extLst>
              </a:tr>
            </a:tbl>
          </a:graphicData>
        </a:graphic>
      </p:graphicFrame>
      <p:sp>
        <p:nvSpPr>
          <p:cNvPr id="5" name="Tekstiruutu 4">
            <a:extLst>
              <a:ext uri="{FF2B5EF4-FFF2-40B4-BE49-F238E27FC236}">
                <a16:creationId xmlns:a16="http://schemas.microsoft.com/office/drawing/2014/main" id="{7D14FF8C-21CC-6B18-D7CD-A26ADBCDFE38}"/>
              </a:ext>
            </a:extLst>
          </p:cNvPr>
          <p:cNvSpPr txBox="1"/>
          <p:nvPr/>
        </p:nvSpPr>
        <p:spPr>
          <a:xfrm>
            <a:off x="7825839" y="428922"/>
            <a:ext cx="2422731" cy="338554"/>
          </a:xfrm>
          <a:prstGeom prst="rect">
            <a:avLst/>
          </a:prstGeom>
          <a:noFill/>
        </p:spPr>
        <p:txBody>
          <a:bodyPr wrap="square" rtlCol="0">
            <a:spAutoFit/>
          </a:bodyPr>
          <a:lstStyle/>
          <a:p>
            <a:r>
              <a:rPr lang="fi-FI" sz="1600" kern="100" dirty="0" err="1">
                <a:latin typeface="Calibri Normaal"/>
                <a:ea typeface="+mn-ea"/>
                <a:hlinkClick r:id="rId3"/>
              </a:rPr>
              <a:t>Source</a:t>
            </a:r>
            <a:r>
              <a:rPr lang="fi-FI" sz="1600" kern="100" dirty="0">
                <a:latin typeface="Calibri Normaal"/>
                <a:ea typeface="+mn-ea"/>
                <a:hlinkClick r:id="rId3"/>
              </a:rPr>
              <a:t>: </a:t>
            </a:r>
            <a:r>
              <a:rPr lang="fi-FI" sz="1600" kern="100" dirty="0" err="1">
                <a:latin typeface="Calibri Normaal"/>
                <a:ea typeface="+mn-ea"/>
                <a:hlinkClick r:id="rId3"/>
              </a:rPr>
              <a:t>Ageing</a:t>
            </a:r>
            <a:r>
              <a:rPr lang="fi-FI" sz="1600" kern="100" dirty="0">
                <a:latin typeface="Calibri Normaal"/>
                <a:ea typeface="+mn-ea"/>
                <a:hlinkClick r:id="rId3"/>
              </a:rPr>
              <a:t> </a:t>
            </a:r>
            <a:r>
              <a:rPr lang="fi-FI" sz="1600" kern="100" dirty="0" err="1">
                <a:latin typeface="Calibri Normaal"/>
                <a:ea typeface="+mn-ea"/>
                <a:hlinkClick r:id="rId3"/>
              </a:rPr>
              <a:t>report</a:t>
            </a:r>
            <a:endParaRPr lang="fi-FI" sz="1600" kern="100" dirty="0">
              <a:latin typeface="Calibri Normaal"/>
              <a:ea typeface="+mn-ea"/>
            </a:endParaRPr>
          </a:p>
        </p:txBody>
      </p:sp>
    </p:spTree>
    <p:extLst>
      <p:ext uri="{BB962C8B-B14F-4D97-AF65-F5344CB8AC3E}">
        <p14:creationId xmlns:p14="http://schemas.microsoft.com/office/powerpoint/2010/main" val="4015468372"/>
      </p:ext>
    </p:extLst>
  </p:cSld>
  <p:clrMapOvr>
    <a:masterClrMapping/>
  </p:clrMapOvr>
  <p:transition spd="med">
    <p:pull di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9B68-6D29-2CA4-1E12-A57617C21BF8}"/>
              </a:ext>
            </a:extLst>
          </p:cNvPr>
          <p:cNvSpPr>
            <a:spLocks noGrp="1"/>
          </p:cNvSpPr>
          <p:nvPr>
            <p:ph type="title"/>
          </p:nvPr>
        </p:nvSpPr>
        <p:spPr/>
        <p:txBody>
          <a:bodyPr/>
          <a:lstStyle/>
          <a:p>
            <a:r>
              <a:rPr lang="en-US" noProof="0" dirty="0"/>
              <a:t>Automatic adjustment mechanisms</a:t>
            </a:r>
          </a:p>
        </p:txBody>
      </p:sp>
      <p:sp>
        <p:nvSpPr>
          <p:cNvPr id="3" name="Slide Number Placeholder 2">
            <a:extLst>
              <a:ext uri="{FF2B5EF4-FFF2-40B4-BE49-F238E27FC236}">
                <a16:creationId xmlns:a16="http://schemas.microsoft.com/office/drawing/2014/main" id="{A0E6B48E-06C5-DBA7-200F-2153EA5A26AC}"/>
              </a:ext>
            </a:extLst>
          </p:cNvPr>
          <p:cNvSpPr>
            <a:spLocks noGrp="1"/>
          </p:cNvSpPr>
          <p:nvPr>
            <p:ph type="sldNum" sz="quarter" idx="10"/>
          </p:nvPr>
        </p:nvSpPr>
        <p:spPr/>
        <p:txBody>
          <a:bodyPr/>
          <a:lstStyle/>
          <a:p>
            <a:fld id="{306CB06F-8D94-B64C-AC66-62AFBAF0736E}" type="slidenum">
              <a:rPr lang="en-US" noProof="0" smtClean="0"/>
              <a:pPr/>
              <a:t>23</a:t>
            </a:fld>
            <a:endParaRPr lang="en-US" noProof="0" dirty="0"/>
          </a:p>
        </p:txBody>
      </p:sp>
      <p:graphicFrame>
        <p:nvGraphicFramePr>
          <p:cNvPr id="8" name="Content Placeholder 7">
            <a:extLst>
              <a:ext uri="{FF2B5EF4-FFF2-40B4-BE49-F238E27FC236}">
                <a16:creationId xmlns:a16="http://schemas.microsoft.com/office/drawing/2014/main" id="{1807AE5B-1827-E3DD-6A0A-A3D7268061F6}"/>
              </a:ext>
            </a:extLst>
          </p:cNvPr>
          <p:cNvGraphicFramePr>
            <a:graphicFrameLocks noGrp="1"/>
          </p:cNvGraphicFramePr>
          <p:nvPr>
            <p:ph sz="quarter" idx="12"/>
            <p:extLst>
              <p:ext uri="{D42A27DB-BD31-4B8C-83A1-F6EECF244321}">
                <p14:modId xmlns:p14="http://schemas.microsoft.com/office/powerpoint/2010/main" val="1296219788"/>
              </p:ext>
            </p:extLst>
          </p:nvPr>
        </p:nvGraphicFramePr>
        <p:xfrm>
          <a:off x="2043175" y="1376363"/>
          <a:ext cx="8089775" cy="5240903"/>
        </p:xfrm>
        <a:graphic>
          <a:graphicData uri="http://schemas.openxmlformats.org/drawingml/2006/table">
            <a:tbl>
              <a:tblPr firstRow="1" firstCol="1" lastRow="1" lastCol="1" bandRow="1" bandCol="1">
                <a:tableStyleId>{69012ECD-51FC-41F1-AA8D-1B2483CD663E}</a:tableStyleId>
              </a:tblPr>
              <a:tblGrid>
                <a:gridCol w="667017">
                  <a:extLst>
                    <a:ext uri="{9D8B030D-6E8A-4147-A177-3AD203B41FA5}">
                      <a16:colId xmlns:a16="http://schemas.microsoft.com/office/drawing/2014/main" val="1668370995"/>
                    </a:ext>
                  </a:extLst>
                </a:gridCol>
                <a:gridCol w="1855406">
                  <a:extLst>
                    <a:ext uri="{9D8B030D-6E8A-4147-A177-3AD203B41FA5}">
                      <a16:colId xmlns:a16="http://schemas.microsoft.com/office/drawing/2014/main" val="3611041857"/>
                    </a:ext>
                  </a:extLst>
                </a:gridCol>
                <a:gridCol w="1855406">
                  <a:extLst>
                    <a:ext uri="{9D8B030D-6E8A-4147-A177-3AD203B41FA5}">
                      <a16:colId xmlns:a16="http://schemas.microsoft.com/office/drawing/2014/main" val="4101943023"/>
                    </a:ext>
                  </a:extLst>
                </a:gridCol>
                <a:gridCol w="1855973">
                  <a:extLst>
                    <a:ext uri="{9D8B030D-6E8A-4147-A177-3AD203B41FA5}">
                      <a16:colId xmlns:a16="http://schemas.microsoft.com/office/drawing/2014/main" val="829647993"/>
                    </a:ext>
                  </a:extLst>
                </a:gridCol>
                <a:gridCol w="1855973">
                  <a:extLst>
                    <a:ext uri="{9D8B030D-6E8A-4147-A177-3AD203B41FA5}">
                      <a16:colId xmlns:a16="http://schemas.microsoft.com/office/drawing/2014/main" val="3656833600"/>
                    </a:ext>
                  </a:extLst>
                </a:gridCol>
              </a:tblGrid>
              <a:tr h="661350">
                <a:tc>
                  <a:txBody>
                    <a:bodyPr/>
                    <a:lstStyle/>
                    <a:p>
                      <a:pPr algn="ctr">
                        <a:buNone/>
                      </a:pPr>
                      <a:r>
                        <a:rPr lang="en-US" sz="1400" kern="100" noProof="0" dirty="0">
                          <a:solidFill>
                            <a:srgbClr val="000000"/>
                          </a:solidFill>
                          <a:effectLst/>
                        </a:rPr>
                        <a:t> </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pPr marR="8890" indent="-155575" algn="ctr">
                        <a:buNone/>
                      </a:pPr>
                      <a:r>
                        <a:rPr lang="en-US" sz="1400" b="1" kern="100" noProof="0" dirty="0">
                          <a:solidFill>
                            <a:schemeClr val="bg1"/>
                          </a:solidFill>
                          <a:effectLst/>
                        </a:rPr>
                        <a:t>Automatic</a:t>
                      </a:r>
                      <a:r>
                        <a:rPr lang="en-US" sz="1400" b="1" kern="100" spc="-45" noProof="0" dirty="0">
                          <a:solidFill>
                            <a:schemeClr val="bg1"/>
                          </a:solidFill>
                          <a:effectLst/>
                        </a:rPr>
                        <a:t> </a:t>
                      </a:r>
                      <a:r>
                        <a:rPr lang="en-US" sz="1400" b="1" kern="100" noProof="0" dirty="0">
                          <a:solidFill>
                            <a:schemeClr val="bg1"/>
                          </a:solidFill>
                          <a:effectLst/>
                        </a:rPr>
                        <a:t>balancing</a:t>
                      </a:r>
                      <a:r>
                        <a:rPr lang="en-US" sz="1400" b="1" kern="100" spc="200" noProof="0" dirty="0">
                          <a:solidFill>
                            <a:schemeClr val="bg1"/>
                          </a:solidFill>
                          <a:effectLst/>
                        </a:rPr>
                        <a:t> </a:t>
                      </a:r>
                      <a:r>
                        <a:rPr lang="en-US" sz="1400" b="1" kern="100" spc="-10" noProof="0" dirty="0">
                          <a:solidFill>
                            <a:schemeClr val="bg1"/>
                          </a:solidFill>
                          <a:effectLst/>
                        </a:rPr>
                        <a:t>mechanism</a:t>
                      </a:r>
                      <a:endParaRPr lang="en-US" sz="1000" noProof="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marR="64135" algn="ctr">
                        <a:buNone/>
                      </a:pPr>
                      <a:r>
                        <a:rPr lang="en-US" sz="1400" b="1" kern="100" noProof="0" dirty="0">
                          <a:solidFill>
                            <a:schemeClr val="bg1"/>
                          </a:solidFill>
                          <a:effectLst/>
                        </a:rPr>
                        <a:t>Sustainability</a:t>
                      </a:r>
                      <a:r>
                        <a:rPr lang="en-US" sz="1400" b="1" kern="100" spc="-45" noProof="0" dirty="0">
                          <a:solidFill>
                            <a:schemeClr val="bg1"/>
                          </a:solidFill>
                          <a:effectLst/>
                        </a:rPr>
                        <a:t> </a:t>
                      </a:r>
                      <a:r>
                        <a:rPr lang="en-US" sz="1400" b="1" kern="100" noProof="0" dirty="0">
                          <a:solidFill>
                            <a:schemeClr val="bg1"/>
                          </a:solidFill>
                          <a:effectLst/>
                        </a:rPr>
                        <a:t>factor</a:t>
                      </a:r>
                      <a:r>
                        <a:rPr lang="en-US" sz="1400" b="1" kern="100" spc="200" noProof="0" dirty="0">
                          <a:solidFill>
                            <a:schemeClr val="bg1"/>
                          </a:solidFill>
                          <a:effectLst/>
                        </a:rPr>
                        <a:t> </a:t>
                      </a:r>
                      <a:r>
                        <a:rPr lang="en-US" sz="1400" b="1" kern="100" noProof="0" dirty="0">
                          <a:solidFill>
                            <a:schemeClr val="bg1"/>
                          </a:solidFill>
                          <a:effectLst/>
                        </a:rPr>
                        <a:t>(benefit</a:t>
                      </a:r>
                      <a:r>
                        <a:rPr lang="en-US" sz="1400" b="1" kern="100" spc="-15" noProof="0" dirty="0">
                          <a:solidFill>
                            <a:schemeClr val="bg1"/>
                          </a:solidFill>
                          <a:effectLst/>
                        </a:rPr>
                        <a:t> </a:t>
                      </a:r>
                      <a:r>
                        <a:rPr lang="en-US" sz="1400" b="1" kern="100" noProof="0" dirty="0">
                          <a:solidFill>
                            <a:schemeClr val="bg1"/>
                          </a:solidFill>
                          <a:effectLst/>
                        </a:rPr>
                        <a:t>linked</a:t>
                      </a:r>
                      <a:r>
                        <a:rPr lang="en-US" sz="1400" b="1" kern="100" spc="-15" noProof="0" dirty="0">
                          <a:solidFill>
                            <a:schemeClr val="bg1"/>
                          </a:solidFill>
                          <a:effectLst/>
                        </a:rPr>
                        <a:t> </a:t>
                      </a:r>
                      <a:r>
                        <a:rPr lang="en-US" sz="1400" b="1" kern="100" noProof="0" dirty="0">
                          <a:solidFill>
                            <a:schemeClr val="bg1"/>
                          </a:solidFill>
                          <a:effectLst/>
                        </a:rPr>
                        <a:t>to</a:t>
                      </a:r>
                      <a:r>
                        <a:rPr lang="en-US" sz="1400" b="1" kern="100" spc="-15" noProof="0" dirty="0">
                          <a:solidFill>
                            <a:schemeClr val="bg1"/>
                          </a:solidFill>
                          <a:effectLst/>
                        </a:rPr>
                        <a:t> </a:t>
                      </a:r>
                      <a:r>
                        <a:rPr lang="en-US" sz="1400" b="1" kern="100" spc="-20" noProof="0" dirty="0">
                          <a:solidFill>
                            <a:schemeClr val="bg1"/>
                          </a:solidFill>
                          <a:effectLst/>
                        </a:rPr>
                        <a:t>life</a:t>
                      </a:r>
                      <a:endParaRPr lang="en-US" sz="1000" noProof="0" dirty="0">
                        <a:solidFill>
                          <a:schemeClr val="bg1"/>
                        </a:solidFill>
                        <a:effectLst/>
                      </a:endParaRPr>
                    </a:p>
                    <a:p>
                      <a:pPr marR="36830" algn="ctr">
                        <a:buNone/>
                      </a:pPr>
                      <a:r>
                        <a:rPr lang="en-US" sz="1400" b="1" kern="100" spc="-10" noProof="0" dirty="0">
                          <a:solidFill>
                            <a:schemeClr val="bg1"/>
                          </a:solidFill>
                          <a:effectLst/>
                        </a:rPr>
                        <a:t>expectancy)</a:t>
                      </a:r>
                      <a:r>
                        <a:rPr lang="en-US" sz="1400" b="1" kern="100" spc="-10" baseline="30000" noProof="0" dirty="0">
                          <a:solidFill>
                            <a:schemeClr val="bg1"/>
                          </a:solidFill>
                          <a:effectLst/>
                        </a:rPr>
                        <a:t>(6)</a:t>
                      </a:r>
                      <a:endParaRPr lang="en-US" sz="1000" noProof="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marR="36830" algn="ctr">
                        <a:buNone/>
                      </a:pPr>
                      <a:r>
                        <a:rPr lang="en-US" sz="1400" b="1" kern="100" noProof="0" dirty="0">
                          <a:solidFill>
                            <a:schemeClr val="bg1"/>
                          </a:solidFill>
                          <a:effectLst/>
                        </a:rPr>
                        <a:t>Retirement</a:t>
                      </a:r>
                      <a:r>
                        <a:rPr lang="en-US" sz="1400" b="1" kern="100" spc="-45" noProof="0" dirty="0">
                          <a:solidFill>
                            <a:schemeClr val="bg1"/>
                          </a:solidFill>
                          <a:effectLst/>
                        </a:rPr>
                        <a:t> </a:t>
                      </a:r>
                      <a:r>
                        <a:rPr lang="en-US" sz="1400" b="1" kern="100" noProof="0" dirty="0">
                          <a:solidFill>
                            <a:schemeClr val="bg1"/>
                          </a:solidFill>
                          <a:effectLst/>
                        </a:rPr>
                        <a:t>age</a:t>
                      </a:r>
                      <a:r>
                        <a:rPr lang="en-US" sz="1400" b="1" kern="100" spc="200" noProof="0" dirty="0">
                          <a:solidFill>
                            <a:schemeClr val="bg1"/>
                          </a:solidFill>
                          <a:effectLst/>
                        </a:rPr>
                        <a:t> </a:t>
                      </a:r>
                      <a:r>
                        <a:rPr lang="en-US" sz="1400" b="1" kern="100" noProof="0" dirty="0">
                          <a:solidFill>
                            <a:schemeClr val="bg1"/>
                          </a:solidFill>
                          <a:effectLst/>
                        </a:rPr>
                        <a:t>linked to life</a:t>
                      </a:r>
                      <a:r>
                        <a:rPr lang="en-US" sz="1400" b="1" kern="100" spc="200" noProof="0" dirty="0">
                          <a:solidFill>
                            <a:schemeClr val="bg1"/>
                          </a:solidFill>
                          <a:effectLst/>
                        </a:rPr>
                        <a:t> </a:t>
                      </a:r>
                      <a:r>
                        <a:rPr lang="en-US" sz="1400" b="1" kern="100" spc="-10" noProof="0" dirty="0">
                          <a:solidFill>
                            <a:schemeClr val="bg1"/>
                          </a:solidFill>
                          <a:effectLst/>
                        </a:rPr>
                        <a:t>expectancy</a:t>
                      </a:r>
                      <a:endParaRPr lang="en-US" sz="1000" noProof="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marR="36830" algn="ctr">
                        <a:buNone/>
                      </a:pPr>
                      <a:r>
                        <a:rPr lang="en-US" sz="1400" b="1" kern="100" noProof="0" dirty="0">
                          <a:solidFill>
                            <a:schemeClr val="bg1"/>
                          </a:solidFill>
                          <a:effectLst/>
                        </a:rPr>
                        <a:t>Reserve fund</a:t>
                      </a:r>
                      <a:endParaRPr lang="en-US" sz="1000" noProof="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2947908190"/>
                  </a:ext>
                </a:extLst>
              </a:tr>
              <a:tr h="226117">
                <a:tc>
                  <a:txBody>
                    <a:bodyPr/>
                    <a:lstStyle/>
                    <a:p>
                      <a:pPr algn="ctr">
                        <a:buNone/>
                      </a:pPr>
                      <a:r>
                        <a:rPr lang="en-US" sz="1400" kern="100" spc="-25" noProof="0" dirty="0">
                          <a:solidFill>
                            <a:srgbClr val="000000"/>
                          </a:solidFill>
                          <a:effectLst/>
                        </a:rPr>
                        <a:t>CY</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kern="100" spc="-50" noProof="0" dirty="0">
                          <a:solidFill>
                            <a:srgbClr val="000000"/>
                          </a:solidFill>
                          <a:effectLst/>
                        </a:rPr>
                        <a:t> </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2433724243"/>
                  </a:ext>
                </a:extLst>
              </a:tr>
              <a:tr h="226117">
                <a:tc>
                  <a:txBody>
                    <a:bodyPr/>
                    <a:lstStyle/>
                    <a:p>
                      <a:pPr algn="ctr">
                        <a:buNone/>
                      </a:pPr>
                      <a:r>
                        <a:rPr lang="en-US" sz="1400" kern="100" spc="-25" noProof="0" dirty="0">
                          <a:solidFill>
                            <a:srgbClr val="000000"/>
                          </a:solidFill>
                          <a:effectLst/>
                        </a:rPr>
                        <a:t>DE</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1864730868"/>
                  </a:ext>
                </a:extLst>
              </a:tr>
              <a:tr h="226117">
                <a:tc>
                  <a:txBody>
                    <a:bodyPr/>
                    <a:lstStyle/>
                    <a:p>
                      <a:pPr algn="ctr">
                        <a:buNone/>
                      </a:pPr>
                      <a:r>
                        <a:rPr lang="en-US" sz="1400" kern="100" spc="-10" noProof="0" dirty="0">
                          <a:solidFill>
                            <a:srgbClr val="000000"/>
                          </a:solidFill>
                          <a:effectLst/>
                        </a:rPr>
                        <a:t>DK</a:t>
                      </a:r>
                      <a:r>
                        <a:rPr lang="en-US" sz="1400" kern="100" spc="-10" baseline="30000" noProof="0" dirty="0">
                          <a:solidFill>
                            <a:srgbClr val="000000"/>
                          </a:solidFill>
                          <a:effectLst/>
                        </a:rPr>
                        <a:t>(1)</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kern="100" spc="-50" noProof="0" dirty="0">
                          <a:solidFill>
                            <a:srgbClr val="000000"/>
                          </a:solidFill>
                          <a:effectLst/>
                        </a:rPr>
                        <a:t> </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4052384655"/>
                  </a:ext>
                </a:extLst>
              </a:tr>
              <a:tr h="226117">
                <a:tc>
                  <a:txBody>
                    <a:bodyPr/>
                    <a:lstStyle/>
                    <a:p>
                      <a:pPr algn="ctr">
                        <a:buNone/>
                      </a:pPr>
                      <a:r>
                        <a:rPr lang="en-US" sz="1400" kern="100" spc="-10" noProof="0" dirty="0">
                          <a:solidFill>
                            <a:srgbClr val="000000"/>
                          </a:solidFill>
                          <a:effectLst/>
                        </a:rPr>
                        <a:t>FR</a:t>
                      </a:r>
                      <a:r>
                        <a:rPr lang="en-US" sz="1400" kern="100" spc="-10" baseline="30000" noProof="0" dirty="0">
                          <a:solidFill>
                            <a:srgbClr val="000000"/>
                          </a:solidFill>
                          <a:effectLst/>
                        </a:rPr>
                        <a:t>(2)</a:t>
                      </a:r>
                      <a:endParaRPr lang="en-US" sz="1000" baseline="30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110568568"/>
                  </a:ext>
                </a:extLst>
              </a:tr>
              <a:tr h="226117">
                <a:tc>
                  <a:txBody>
                    <a:bodyPr/>
                    <a:lstStyle/>
                    <a:p>
                      <a:pPr algn="ctr">
                        <a:buNone/>
                      </a:pPr>
                      <a:r>
                        <a:rPr lang="en-US" sz="1400" kern="100" spc="-25" noProof="0" dirty="0">
                          <a:solidFill>
                            <a:srgbClr val="000000"/>
                          </a:solidFill>
                          <a:effectLst/>
                        </a:rPr>
                        <a:t>FI</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395307516"/>
                  </a:ext>
                </a:extLst>
              </a:tr>
              <a:tr h="226117">
                <a:tc>
                  <a:txBody>
                    <a:bodyPr/>
                    <a:lstStyle/>
                    <a:p>
                      <a:pPr algn="ctr">
                        <a:buNone/>
                      </a:pPr>
                      <a:r>
                        <a:rPr lang="en-US" sz="1400" kern="100" spc="-10" noProof="0" dirty="0">
                          <a:solidFill>
                            <a:srgbClr val="000000"/>
                          </a:solidFill>
                          <a:effectLst/>
                        </a:rPr>
                        <a:t>EL</a:t>
                      </a:r>
                      <a:r>
                        <a:rPr lang="en-US" sz="1400" kern="100" spc="-10" baseline="30000" noProof="0" dirty="0">
                          <a:solidFill>
                            <a:srgbClr val="000000"/>
                          </a:solidFill>
                          <a:effectLst/>
                        </a:rPr>
                        <a:t>(3)</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kern="100" spc="-50" noProof="0" dirty="0">
                          <a:solidFill>
                            <a:srgbClr val="000000"/>
                          </a:solidFill>
                          <a:effectLst/>
                        </a:rPr>
                        <a:t> </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3394979690"/>
                  </a:ext>
                </a:extLst>
              </a:tr>
              <a:tr h="262953">
                <a:tc>
                  <a:txBody>
                    <a:bodyPr/>
                    <a:lstStyle/>
                    <a:p>
                      <a:pPr algn="ctr">
                        <a:buNone/>
                      </a:pPr>
                      <a:r>
                        <a:rPr lang="en-US" sz="1400" kern="100" spc="-25" noProof="0" dirty="0">
                          <a:solidFill>
                            <a:srgbClr val="000000"/>
                          </a:solidFill>
                          <a:effectLst/>
                        </a:rPr>
                        <a:t>ES</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kern="100" noProof="0" dirty="0">
                          <a:solidFill>
                            <a:srgbClr val="000000"/>
                          </a:solidFill>
                          <a:effectLst/>
                        </a:rPr>
                        <a:t> </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923179597"/>
                  </a:ext>
                </a:extLst>
              </a:tr>
              <a:tr h="226117">
                <a:tc>
                  <a:txBody>
                    <a:bodyPr/>
                    <a:lstStyle/>
                    <a:p>
                      <a:pPr algn="ctr">
                        <a:buNone/>
                      </a:pPr>
                      <a:r>
                        <a:rPr lang="en-US" sz="1400" kern="100" spc="-25" noProof="0" dirty="0">
                          <a:solidFill>
                            <a:srgbClr val="000000"/>
                          </a:solidFill>
                          <a:effectLst/>
                        </a:rPr>
                        <a:t>EE</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kern="100" spc="-50" noProof="0" dirty="0">
                          <a:solidFill>
                            <a:srgbClr val="000000"/>
                          </a:solidFill>
                          <a:effectLst/>
                        </a:rPr>
                        <a:t> </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942706761"/>
                  </a:ext>
                </a:extLst>
              </a:tr>
              <a:tr h="226117">
                <a:tc>
                  <a:txBody>
                    <a:bodyPr/>
                    <a:lstStyle/>
                    <a:p>
                      <a:pPr algn="ctr">
                        <a:buNone/>
                      </a:pPr>
                      <a:r>
                        <a:rPr lang="en-US" sz="1400" kern="100" spc="-25" noProof="0" dirty="0">
                          <a:solidFill>
                            <a:srgbClr val="000000"/>
                          </a:solidFill>
                          <a:effectLst/>
                        </a:rPr>
                        <a:t>IT</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3599510041"/>
                  </a:ext>
                </a:extLst>
              </a:tr>
              <a:tr h="226117">
                <a:tc>
                  <a:txBody>
                    <a:bodyPr/>
                    <a:lstStyle/>
                    <a:p>
                      <a:pPr algn="ctr">
                        <a:buNone/>
                      </a:pPr>
                      <a:r>
                        <a:rPr lang="en-US" sz="1400" kern="100" spc="-25" noProof="0" dirty="0">
                          <a:solidFill>
                            <a:srgbClr val="000000"/>
                          </a:solidFill>
                          <a:effectLst/>
                        </a:rPr>
                        <a:t>LT</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212493379"/>
                  </a:ext>
                </a:extLst>
              </a:tr>
              <a:tr h="253319">
                <a:tc>
                  <a:txBody>
                    <a:bodyPr/>
                    <a:lstStyle/>
                    <a:p>
                      <a:pPr algn="ctr">
                        <a:buNone/>
                      </a:pPr>
                      <a:r>
                        <a:rPr lang="en-US" sz="1400" kern="100" spc="-25" noProof="0" dirty="0">
                          <a:solidFill>
                            <a:srgbClr val="000000"/>
                          </a:solidFill>
                          <a:effectLst/>
                        </a:rPr>
                        <a:t>LU</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pPr algn="ctr">
                        <a:buNone/>
                      </a:pPr>
                      <a:r>
                        <a:rPr lang="en-US" sz="1600" b="1" noProof="0" dirty="0">
                          <a:effectLst/>
                        </a:rPr>
                        <a:t> </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b="1" kern="100" spc="-50" noProof="0" dirty="0">
                          <a:solidFill>
                            <a:srgbClr val="000000"/>
                          </a:solidFill>
                          <a:effectLst/>
                        </a:rPr>
                        <a:t> </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600" b="1" noProof="0" dirty="0">
                          <a:effectLst/>
                        </a:rPr>
                        <a:t> </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2116530764"/>
                  </a:ext>
                </a:extLst>
              </a:tr>
              <a:tr h="244818">
                <a:tc>
                  <a:txBody>
                    <a:bodyPr/>
                    <a:lstStyle/>
                    <a:p>
                      <a:pPr algn="ctr">
                        <a:buNone/>
                      </a:pPr>
                      <a:r>
                        <a:rPr lang="en-US" sz="1400" kern="100" spc="-25" noProof="0" dirty="0">
                          <a:solidFill>
                            <a:srgbClr val="000000"/>
                          </a:solidFill>
                          <a:effectLst/>
                        </a:rPr>
                        <a:t>LV</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600" noProof="0" dirty="0">
                          <a:effectLst/>
                        </a:rPr>
                        <a:t> </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1035511494"/>
                  </a:ext>
                </a:extLst>
              </a:tr>
              <a:tr h="226117">
                <a:tc>
                  <a:txBody>
                    <a:bodyPr/>
                    <a:lstStyle/>
                    <a:p>
                      <a:pPr algn="ctr">
                        <a:buNone/>
                      </a:pPr>
                      <a:r>
                        <a:rPr lang="en-US" sz="1400" kern="100" spc="-20" noProof="0" dirty="0">
                          <a:solidFill>
                            <a:srgbClr val="000000"/>
                          </a:solidFill>
                          <a:effectLst/>
                        </a:rPr>
                        <a:t>MT</a:t>
                      </a:r>
                      <a:r>
                        <a:rPr lang="en-US" sz="1400" kern="100" spc="-10" baseline="30000" noProof="0" dirty="0">
                          <a:solidFill>
                            <a:srgbClr val="000000"/>
                          </a:solidFill>
                          <a:effectLst/>
                        </a:rPr>
                        <a:t>(4)</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20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kern="1200" noProof="0" dirty="0">
                          <a:solidFill>
                            <a:srgbClr val="000000"/>
                          </a:solidFill>
                          <a:effectLst/>
                        </a:rPr>
                        <a:t> </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1008013356"/>
                  </a:ext>
                </a:extLst>
              </a:tr>
              <a:tr h="226117">
                <a:tc>
                  <a:txBody>
                    <a:bodyPr/>
                    <a:lstStyle/>
                    <a:p>
                      <a:pPr algn="ctr">
                        <a:buNone/>
                      </a:pPr>
                      <a:r>
                        <a:rPr lang="en-US" sz="1400" kern="100" spc="-20" noProof="0" dirty="0">
                          <a:solidFill>
                            <a:srgbClr val="000000"/>
                          </a:solidFill>
                          <a:effectLst/>
                        </a:rPr>
                        <a:t>NL(</a:t>
                      </a:r>
                      <a:r>
                        <a:rPr lang="en-US" sz="1400" kern="100" spc="-10" baseline="30000" noProof="0" dirty="0">
                          <a:solidFill>
                            <a:srgbClr val="000000"/>
                          </a:solidFill>
                          <a:effectLst/>
                        </a:rPr>
                        <a:t>5)</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20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kern="1200" noProof="0" dirty="0">
                          <a:solidFill>
                            <a:srgbClr val="000000"/>
                          </a:solidFill>
                          <a:effectLst/>
                        </a:rPr>
                        <a:t> </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988948267"/>
                  </a:ext>
                </a:extLst>
              </a:tr>
              <a:tr h="226117">
                <a:tc>
                  <a:txBody>
                    <a:bodyPr/>
                    <a:lstStyle/>
                    <a:p>
                      <a:pPr algn="ctr">
                        <a:buNone/>
                      </a:pPr>
                      <a:r>
                        <a:rPr lang="en-US" sz="1400" kern="100" spc="-25" noProof="0" dirty="0">
                          <a:solidFill>
                            <a:srgbClr val="000000"/>
                          </a:solidFill>
                          <a:effectLst/>
                        </a:rPr>
                        <a:t>PL</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3775975789"/>
                  </a:ext>
                </a:extLst>
              </a:tr>
              <a:tr h="226117">
                <a:tc>
                  <a:txBody>
                    <a:bodyPr/>
                    <a:lstStyle/>
                    <a:p>
                      <a:pPr algn="ctr">
                        <a:buNone/>
                      </a:pPr>
                      <a:r>
                        <a:rPr lang="en-US" sz="1400" kern="100" spc="-10" noProof="0" dirty="0">
                          <a:solidFill>
                            <a:srgbClr val="000000"/>
                          </a:solidFill>
                          <a:effectLst/>
                        </a:rPr>
                        <a:t>PT</a:t>
                      </a:r>
                      <a:r>
                        <a:rPr lang="en-US" sz="1400" kern="100" spc="-10" baseline="30000" noProof="0" dirty="0">
                          <a:solidFill>
                            <a:srgbClr val="000000"/>
                          </a:solidFill>
                          <a:effectLst/>
                        </a:rPr>
                        <a:t>(5)</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569113011"/>
                  </a:ext>
                </a:extLst>
              </a:tr>
              <a:tr h="226117">
                <a:tc>
                  <a:txBody>
                    <a:bodyPr/>
                    <a:lstStyle/>
                    <a:p>
                      <a:pPr algn="ctr">
                        <a:buNone/>
                      </a:pPr>
                      <a:r>
                        <a:rPr lang="en-US" sz="1400" kern="100" spc="-25" noProof="0" dirty="0">
                          <a:solidFill>
                            <a:srgbClr val="000000"/>
                          </a:solidFill>
                          <a:effectLst/>
                        </a:rPr>
                        <a:t>SE</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endParaRPr lang="en-US" sz="1000" b="1"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664429518"/>
                  </a:ext>
                </a:extLst>
              </a:tr>
              <a:tr h="226117">
                <a:tc>
                  <a:txBody>
                    <a:bodyPr/>
                    <a:lstStyle/>
                    <a:p>
                      <a:pPr algn="ctr">
                        <a:buNone/>
                      </a:pPr>
                      <a:r>
                        <a:rPr lang="en-US" sz="1400" kern="100" spc="-25" noProof="0" dirty="0">
                          <a:solidFill>
                            <a:srgbClr val="000000"/>
                          </a:solidFill>
                          <a:effectLst/>
                        </a:rPr>
                        <a:t>SP</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pPr algn="ctr">
                        <a:buNone/>
                      </a:pPr>
                      <a:r>
                        <a:rPr lang="en-US" sz="1400" b="1" kern="100" spc="-50" noProof="0" dirty="0">
                          <a:solidFill>
                            <a:srgbClr val="000000"/>
                          </a:solidFill>
                          <a:effectLst/>
                        </a:rPr>
                        <a:t> </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b="1" kern="100" spc="-50" noProof="0" dirty="0">
                          <a:solidFill>
                            <a:srgbClr val="000000"/>
                          </a:solidFill>
                          <a:effectLst/>
                        </a:rPr>
                        <a:t>[X]</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b="1" kern="100" noProof="0" dirty="0">
                          <a:solidFill>
                            <a:srgbClr val="000000"/>
                          </a:solidFill>
                          <a:effectLst/>
                        </a:rPr>
                        <a:t> </a:t>
                      </a:r>
                      <a:endParaRPr lang="en-US" sz="1000" b="1"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668543687"/>
                  </a:ext>
                </a:extLst>
              </a:tr>
              <a:tr h="226117">
                <a:tc>
                  <a:txBody>
                    <a:bodyPr/>
                    <a:lstStyle/>
                    <a:p>
                      <a:pPr algn="ctr">
                        <a:buNone/>
                      </a:pPr>
                      <a:r>
                        <a:rPr lang="en-US" sz="1400" kern="100" spc="-25" noProof="0" dirty="0">
                          <a:solidFill>
                            <a:srgbClr val="000000"/>
                          </a:solidFill>
                          <a:effectLst/>
                        </a:rPr>
                        <a:t>NO</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tc>
                <a:tc>
                  <a:txBody>
                    <a:bodyPr/>
                    <a:lstStyle/>
                    <a:p>
                      <a:endParaRPr lang="en-US" sz="1000"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8501" marR="8501" marT="8501" marB="0" anchor="ctr"/>
                </a:tc>
                <a:tc>
                  <a:txBody>
                    <a:bodyPr/>
                    <a:lstStyle/>
                    <a:p>
                      <a:endParaRPr lang="en-US" sz="1000" noProof="0" dirty="0">
                        <a:effectLst/>
                        <a:latin typeface="Calibri" panose="020F0502020204030204" pitchFamily="34" charset="0"/>
                        <a:cs typeface="Times New Roman" panose="02020603050405020304" pitchFamily="18" charset="0"/>
                      </a:endParaRPr>
                    </a:p>
                  </a:txBody>
                  <a:tcPr marL="8501" marR="8501" marT="8501" marB="0" anchor="ctr"/>
                </a:tc>
                <a:tc>
                  <a:txBody>
                    <a:bodyPr/>
                    <a:lstStyle/>
                    <a:p>
                      <a:pPr algn="ctr">
                        <a:buNone/>
                      </a:pPr>
                      <a:r>
                        <a:rPr lang="en-US" sz="1400" kern="100" spc="-50" noProof="0" dirty="0">
                          <a:solidFill>
                            <a:srgbClr val="000000"/>
                          </a:solidFill>
                          <a:effectLst/>
                        </a:rPr>
                        <a:t>X</a:t>
                      </a:r>
                      <a:endParaRPr lang="en-US" sz="1000" noProof="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tc>
                <a:extLst>
                  <a:ext uri="{0D108BD9-81ED-4DB2-BD59-A6C34878D82A}">
                    <a16:rowId xmlns:a16="http://schemas.microsoft.com/office/drawing/2014/main" val="379771726"/>
                  </a:ext>
                </a:extLst>
              </a:tr>
            </a:tbl>
          </a:graphicData>
        </a:graphic>
      </p:graphicFrame>
      <p:sp>
        <p:nvSpPr>
          <p:cNvPr id="4" name="Tekstiruutu 3">
            <a:extLst>
              <a:ext uri="{FF2B5EF4-FFF2-40B4-BE49-F238E27FC236}">
                <a16:creationId xmlns:a16="http://schemas.microsoft.com/office/drawing/2014/main" id="{A45F502E-DBFA-EBAF-60EF-B43865F38503}"/>
              </a:ext>
            </a:extLst>
          </p:cNvPr>
          <p:cNvSpPr txBox="1"/>
          <p:nvPr/>
        </p:nvSpPr>
        <p:spPr>
          <a:xfrm>
            <a:off x="7778502" y="746971"/>
            <a:ext cx="2493654" cy="338554"/>
          </a:xfrm>
          <a:prstGeom prst="rect">
            <a:avLst/>
          </a:prstGeom>
          <a:noFill/>
        </p:spPr>
        <p:txBody>
          <a:bodyPr wrap="square" rtlCol="0">
            <a:spAutoFit/>
          </a:bodyPr>
          <a:lstStyle/>
          <a:p>
            <a:r>
              <a:rPr lang="fi-FI" sz="1600" kern="100" dirty="0" err="1">
                <a:latin typeface="Calibri Normaal"/>
                <a:ea typeface="+mn-ea"/>
                <a:hlinkClick r:id="rId3"/>
              </a:rPr>
              <a:t>Source</a:t>
            </a:r>
            <a:r>
              <a:rPr lang="fi-FI" sz="1600" kern="100" dirty="0">
                <a:latin typeface="Calibri Normaal"/>
                <a:ea typeface="+mn-ea"/>
                <a:hlinkClick r:id="rId3"/>
              </a:rPr>
              <a:t>: </a:t>
            </a:r>
            <a:r>
              <a:rPr lang="fi-FI" sz="1600" kern="100" dirty="0" err="1">
                <a:latin typeface="Calibri Normaal"/>
                <a:ea typeface="+mn-ea"/>
                <a:hlinkClick r:id="rId3"/>
              </a:rPr>
              <a:t>Ageing</a:t>
            </a:r>
            <a:r>
              <a:rPr lang="fi-FI" sz="1600" kern="100" dirty="0">
                <a:latin typeface="Calibri Normaal"/>
                <a:ea typeface="+mn-ea"/>
                <a:hlinkClick r:id="rId3"/>
              </a:rPr>
              <a:t> </a:t>
            </a:r>
            <a:r>
              <a:rPr lang="fi-FI" sz="1600" kern="100" dirty="0" err="1">
                <a:latin typeface="Calibri Normaal"/>
                <a:ea typeface="+mn-ea"/>
                <a:hlinkClick r:id="rId3"/>
              </a:rPr>
              <a:t>report</a:t>
            </a:r>
            <a:endParaRPr lang="fi-FI" sz="1600" kern="100" dirty="0">
              <a:latin typeface="Calibri Normaal"/>
              <a:ea typeface="+mn-ea"/>
            </a:endParaRPr>
          </a:p>
        </p:txBody>
      </p:sp>
    </p:spTree>
    <p:extLst>
      <p:ext uri="{BB962C8B-B14F-4D97-AF65-F5344CB8AC3E}">
        <p14:creationId xmlns:p14="http://schemas.microsoft.com/office/powerpoint/2010/main" val="3409379977"/>
      </p:ext>
    </p:extLst>
  </p:cSld>
  <p:clrMapOvr>
    <a:masterClrMapping/>
  </p:clrMapOvr>
  <p:transition spd="med">
    <p:pull di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2C843-431B-0153-CA28-A843C046B486}"/>
              </a:ext>
            </a:extLst>
          </p:cNvPr>
          <p:cNvSpPr>
            <a:spLocks noGrp="1"/>
          </p:cNvSpPr>
          <p:nvPr>
            <p:ph type="title"/>
          </p:nvPr>
        </p:nvSpPr>
        <p:spPr/>
        <p:txBody>
          <a:bodyPr>
            <a:normAutofit/>
          </a:bodyPr>
          <a:lstStyle/>
          <a:p>
            <a:r>
              <a:rPr lang="en-US" noProof="0" dirty="0"/>
              <a:t>Covid-motivated pension reforms adopted, by trend </a:t>
            </a:r>
          </a:p>
        </p:txBody>
      </p:sp>
      <p:sp>
        <p:nvSpPr>
          <p:cNvPr id="3" name="Slide Number Placeholder 2">
            <a:extLst>
              <a:ext uri="{FF2B5EF4-FFF2-40B4-BE49-F238E27FC236}">
                <a16:creationId xmlns:a16="http://schemas.microsoft.com/office/drawing/2014/main" id="{AB8852B3-5877-243E-23AA-2DB0B4469225}"/>
              </a:ext>
            </a:extLst>
          </p:cNvPr>
          <p:cNvSpPr>
            <a:spLocks noGrp="1"/>
          </p:cNvSpPr>
          <p:nvPr>
            <p:ph type="sldNum" sz="quarter" idx="10"/>
          </p:nvPr>
        </p:nvSpPr>
        <p:spPr/>
        <p:txBody>
          <a:bodyPr/>
          <a:lstStyle/>
          <a:p>
            <a:fld id="{306CB06F-8D94-B64C-AC66-62AFBAF0736E}" type="slidenum">
              <a:rPr lang="en-US" noProof="0" smtClean="0"/>
              <a:pPr/>
              <a:t>24</a:t>
            </a:fld>
            <a:endParaRPr lang="en-US" noProof="0" dirty="0"/>
          </a:p>
        </p:txBody>
      </p:sp>
      <p:graphicFrame>
        <p:nvGraphicFramePr>
          <p:cNvPr id="8" name="Content Placeholder 7">
            <a:extLst>
              <a:ext uri="{FF2B5EF4-FFF2-40B4-BE49-F238E27FC236}">
                <a16:creationId xmlns:a16="http://schemas.microsoft.com/office/drawing/2014/main" id="{F395726A-0D8A-9A9A-70A7-BAE4F7E1D7BB}"/>
              </a:ext>
            </a:extLst>
          </p:cNvPr>
          <p:cNvGraphicFramePr>
            <a:graphicFrameLocks noGrp="1"/>
          </p:cNvGraphicFramePr>
          <p:nvPr>
            <p:ph sz="quarter" idx="12"/>
            <p:extLst>
              <p:ext uri="{D42A27DB-BD31-4B8C-83A1-F6EECF244321}">
                <p14:modId xmlns:p14="http://schemas.microsoft.com/office/powerpoint/2010/main" val="385769430"/>
              </p:ext>
            </p:extLst>
          </p:nvPr>
        </p:nvGraphicFramePr>
        <p:xfrm>
          <a:off x="333605" y="1274178"/>
          <a:ext cx="10980825" cy="4868659"/>
        </p:xfrm>
        <a:graphic>
          <a:graphicData uri="http://schemas.openxmlformats.org/drawingml/2006/table">
            <a:tbl>
              <a:tblPr firstRow="1" firstCol="1" lastRow="1" lastCol="1" bandRow="1" bandCol="1">
                <a:tableStyleId>{69012ECD-51FC-41F1-AA8D-1B2483CD663E}</a:tableStyleId>
              </a:tblPr>
              <a:tblGrid>
                <a:gridCol w="2254656">
                  <a:extLst>
                    <a:ext uri="{9D8B030D-6E8A-4147-A177-3AD203B41FA5}">
                      <a16:colId xmlns:a16="http://schemas.microsoft.com/office/drawing/2014/main" val="534549987"/>
                    </a:ext>
                  </a:extLst>
                </a:gridCol>
                <a:gridCol w="3055784">
                  <a:extLst>
                    <a:ext uri="{9D8B030D-6E8A-4147-A177-3AD203B41FA5}">
                      <a16:colId xmlns:a16="http://schemas.microsoft.com/office/drawing/2014/main" val="2286405004"/>
                    </a:ext>
                  </a:extLst>
                </a:gridCol>
                <a:gridCol w="2480871">
                  <a:extLst>
                    <a:ext uri="{9D8B030D-6E8A-4147-A177-3AD203B41FA5}">
                      <a16:colId xmlns:a16="http://schemas.microsoft.com/office/drawing/2014/main" val="1982951194"/>
                    </a:ext>
                  </a:extLst>
                </a:gridCol>
                <a:gridCol w="3189514">
                  <a:extLst>
                    <a:ext uri="{9D8B030D-6E8A-4147-A177-3AD203B41FA5}">
                      <a16:colId xmlns:a16="http://schemas.microsoft.com/office/drawing/2014/main" val="3611609838"/>
                    </a:ext>
                  </a:extLst>
                </a:gridCol>
              </a:tblGrid>
              <a:tr h="775547">
                <a:tc>
                  <a:txBody>
                    <a:bodyPr/>
                    <a:lstStyle/>
                    <a:p>
                      <a:pPr marL="62230" marR="55245" algn="ctr">
                        <a:lnSpc>
                          <a:spcPct val="107000"/>
                        </a:lnSpc>
                        <a:spcBef>
                          <a:spcPts val="385"/>
                        </a:spcBef>
                        <a:buNone/>
                      </a:pPr>
                      <a:r>
                        <a:rPr lang="en-US" sz="1200" kern="100" noProof="0" dirty="0">
                          <a:effectLst/>
                        </a:rPr>
                        <a:t>Enhancing</a:t>
                      </a:r>
                      <a:r>
                        <a:rPr lang="en-US" sz="1200" kern="100" spc="-65" noProof="0" dirty="0">
                          <a:effectLst/>
                        </a:rPr>
                        <a:t> </a:t>
                      </a:r>
                      <a:r>
                        <a:rPr lang="en-US" sz="1200" kern="100" noProof="0" dirty="0">
                          <a:effectLst/>
                        </a:rPr>
                        <a:t>access to and accrual of </a:t>
                      </a:r>
                      <a:r>
                        <a:rPr lang="en-US" sz="1200" kern="100" spc="-10" noProof="0" dirty="0">
                          <a:effectLst/>
                        </a:rPr>
                        <a:t>entitlements</a:t>
                      </a:r>
                      <a:endParaRPr lang="en-US" sz="1100" kern="100" noProof="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97790" algn="ctr">
                        <a:lnSpc>
                          <a:spcPct val="107000"/>
                        </a:lnSpc>
                        <a:spcBef>
                          <a:spcPts val="390"/>
                        </a:spcBef>
                        <a:buNone/>
                      </a:pPr>
                      <a:r>
                        <a:rPr lang="en-US" sz="1200" kern="100" noProof="0" dirty="0">
                          <a:effectLst/>
                        </a:rPr>
                        <a:t>Prolonging</a:t>
                      </a:r>
                      <a:r>
                        <a:rPr lang="en-US" sz="1200" kern="100" spc="-15" noProof="0" dirty="0">
                          <a:effectLst/>
                        </a:rPr>
                        <a:t> </a:t>
                      </a:r>
                      <a:r>
                        <a:rPr lang="en-US" sz="1200" kern="100" noProof="0" dirty="0">
                          <a:effectLst/>
                        </a:rPr>
                        <a:t>working</a:t>
                      </a:r>
                      <a:r>
                        <a:rPr lang="en-US" sz="1200" kern="100" spc="-10" noProof="0" dirty="0">
                          <a:effectLst/>
                        </a:rPr>
                        <a:t> </a:t>
                      </a:r>
                      <a:r>
                        <a:rPr lang="en-US" sz="1200" kern="100" spc="-20" noProof="0" dirty="0">
                          <a:effectLst/>
                        </a:rPr>
                        <a:t>lives</a:t>
                      </a:r>
                      <a:endParaRPr lang="en-US" sz="1100" kern="100" noProof="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6350" marR="1905" algn="ctr">
                        <a:lnSpc>
                          <a:spcPct val="107000"/>
                        </a:lnSpc>
                        <a:spcBef>
                          <a:spcPts val="385"/>
                        </a:spcBef>
                        <a:buNone/>
                      </a:pPr>
                      <a:r>
                        <a:rPr lang="en-US" sz="1200" kern="100" noProof="0" dirty="0">
                          <a:effectLst/>
                        </a:rPr>
                        <a:t>Enhancing</a:t>
                      </a:r>
                      <a:r>
                        <a:rPr lang="en-US" sz="1200" kern="100" spc="-10" noProof="0" dirty="0">
                          <a:effectLst/>
                        </a:rPr>
                        <a:t> </a:t>
                      </a:r>
                      <a:r>
                        <a:rPr lang="en-US" sz="1200" kern="100" spc="-20" noProof="0" dirty="0">
                          <a:effectLst/>
                        </a:rPr>
                        <a:t>low-</a:t>
                      </a:r>
                      <a:r>
                        <a:rPr lang="en-US" sz="1200" kern="100" noProof="0" dirty="0">
                          <a:effectLst/>
                        </a:rPr>
                        <a:t>income</a:t>
                      </a:r>
                      <a:r>
                        <a:rPr lang="en-US" sz="1200" kern="100" spc="-65" noProof="0" dirty="0">
                          <a:effectLst/>
                        </a:rPr>
                        <a:t> </a:t>
                      </a:r>
                      <a:r>
                        <a:rPr lang="en-US" sz="1200" kern="100" noProof="0" dirty="0">
                          <a:effectLst/>
                        </a:rPr>
                        <a:t>pensioners’ </a:t>
                      </a:r>
                      <a:r>
                        <a:rPr lang="en-US" sz="1200" kern="100" spc="-10" noProof="0" dirty="0">
                          <a:effectLst/>
                        </a:rPr>
                        <a:t>revenues</a:t>
                      </a:r>
                      <a:endParaRPr lang="en-US" sz="1100" kern="100" noProof="0" dirty="0">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77470" marR="71120" algn="ctr">
                        <a:lnSpc>
                          <a:spcPct val="107000"/>
                        </a:lnSpc>
                        <a:spcBef>
                          <a:spcPts val="385"/>
                        </a:spcBef>
                        <a:buNone/>
                      </a:pPr>
                      <a:r>
                        <a:rPr lang="en-US" sz="1200" kern="100" noProof="0" dirty="0">
                          <a:effectLst/>
                        </a:rPr>
                        <a:t>Strengthening</a:t>
                      </a:r>
                      <a:r>
                        <a:rPr lang="en-US" sz="1200" kern="100" spc="-65" noProof="0" dirty="0">
                          <a:effectLst/>
                        </a:rPr>
                        <a:t> </a:t>
                      </a:r>
                      <a:r>
                        <a:rPr lang="en-US" sz="1200" kern="100" noProof="0" dirty="0">
                          <a:effectLst/>
                        </a:rPr>
                        <a:t>funded pension scheme </a:t>
                      </a:r>
                      <a:r>
                        <a:rPr lang="en-US" sz="1200" kern="100" spc="-10" noProof="0" dirty="0">
                          <a:effectLst/>
                        </a:rPr>
                        <a:t>entitlements</a:t>
                      </a:r>
                      <a:endParaRPr lang="en-US" sz="1100" kern="100" noProof="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2645797134"/>
                  </a:ext>
                </a:extLst>
              </a:tr>
              <a:tr h="2980515">
                <a:tc>
                  <a:txBody>
                    <a:bodyPr/>
                    <a:lstStyle/>
                    <a:p>
                      <a:pPr marL="62230" marR="55245" algn="l">
                        <a:lnSpc>
                          <a:spcPct val="107000"/>
                        </a:lnSpc>
                        <a:spcBef>
                          <a:spcPts val="385"/>
                        </a:spcBef>
                        <a:buNone/>
                      </a:pPr>
                      <a:r>
                        <a:rPr lang="en-US" sz="1600" b="0" kern="100" noProof="0" dirty="0">
                          <a:effectLst/>
                          <a:latin typeface="Calibri Normaal"/>
                        </a:rPr>
                        <a:t>Revising accrual rates, adapting calculation and indexation mechanisms, increasing tax exemptions, and improving access to pension schemes for specific categories of workers.</a:t>
                      </a:r>
                      <a:endParaRPr lang="en-US" sz="1600" b="0" kern="100" noProof="0" dirty="0">
                        <a:effectLst/>
                        <a:latin typeface="Calibri Normaal"/>
                        <a:ea typeface="Times New Roman" panose="02020603050405020304" pitchFamily="18" charset="0"/>
                      </a:endParaRPr>
                    </a:p>
                  </a:txBody>
                  <a:tcPr marL="0" marR="0" marT="0" marB="0"/>
                </a:tc>
                <a:tc>
                  <a:txBody>
                    <a:bodyPr/>
                    <a:lstStyle/>
                    <a:p>
                      <a:pPr marL="97790" algn="l">
                        <a:lnSpc>
                          <a:spcPct val="107000"/>
                        </a:lnSpc>
                        <a:spcBef>
                          <a:spcPts val="390"/>
                        </a:spcBef>
                        <a:buNone/>
                      </a:pPr>
                      <a:r>
                        <a:rPr lang="en-US" sz="1600" b="0" kern="100" noProof="0" dirty="0">
                          <a:effectLst/>
                          <a:latin typeface="Calibri Normaal"/>
                        </a:rPr>
                        <a:t>Strengthening early retirement conditions </a:t>
                      </a:r>
                    </a:p>
                    <a:p>
                      <a:pPr marL="97790" algn="l">
                        <a:lnSpc>
                          <a:spcPct val="107000"/>
                        </a:lnSpc>
                        <a:spcBef>
                          <a:spcPts val="390"/>
                        </a:spcBef>
                        <a:buNone/>
                      </a:pPr>
                      <a:r>
                        <a:rPr lang="en-US" sz="1600" b="0" kern="100" noProof="0" dirty="0">
                          <a:effectLst/>
                          <a:latin typeface="Calibri Normaal"/>
                        </a:rPr>
                        <a:t>Incentives and greater flexibility in retirement pathways: working while pensioner, employee tax and employer contributions, offering</a:t>
                      </a:r>
                      <a:r>
                        <a:rPr lang="en-US" sz="1600" b="0" kern="100" spc="-40" noProof="0" dirty="0">
                          <a:effectLst/>
                          <a:latin typeface="Calibri Normaal"/>
                        </a:rPr>
                        <a:t> </a:t>
                      </a:r>
                      <a:r>
                        <a:rPr lang="en-US" sz="1600" b="0" kern="100" noProof="0" dirty="0">
                          <a:effectLst/>
                          <a:latin typeface="Calibri Normaal"/>
                        </a:rPr>
                        <a:t>or</a:t>
                      </a:r>
                      <a:r>
                        <a:rPr lang="en-US" sz="1600" b="0" kern="100" spc="-40" noProof="0" dirty="0">
                          <a:effectLst/>
                          <a:latin typeface="Calibri Normaal"/>
                        </a:rPr>
                        <a:t> </a:t>
                      </a:r>
                      <a:r>
                        <a:rPr lang="en-US" sz="1600" b="0" kern="100" noProof="0" dirty="0">
                          <a:effectLst/>
                          <a:latin typeface="Calibri Normaal"/>
                        </a:rPr>
                        <a:t>increasing</a:t>
                      </a:r>
                      <a:r>
                        <a:rPr lang="en-US" sz="1600" b="0" kern="100" spc="-45" noProof="0" dirty="0">
                          <a:effectLst/>
                          <a:latin typeface="Calibri Normaal"/>
                        </a:rPr>
                        <a:t> </a:t>
                      </a:r>
                      <a:r>
                        <a:rPr lang="en-US" sz="1600" b="0" kern="100" noProof="0" dirty="0">
                          <a:effectLst/>
                          <a:latin typeface="Calibri Normaal"/>
                        </a:rPr>
                        <a:t>bonuses for</a:t>
                      </a:r>
                      <a:r>
                        <a:rPr lang="en-US" sz="1600" b="0" kern="100" spc="-75" noProof="0" dirty="0">
                          <a:effectLst/>
                          <a:latin typeface="Calibri Normaal"/>
                        </a:rPr>
                        <a:t> </a:t>
                      </a:r>
                      <a:r>
                        <a:rPr lang="en-US" sz="1600" b="0" kern="100" noProof="0" dirty="0">
                          <a:effectLst/>
                          <a:latin typeface="Calibri Normaal"/>
                        </a:rPr>
                        <a:t>working</a:t>
                      </a:r>
                      <a:r>
                        <a:rPr lang="en-US" sz="1600" b="0" kern="100" spc="-75" noProof="0" dirty="0">
                          <a:effectLst/>
                          <a:latin typeface="Calibri Normaal"/>
                        </a:rPr>
                        <a:t> </a:t>
                      </a:r>
                      <a:r>
                        <a:rPr lang="en-US" sz="1600" b="0" kern="100" noProof="0" dirty="0">
                          <a:effectLst/>
                          <a:latin typeface="Calibri Normaal"/>
                        </a:rPr>
                        <a:t>longer,</a:t>
                      </a:r>
                      <a:r>
                        <a:rPr lang="en-US" sz="1600" b="0" kern="100" spc="-75" noProof="0" dirty="0">
                          <a:effectLst/>
                          <a:latin typeface="Calibri Normaal"/>
                        </a:rPr>
                        <a:t> </a:t>
                      </a:r>
                      <a:r>
                        <a:rPr lang="en-US" sz="1600" b="0" kern="100" noProof="0" dirty="0">
                          <a:effectLst/>
                          <a:latin typeface="Calibri Normaal"/>
                        </a:rPr>
                        <a:t>allowing</a:t>
                      </a:r>
                      <a:r>
                        <a:rPr lang="en-US" sz="1600" b="0" kern="100" spc="-75" noProof="0" dirty="0">
                          <a:effectLst/>
                          <a:latin typeface="Calibri Normaal"/>
                        </a:rPr>
                        <a:t> </a:t>
                      </a:r>
                      <a:r>
                        <a:rPr lang="en-US" sz="1600" b="0" kern="100" noProof="0" dirty="0">
                          <a:effectLst/>
                          <a:latin typeface="Calibri Normaal"/>
                        </a:rPr>
                        <a:t>work</a:t>
                      </a:r>
                      <a:r>
                        <a:rPr lang="en-US" sz="1600" b="0" kern="100" spc="-75" noProof="0" dirty="0">
                          <a:effectLst/>
                          <a:latin typeface="Calibri Normaal"/>
                        </a:rPr>
                        <a:t> </a:t>
                      </a:r>
                      <a:r>
                        <a:rPr lang="en-US" sz="1600" b="0" kern="100" noProof="0" dirty="0">
                          <a:effectLst/>
                          <a:latin typeface="Calibri Normaal"/>
                        </a:rPr>
                        <a:t>and</a:t>
                      </a:r>
                      <a:r>
                        <a:rPr lang="en-US" sz="1600" b="0" kern="100" spc="-75" noProof="0" dirty="0">
                          <a:effectLst/>
                          <a:latin typeface="Calibri Normaal"/>
                        </a:rPr>
                        <a:t> </a:t>
                      </a:r>
                      <a:r>
                        <a:rPr lang="en-US" sz="1600" b="0" kern="100" noProof="0" dirty="0">
                          <a:effectLst/>
                          <a:latin typeface="Calibri Normaal"/>
                        </a:rPr>
                        <a:t>retirement</a:t>
                      </a:r>
                      <a:r>
                        <a:rPr lang="en-US" sz="1600" b="0" kern="100" spc="-75" noProof="0" dirty="0">
                          <a:effectLst/>
                          <a:latin typeface="Calibri Normaal"/>
                        </a:rPr>
                        <a:t> </a:t>
                      </a:r>
                      <a:r>
                        <a:rPr lang="en-US" sz="1600" b="0" kern="100" noProof="0" dirty="0">
                          <a:effectLst/>
                          <a:latin typeface="Calibri Normaal"/>
                        </a:rPr>
                        <a:t>to</a:t>
                      </a:r>
                      <a:r>
                        <a:rPr lang="en-US" sz="1600" b="0" kern="100" spc="-75" noProof="0" dirty="0">
                          <a:effectLst/>
                          <a:latin typeface="Calibri Normaal"/>
                        </a:rPr>
                        <a:t> </a:t>
                      </a:r>
                      <a:r>
                        <a:rPr lang="en-US" sz="1600" b="0" kern="100" noProof="0" dirty="0">
                          <a:effectLst/>
                          <a:latin typeface="Calibri Normaal"/>
                        </a:rPr>
                        <a:t>be</a:t>
                      </a:r>
                      <a:r>
                        <a:rPr lang="en-US" sz="1600" b="0" kern="100" spc="-75" noProof="0" dirty="0">
                          <a:effectLst/>
                          <a:latin typeface="Calibri Normaal"/>
                        </a:rPr>
                        <a:t> </a:t>
                      </a:r>
                      <a:r>
                        <a:rPr lang="en-US" sz="1600" b="0" kern="100" noProof="0" dirty="0">
                          <a:effectLst/>
                          <a:latin typeface="Calibri Normaal"/>
                        </a:rPr>
                        <a:t>combined,</a:t>
                      </a:r>
                      <a:r>
                        <a:rPr lang="en-US" sz="1600" b="0" kern="100" spc="-75" noProof="0" dirty="0">
                          <a:effectLst/>
                          <a:latin typeface="Calibri Normaal"/>
                        </a:rPr>
                        <a:t> </a:t>
                      </a:r>
                      <a:r>
                        <a:rPr lang="en-US" sz="1600" b="0" kern="100" noProof="0" dirty="0">
                          <a:effectLst/>
                          <a:latin typeface="Calibri Normaal"/>
                        </a:rPr>
                        <a:t>or</a:t>
                      </a:r>
                      <a:r>
                        <a:rPr lang="en-US" sz="1600" b="0" kern="100" spc="-75" noProof="0" dirty="0">
                          <a:effectLst/>
                          <a:latin typeface="Calibri Normaal"/>
                        </a:rPr>
                        <a:t> </a:t>
                      </a:r>
                      <a:r>
                        <a:rPr lang="en-US" sz="1600" b="0" kern="100" noProof="0" dirty="0">
                          <a:effectLst/>
                          <a:latin typeface="Calibri Normaal"/>
                        </a:rPr>
                        <a:t>increasing the age ceiling for deferred retirement</a:t>
                      </a:r>
                      <a:endParaRPr lang="en-US" sz="1600" b="0" kern="100" noProof="0" dirty="0">
                        <a:effectLst/>
                        <a:latin typeface="Calibri Normaal"/>
                        <a:ea typeface="Times New Roman" panose="02020603050405020304" pitchFamily="18" charset="0"/>
                      </a:endParaRPr>
                    </a:p>
                  </a:txBody>
                  <a:tcPr marL="0" marR="0" marT="0" marB="0"/>
                </a:tc>
                <a:tc>
                  <a:txBody>
                    <a:bodyPr/>
                    <a:lstStyle/>
                    <a:p>
                      <a:pPr marL="6350" marR="1905" algn="l">
                        <a:lnSpc>
                          <a:spcPct val="107000"/>
                        </a:lnSpc>
                        <a:spcBef>
                          <a:spcPts val="385"/>
                        </a:spcBef>
                        <a:buNone/>
                      </a:pPr>
                      <a:r>
                        <a:rPr lang="en-US" sz="1600" b="0" kern="100" noProof="0" dirty="0">
                          <a:effectLst/>
                          <a:latin typeface="Calibri Normaal"/>
                        </a:rPr>
                        <a:t>Promoting access to basic old-age benefits and increasing the level of minimum pensions</a:t>
                      </a:r>
                      <a:endParaRPr lang="en-US" sz="1600" b="0" kern="100" noProof="0" dirty="0">
                        <a:effectLst/>
                        <a:latin typeface="Calibri Normaal"/>
                        <a:ea typeface="Times New Roman" panose="02020603050405020304" pitchFamily="18" charset="0"/>
                      </a:endParaRPr>
                    </a:p>
                  </a:txBody>
                  <a:tcPr marL="0" marR="0" marT="0" marB="0"/>
                </a:tc>
                <a:tc>
                  <a:txBody>
                    <a:bodyPr/>
                    <a:lstStyle/>
                    <a:p>
                      <a:pPr marL="77470" marR="71120" algn="l">
                        <a:lnSpc>
                          <a:spcPct val="107000"/>
                        </a:lnSpc>
                        <a:spcBef>
                          <a:spcPts val="385"/>
                        </a:spcBef>
                        <a:buNone/>
                      </a:pPr>
                      <a:r>
                        <a:rPr lang="en-US" sz="1600" b="0" kern="100" noProof="0" dirty="0">
                          <a:effectLst/>
                          <a:latin typeface="Calibri Normaal"/>
                        </a:rPr>
                        <a:t>Increasing contribution rates, changes in benefit payment (but EE) and </a:t>
                      </a:r>
                    </a:p>
                    <a:p>
                      <a:pPr marL="77470" marR="71120" algn="l">
                        <a:lnSpc>
                          <a:spcPct val="107000"/>
                        </a:lnSpc>
                        <a:spcBef>
                          <a:spcPts val="385"/>
                        </a:spcBef>
                        <a:buNone/>
                      </a:pPr>
                      <a:r>
                        <a:rPr lang="en-US" sz="1600" b="0" kern="100" noProof="0" dirty="0">
                          <a:effectLst/>
                          <a:latin typeface="Calibri Normaal"/>
                        </a:rPr>
                        <a:t>Structural changes in ES, EL and NL</a:t>
                      </a:r>
                      <a:endParaRPr lang="en-US" sz="1600" b="0" kern="100" noProof="0" dirty="0">
                        <a:effectLst/>
                        <a:latin typeface="Calibri Normaal"/>
                        <a:ea typeface="Times New Roman" panose="02020603050405020304" pitchFamily="18" charset="0"/>
                      </a:endParaRPr>
                    </a:p>
                  </a:txBody>
                  <a:tcPr marL="0" marR="0" marT="0" marB="0"/>
                </a:tc>
                <a:extLst>
                  <a:ext uri="{0D108BD9-81ED-4DB2-BD59-A6C34878D82A}">
                    <a16:rowId xmlns:a16="http://schemas.microsoft.com/office/drawing/2014/main" val="1748079454"/>
                  </a:ext>
                </a:extLst>
              </a:tr>
              <a:tr h="1112597">
                <a:tc>
                  <a:txBody>
                    <a:bodyPr/>
                    <a:lstStyle/>
                    <a:p>
                      <a:pPr marL="71755" algn="l">
                        <a:lnSpc>
                          <a:spcPct val="107000"/>
                        </a:lnSpc>
                        <a:spcBef>
                          <a:spcPts val="385"/>
                        </a:spcBef>
                        <a:buNone/>
                      </a:pPr>
                      <a:r>
                        <a:rPr lang="en-US" sz="1600" b="0" kern="100" noProof="0" dirty="0">
                          <a:effectLst/>
                          <a:latin typeface="Calibri Normaal"/>
                        </a:rPr>
                        <a:t>BE,</a:t>
                      </a:r>
                      <a:r>
                        <a:rPr lang="en-US" sz="1600" b="0" kern="100" spc="-5" noProof="0" dirty="0">
                          <a:effectLst/>
                          <a:latin typeface="Calibri Normaal"/>
                        </a:rPr>
                        <a:t> </a:t>
                      </a:r>
                      <a:r>
                        <a:rPr lang="en-US" sz="1600" b="0" kern="100" noProof="0" dirty="0">
                          <a:effectLst/>
                          <a:latin typeface="Calibri Normaal"/>
                        </a:rPr>
                        <a:t>BG, CZ,</a:t>
                      </a:r>
                      <a:r>
                        <a:rPr lang="en-US" sz="1600" b="0" kern="100" spc="-10" noProof="0" dirty="0">
                          <a:effectLst/>
                          <a:latin typeface="Calibri Normaal"/>
                        </a:rPr>
                        <a:t> </a:t>
                      </a:r>
                      <a:r>
                        <a:rPr lang="en-US" sz="1600" b="0" kern="100" spc="-25" noProof="0" dirty="0">
                          <a:effectLst/>
                          <a:latin typeface="Calibri Normaal"/>
                        </a:rPr>
                        <a:t>DE,</a:t>
                      </a:r>
                      <a:endParaRPr lang="en-US" sz="1600" b="0" kern="100" noProof="0" dirty="0">
                        <a:effectLst/>
                        <a:latin typeface="Calibri Normaal"/>
                      </a:endParaRPr>
                    </a:p>
                    <a:p>
                      <a:pPr marL="71755" algn="l">
                        <a:lnSpc>
                          <a:spcPct val="107000"/>
                        </a:lnSpc>
                        <a:buNone/>
                      </a:pPr>
                      <a:r>
                        <a:rPr lang="en-US" sz="1600" b="0" kern="100" noProof="0" dirty="0">
                          <a:effectLst/>
                          <a:latin typeface="Calibri Normaal"/>
                        </a:rPr>
                        <a:t>EE,</a:t>
                      </a:r>
                      <a:r>
                        <a:rPr lang="en-US" sz="1600" b="0" kern="100" spc="-5" noProof="0" dirty="0">
                          <a:effectLst/>
                          <a:latin typeface="Calibri Normaal"/>
                        </a:rPr>
                        <a:t> </a:t>
                      </a:r>
                      <a:r>
                        <a:rPr lang="en-US" sz="1600" b="0" kern="100" noProof="0" dirty="0">
                          <a:effectLst/>
                          <a:latin typeface="Calibri Normaal"/>
                        </a:rPr>
                        <a:t>EL,</a:t>
                      </a:r>
                      <a:r>
                        <a:rPr lang="en-US" sz="1600" b="0" kern="100" spc="-5" noProof="0" dirty="0">
                          <a:effectLst/>
                          <a:latin typeface="Calibri Normaal"/>
                        </a:rPr>
                        <a:t> </a:t>
                      </a:r>
                      <a:r>
                        <a:rPr lang="en-US" sz="1600" b="0" kern="100" noProof="0" dirty="0">
                          <a:effectLst/>
                          <a:latin typeface="Calibri Normaal"/>
                        </a:rPr>
                        <a:t>ES,</a:t>
                      </a:r>
                      <a:r>
                        <a:rPr lang="en-US" sz="1600" b="0" kern="100" spc="-5" noProof="0" dirty="0">
                          <a:effectLst/>
                          <a:latin typeface="Calibri Normaal"/>
                        </a:rPr>
                        <a:t> </a:t>
                      </a:r>
                      <a:r>
                        <a:rPr lang="en-US" sz="1600" b="0" kern="100" noProof="0" dirty="0">
                          <a:effectLst/>
                          <a:latin typeface="Calibri Normaal"/>
                        </a:rPr>
                        <a:t>FI, </a:t>
                      </a:r>
                      <a:r>
                        <a:rPr lang="en-US" sz="1600" b="0" kern="100" spc="-25" noProof="0" dirty="0">
                          <a:effectLst/>
                          <a:latin typeface="Calibri Normaal"/>
                        </a:rPr>
                        <a:t>HR,</a:t>
                      </a:r>
                      <a:endParaRPr lang="en-US" sz="1600" b="0" kern="100" noProof="0" dirty="0">
                        <a:effectLst/>
                        <a:latin typeface="Calibri Normaal"/>
                      </a:endParaRPr>
                    </a:p>
                    <a:p>
                      <a:pPr marL="71755" algn="l">
                        <a:lnSpc>
                          <a:spcPct val="107000"/>
                        </a:lnSpc>
                        <a:spcBef>
                          <a:spcPts val="5"/>
                        </a:spcBef>
                        <a:buNone/>
                      </a:pPr>
                      <a:r>
                        <a:rPr lang="en-US" sz="1600" b="0" kern="100" noProof="0" dirty="0">
                          <a:effectLst/>
                          <a:latin typeface="Calibri Normaal"/>
                        </a:rPr>
                        <a:t>FR,</a:t>
                      </a:r>
                      <a:r>
                        <a:rPr lang="en-US" sz="1600" b="0" kern="100" spc="-45" noProof="0" dirty="0">
                          <a:effectLst/>
                          <a:latin typeface="Calibri Normaal"/>
                        </a:rPr>
                        <a:t> </a:t>
                      </a:r>
                      <a:r>
                        <a:rPr lang="en-US" sz="1600" b="0" kern="100" noProof="0" dirty="0">
                          <a:effectLst/>
                          <a:latin typeface="Calibri Normaal"/>
                        </a:rPr>
                        <a:t>LT,</a:t>
                      </a:r>
                      <a:r>
                        <a:rPr lang="en-US" sz="1600" b="0" kern="100" spc="-45" noProof="0" dirty="0">
                          <a:effectLst/>
                          <a:latin typeface="Calibri Normaal"/>
                        </a:rPr>
                        <a:t> </a:t>
                      </a:r>
                      <a:r>
                        <a:rPr lang="en-US" sz="1600" b="0" kern="100" noProof="0" dirty="0">
                          <a:effectLst/>
                          <a:latin typeface="Calibri Normaal"/>
                        </a:rPr>
                        <a:t>MT,</a:t>
                      </a:r>
                      <a:r>
                        <a:rPr lang="en-US" sz="1600" b="0" kern="100" spc="-50" noProof="0" dirty="0">
                          <a:effectLst/>
                          <a:latin typeface="Calibri Normaal"/>
                        </a:rPr>
                        <a:t> </a:t>
                      </a:r>
                      <a:r>
                        <a:rPr lang="en-US" sz="1600" b="0" kern="100" noProof="0" dirty="0">
                          <a:effectLst/>
                          <a:latin typeface="Calibri Normaal"/>
                        </a:rPr>
                        <a:t>PL,</a:t>
                      </a:r>
                      <a:r>
                        <a:rPr lang="en-US" sz="1600" b="0" kern="100" spc="-45" noProof="0" dirty="0">
                          <a:effectLst/>
                          <a:latin typeface="Calibri Normaal"/>
                        </a:rPr>
                        <a:t> </a:t>
                      </a:r>
                      <a:r>
                        <a:rPr lang="en-US" sz="1600" b="0" kern="100" noProof="0" dirty="0">
                          <a:effectLst/>
                          <a:latin typeface="Calibri Normaal"/>
                        </a:rPr>
                        <a:t>PT, RO, SI, SK</a:t>
                      </a:r>
                      <a:endParaRPr lang="en-US" sz="1600" b="0" kern="100" noProof="0" dirty="0">
                        <a:effectLst/>
                        <a:latin typeface="Calibri Normaal"/>
                        <a:ea typeface="Times New Roman" panose="02020603050405020304" pitchFamily="18" charset="0"/>
                      </a:endParaRPr>
                    </a:p>
                  </a:txBody>
                  <a:tcPr marL="0" marR="0" marT="0" marB="0"/>
                </a:tc>
                <a:tc>
                  <a:txBody>
                    <a:bodyPr/>
                    <a:lstStyle/>
                    <a:p>
                      <a:pPr marL="71120" algn="l">
                        <a:lnSpc>
                          <a:spcPct val="107000"/>
                        </a:lnSpc>
                        <a:spcBef>
                          <a:spcPts val="385"/>
                        </a:spcBef>
                        <a:buNone/>
                      </a:pPr>
                      <a:r>
                        <a:rPr lang="en-US" sz="1600" b="0" kern="100" noProof="0" dirty="0">
                          <a:effectLst/>
                          <a:latin typeface="Calibri Normaal"/>
                        </a:rPr>
                        <a:t>AT,</a:t>
                      </a:r>
                      <a:r>
                        <a:rPr lang="en-US" sz="1600" b="0" kern="100" spc="-20" noProof="0" dirty="0">
                          <a:effectLst/>
                          <a:latin typeface="Calibri Normaal"/>
                        </a:rPr>
                        <a:t> </a:t>
                      </a:r>
                      <a:r>
                        <a:rPr lang="en-US" sz="1600" b="0" kern="100" noProof="0" dirty="0">
                          <a:effectLst/>
                          <a:latin typeface="Calibri Normaal"/>
                        </a:rPr>
                        <a:t>BE,</a:t>
                      </a:r>
                      <a:r>
                        <a:rPr lang="en-US" sz="1600" b="0" kern="100" spc="-5" noProof="0" dirty="0">
                          <a:effectLst/>
                          <a:latin typeface="Calibri Normaal"/>
                        </a:rPr>
                        <a:t> </a:t>
                      </a:r>
                      <a:r>
                        <a:rPr lang="en-US" sz="1600" b="0" kern="100" noProof="0" dirty="0">
                          <a:effectLst/>
                          <a:latin typeface="Calibri Normaal"/>
                        </a:rPr>
                        <a:t>CZ,</a:t>
                      </a:r>
                      <a:r>
                        <a:rPr lang="en-US" sz="1600" b="0" kern="100" spc="-5" noProof="0" dirty="0">
                          <a:effectLst/>
                          <a:latin typeface="Calibri Normaal"/>
                        </a:rPr>
                        <a:t> </a:t>
                      </a:r>
                      <a:r>
                        <a:rPr lang="en-US" sz="1600" b="0" kern="100" noProof="0" dirty="0">
                          <a:effectLst/>
                          <a:latin typeface="Calibri Normaal"/>
                        </a:rPr>
                        <a:t>DE,</a:t>
                      </a:r>
                      <a:r>
                        <a:rPr lang="en-US" sz="1600" b="0" kern="100" spc="-10" noProof="0" dirty="0">
                          <a:effectLst/>
                          <a:latin typeface="Calibri Normaal"/>
                        </a:rPr>
                        <a:t> </a:t>
                      </a:r>
                      <a:r>
                        <a:rPr lang="en-US" sz="1600" b="0" kern="100" noProof="0" dirty="0">
                          <a:effectLst/>
                          <a:latin typeface="Calibri Normaal"/>
                        </a:rPr>
                        <a:t>DK,</a:t>
                      </a:r>
                      <a:r>
                        <a:rPr lang="en-US" sz="1600" b="0" kern="100" spc="-10" noProof="0" dirty="0">
                          <a:effectLst/>
                          <a:latin typeface="Calibri Normaal"/>
                        </a:rPr>
                        <a:t> </a:t>
                      </a:r>
                      <a:r>
                        <a:rPr lang="en-US" sz="1600" b="0" kern="100" spc="-25" noProof="0" dirty="0">
                          <a:effectLst/>
                          <a:latin typeface="Calibri Normaal"/>
                        </a:rPr>
                        <a:t>EE,</a:t>
                      </a:r>
                      <a:endParaRPr lang="en-US" sz="1600" b="0" kern="100" noProof="0" dirty="0">
                        <a:effectLst/>
                        <a:latin typeface="Calibri Normaal"/>
                      </a:endParaRPr>
                    </a:p>
                    <a:p>
                      <a:pPr marL="71120" algn="l">
                        <a:lnSpc>
                          <a:spcPct val="107000"/>
                        </a:lnSpc>
                        <a:buNone/>
                      </a:pPr>
                      <a:r>
                        <a:rPr lang="en-US" sz="1600" b="0" kern="100" noProof="0" dirty="0">
                          <a:effectLst/>
                          <a:latin typeface="Calibri Normaal"/>
                        </a:rPr>
                        <a:t>FR,</a:t>
                      </a:r>
                      <a:r>
                        <a:rPr lang="en-US" sz="1600" b="0" kern="100" spc="-35" noProof="0" dirty="0">
                          <a:effectLst/>
                          <a:latin typeface="Calibri Normaal"/>
                        </a:rPr>
                        <a:t> </a:t>
                      </a:r>
                      <a:r>
                        <a:rPr lang="en-US" sz="1600" b="0" kern="100" noProof="0" dirty="0">
                          <a:effectLst/>
                          <a:latin typeface="Calibri Normaal"/>
                        </a:rPr>
                        <a:t>ES,</a:t>
                      </a:r>
                      <a:r>
                        <a:rPr lang="en-US" sz="1600" b="0" kern="100" spc="-35" noProof="0" dirty="0">
                          <a:effectLst/>
                          <a:latin typeface="Calibri Normaal"/>
                        </a:rPr>
                        <a:t> </a:t>
                      </a:r>
                      <a:r>
                        <a:rPr lang="en-US" sz="1600" b="0" kern="100" noProof="0" dirty="0">
                          <a:effectLst/>
                          <a:latin typeface="Calibri Normaal"/>
                        </a:rPr>
                        <a:t>HR,</a:t>
                      </a:r>
                      <a:r>
                        <a:rPr lang="en-US" sz="1600" b="0" kern="100" spc="-45" noProof="0" dirty="0">
                          <a:effectLst/>
                          <a:latin typeface="Calibri Normaal"/>
                        </a:rPr>
                        <a:t> </a:t>
                      </a:r>
                      <a:r>
                        <a:rPr lang="en-US" sz="1600" b="0" kern="100" noProof="0" dirty="0">
                          <a:effectLst/>
                          <a:latin typeface="Calibri Normaal"/>
                        </a:rPr>
                        <a:t>HU,</a:t>
                      </a:r>
                      <a:r>
                        <a:rPr lang="en-US" sz="1600" b="0" kern="100" spc="-40" noProof="0" dirty="0">
                          <a:effectLst/>
                          <a:latin typeface="Calibri Normaal"/>
                        </a:rPr>
                        <a:t> </a:t>
                      </a:r>
                      <a:r>
                        <a:rPr lang="en-US" sz="1600" b="0" kern="100" noProof="0" dirty="0">
                          <a:effectLst/>
                          <a:latin typeface="Calibri Normaal"/>
                        </a:rPr>
                        <a:t>IT,</a:t>
                      </a:r>
                      <a:r>
                        <a:rPr lang="en-US" sz="1600" b="0" kern="100" spc="-35" noProof="0" dirty="0">
                          <a:effectLst/>
                          <a:latin typeface="Calibri Normaal"/>
                        </a:rPr>
                        <a:t> </a:t>
                      </a:r>
                      <a:r>
                        <a:rPr lang="en-US" sz="1600" b="0" kern="100" noProof="0" dirty="0">
                          <a:effectLst/>
                          <a:latin typeface="Calibri Normaal"/>
                        </a:rPr>
                        <a:t>MT, RO, SE, SI</a:t>
                      </a:r>
                      <a:endParaRPr lang="en-US" sz="1600" b="0" kern="100" noProof="0" dirty="0">
                        <a:effectLst/>
                        <a:latin typeface="Calibri Normaal"/>
                        <a:ea typeface="Times New Roman" panose="02020603050405020304" pitchFamily="18" charset="0"/>
                      </a:endParaRPr>
                    </a:p>
                  </a:txBody>
                  <a:tcPr marL="0" marR="0" marT="0" marB="0"/>
                </a:tc>
                <a:tc>
                  <a:txBody>
                    <a:bodyPr/>
                    <a:lstStyle/>
                    <a:p>
                      <a:pPr marL="71120" algn="l">
                        <a:lnSpc>
                          <a:spcPct val="107000"/>
                        </a:lnSpc>
                        <a:spcBef>
                          <a:spcPts val="385"/>
                        </a:spcBef>
                        <a:buNone/>
                      </a:pPr>
                      <a:r>
                        <a:rPr lang="en-US" sz="1600" b="0" kern="100" noProof="0" dirty="0">
                          <a:effectLst/>
                          <a:latin typeface="Calibri Normaal"/>
                        </a:rPr>
                        <a:t>BE,</a:t>
                      </a:r>
                      <a:r>
                        <a:rPr lang="en-US" sz="1600" b="0" kern="100" spc="-5" noProof="0" dirty="0">
                          <a:effectLst/>
                          <a:latin typeface="Calibri Normaal"/>
                        </a:rPr>
                        <a:t> </a:t>
                      </a:r>
                      <a:r>
                        <a:rPr lang="en-US" sz="1600" b="0" kern="100" noProof="0" dirty="0">
                          <a:effectLst/>
                          <a:latin typeface="Calibri Normaal"/>
                        </a:rPr>
                        <a:t>DE,</a:t>
                      </a:r>
                      <a:r>
                        <a:rPr lang="en-US" sz="1600" b="0" kern="100" spc="-5" noProof="0" dirty="0">
                          <a:effectLst/>
                          <a:latin typeface="Calibri Normaal"/>
                        </a:rPr>
                        <a:t> </a:t>
                      </a:r>
                      <a:r>
                        <a:rPr lang="en-US" sz="1600" b="0" kern="100" noProof="0" dirty="0">
                          <a:effectLst/>
                          <a:latin typeface="Calibri Normaal"/>
                        </a:rPr>
                        <a:t>EE,</a:t>
                      </a:r>
                      <a:r>
                        <a:rPr lang="en-US" sz="1600" b="0" kern="100" spc="-5" noProof="0" dirty="0">
                          <a:effectLst/>
                          <a:latin typeface="Calibri Normaal"/>
                        </a:rPr>
                        <a:t> </a:t>
                      </a:r>
                      <a:r>
                        <a:rPr lang="en-US" sz="1600" b="0" kern="100" noProof="0" dirty="0">
                          <a:effectLst/>
                          <a:latin typeface="Calibri Normaal"/>
                        </a:rPr>
                        <a:t>ES, </a:t>
                      </a:r>
                      <a:r>
                        <a:rPr lang="en-US" sz="1600" b="0" kern="100" spc="-25" noProof="0" dirty="0">
                          <a:effectLst/>
                          <a:latin typeface="Calibri Normaal"/>
                        </a:rPr>
                        <a:t>CZ,</a:t>
                      </a:r>
                      <a:endParaRPr lang="en-US" sz="1600" b="0" kern="100" noProof="0" dirty="0">
                        <a:effectLst/>
                        <a:latin typeface="Calibri Normaal"/>
                      </a:endParaRPr>
                    </a:p>
                    <a:p>
                      <a:pPr marL="71120" algn="l">
                        <a:lnSpc>
                          <a:spcPct val="107000"/>
                        </a:lnSpc>
                        <a:buNone/>
                      </a:pPr>
                      <a:r>
                        <a:rPr lang="en-US" sz="1600" b="0" kern="100" noProof="0" dirty="0">
                          <a:effectLst/>
                          <a:latin typeface="Calibri Normaal"/>
                        </a:rPr>
                        <a:t>CY,</a:t>
                      </a:r>
                      <a:r>
                        <a:rPr lang="en-US" sz="1600" b="0" kern="100" spc="-45" noProof="0" dirty="0">
                          <a:effectLst/>
                          <a:latin typeface="Calibri Normaal"/>
                        </a:rPr>
                        <a:t> </a:t>
                      </a:r>
                      <a:r>
                        <a:rPr lang="en-US" sz="1600" b="0" kern="100" noProof="0" dirty="0">
                          <a:effectLst/>
                          <a:latin typeface="Calibri Normaal"/>
                        </a:rPr>
                        <a:t>HR,</a:t>
                      </a:r>
                      <a:r>
                        <a:rPr lang="en-US" sz="1600" b="0" kern="100" spc="-50" noProof="0" dirty="0">
                          <a:effectLst/>
                          <a:latin typeface="Calibri Normaal"/>
                        </a:rPr>
                        <a:t> </a:t>
                      </a:r>
                      <a:r>
                        <a:rPr lang="en-US" sz="1600" b="0" kern="100" noProof="0" dirty="0">
                          <a:effectLst/>
                          <a:latin typeface="Calibri Normaal"/>
                        </a:rPr>
                        <a:t>LV,</a:t>
                      </a:r>
                      <a:r>
                        <a:rPr lang="en-US" sz="1600" b="0" kern="100" spc="-50" noProof="0" dirty="0">
                          <a:effectLst/>
                          <a:latin typeface="Calibri Normaal"/>
                        </a:rPr>
                        <a:t> </a:t>
                      </a:r>
                      <a:r>
                        <a:rPr lang="en-US" sz="1600" b="0" kern="100" noProof="0" dirty="0">
                          <a:effectLst/>
                          <a:latin typeface="Calibri Normaal"/>
                        </a:rPr>
                        <a:t>LT,</a:t>
                      </a:r>
                      <a:r>
                        <a:rPr lang="en-US" sz="1600" b="0" kern="100" spc="-45" noProof="0" dirty="0">
                          <a:effectLst/>
                          <a:latin typeface="Calibri Normaal"/>
                        </a:rPr>
                        <a:t> </a:t>
                      </a:r>
                      <a:r>
                        <a:rPr lang="en-US" sz="1600" b="0" kern="100" noProof="0" dirty="0">
                          <a:effectLst/>
                          <a:latin typeface="Calibri Normaal"/>
                        </a:rPr>
                        <a:t>MT, NO, RO, SE, SK, PT</a:t>
                      </a:r>
                      <a:endParaRPr lang="en-US" sz="1600" b="0" kern="100" noProof="0" dirty="0">
                        <a:effectLst/>
                        <a:latin typeface="Calibri Normaal"/>
                        <a:ea typeface="Times New Roman" panose="02020603050405020304" pitchFamily="18" charset="0"/>
                      </a:endParaRPr>
                    </a:p>
                  </a:txBody>
                  <a:tcPr marL="0" marR="0" marT="0" marB="0"/>
                </a:tc>
                <a:tc>
                  <a:txBody>
                    <a:bodyPr/>
                    <a:lstStyle/>
                    <a:p>
                      <a:pPr marL="71120" algn="l">
                        <a:lnSpc>
                          <a:spcPct val="107000"/>
                        </a:lnSpc>
                        <a:spcBef>
                          <a:spcPts val="385"/>
                        </a:spcBef>
                        <a:buNone/>
                      </a:pPr>
                      <a:r>
                        <a:rPr lang="en-US" sz="1600" b="0" kern="100" noProof="0" dirty="0">
                          <a:effectLst/>
                          <a:latin typeface="Calibri Normaal"/>
                        </a:rPr>
                        <a:t>BG,</a:t>
                      </a:r>
                      <a:r>
                        <a:rPr lang="en-US" sz="1600" b="0" kern="100" spc="-35" noProof="0" dirty="0">
                          <a:effectLst/>
                          <a:latin typeface="Calibri Normaal"/>
                        </a:rPr>
                        <a:t> </a:t>
                      </a:r>
                      <a:r>
                        <a:rPr lang="en-US" sz="1600" b="0" kern="100" noProof="0" dirty="0">
                          <a:effectLst/>
                          <a:latin typeface="Calibri Normaal"/>
                        </a:rPr>
                        <a:t>CY,</a:t>
                      </a:r>
                      <a:r>
                        <a:rPr lang="en-US" sz="1600" b="0" kern="100" spc="-35" noProof="0" dirty="0">
                          <a:effectLst/>
                          <a:latin typeface="Calibri Normaal"/>
                        </a:rPr>
                        <a:t> </a:t>
                      </a:r>
                      <a:r>
                        <a:rPr lang="en-US" sz="1600" b="0" kern="100" noProof="0" dirty="0">
                          <a:effectLst/>
                          <a:latin typeface="Calibri Normaal"/>
                        </a:rPr>
                        <a:t>CZ,</a:t>
                      </a:r>
                      <a:r>
                        <a:rPr lang="en-US" sz="1600" b="0" kern="100" spc="-35" noProof="0" dirty="0">
                          <a:effectLst/>
                          <a:latin typeface="Calibri Normaal"/>
                        </a:rPr>
                        <a:t> </a:t>
                      </a:r>
                      <a:r>
                        <a:rPr lang="en-US" sz="1600" b="0" kern="100" noProof="0" dirty="0">
                          <a:effectLst/>
                          <a:latin typeface="Calibri Normaal"/>
                        </a:rPr>
                        <a:t>EE,</a:t>
                      </a:r>
                      <a:r>
                        <a:rPr lang="en-US" sz="1600" b="0" kern="100" spc="-35" noProof="0" dirty="0">
                          <a:effectLst/>
                          <a:latin typeface="Calibri Normaal"/>
                        </a:rPr>
                        <a:t> </a:t>
                      </a:r>
                      <a:r>
                        <a:rPr lang="en-US" sz="1600" b="0" kern="100" noProof="0" dirty="0">
                          <a:effectLst/>
                          <a:latin typeface="Calibri Normaal"/>
                        </a:rPr>
                        <a:t>ES,</a:t>
                      </a:r>
                      <a:r>
                        <a:rPr lang="en-US" sz="1600" b="0" kern="100" spc="-35" noProof="0" dirty="0">
                          <a:effectLst/>
                          <a:latin typeface="Calibri Normaal"/>
                        </a:rPr>
                        <a:t> </a:t>
                      </a:r>
                      <a:r>
                        <a:rPr lang="en-US" sz="1600" b="0" kern="100" noProof="0" dirty="0">
                          <a:effectLst/>
                          <a:latin typeface="Calibri Normaal"/>
                        </a:rPr>
                        <a:t>IT,</a:t>
                      </a:r>
                      <a:r>
                        <a:rPr lang="en-US" sz="1600" b="0" kern="100" spc="-35" noProof="0" dirty="0">
                          <a:effectLst/>
                          <a:latin typeface="Calibri Normaal"/>
                        </a:rPr>
                        <a:t> </a:t>
                      </a:r>
                      <a:r>
                        <a:rPr lang="en-US" sz="1600" b="0" kern="100" noProof="0" dirty="0">
                          <a:effectLst/>
                          <a:latin typeface="Calibri Normaal"/>
                        </a:rPr>
                        <a:t>LV, LT, MT, RO, SE, SK</a:t>
                      </a:r>
                    </a:p>
                    <a:p>
                      <a:pPr marL="71120" algn="l">
                        <a:lnSpc>
                          <a:spcPct val="107000"/>
                        </a:lnSpc>
                        <a:spcBef>
                          <a:spcPts val="385"/>
                        </a:spcBef>
                        <a:buNone/>
                      </a:pPr>
                      <a:r>
                        <a:rPr lang="en-US" sz="1600" b="0" kern="100" noProof="0" dirty="0">
                          <a:effectLst/>
                          <a:latin typeface="Calibri Normaal"/>
                        </a:rPr>
                        <a:t>ES, EL, NL</a:t>
                      </a:r>
                      <a:endParaRPr lang="en-US" sz="1600" b="0" kern="100" noProof="0" dirty="0">
                        <a:effectLst/>
                        <a:latin typeface="Calibri Normaal"/>
                        <a:ea typeface="Times New Roman" panose="02020603050405020304" pitchFamily="18" charset="0"/>
                      </a:endParaRPr>
                    </a:p>
                  </a:txBody>
                  <a:tcPr marL="0" marR="0" marT="0" marB="0"/>
                </a:tc>
                <a:extLst>
                  <a:ext uri="{0D108BD9-81ED-4DB2-BD59-A6C34878D82A}">
                    <a16:rowId xmlns:a16="http://schemas.microsoft.com/office/drawing/2014/main" val="1076495277"/>
                  </a:ext>
                </a:extLst>
              </a:tr>
            </a:tbl>
          </a:graphicData>
        </a:graphic>
      </p:graphicFrame>
      <p:sp>
        <p:nvSpPr>
          <p:cNvPr id="4" name="Tekstiruutu 3">
            <a:extLst>
              <a:ext uri="{FF2B5EF4-FFF2-40B4-BE49-F238E27FC236}">
                <a16:creationId xmlns:a16="http://schemas.microsoft.com/office/drawing/2014/main" id="{EA32F4F5-CD20-C7EF-552A-D0B0C68B3489}"/>
              </a:ext>
            </a:extLst>
          </p:cNvPr>
          <p:cNvSpPr txBox="1"/>
          <p:nvPr/>
        </p:nvSpPr>
        <p:spPr>
          <a:xfrm>
            <a:off x="214851" y="6206536"/>
            <a:ext cx="3198489" cy="338554"/>
          </a:xfrm>
          <a:prstGeom prst="rect">
            <a:avLst/>
          </a:prstGeom>
          <a:noFill/>
        </p:spPr>
        <p:txBody>
          <a:bodyPr wrap="square" rtlCol="0">
            <a:spAutoFit/>
          </a:bodyPr>
          <a:lstStyle/>
          <a:p>
            <a:r>
              <a:rPr lang="fi-FI" sz="1600" kern="100" dirty="0" err="1">
                <a:latin typeface="Calibri Normaal"/>
                <a:ea typeface="+mn-ea"/>
                <a:hlinkClick r:id="rId2"/>
              </a:rPr>
              <a:t>Source</a:t>
            </a:r>
            <a:r>
              <a:rPr lang="fi-FI" sz="1600" kern="100" dirty="0">
                <a:latin typeface="Calibri Normaal"/>
                <a:ea typeface="+mn-ea"/>
                <a:hlinkClick r:id="rId2"/>
              </a:rPr>
              <a:t>: Pension </a:t>
            </a:r>
            <a:r>
              <a:rPr lang="fi-FI" sz="1600" kern="100" dirty="0" err="1">
                <a:latin typeface="Calibri Normaal"/>
                <a:ea typeface="+mn-ea"/>
                <a:hlinkClick r:id="rId2"/>
              </a:rPr>
              <a:t>adequacy</a:t>
            </a:r>
            <a:r>
              <a:rPr lang="fi-FI" sz="1600" kern="100" dirty="0">
                <a:latin typeface="Calibri Normaal"/>
                <a:ea typeface="+mn-ea"/>
                <a:hlinkClick r:id="rId2"/>
              </a:rPr>
              <a:t> </a:t>
            </a:r>
            <a:r>
              <a:rPr lang="fi-FI" sz="1600" kern="100" dirty="0" err="1">
                <a:latin typeface="Calibri Normaal"/>
                <a:ea typeface="+mn-ea"/>
                <a:hlinkClick r:id="rId2"/>
              </a:rPr>
              <a:t>report</a:t>
            </a:r>
            <a:endParaRPr lang="fi-FI" sz="1600" kern="100" dirty="0">
              <a:latin typeface="Calibri Normaal"/>
              <a:ea typeface="+mn-ea"/>
            </a:endParaRPr>
          </a:p>
        </p:txBody>
      </p:sp>
    </p:spTree>
    <p:extLst>
      <p:ext uri="{BB962C8B-B14F-4D97-AF65-F5344CB8AC3E}">
        <p14:creationId xmlns:p14="http://schemas.microsoft.com/office/powerpoint/2010/main" val="3588624408"/>
      </p:ext>
    </p:extLst>
  </p:cSld>
  <p:clrMapOvr>
    <a:masterClrMapping/>
  </p:clrMapOvr>
  <p:transition spd="med">
    <p:pull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5"/>
          <p:cNvSpPr txBox="1">
            <a:spLocks/>
          </p:cNvSpPr>
          <p:nvPr/>
        </p:nvSpPr>
        <p:spPr>
          <a:xfrm>
            <a:off x="2197100" y="2861051"/>
            <a:ext cx="7858504" cy="505908"/>
          </a:xfrm>
          <a:prstGeom prst="rect">
            <a:avLst/>
          </a:prstGeom>
          <a:extLst>
            <a:ext uri="{909E8E84-426E-40dd-AFC4-6F175D3DCCD1}">
              <a14:hiddenFill xmlns="" xmlns:a14="http://schemas.microsoft.com/office/drawing/2010/main">
                <a:solidFill>
                  <a:srgbClr val="66400C"/>
                </a:solidFill>
              </a14:hiddenFill>
            </a:ext>
          </a:extLst>
        </p:spPr>
        <p:txBody>
          <a:bodyPr vert="horz" wrap="square" lIns="0" tIns="13335" rIns="0" bIns="0" rtlCol="0" anchor="b" anchorCtr="0">
            <a:spAutoFit/>
          </a:bodyPr>
          <a:lstStyle>
            <a:lvl1pPr algn="l" defTabSz="762000" rtl="0" eaLnBrk="1" fontAlgn="base" hangingPunct="1">
              <a:spcBef>
                <a:spcPct val="0"/>
              </a:spcBef>
              <a:spcAft>
                <a:spcPct val="0"/>
              </a:spcAft>
              <a:defRPr sz="3000" b="1" i="0">
                <a:solidFill>
                  <a:schemeClr val="bg1"/>
                </a:solidFill>
                <a:latin typeface="Calibri Vet" charset="0"/>
                <a:ea typeface="Calibri Vet" charset="0"/>
                <a:cs typeface="Calibri Vet" charset="0"/>
              </a:defRPr>
            </a:lvl1pPr>
            <a:lvl2pPr algn="l" defTabSz="762000" rtl="0" eaLnBrk="1" fontAlgn="base" hangingPunct="1">
              <a:spcBef>
                <a:spcPct val="0"/>
              </a:spcBef>
              <a:spcAft>
                <a:spcPct val="0"/>
              </a:spcAft>
              <a:defRPr sz="3000">
                <a:solidFill>
                  <a:srgbClr val="D06000"/>
                </a:solidFill>
                <a:latin typeface="Verdana" charset="0"/>
                <a:ea typeface="ＭＳ Ｐゴシック" charset="0"/>
              </a:defRPr>
            </a:lvl2pPr>
            <a:lvl3pPr algn="l" defTabSz="762000" rtl="0" eaLnBrk="1" fontAlgn="base" hangingPunct="1">
              <a:spcBef>
                <a:spcPct val="0"/>
              </a:spcBef>
              <a:spcAft>
                <a:spcPct val="0"/>
              </a:spcAft>
              <a:defRPr sz="3000">
                <a:solidFill>
                  <a:srgbClr val="D06000"/>
                </a:solidFill>
                <a:latin typeface="Verdana" charset="0"/>
                <a:ea typeface="ＭＳ Ｐゴシック" charset="0"/>
              </a:defRPr>
            </a:lvl3pPr>
            <a:lvl4pPr algn="l" defTabSz="762000" rtl="0" eaLnBrk="1" fontAlgn="base" hangingPunct="1">
              <a:spcBef>
                <a:spcPct val="0"/>
              </a:spcBef>
              <a:spcAft>
                <a:spcPct val="0"/>
              </a:spcAft>
              <a:defRPr sz="3000">
                <a:solidFill>
                  <a:srgbClr val="D06000"/>
                </a:solidFill>
                <a:latin typeface="Verdana" charset="0"/>
                <a:ea typeface="ＭＳ Ｐゴシック" charset="0"/>
              </a:defRPr>
            </a:lvl4pPr>
            <a:lvl5pPr algn="l" defTabSz="762000" rtl="0" eaLnBrk="1" fontAlgn="base" hangingPunct="1">
              <a:spcBef>
                <a:spcPct val="0"/>
              </a:spcBef>
              <a:spcAft>
                <a:spcPct val="0"/>
              </a:spcAft>
              <a:defRPr sz="3000">
                <a:solidFill>
                  <a:srgbClr val="D06000"/>
                </a:solidFill>
                <a:latin typeface="Verdana" charset="0"/>
                <a:ea typeface="ＭＳ Ｐゴシック" charset="0"/>
              </a:defRPr>
            </a:lvl5pPr>
            <a:lvl6pPr marL="457200" algn="l" defTabSz="762000" rtl="0" eaLnBrk="1" fontAlgn="base" hangingPunct="1">
              <a:spcBef>
                <a:spcPct val="0"/>
              </a:spcBef>
              <a:spcAft>
                <a:spcPct val="0"/>
              </a:spcAft>
              <a:defRPr sz="3000">
                <a:solidFill>
                  <a:srgbClr val="D06000"/>
                </a:solidFill>
                <a:latin typeface="Verdana" charset="0"/>
                <a:ea typeface="ＭＳ Ｐゴシック" charset="0"/>
              </a:defRPr>
            </a:lvl6pPr>
            <a:lvl7pPr marL="914400" algn="l" defTabSz="762000" rtl="0" eaLnBrk="1" fontAlgn="base" hangingPunct="1">
              <a:spcBef>
                <a:spcPct val="0"/>
              </a:spcBef>
              <a:spcAft>
                <a:spcPct val="0"/>
              </a:spcAft>
              <a:defRPr sz="3000">
                <a:solidFill>
                  <a:srgbClr val="D06000"/>
                </a:solidFill>
                <a:latin typeface="Verdana" charset="0"/>
                <a:ea typeface="ＭＳ Ｐゴシック" charset="0"/>
              </a:defRPr>
            </a:lvl7pPr>
            <a:lvl8pPr marL="1371600" algn="l" defTabSz="762000" rtl="0" eaLnBrk="1" fontAlgn="base" hangingPunct="1">
              <a:spcBef>
                <a:spcPct val="0"/>
              </a:spcBef>
              <a:spcAft>
                <a:spcPct val="0"/>
              </a:spcAft>
              <a:defRPr sz="3000">
                <a:solidFill>
                  <a:srgbClr val="D06000"/>
                </a:solidFill>
                <a:latin typeface="Verdana" charset="0"/>
                <a:ea typeface="ＭＳ Ｐゴシック" charset="0"/>
              </a:defRPr>
            </a:lvl8pPr>
            <a:lvl9pPr marL="1828800" algn="l" defTabSz="762000" rtl="0" eaLnBrk="1" fontAlgn="base" hangingPunct="1">
              <a:spcBef>
                <a:spcPct val="0"/>
              </a:spcBef>
              <a:spcAft>
                <a:spcPct val="0"/>
              </a:spcAft>
              <a:defRPr sz="3000">
                <a:solidFill>
                  <a:srgbClr val="D06000"/>
                </a:solidFill>
                <a:latin typeface="Verdana" charset="0"/>
                <a:ea typeface="ＭＳ Ｐゴシック" charset="0"/>
              </a:defRPr>
            </a:lvl9pPr>
          </a:lstStyle>
          <a:p>
            <a:pPr marL="12700">
              <a:spcBef>
                <a:spcPts val="105"/>
              </a:spcBef>
            </a:pPr>
            <a:r>
              <a:rPr lang="en-US" sz="3200" spc="150" noProof="0" dirty="0"/>
              <a:t>ACTUARIAL ASSOCIATION OF EUROPE</a:t>
            </a:r>
            <a:endParaRPr lang="en-US" kern="0" noProof="0" dirty="0"/>
          </a:p>
        </p:txBody>
      </p:sp>
      <p:sp>
        <p:nvSpPr>
          <p:cNvPr id="9" name="object 6"/>
          <p:cNvSpPr txBox="1"/>
          <p:nvPr/>
        </p:nvSpPr>
        <p:spPr>
          <a:xfrm>
            <a:off x="2197100" y="3780045"/>
            <a:ext cx="5103048" cy="2068323"/>
          </a:xfrm>
          <a:prstGeom prst="rect">
            <a:avLst/>
          </a:prstGeom>
        </p:spPr>
        <p:txBody>
          <a:bodyPr vert="horz" wrap="square" lIns="0" tIns="84455" rIns="0" bIns="0" rtlCol="0">
            <a:spAutoFit/>
          </a:bodyPr>
          <a:lstStyle/>
          <a:p>
            <a:pPr marL="12700">
              <a:spcBef>
                <a:spcPts val="665"/>
              </a:spcBef>
            </a:pPr>
            <a:r>
              <a:rPr lang="en-US" sz="2200" spc="-5" noProof="0" dirty="0" err="1">
                <a:solidFill>
                  <a:schemeClr val="bg1"/>
                </a:solidFill>
                <a:latin typeface="Calibri Normaal"/>
                <a:cs typeface="Arial"/>
              </a:rPr>
              <a:t>Silversquare</a:t>
            </a:r>
            <a:r>
              <a:rPr lang="en-US" sz="2200" spc="-5" noProof="0" dirty="0">
                <a:solidFill>
                  <a:schemeClr val="bg1"/>
                </a:solidFill>
                <a:latin typeface="Calibri Normaal"/>
                <a:cs typeface="Arial"/>
              </a:rPr>
              <a:t> North</a:t>
            </a:r>
            <a:endParaRPr lang="en-US" sz="2200" noProof="0" dirty="0">
              <a:solidFill>
                <a:schemeClr val="bg1"/>
              </a:solidFill>
              <a:latin typeface="Calibri Normaal"/>
              <a:cs typeface="Arial"/>
            </a:endParaRPr>
          </a:p>
          <a:p>
            <a:pPr marL="12700" marR="1516977">
              <a:lnSpc>
                <a:spcPct val="121200"/>
              </a:lnSpc>
              <a:spcBef>
                <a:spcPts val="5"/>
              </a:spcBef>
            </a:pPr>
            <a:r>
              <a:rPr lang="en-US" sz="2200" spc="-5" noProof="0" dirty="0">
                <a:solidFill>
                  <a:schemeClr val="bg1"/>
                </a:solidFill>
                <a:latin typeface="Calibri Normaal"/>
                <a:cs typeface="Arial"/>
              </a:rPr>
              <a:t>Boulevard Roi Albert II 4</a:t>
            </a:r>
          </a:p>
          <a:p>
            <a:pPr marL="12700" marR="1516977">
              <a:lnSpc>
                <a:spcPct val="121200"/>
              </a:lnSpc>
              <a:spcBef>
                <a:spcPts val="5"/>
              </a:spcBef>
            </a:pPr>
            <a:r>
              <a:rPr lang="en-US" sz="2200" spc="-5" noProof="0" dirty="0">
                <a:solidFill>
                  <a:schemeClr val="bg1"/>
                </a:solidFill>
                <a:latin typeface="Calibri Normaal"/>
                <a:cs typeface="Arial"/>
              </a:rPr>
              <a:t> Brussels  Belgium </a:t>
            </a:r>
            <a:r>
              <a:rPr lang="en-US" sz="2200" spc="-5" noProof="0" dirty="0">
                <a:solidFill>
                  <a:schemeClr val="bg1"/>
                </a:solidFill>
                <a:latin typeface="Calibri Normaal"/>
                <a:cs typeface="Arial"/>
                <a:hlinkClick r:id="rId3"/>
              </a:rPr>
              <a:t> </a:t>
            </a:r>
            <a:r>
              <a:rPr lang="en-US" sz="2200" spc="-5" noProof="0" dirty="0">
                <a:solidFill>
                  <a:schemeClr val="bg1"/>
                </a:solidFill>
                <a:latin typeface="Calibri Normaal"/>
                <a:cs typeface="Arial"/>
              </a:rPr>
              <a:t>www.actuary.eu </a:t>
            </a:r>
            <a:endParaRPr lang="en-US" sz="2200" noProof="0" dirty="0">
              <a:solidFill>
                <a:schemeClr val="bg1"/>
              </a:solidFill>
              <a:latin typeface="Calibri Normaal"/>
              <a:cs typeface="Arial"/>
            </a:endParaRPr>
          </a:p>
          <a:p>
            <a:pPr marL="12700">
              <a:spcBef>
                <a:spcPts val="551"/>
              </a:spcBef>
            </a:pPr>
            <a:r>
              <a:rPr lang="en-US" sz="2200" spc="-5" noProof="0" dirty="0">
                <a:solidFill>
                  <a:schemeClr val="bg1"/>
                </a:solidFill>
                <a:latin typeface="Calibri Normaal"/>
                <a:cs typeface="Arial"/>
              </a:rPr>
              <a:t>Follow us on LinkedIn:</a:t>
            </a:r>
            <a:r>
              <a:rPr lang="en-US" sz="2200" spc="-15" noProof="0" dirty="0">
                <a:solidFill>
                  <a:schemeClr val="bg1"/>
                </a:solidFill>
                <a:latin typeface="Calibri Normaal"/>
                <a:cs typeface="Arial"/>
              </a:rPr>
              <a:t> </a:t>
            </a:r>
            <a:r>
              <a:rPr lang="en-US" sz="2200" spc="-5" noProof="0" dirty="0">
                <a:solidFill>
                  <a:schemeClr val="bg1"/>
                </a:solidFill>
                <a:latin typeface="Calibri Normaal"/>
                <a:cs typeface="Arial"/>
              </a:rPr>
              <a:t>@InfoAAE</a:t>
            </a:r>
            <a:endParaRPr lang="en-US" sz="2200" noProof="0" dirty="0">
              <a:solidFill>
                <a:schemeClr val="bg1"/>
              </a:solidFill>
              <a:latin typeface="Calibri Normaal"/>
              <a:cs typeface="Arial"/>
            </a:endParaRPr>
          </a:p>
        </p:txBody>
      </p:sp>
    </p:spTree>
    <p:extLst>
      <p:ext uri="{BB962C8B-B14F-4D97-AF65-F5344CB8AC3E}">
        <p14:creationId xmlns:p14="http://schemas.microsoft.com/office/powerpoint/2010/main" val="3628470173"/>
      </p:ext>
    </p:extLst>
  </p:cSld>
  <p:clrMapOvr>
    <a:masterClrMapping/>
  </p:clrMapOvr>
  <p:transition spd="med">
    <p:pull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EECC6C-55F3-53D1-B6C2-C9AB54AB2824}"/>
            </a:ext>
          </a:extLst>
        </p:cNvPr>
        <p:cNvGrpSpPr/>
        <p:nvPr/>
      </p:nvGrpSpPr>
      <p:grpSpPr>
        <a:xfrm>
          <a:off x="0" y="0"/>
          <a:ext cx="0" cy="0"/>
          <a:chOff x="0" y="0"/>
          <a:chExt cx="0" cy="0"/>
        </a:xfrm>
      </p:grpSpPr>
      <p:sp>
        <p:nvSpPr>
          <p:cNvPr id="7" name="Titel 1">
            <a:extLst>
              <a:ext uri="{FF2B5EF4-FFF2-40B4-BE49-F238E27FC236}">
                <a16:creationId xmlns:a16="http://schemas.microsoft.com/office/drawing/2014/main" id="{345EBB90-BB06-CF6C-9D8F-162F305DF8DA}"/>
              </a:ext>
            </a:extLst>
          </p:cNvPr>
          <p:cNvSpPr>
            <a:spLocks noGrp="1"/>
          </p:cNvSpPr>
          <p:nvPr>
            <p:ph type="ctrTitle" sz="quarter"/>
          </p:nvPr>
        </p:nvSpPr>
        <p:spPr/>
        <p:txBody>
          <a:bodyPr>
            <a:noAutofit/>
          </a:bodyPr>
          <a:lstStyle/>
          <a:p>
            <a:r>
              <a:rPr lang="en-US" sz="3200" noProof="0" dirty="0">
                <a:solidFill>
                  <a:schemeClr val="accent1"/>
                </a:solidFill>
              </a:rPr>
              <a:t>Recent trends in EU pension landscape</a:t>
            </a:r>
          </a:p>
        </p:txBody>
      </p:sp>
      <p:sp>
        <p:nvSpPr>
          <p:cNvPr id="2" name="Content Placeholder 1">
            <a:extLst>
              <a:ext uri="{FF2B5EF4-FFF2-40B4-BE49-F238E27FC236}">
                <a16:creationId xmlns:a16="http://schemas.microsoft.com/office/drawing/2014/main" id="{EDE7847D-C81C-E330-CA30-494B1AC108F4}"/>
              </a:ext>
            </a:extLst>
          </p:cNvPr>
          <p:cNvSpPr>
            <a:spLocks noGrp="1"/>
          </p:cNvSpPr>
          <p:nvPr>
            <p:ph type="subTitle" idx="1"/>
          </p:nvPr>
        </p:nvSpPr>
        <p:spPr>
          <a:xfrm>
            <a:off x="914400" y="4072639"/>
            <a:ext cx="10058400" cy="792653"/>
          </a:xfrm>
        </p:spPr>
        <p:txBody>
          <a:bodyPr/>
          <a:lstStyle/>
          <a:p>
            <a:r>
              <a:rPr lang="en-US" b="1" noProof="0" dirty="0"/>
              <a:t>Reform megatrends</a:t>
            </a:r>
          </a:p>
          <a:p>
            <a:r>
              <a:rPr lang="en-US" b="1" noProof="0" dirty="0"/>
              <a:t>Refining the reforms</a:t>
            </a:r>
          </a:p>
          <a:p>
            <a:r>
              <a:rPr lang="en-US" b="1" noProof="0" dirty="0"/>
              <a:t>Recent reforms</a:t>
            </a:r>
          </a:p>
        </p:txBody>
      </p:sp>
      <p:sp>
        <p:nvSpPr>
          <p:cNvPr id="4" name="Foliennummernplatzhalter 3">
            <a:extLst>
              <a:ext uri="{FF2B5EF4-FFF2-40B4-BE49-F238E27FC236}">
                <a16:creationId xmlns:a16="http://schemas.microsoft.com/office/drawing/2014/main" id="{F178989D-2D1F-D8E9-374C-3902F5410654}"/>
              </a:ext>
            </a:extLst>
          </p:cNvPr>
          <p:cNvSpPr>
            <a:spLocks noGrp="1"/>
          </p:cNvSpPr>
          <p:nvPr>
            <p:ph type="sldNum" sz="quarter" idx="10"/>
          </p:nvPr>
        </p:nvSpPr>
        <p:spPr/>
        <p:txBody>
          <a:bodyPr/>
          <a:lstStyle/>
          <a:p>
            <a:fld id="{F2FF469D-DB44-0740-A075-5A7E9FEA0703}" type="slidenum">
              <a:rPr lang="en-US" noProof="0" smtClean="0"/>
              <a:pPr/>
              <a:t>3</a:t>
            </a:fld>
            <a:endParaRPr lang="en-US" noProof="0" dirty="0"/>
          </a:p>
        </p:txBody>
      </p:sp>
    </p:spTree>
    <p:extLst>
      <p:ext uri="{BB962C8B-B14F-4D97-AF65-F5344CB8AC3E}">
        <p14:creationId xmlns:p14="http://schemas.microsoft.com/office/powerpoint/2010/main" val="1965111213"/>
      </p:ext>
    </p:extLst>
  </p:cSld>
  <p:clrMapOvr>
    <a:masterClrMapping/>
  </p:clrMapOvr>
  <p:transition spd="med">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5ADF2-ADB0-2AD5-491C-990EBF6842D6}"/>
              </a:ext>
            </a:extLst>
          </p:cNvPr>
          <p:cNvSpPr>
            <a:spLocks noGrp="1"/>
          </p:cNvSpPr>
          <p:nvPr>
            <p:ph type="title"/>
          </p:nvPr>
        </p:nvSpPr>
        <p:spPr>
          <a:xfrm>
            <a:off x="870381" y="738313"/>
            <a:ext cx="10439400" cy="648392"/>
          </a:xfrm>
        </p:spPr>
        <p:txBody>
          <a:bodyPr>
            <a:normAutofit/>
          </a:bodyPr>
          <a:lstStyle/>
          <a:p>
            <a:r>
              <a:rPr lang="en-US" sz="3200" b="1" noProof="0" dirty="0">
                <a:effectLst/>
                <a:latin typeface="Calibri Normaal"/>
                <a:ea typeface="Aptos" panose="020B0004020202020204" pitchFamily="34" charset="0"/>
                <a:cs typeface="Aptos" panose="020B0004020202020204" pitchFamily="34" charset="0"/>
              </a:rPr>
              <a:t>Reform megatrends – </a:t>
            </a:r>
            <a:r>
              <a:rPr lang="en-US" sz="3200" noProof="0" dirty="0"/>
              <a:t>Ageing and financial sustainability</a:t>
            </a:r>
            <a:r>
              <a:rPr lang="en-US" sz="3200" b="1" noProof="0" dirty="0">
                <a:effectLst/>
                <a:latin typeface="Calibri Normaal"/>
                <a:ea typeface="Aptos" panose="020B0004020202020204" pitchFamily="34" charset="0"/>
                <a:cs typeface="Aptos" panose="020B0004020202020204" pitchFamily="34" charset="0"/>
              </a:rPr>
              <a:t> </a:t>
            </a:r>
            <a:endParaRPr lang="en-US" noProof="0" dirty="0"/>
          </a:p>
        </p:txBody>
      </p:sp>
      <p:sp>
        <p:nvSpPr>
          <p:cNvPr id="3" name="Slide Number Placeholder 2">
            <a:extLst>
              <a:ext uri="{FF2B5EF4-FFF2-40B4-BE49-F238E27FC236}">
                <a16:creationId xmlns:a16="http://schemas.microsoft.com/office/drawing/2014/main" id="{541A36EF-7E23-641E-B05D-AE03EEAD666B}"/>
              </a:ext>
            </a:extLst>
          </p:cNvPr>
          <p:cNvSpPr>
            <a:spLocks noGrp="1"/>
          </p:cNvSpPr>
          <p:nvPr>
            <p:ph type="sldNum" sz="quarter" idx="10"/>
          </p:nvPr>
        </p:nvSpPr>
        <p:spPr/>
        <p:txBody>
          <a:bodyPr/>
          <a:lstStyle/>
          <a:p>
            <a:fld id="{306CB06F-8D94-B64C-AC66-62AFBAF0736E}" type="slidenum">
              <a:rPr lang="en-US" noProof="0" smtClean="0"/>
              <a:pPr/>
              <a:t>4</a:t>
            </a:fld>
            <a:endParaRPr lang="en-US" noProof="0" dirty="0"/>
          </a:p>
        </p:txBody>
      </p:sp>
      <p:sp>
        <p:nvSpPr>
          <p:cNvPr id="4" name="Content Placeholder 3">
            <a:extLst>
              <a:ext uri="{FF2B5EF4-FFF2-40B4-BE49-F238E27FC236}">
                <a16:creationId xmlns:a16="http://schemas.microsoft.com/office/drawing/2014/main" id="{BC0F5ACB-A582-527F-D335-C174FC931D13}"/>
              </a:ext>
            </a:extLst>
          </p:cNvPr>
          <p:cNvSpPr>
            <a:spLocks noGrp="1"/>
          </p:cNvSpPr>
          <p:nvPr>
            <p:ph sz="quarter" idx="12"/>
          </p:nvPr>
        </p:nvSpPr>
        <p:spPr>
          <a:xfrm>
            <a:off x="755911" y="1334334"/>
            <a:ext cx="10439400" cy="5040000"/>
          </a:xfrm>
          <a:noFill/>
          <a:ln>
            <a:noFill/>
          </a:ln>
          <a:effectLst/>
        </p:spPr>
        <p:txBody>
          <a:bodyPr vert="horz" wrap="square" lIns="0" tIns="0" rIns="0" bIns="0" numCol="1" anchor="t" anchorCtr="0" compatLnSpc="1">
            <a:prstTxWarp prst="textNoShape">
              <a:avLst/>
            </a:prstTxWarp>
            <a:noAutofit/>
          </a:bodyPr>
          <a:lstStyle/>
          <a:p>
            <a:pPr marL="0" lvl="1" indent="0">
              <a:lnSpc>
                <a:spcPct val="110000"/>
              </a:lnSpc>
              <a:buNone/>
              <a:tabLst>
                <a:tab pos="914400" algn="l"/>
              </a:tabLst>
            </a:pPr>
            <a:r>
              <a:rPr lang="en-US" noProof="0" dirty="0"/>
              <a:t>Structural reforms – the way to the multi-pillar concept</a:t>
            </a:r>
          </a:p>
          <a:p>
            <a:pPr marL="503638" lvl="3" indent="0">
              <a:lnSpc>
                <a:spcPct val="110000"/>
              </a:lnSpc>
              <a:buNone/>
              <a:tabLst>
                <a:tab pos="914400" algn="l"/>
              </a:tabLst>
            </a:pPr>
            <a:r>
              <a:rPr lang="en-US" sz="2200" i="1" noProof="0" dirty="0"/>
              <a:t>Averting Old Age Crisis – © The World Bank 1994, and the role of the ILO</a:t>
            </a:r>
          </a:p>
          <a:p>
            <a:pPr lvl="1">
              <a:lnSpc>
                <a:spcPct val="110000"/>
              </a:lnSpc>
              <a:tabLst>
                <a:tab pos="914400" algn="l"/>
              </a:tabLst>
            </a:pPr>
            <a:r>
              <a:rPr lang="en-US" noProof="0" dirty="0"/>
              <a:t>The way from … to …</a:t>
            </a:r>
          </a:p>
          <a:p>
            <a:pPr lvl="3">
              <a:lnSpc>
                <a:spcPct val="110000"/>
              </a:lnSpc>
            </a:pPr>
            <a:r>
              <a:rPr lang="en-US" sz="2200" noProof="0" dirty="0"/>
              <a:t>Public – Private</a:t>
            </a:r>
          </a:p>
          <a:p>
            <a:pPr lvl="3">
              <a:lnSpc>
                <a:spcPct val="110000"/>
              </a:lnSpc>
            </a:pPr>
            <a:r>
              <a:rPr lang="en-US" sz="2200" noProof="0" dirty="0"/>
              <a:t>Risk community – Individual </a:t>
            </a:r>
          </a:p>
          <a:p>
            <a:pPr lvl="3">
              <a:lnSpc>
                <a:spcPct val="110000"/>
              </a:lnSpc>
            </a:pPr>
            <a:r>
              <a:rPr lang="en-US" sz="2200" noProof="0" dirty="0"/>
              <a:t>Mandatory – Voluntary</a:t>
            </a:r>
          </a:p>
          <a:p>
            <a:pPr lvl="3">
              <a:lnSpc>
                <a:spcPct val="110000"/>
              </a:lnSpc>
            </a:pPr>
            <a:r>
              <a:rPr lang="en-US" sz="2200" noProof="0" dirty="0"/>
              <a:t>PAYG – Funded </a:t>
            </a:r>
          </a:p>
          <a:p>
            <a:pPr lvl="1">
              <a:lnSpc>
                <a:spcPct val="110000"/>
              </a:lnSpc>
            </a:pPr>
            <a:r>
              <a:rPr lang="en-US" noProof="0" dirty="0"/>
              <a:t>The DB – DC/NDC trend</a:t>
            </a:r>
          </a:p>
          <a:p>
            <a:pPr lvl="1">
              <a:lnSpc>
                <a:spcPct val="110000"/>
              </a:lnSpc>
            </a:pPr>
            <a:r>
              <a:rPr lang="en-US" noProof="0" dirty="0"/>
              <a:t>Notable structural reforms</a:t>
            </a:r>
          </a:p>
          <a:p>
            <a:pPr lvl="2">
              <a:lnSpc>
                <a:spcPct val="110000"/>
              </a:lnSpc>
            </a:pPr>
            <a:r>
              <a:rPr lang="en-US" sz="2200" noProof="0" dirty="0"/>
              <a:t>Central and Eastern European Countries mid-1990s – 2000s</a:t>
            </a:r>
          </a:p>
          <a:p>
            <a:pPr lvl="2">
              <a:lnSpc>
                <a:spcPct val="110000"/>
              </a:lnSpc>
            </a:pPr>
            <a:r>
              <a:rPr lang="en-US" sz="2200" noProof="0" dirty="0"/>
              <a:t>Sweden planning: 1991 - 1994, implemented: 1995 - 2001-3</a:t>
            </a:r>
          </a:p>
          <a:p>
            <a:pPr lvl="2">
              <a:lnSpc>
                <a:spcPct val="110000"/>
              </a:lnSpc>
            </a:pPr>
            <a:r>
              <a:rPr lang="en-US" sz="2200" noProof="0" dirty="0"/>
              <a:t>The UK: convergence of the BSP and the SERPS (S2P), introduction of the Stakeholder pensions (NEST) 1978 - 2008</a:t>
            </a:r>
          </a:p>
        </p:txBody>
      </p:sp>
    </p:spTree>
    <p:extLst>
      <p:ext uri="{BB962C8B-B14F-4D97-AF65-F5344CB8AC3E}">
        <p14:creationId xmlns:p14="http://schemas.microsoft.com/office/powerpoint/2010/main" val="3913852313"/>
      </p:ext>
    </p:extLst>
  </p:cSld>
  <p:clrMapOvr>
    <a:masterClrMapping/>
  </p:clrMapOvr>
  <p:transition spd="med">
    <p:pull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CD6A4-AF4F-E2FC-9BFD-050CA93EAE2D}"/>
              </a:ext>
            </a:extLst>
          </p:cNvPr>
          <p:cNvSpPr>
            <a:spLocks noGrp="1"/>
          </p:cNvSpPr>
          <p:nvPr>
            <p:ph type="title"/>
          </p:nvPr>
        </p:nvSpPr>
        <p:spPr/>
        <p:txBody>
          <a:bodyPr/>
          <a:lstStyle/>
          <a:p>
            <a:r>
              <a:rPr lang="en-US" noProof="0" dirty="0"/>
              <a:t>Refining the reforms in the 2010–2020s</a:t>
            </a:r>
          </a:p>
        </p:txBody>
      </p:sp>
      <p:sp>
        <p:nvSpPr>
          <p:cNvPr id="3" name="Slide Number Placeholder 2">
            <a:extLst>
              <a:ext uri="{FF2B5EF4-FFF2-40B4-BE49-F238E27FC236}">
                <a16:creationId xmlns:a16="http://schemas.microsoft.com/office/drawing/2014/main" id="{7C9423C3-3E07-8057-0EC8-87D73A1CF7C3}"/>
              </a:ext>
            </a:extLst>
          </p:cNvPr>
          <p:cNvSpPr>
            <a:spLocks noGrp="1"/>
          </p:cNvSpPr>
          <p:nvPr>
            <p:ph type="sldNum" sz="quarter" idx="10"/>
          </p:nvPr>
        </p:nvSpPr>
        <p:spPr/>
        <p:txBody>
          <a:bodyPr/>
          <a:lstStyle/>
          <a:p>
            <a:fld id="{306CB06F-8D94-B64C-AC66-62AFBAF0736E}" type="slidenum">
              <a:rPr lang="en-US" noProof="0" smtClean="0"/>
              <a:pPr/>
              <a:t>5</a:t>
            </a:fld>
            <a:endParaRPr lang="en-US" noProof="0" dirty="0"/>
          </a:p>
        </p:txBody>
      </p:sp>
      <p:sp>
        <p:nvSpPr>
          <p:cNvPr id="4" name="Content Placeholder 3">
            <a:extLst>
              <a:ext uri="{FF2B5EF4-FFF2-40B4-BE49-F238E27FC236}">
                <a16:creationId xmlns:a16="http://schemas.microsoft.com/office/drawing/2014/main" id="{A2E3CF6F-F63E-E837-6300-C9B99753F505}"/>
              </a:ext>
            </a:extLst>
          </p:cNvPr>
          <p:cNvSpPr>
            <a:spLocks noGrp="1"/>
          </p:cNvSpPr>
          <p:nvPr>
            <p:ph sz="quarter" idx="12"/>
          </p:nvPr>
        </p:nvSpPr>
        <p:spPr>
          <a:xfrm>
            <a:off x="496389" y="1376315"/>
            <a:ext cx="11351622" cy="5040000"/>
          </a:xfrm>
        </p:spPr>
        <p:txBody>
          <a:bodyPr/>
          <a:lstStyle/>
          <a:p>
            <a:pPr marL="0" lvl="1" indent="0">
              <a:lnSpc>
                <a:spcPct val="110000"/>
              </a:lnSpc>
              <a:buNone/>
              <a:tabLst>
                <a:tab pos="914400" algn="l"/>
              </a:tabLst>
            </a:pPr>
            <a:r>
              <a:rPr lang="en-US" noProof="0" dirty="0"/>
              <a:t>Economic crises triggering austerity measures</a:t>
            </a:r>
          </a:p>
          <a:p>
            <a:pPr marL="251993" lvl="2" indent="0">
              <a:lnSpc>
                <a:spcPct val="110000"/>
              </a:lnSpc>
              <a:buNone/>
              <a:tabLst>
                <a:tab pos="914400" algn="l"/>
              </a:tabLst>
            </a:pPr>
            <a:r>
              <a:rPr lang="en-US" sz="2200" noProof="0" dirty="0"/>
              <a:t>The 2008 financial crisis: Reforms and reversals in the 2010s</a:t>
            </a:r>
          </a:p>
          <a:p>
            <a:r>
              <a:rPr lang="en-US" noProof="0" dirty="0"/>
              <a:t>Parametric reforms in public pensions</a:t>
            </a:r>
          </a:p>
          <a:p>
            <a:pPr lvl="1"/>
            <a:r>
              <a:rPr lang="en-US" sz="2200" noProof="0" dirty="0"/>
              <a:t>Linking retirement age to increase in life expectancy (CY, DK, FI, EL, EE, IT, MT, NL, PT)</a:t>
            </a:r>
          </a:p>
          <a:p>
            <a:pPr marR="0" lvl="1" latinLnBrk="0">
              <a:buClrTx/>
              <a:buSzTx/>
              <a:tabLst>
                <a:tab pos="914400" algn="l"/>
              </a:tabLst>
              <a:defRPr/>
            </a:pPr>
            <a:r>
              <a:rPr lang="en-US" sz="2200" noProof="0" dirty="0"/>
              <a:t>Risk sharing mechanisms and automatic adjustments</a:t>
            </a:r>
          </a:p>
          <a:p>
            <a:pPr lvl="2">
              <a:tabLst>
                <a:tab pos="914400" algn="l"/>
              </a:tabLst>
              <a:defRPr/>
            </a:pPr>
            <a:r>
              <a:rPr lang="en-US" sz="2200" noProof="0" dirty="0"/>
              <a:t>Indexation, valorization and actuarial/demographic adjustments</a:t>
            </a:r>
          </a:p>
          <a:p>
            <a:pPr lvl="2">
              <a:tabLst>
                <a:tab pos="914400" algn="l"/>
              </a:tabLst>
              <a:defRPr/>
            </a:pPr>
            <a:r>
              <a:rPr lang="en-US" sz="2200" noProof="0" dirty="0"/>
              <a:t>Sustainability and/or demographic factors and balancing trigger mechanisms (DE, ES*, LT, SE)</a:t>
            </a:r>
          </a:p>
          <a:p>
            <a:pPr lvl="2">
              <a:tabLst>
                <a:tab pos="914400" algn="l"/>
              </a:tabLst>
              <a:defRPr/>
            </a:pPr>
            <a:r>
              <a:rPr lang="en-US" sz="2200" noProof="0" dirty="0"/>
              <a:t>Benefit adjustment to life expectancy (FR, ES, FI, IT, LV, PL, PT, SE, SP*, NO)</a:t>
            </a:r>
          </a:p>
          <a:p>
            <a:r>
              <a:rPr lang="en-US" noProof="0" dirty="0"/>
              <a:t>Private pensions</a:t>
            </a:r>
          </a:p>
          <a:p>
            <a:pPr lvl="1"/>
            <a:r>
              <a:rPr lang="en-US" sz="2200" noProof="0" dirty="0"/>
              <a:t>Auto-enrolment (IE, BG, LT, PL, SL)</a:t>
            </a:r>
          </a:p>
          <a:p>
            <a:pPr lvl="1"/>
            <a:r>
              <a:rPr lang="en-US" sz="2200" noProof="0" dirty="0"/>
              <a:t>Collective DC (2015) and Defined Ambition (2020) schemes</a:t>
            </a:r>
          </a:p>
          <a:p>
            <a:pPr lvl="1"/>
            <a:endParaRPr lang="en-US" noProof="0" dirty="0"/>
          </a:p>
          <a:p>
            <a:pPr lvl="1"/>
            <a:endParaRPr lang="en-US" noProof="0" dirty="0"/>
          </a:p>
        </p:txBody>
      </p:sp>
    </p:spTree>
    <p:extLst>
      <p:ext uri="{BB962C8B-B14F-4D97-AF65-F5344CB8AC3E}">
        <p14:creationId xmlns:p14="http://schemas.microsoft.com/office/powerpoint/2010/main" val="1317800009"/>
      </p:ext>
    </p:extLst>
  </p:cSld>
  <p:clrMapOvr>
    <a:masterClrMapping/>
  </p:clrMapOvr>
  <p:transition spd="med">
    <p:pull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4361C-5CA2-56E6-10BD-B0BC667B9ECE}"/>
              </a:ext>
            </a:extLst>
          </p:cNvPr>
          <p:cNvSpPr>
            <a:spLocks noGrp="1"/>
          </p:cNvSpPr>
          <p:nvPr>
            <p:ph type="title"/>
          </p:nvPr>
        </p:nvSpPr>
        <p:spPr/>
        <p:txBody>
          <a:bodyPr/>
          <a:lstStyle/>
          <a:p>
            <a:r>
              <a:rPr lang="en-US" sz="3200" b="1" noProof="0" dirty="0">
                <a:effectLst/>
                <a:latin typeface="Calibri Normaal"/>
                <a:ea typeface="Aptos" panose="020B0004020202020204" pitchFamily="34" charset="0"/>
                <a:cs typeface="Aptos" panose="020B0004020202020204" pitchFamily="34" charset="0"/>
              </a:rPr>
              <a:t>Recent reform trends</a:t>
            </a:r>
            <a:endParaRPr lang="en-US" noProof="0" dirty="0"/>
          </a:p>
        </p:txBody>
      </p:sp>
      <p:sp>
        <p:nvSpPr>
          <p:cNvPr id="3" name="Slide Number Placeholder 2">
            <a:extLst>
              <a:ext uri="{FF2B5EF4-FFF2-40B4-BE49-F238E27FC236}">
                <a16:creationId xmlns:a16="http://schemas.microsoft.com/office/drawing/2014/main" id="{D4DB0B0F-A401-503C-2593-0CC3276D6F14}"/>
              </a:ext>
            </a:extLst>
          </p:cNvPr>
          <p:cNvSpPr>
            <a:spLocks noGrp="1"/>
          </p:cNvSpPr>
          <p:nvPr>
            <p:ph type="sldNum" sz="quarter" idx="10"/>
          </p:nvPr>
        </p:nvSpPr>
        <p:spPr/>
        <p:txBody>
          <a:bodyPr/>
          <a:lstStyle/>
          <a:p>
            <a:fld id="{306CB06F-8D94-B64C-AC66-62AFBAF0736E}" type="slidenum">
              <a:rPr lang="en-US" noProof="0" smtClean="0"/>
              <a:pPr/>
              <a:t>6</a:t>
            </a:fld>
            <a:endParaRPr lang="en-US" noProof="0" dirty="0"/>
          </a:p>
        </p:txBody>
      </p:sp>
      <p:sp>
        <p:nvSpPr>
          <p:cNvPr id="4" name="Content Placeholder 3">
            <a:extLst>
              <a:ext uri="{FF2B5EF4-FFF2-40B4-BE49-F238E27FC236}">
                <a16:creationId xmlns:a16="http://schemas.microsoft.com/office/drawing/2014/main" id="{F12D5B22-47C3-DA21-9C44-35597008657E}"/>
              </a:ext>
            </a:extLst>
          </p:cNvPr>
          <p:cNvSpPr>
            <a:spLocks noGrp="1"/>
          </p:cNvSpPr>
          <p:nvPr>
            <p:ph sz="quarter" idx="12"/>
          </p:nvPr>
        </p:nvSpPr>
        <p:spPr>
          <a:xfrm>
            <a:off x="418011" y="1376315"/>
            <a:ext cx="11443063" cy="5040000"/>
          </a:xfrm>
        </p:spPr>
        <p:txBody>
          <a:bodyPr/>
          <a:lstStyle/>
          <a:p>
            <a:pPr marL="0" lvl="1" indent="0">
              <a:lnSpc>
                <a:spcPct val="100000"/>
              </a:lnSpc>
              <a:buNone/>
              <a:tabLst>
                <a:tab pos="914400" algn="l"/>
              </a:tabLst>
            </a:pPr>
            <a:r>
              <a:rPr lang="en-US" noProof="0" dirty="0">
                <a:latin typeface="Calibri Normaal"/>
                <a:ea typeface="Aptos" panose="020B0004020202020204" pitchFamily="34" charset="0"/>
                <a:cs typeface="Times New Roman" panose="02020603050405020304" pitchFamily="18" charset="0"/>
              </a:rPr>
              <a:t>Covid 19 and subsequent temporary crisis responds</a:t>
            </a:r>
          </a:p>
          <a:p>
            <a:pPr marL="251993" lvl="2" indent="-285750">
              <a:lnSpc>
                <a:spcPct val="100000"/>
              </a:lnSpc>
              <a:buFont typeface="Times" panose="02020603050405020304" pitchFamily="18" charset="0"/>
              <a:buChar char="•"/>
              <a:tabLst>
                <a:tab pos="914400" algn="l"/>
              </a:tabLst>
            </a:pPr>
            <a:r>
              <a:rPr lang="en-US" sz="2200" noProof="0" dirty="0">
                <a:latin typeface="Calibri Normaal"/>
                <a:ea typeface="Aptos" panose="020B0004020202020204" pitchFamily="34" charset="0"/>
                <a:cs typeface="Times New Roman" panose="02020603050405020304" pitchFamily="18" charset="0"/>
              </a:rPr>
              <a:t>Relaxing deficit requirements, but still trying to keep financial sustainability</a:t>
            </a:r>
          </a:p>
          <a:p>
            <a:pPr marL="251993" lvl="2" indent="-285750">
              <a:lnSpc>
                <a:spcPct val="100000"/>
              </a:lnSpc>
              <a:buFont typeface="Times" panose="02020603050405020304" pitchFamily="18" charset="0"/>
              <a:buChar char="•"/>
              <a:tabLst>
                <a:tab pos="914400" algn="l"/>
              </a:tabLst>
            </a:pPr>
            <a:r>
              <a:rPr lang="en-US" sz="2200" noProof="0" dirty="0">
                <a:latin typeface="Calibri Normaal"/>
                <a:ea typeface="Aptos" panose="020B0004020202020204" pitchFamily="34" charset="0"/>
                <a:cs typeface="Times New Roman" panose="02020603050405020304" pitchFamily="18" charset="0"/>
              </a:rPr>
              <a:t>There was no new retirement age increase reforms – except FR</a:t>
            </a:r>
          </a:p>
          <a:p>
            <a:pPr marL="0" marR="1905" lvl="2" indent="0">
              <a:lnSpc>
                <a:spcPct val="100000"/>
              </a:lnSpc>
              <a:buNone/>
              <a:tabLst>
                <a:tab pos="914400" algn="l"/>
              </a:tabLst>
            </a:pPr>
            <a:r>
              <a:rPr lang="en-US" noProof="0" dirty="0">
                <a:latin typeface="Calibri Normaal"/>
                <a:cs typeface="Times New Roman" panose="02020603050405020304" pitchFamily="18" charset="0"/>
              </a:rPr>
              <a:t>Reform trends</a:t>
            </a:r>
          </a:p>
          <a:p>
            <a:pPr marL="251993" lvl="2" indent="-285750" latinLnBrk="0">
              <a:lnSpc>
                <a:spcPct val="100000"/>
              </a:lnSpc>
              <a:buFont typeface="Times" panose="02020603050405020304" pitchFamily="18" charset="0"/>
              <a:buChar char="•"/>
              <a:tabLst>
                <a:tab pos="914400" algn="l"/>
              </a:tabLst>
            </a:pPr>
            <a:r>
              <a:rPr lang="en-US" sz="2200" noProof="0" dirty="0">
                <a:latin typeface="Calibri Normaal"/>
                <a:cs typeface="Times New Roman" panose="02020603050405020304" pitchFamily="18" charset="0"/>
              </a:rPr>
              <a:t>Enhancing access to and accrual of entitlements, indexation</a:t>
            </a:r>
            <a:r>
              <a:rPr lang="en-US" sz="2200" noProof="0" dirty="0">
                <a:cs typeface="Times New Roman" panose="02020603050405020304" pitchFamily="18" charset="0"/>
              </a:rPr>
              <a:t> (</a:t>
            </a:r>
            <a:r>
              <a:rPr lang="en-US" sz="2200" noProof="0" dirty="0">
                <a:latin typeface="Calibri Normaal"/>
                <a:cs typeface="Times New Roman" panose="02020603050405020304" pitchFamily="18" charset="0"/>
              </a:rPr>
              <a:t>BE, BG, CZ, DE,</a:t>
            </a:r>
            <a:r>
              <a:rPr lang="en-US" sz="2200" noProof="0" dirty="0">
                <a:cs typeface="Times New Roman" panose="02020603050405020304" pitchFamily="18" charset="0"/>
              </a:rPr>
              <a:t> </a:t>
            </a:r>
            <a:r>
              <a:rPr lang="en-US" sz="2200" noProof="0" dirty="0">
                <a:latin typeface="Calibri Normaal"/>
                <a:cs typeface="Times New Roman" panose="02020603050405020304" pitchFamily="18" charset="0"/>
              </a:rPr>
              <a:t>EE, EL, ES, FI, HR,</a:t>
            </a:r>
            <a:r>
              <a:rPr lang="en-US" sz="2200" noProof="0" dirty="0">
                <a:cs typeface="Times New Roman" panose="02020603050405020304" pitchFamily="18" charset="0"/>
              </a:rPr>
              <a:t> </a:t>
            </a:r>
            <a:r>
              <a:rPr lang="en-US" sz="2200" noProof="0" dirty="0">
                <a:latin typeface="Calibri Normaal"/>
                <a:cs typeface="Times New Roman" panose="02020603050405020304" pitchFamily="18" charset="0"/>
              </a:rPr>
              <a:t>FR, LT, MT, PL, PT, RO, SI, SK</a:t>
            </a:r>
            <a:r>
              <a:rPr lang="en-US" sz="2200" noProof="0" dirty="0">
                <a:cs typeface="Times New Roman" panose="02020603050405020304" pitchFamily="18" charset="0"/>
              </a:rPr>
              <a:t>)</a:t>
            </a:r>
            <a:endParaRPr lang="en-US" sz="2200" noProof="0" dirty="0">
              <a:latin typeface="Calibri Normaal"/>
              <a:cs typeface="Times New Roman" panose="02020603050405020304" pitchFamily="18" charset="0"/>
            </a:endParaRPr>
          </a:p>
          <a:p>
            <a:pPr marL="251993" lvl="2" indent="-285750" latinLnBrk="0">
              <a:lnSpc>
                <a:spcPct val="100000"/>
              </a:lnSpc>
              <a:buFont typeface="Times" panose="02020603050405020304" pitchFamily="18" charset="0"/>
              <a:buChar char="•"/>
              <a:tabLst>
                <a:tab pos="914400" algn="l"/>
              </a:tabLst>
            </a:pPr>
            <a:r>
              <a:rPr lang="en-US" sz="2200" noProof="0" dirty="0">
                <a:latin typeface="Calibri Normaal"/>
                <a:cs typeface="Times New Roman" panose="02020603050405020304" pitchFamily="18" charset="0"/>
              </a:rPr>
              <a:t>Prolonging working lives: incentives for working longer and besides pensions, </a:t>
            </a:r>
            <a:r>
              <a:rPr lang="en-US" sz="2200" noProof="0" dirty="0">
                <a:cs typeface="Times New Roman" panose="02020603050405020304" pitchFamily="18" charset="0"/>
              </a:rPr>
              <a:t> </a:t>
            </a:r>
            <a:r>
              <a:rPr lang="en-US" sz="2200" noProof="0" dirty="0">
                <a:latin typeface="Calibri Normaal"/>
                <a:cs typeface="Times New Roman" panose="02020603050405020304" pitchFamily="18" charset="0"/>
              </a:rPr>
              <a:t>tightening early retirement regimes </a:t>
            </a:r>
            <a:r>
              <a:rPr lang="en-US" sz="2200" noProof="0" dirty="0">
                <a:cs typeface="Times New Roman" panose="02020603050405020304" pitchFamily="18" charset="0"/>
              </a:rPr>
              <a:t>(</a:t>
            </a:r>
            <a:r>
              <a:rPr lang="en-US" sz="2200" noProof="0" dirty="0">
                <a:latin typeface="Calibri Normaal"/>
                <a:cs typeface="Times New Roman" panose="02020603050405020304" pitchFamily="18" charset="0"/>
              </a:rPr>
              <a:t>AT, BE, CZ, DE, DK, EE,</a:t>
            </a:r>
            <a:r>
              <a:rPr lang="en-US" sz="2200" noProof="0" dirty="0">
                <a:cs typeface="Times New Roman" panose="02020603050405020304" pitchFamily="18" charset="0"/>
              </a:rPr>
              <a:t> </a:t>
            </a:r>
            <a:r>
              <a:rPr lang="en-US" sz="2200" noProof="0" dirty="0">
                <a:latin typeface="Calibri Normaal"/>
                <a:cs typeface="Times New Roman" panose="02020603050405020304" pitchFamily="18" charset="0"/>
              </a:rPr>
              <a:t>FR, ES, HR, HU, IT, MT, RO, SE, SI</a:t>
            </a:r>
            <a:r>
              <a:rPr lang="en-US" sz="2200" noProof="0" dirty="0">
                <a:cs typeface="Times New Roman" panose="02020603050405020304" pitchFamily="18" charset="0"/>
              </a:rPr>
              <a:t>)</a:t>
            </a:r>
            <a:endParaRPr lang="en-US" sz="2200" noProof="0" dirty="0">
              <a:latin typeface="Calibri Normaal"/>
              <a:cs typeface="Times New Roman" panose="02020603050405020304" pitchFamily="18" charset="0"/>
            </a:endParaRPr>
          </a:p>
          <a:p>
            <a:pPr marL="251993" lvl="2" indent="-285750" latinLnBrk="0">
              <a:lnSpc>
                <a:spcPct val="100000"/>
              </a:lnSpc>
              <a:buFont typeface="Times" panose="02020603050405020304" pitchFamily="18" charset="0"/>
              <a:buChar char="•"/>
              <a:tabLst>
                <a:tab pos="914400" algn="l"/>
              </a:tabLst>
            </a:pPr>
            <a:r>
              <a:rPr lang="en-US" sz="2200" noProof="0" dirty="0">
                <a:latin typeface="Calibri Normaal"/>
                <a:cs typeface="Times New Roman" panose="02020603050405020304" pitchFamily="18" charset="0"/>
              </a:rPr>
              <a:t>Enhancing low-income pensioners’ revenues</a:t>
            </a:r>
            <a:r>
              <a:rPr lang="en-US" sz="2200" noProof="0" dirty="0">
                <a:cs typeface="Times New Roman" panose="02020603050405020304" pitchFamily="18" charset="0"/>
              </a:rPr>
              <a:t> (</a:t>
            </a:r>
            <a:r>
              <a:rPr lang="en-US" sz="2200" noProof="0" dirty="0">
                <a:latin typeface="Calibri Normaal"/>
                <a:cs typeface="Times New Roman" panose="02020603050405020304" pitchFamily="18" charset="0"/>
              </a:rPr>
              <a:t>BE, DE, EE, ES, CZ,</a:t>
            </a:r>
            <a:r>
              <a:rPr lang="en-US" sz="2200" noProof="0" dirty="0">
                <a:cs typeface="Times New Roman" panose="02020603050405020304" pitchFamily="18" charset="0"/>
              </a:rPr>
              <a:t> </a:t>
            </a:r>
            <a:r>
              <a:rPr lang="en-US" sz="2200" noProof="0" dirty="0">
                <a:latin typeface="Calibri Normaal"/>
                <a:cs typeface="Times New Roman" panose="02020603050405020304" pitchFamily="18" charset="0"/>
              </a:rPr>
              <a:t>CY, HR, LV, LT, MT, NO, RO, SE, SK, PT</a:t>
            </a:r>
            <a:r>
              <a:rPr lang="en-US" sz="2200" noProof="0" dirty="0">
                <a:cs typeface="Times New Roman" panose="02020603050405020304" pitchFamily="18" charset="0"/>
              </a:rPr>
              <a:t>)</a:t>
            </a:r>
            <a:endParaRPr lang="en-US" sz="2200" noProof="0" dirty="0">
              <a:latin typeface="Calibri Normaal"/>
              <a:cs typeface="Times New Roman" panose="02020603050405020304" pitchFamily="18" charset="0"/>
            </a:endParaRPr>
          </a:p>
          <a:p>
            <a:pPr marL="251993" lvl="2" indent="-285750" latinLnBrk="0">
              <a:lnSpc>
                <a:spcPct val="100000"/>
              </a:lnSpc>
              <a:buFont typeface="Times" panose="02020603050405020304" pitchFamily="18" charset="0"/>
              <a:buChar char="•"/>
              <a:tabLst>
                <a:tab pos="914400" algn="l"/>
              </a:tabLst>
            </a:pPr>
            <a:r>
              <a:rPr lang="en-US" sz="2200" noProof="0" dirty="0">
                <a:latin typeface="Calibri Normaal"/>
                <a:cs typeface="Times New Roman" panose="02020603050405020304" pitchFamily="18" charset="0"/>
              </a:rPr>
              <a:t>Funded pension schemes: Strengthening entitlements and financial sustainability</a:t>
            </a:r>
            <a:r>
              <a:rPr lang="en-US" sz="2200" noProof="0" dirty="0">
                <a:cs typeface="Times New Roman" panose="02020603050405020304" pitchFamily="18" charset="0"/>
              </a:rPr>
              <a:t> (</a:t>
            </a:r>
            <a:r>
              <a:rPr lang="en-US" sz="2200" noProof="0" dirty="0">
                <a:latin typeface="Calibri Normaal"/>
                <a:cs typeface="Times New Roman" panose="02020603050405020304" pitchFamily="18" charset="0"/>
              </a:rPr>
              <a:t>BG, CY, CZ, EE, ES, IT, LV, LT, MT, RO, SE, SK</a:t>
            </a:r>
            <a:r>
              <a:rPr lang="en-US" sz="2200" noProof="0" dirty="0">
                <a:cs typeface="Times New Roman" panose="02020603050405020304" pitchFamily="18" charset="0"/>
              </a:rPr>
              <a:t> – Structural reforms in </a:t>
            </a:r>
            <a:r>
              <a:rPr lang="en-US" sz="2200" noProof="0" dirty="0">
                <a:latin typeface="Calibri Normaal"/>
                <a:cs typeface="Times New Roman" panose="02020603050405020304" pitchFamily="18" charset="0"/>
              </a:rPr>
              <a:t>IE, EL, NL</a:t>
            </a:r>
            <a:r>
              <a:rPr lang="en-US" sz="2200" noProof="0" dirty="0">
                <a:cs typeface="Times New Roman" panose="02020603050405020304" pitchFamily="18" charset="0"/>
              </a:rPr>
              <a:t>)</a:t>
            </a:r>
            <a:endParaRPr lang="en-US" sz="2200" noProof="0" dirty="0">
              <a:latin typeface="Calibri Normaal"/>
              <a:cs typeface="Times New Roman" panose="02020603050405020304" pitchFamily="18" charset="0"/>
            </a:endParaRPr>
          </a:p>
          <a:p>
            <a:pPr marL="251993" lvl="2" indent="-285750">
              <a:lnSpc>
                <a:spcPct val="100000"/>
              </a:lnSpc>
              <a:buFont typeface="Times" panose="02020603050405020304" pitchFamily="18" charset="0"/>
              <a:buChar char="•"/>
              <a:tabLst>
                <a:tab pos="914400" algn="l"/>
              </a:tabLst>
            </a:pPr>
            <a:r>
              <a:rPr lang="en-US" sz="2200" noProof="0" dirty="0">
                <a:latin typeface="Calibri Normaal"/>
                <a:cs typeface="Times New Roman" panose="02020603050405020304" pitchFamily="18" charset="0"/>
              </a:rPr>
              <a:t>[Other ad-hoc measures]</a:t>
            </a:r>
          </a:p>
          <a:p>
            <a:pPr marL="251993" lvl="2" indent="-285750">
              <a:lnSpc>
                <a:spcPct val="100000"/>
              </a:lnSpc>
              <a:buFont typeface="Times" panose="02020603050405020304" pitchFamily="18" charset="0"/>
              <a:buChar char="•"/>
              <a:tabLst>
                <a:tab pos="914400" algn="l"/>
              </a:tabLst>
            </a:pPr>
            <a:endParaRPr lang="en-US" sz="1600" noProof="0" dirty="0">
              <a:cs typeface="Times New Roman" panose="02020603050405020304" pitchFamily="18" charset="0"/>
            </a:endParaRPr>
          </a:p>
          <a:p>
            <a:pPr marL="0" lvl="1" indent="0">
              <a:lnSpc>
                <a:spcPct val="100000"/>
              </a:lnSpc>
              <a:buNone/>
              <a:tabLst>
                <a:tab pos="914400" algn="l"/>
              </a:tabLst>
            </a:pPr>
            <a:r>
              <a:rPr lang="en-US" noProof="0" dirty="0">
                <a:cs typeface="Times New Roman" panose="02020603050405020304" pitchFamily="18" charset="0"/>
              </a:rPr>
              <a:t>ANNEX: The EU </a:t>
            </a:r>
            <a:r>
              <a:rPr lang="en-US" dirty="0">
                <a:cs typeface="Times New Roman" panose="02020603050405020304" pitchFamily="18" charset="0"/>
              </a:rPr>
              <a:t>p</a:t>
            </a:r>
            <a:r>
              <a:rPr lang="en-US" noProof="0" dirty="0" err="1">
                <a:cs typeface="Times New Roman" panose="02020603050405020304" pitchFamily="18" charset="0"/>
              </a:rPr>
              <a:t>ensions</a:t>
            </a:r>
            <a:r>
              <a:rPr lang="en-US" noProof="0" dirty="0">
                <a:cs typeface="Times New Roman" panose="02020603050405020304" pitchFamily="18" charset="0"/>
              </a:rPr>
              <a:t> landscape</a:t>
            </a:r>
            <a:endParaRPr lang="en-US" noProof="0" dirty="0">
              <a:latin typeface="Calibri Normaal"/>
              <a:cs typeface="Times New Roman" panose="02020603050405020304" pitchFamily="18" charset="0"/>
            </a:endParaRPr>
          </a:p>
          <a:p>
            <a:endParaRPr lang="en-US" noProof="0" dirty="0"/>
          </a:p>
        </p:txBody>
      </p:sp>
    </p:spTree>
    <p:extLst>
      <p:ext uri="{BB962C8B-B14F-4D97-AF65-F5344CB8AC3E}">
        <p14:creationId xmlns:p14="http://schemas.microsoft.com/office/powerpoint/2010/main" val="3048019006"/>
      </p:ext>
    </p:extLst>
  </p:cSld>
  <p:clrMapOvr>
    <a:masterClrMapping/>
  </p:clrMapOvr>
  <p:transition spd="med">
    <p:pull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CD41A-B2E8-A0B2-AA09-F49AB4430761}"/>
              </a:ext>
            </a:extLst>
          </p:cNvPr>
          <p:cNvSpPr>
            <a:spLocks noGrp="1"/>
          </p:cNvSpPr>
          <p:nvPr>
            <p:ph type="ctrTitle" sz="quarter"/>
          </p:nvPr>
        </p:nvSpPr>
        <p:spPr>
          <a:xfrm>
            <a:off x="914400" y="3141311"/>
            <a:ext cx="10058400" cy="1313612"/>
          </a:xfrm>
        </p:spPr>
        <p:txBody>
          <a:bodyPr>
            <a:normAutofit/>
          </a:bodyPr>
          <a:lstStyle/>
          <a:p>
            <a:r>
              <a:rPr lang="en-US" noProof="0" dirty="0"/>
              <a:t>T.29 pension exercise EU comparison of pension obligations of 1st pillar of pension system</a:t>
            </a:r>
          </a:p>
        </p:txBody>
      </p:sp>
      <p:sp>
        <p:nvSpPr>
          <p:cNvPr id="3" name="Subtitle 2">
            <a:extLst>
              <a:ext uri="{FF2B5EF4-FFF2-40B4-BE49-F238E27FC236}">
                <a16:creationId xmlns:a16="http://schemas.microsoft.com/office/drawing/2014/main" id="{D1776B55-3D8F-D25C-7DC6-667B8F165721}"/>
              </a:ext>
            </a:extLst>
          </p:cNvPr>
          <p:cNvSpPr>
            <a:spLocks noGrp="1"/>
          </p:cNvSpPr>
          <p:nvPr>
            <p:ph type="subTitle" idx="1"/>
          </p:nvPr>
        </p:nvSpPr>
        <p:spPr>
          <a:xfrm>
            <a:off x="914400" y="4581939"/>
            <a:ext cx="10058400" cy="382284"/>
          </a:xfrm>
        </p:spPr>
        <p:txBody>
          <a:bodyPr/>
          <a:lstStyle/>
          <a:p>
            <a:r>
              <a:rPr lang="en-US" noProof="0" dirty="0"/>
              <a:t>Statistics with base year 2021</a:t>
            </a:r>
          </a:p>
        </p:txBody>
      </p:sp>
      <p:sp>
        <p:nvSpPr>
          <p:cNvPr id="4" name="Slide Number Placeholder 3">
            <a:extLst>
              <a:ext uri="{FF2B5EF4-FFF2-40B4-BE49-F238E27FC236}">
                <a16:creationId xmlns:a16="http://schemas.microsoft.com/office/drawing/2014/main" id="{FBB0F560-F010-9DF3-10F6-1C9673AD046A}"/>
              </a:ext>
            </a:extLst>
          </p:cNvPr>
          <p:cNvSpPr>
            <a:spLocks noGrp="1"/>
          </p:cNvSpPr>
          <p:nvPr>
            <p:ph type="sldNum" sz="quarter" idx="10"/>
          </p:nvPr>
        </p:nvSpPr>
        <p:spPr/>
        <p:txBody>
          <a:bodyPr/>
          <a:lstStyle/>
          <a:p>
            <a:fld id="{306CB06F-8D94-B64C-AC66-62AFBAF0736E}" type="slidenum">
              <a:rPr lang="en-US" noProof="0" smtClean="0"/>
              <a:pPr/>
              <a:t>7</a:t>
            </a:fld>
            <a:endParaRPr lang="en-US" noProof="0" dirty="0"/>
          </a:p>
        </p:txBody>
      </p:sp>
    </p:spTree>
    <p:extLst>
      <p:ext uri="{BB962C8B-B14F-4D97-AF65-F5344CB8AC3E}">
        <p14:creationId xmlns:p14="http://schemas.microsoft.com/office/powerpoint/2010/main" val="4073206682"/>
      </p:ext>
    </p:extLst>
  </p:cSld>
  <p:clrMapOvr>
    <a:masterClrMapping/>
  </p:clrMapOvr>
  <p:transition spd="med">
    <p:pull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en-US" noProof="0" smtClean="0"/>
              <a:pPr/>
              <a:t>8</a:t>
            </a:fld>
            <a:endParaRPr lang="en-US" noProof="0" dirty="0"/>
          </a:p>
        </p:txBody>
      </p:sp>
      <p:sp>
        <p:nvSpPr>
          <p:cNvPr id="9" name="Titel 5">
            <a:extLst>
              <a:ext uri="{FF2B5EF4-FFF2-40B4-BE49-F238E27FC236}">
                <a16:creationId xmlns:a16="http://schemas.microsoft.com/office/drawing/2014/main" id="{03B68447-CB39-65F6-D457-6849FB1BE9DA}"/>
              </a:ext>
            </a:extLst>
          </p:cNvPr>
          <p:cNvSpPr>
            <a:spLocks noGrp="1"/>
          </p:cNvSpPr>
          <p:nvPr>
            <p:ph type="title"/>
          </p:nvPr>
        </p:nvSpPr>
        <p:spPr>
          <a:xfrm>
            <a:off x="517956" y="86513"/>
            <a:ext cx="10559620" cy="1151737"/>
          </a:xfrm>
        </p:spPr>
        <p:txBody>
          <a:bodyPr>
            <a:normAutofit/>
          </a:bodyPr>
          <a:lstStyle/>
          <a:p>
            <a:pPr>
              <a:defRPr/>
            </a:pPr>
            <a:r>
              <a:rPr lang="en-US" noProof="0" dirty="0"/>
              <a:t>T.29 pension exercise – EU comparison of </a:t>
            </a:r>
            <a:br>
              <a:rPr lang="en-US" noProof="0" dirty="0"/>
            </a:br>
            <a:r>
              <a:rPr lang="en-US" noProof="0" dirty="0"/>
              <a:t>ADL as % of GDP in 2021 (1</a:t>
            </a:r>
            <a:r>
              <a:rPr lang="en-US" baseline="30000" noProof="0" dirty="0"/>
              <a:t>st</a:t>
            </a:r>
            <a:r>
              <a:rPr lang="en-US" noProof="0" dirty="0"/>
              <a:t> pillar pension system</a:t>
            </a:r>
            <a:r>
              <a:rPr lang="en-US" baseline="30000" noProof="0" dirty="0"/>
              <a:t>1</a:t>
            </a:r>
            <a:r>
              <a:rPr lang="en-US" noProof="0" dirty="0"/>
              <a:t>)</a:t>
            </a:r>
          </a:p>
        </p:txBody>
      </p:sp>
      <p:sp>
        <p:nvSpPr>
          <p:cNvPr id="11" name="TextBox 10">
            <a:extLst>
              <a:ext uri="{FF2B5EF4-FFF2-40B4-BE49-F238E27FC236}">
                <a16:creationId xmlns:a16="http://schemas.microsoft.com/office/drawing/2014/main" id="{A15BA172-4038-7A0F-C2AE-89A13DF478B5}"/>
              </a:ext>
            </a:extLst>
          </p:cNvPr>
          <p:cNvSpPr txBox="1"/>
          <p:nvPr/>
        </p:nvSpPr>
        <p:spPr>
          <a:xfrm>
            <a:off x="491061" y="5854804"/>
            <a:ext cx="11145126" cy="707886"/>
          </a:xfrm>
          <a:prstGeom prst="rect">
            <a:avLst/>
          </a:prstGeom>
          <a:noFill/>
        </p:spPr>
        <p:txBody>
          <a:bodyPr wrap="square" rtlCol="0">
            <a:spAutoFit/>
          </a:bodyPr>
          <a:lstStyle/>
          <a:p>
            <a:r>
              <a:rPr lang="en-US" sz="1200" i="1" noProof="0" dirty="0">
                <a:solidFill>
                  <a:srgbClr val="002060"/>
                </a:solidFill>
                <a:latin typeface="Tahoma" panose="020B0604030504040204" pitchFamily="34" charset="0"/>
                <a:ea typeface="Tahoma" panose="020B0604030504040204" pitchFamily="34" charset="0"/>
                <a:cs typeface="Tahoma" panose="020B0604030504040204" pitchFamily="34" charset="0"/>
              </a:rPr>
              <a:t>Source</a:t>
            </a:r>
            <a:r>
              <a:rPr lang="en-US" sz="1200" noProof="0" dirty="0">
                <a:solidFill>
                  <a:srgbClr val="002060"/>
                </a:solidFill>
                <a:latin typeface="Tahoma" panose="020B0604030504040204" pitchFamily="34" charset="0"/>
                <a:ea typeface="Tahoma" panose="020B0604030504040204" pitchFamily="34" charset="0"/>
                <a:cs typeface="Tahoma" panose="020B0604030504040204" pitchFamily="34" charset="0"/>
              </a:rPr>
              <a:t>:  Eurostat</a:t>
            </a:r>
          </a:p>
          <a:p>
            <a:endParaRPr lang="en-US" sz="600" noProof="0" dirty="0">
              <a:solidFill>
                <a:srgbClr val="002060"/>
              </a:solidFill>
              <a:latin typeface="Tahoma" panose="020B0604030504040204" pitchFamily="34" charset="0"/>
              <a:ea typeface="Tahoma" panose="020B0604030504040204" pitchFamily="34" charset="0"/>
              <a:cs typeface="Tahoma" panose="020B0604030504040204" pitchFamily="34" charset="0"/>
            </a:endParaRPr>
          </a:p>
          <a:p>
            <a:r>
              <a:rPr lang="en-US" sz="1100" baseline="30000" noProof="0" dirty="0">
                <a:solidFill>
                  <a:srgbClr val="002060"/>
                </a:solidFill>
                <a:latin typeface="Tahoma" panose="020B0604030504040204" pitchFamily="34" charset="0"/>
                <a:ea typeface="Tahoma" panose="020B0604030504040204" pitchFamily="34" charset="0"/>
                <a:cs typeface="Tahoma" panose="020B0604030504040204" pitchFamily="34" charset="0"/>
              </a:rPr>
              <a:t>1  </a:t>
            </a:r>
            <a:r>
              <a:rPr lang="en-US" sz="1100" noProof="0" dirty="0">
                <a:solidFill>
                  <a:srgbClr val="002060"/>
                </a:solidFill>
                <a:latin typeface="Tahoma" panose="020B0604030504040204" pitchFamily="34" charset="0"/>
                <a:ea typeface="Tahoma" panose="020B0604030504040204" pitchFamily="34" charset="0"/>
                <a:cs typeface="Tahoma" panose="020B0604030504040204" pitchFamily="34" charset="0"/>
              </a:rPr>
              <a:t>The 1</a:t>
            </a:r>
            <a:r>
              <a:rPr lang="en-US" sz="1100" baseline="30000" noProof="0" dirty="0">
                <a:solidFill>
                  <a:srgbClr val="002060"/>
                </a:solidFill>
                <a:latin typeface="Tahoma" panose="020B0604030504040204" pitchFamily="34" charset="0"/>
                <a:ea typeface="Tahoma" panose="020B0604030504040204" pitchFamily="34" charset="0"/>
                <a:cs typeface="Tahoma" panose="020B0604030504040204" pitchFamily="34" charset="0"/>
              </a:rPr>
              <a:t>st</a:t>
            </a:r>
            <a:r>
              <a:rPr lang="en-US" sz="1100" noProof="0" dirty="0">
                <a:solidFill>
                  <a:srgbClr val="002060"/>
                </a:solidFill>
                <a:latin typeface="Tahoma" panose="020B0604030504040204" pitchFamily="34" charset="0"/>
                <a:ea typeface="Tahoma" panose="020B0604030504040204" pitchFamily="34" charset="0"/>
                <a:cs typeface="Tahoma" panose="020B0604030504040204" pitchFamily="34" charset="0"/>
              </a:rPr>
              <a:t> pillar of the national pension system refers to the contributory social security pension schemes (SSPS) which are recorded under column H of Table 29 (“Social Security</a:t>
            </a:r>
            <a:br>
              <a:rPr lang="en-US" sz="1100" noProof="0" dirty="0">
                <a:solidFill>
                  <a:srgbClr val="002060"/>
                </a:solidFill>
                <a:latin typeface="Tahoma" panose="020B0604030504040204" pitchFamily="34" charset="0"/>
                <a:ea typeface="Tahoma" panose="020B0604030504040204" pitchFamily="34" charset="0"/>
                <a:cs typeface="Tahoma" panose="020B0604030504040204" pitchFamily="34" charset="0"/>
              </a:rPr>
            </a:br>
            <a:r>
              <a:rPr lang="en-US" sz="1100" noProof="0" dirty="0">
                <a:solidFill>
                  <a:srgbClr val="002060"/>
                </a:solidFill>
                <a:latin typeface="Tahoma" panose="020B0604030504040204" pitchFamily="34" charset="0"/>
                <a:ea typeface="Tahoma" panose="020B0604030504040204" pitchFamily="34" charset="0"/>
                <a:cs typeface="Tahoma" panose="020B0604030504040204" pitchFamily="34" charset="0"/>
              </a:rPr>
              <a:t>  Pension Schemes”), as well as under column G of Table 29 (“Classified in general  government”) in Member States where a separate SSPS exists for government employees</a:t>
            </a:r>
          </a:p>
        </p:txBody>
      </p:sp>
      <p:pic>
        <p:nvPicPr>
          <p:cNvPr id="5" name="Picture 4">
            <a:extLst>
              <a:ext uri="{FF2B5EF4-FFF2-40B4-BE49-F238E27FC236}">
                <a16:creationId xmlns:a16="http://schemas.microsoft.com/office/drawing/2014/main" id="{83FBFA2A-AC78-7394-4268-17FF8166BE06}"/>
              </a:ext>
            </a:extLst>
          </p:cNvPr>
          <p:cNvPicPr>
            <a:picLocks noChangeAspect="1"/>
          </p:cNvPicPr>
          <p:nvPr/>
        </p:nvPicPr>
        <p:blipFill>
          <a:blip r:embed="rId2"/>
          <a:stretch>
            <a:fillRect/>
          </a:stretch>
        </p:blipFill>
        <p:spPr>
          <a:xfrm>
            <a:off x="560832" y="1153414"/>
            <a:ext cx="10277856" cy="4713732"/>
          </a:xfrm>
          <a:prstGeom prst="rect">
            <a:avLst/>
          </a:prstGeom>
        </p:spPr>
      </p:pic>
    </p:spTree>
    <p:extLst>
      <p:ext uri="{BB962C8B-B14F-4D97-AF65-F5344CB8AC3E}">
        <p14:creationId xmlns:p14="http://schemas.microsoft.com/office/powerpoint/2010/main" val="1907207017"/>
      </p:ext>
    </p:extLst>
  </p:cSld>
  <p:clrMapOvr>
    <a:masterClrMapping/>
  </p:clrMapOvr>
  <p:transition spd="med">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en-US" noProof="0" smtClean="0"/>
              <a:pPr/>
              <a:t>9</a:t>
            </a:fld>
            <a:endParaRPr lang="en-US" noProof="0" dirty="0"/>
          </a:p>
        </p:txBody>
      </p:sp>
      <p:sp>
        <p:nvSpPr>
          <p:cNvPr id="9" name="Titel 5">
            <a:extLst>
              <a:ext uri="{FF2B5EF4-FFF2-40B4-BE49-F238E27FC236}">
                <a16:creationId xmlns:a16="http://schemas.microsoft.com/office/drawing/2014/main" id="{03B68447-CB39-65F6-D457-6849FB1BE9DA}"/>
              </a:ext>
            </a:extLst>
          </p:cNvPr>
          <p:cNvSpPr>
            <a:spLocks noGrp="1"/>
          </p:cNvSpPr>
          <p:nvPr>
            <p:ph type="title"/>
          </p:nvPr>
        </p:nvSpPr>
        <p:spPr>
          <a:xfrm>
            <a:off x="517956" y="238913"/>
            <a:ext cx="10559620" cy="1151737"/>
          </a:xfrm>
        </p:spPr>
        <p:txBody>
          <a:bodyPr>
            <a:normAutofit/>
          </a:bodyPr>
          <a:lstStyle/>
          <a:p>
            <a:pPr>
              <a:defRPr/>
            </a:pPr>
            <a:r>
              <a:rPr lang="en-US" noProof="0" dirty="0"/>
              <a:t>T.29 pension exercise – EU comparison of </a:t>
            </a:r>
            <a:br>
              <a:rPr lang="en-US" noProof="0" dirty="0"/>
            </a:br>
            <a:r>
              <a:rPr lang="en-US" noProof="0" dirty="0"/>
              <a:t>ADL as % of GDP in 2021 (1</a:t>
            </a:r>
            <a:r>
              <a:rPr lang="en-US" baseline="30000" noProof="0" dirty="0"/>
              <a:t>st</a:t>
            </a:r>
            <a:r>
              <a:rPr lang="en-US" noProof="0" dirty="0"/>
              <a:t> pillar pension system)</a:t>
            </a:r>
          </a:p>
        </p:txBody>
      </p:sp>
      <p:sp>
        <p:nvSpPr>
          <p:cNvPr id="2" name="Textplatzhalter 4">
            <a:extLst>
              <a:ext uri="{FF2B5EF4-FFF2-40B4-BE49-F238E27FC236}">
                <a16:creationId xmlns:a16="http://schemas.microsoft.com/office/drawing/2014/main" id="{BD92E122-3C8D-31AF-A8CB-A0002391FCE7}"/>
              </a:ext>
            </a:extLst>
          </p:cNvPr>
          <p:cNvSpPr txBox="1">
            <a:spLocks/>
          </p:cNvSpPr>
          <p:nvPr/>
        </p:nvSpPr>
        <p:spPr>
          <a:xfrm>
            <a:off x="517956" y="1253502"/>
            <a:ext cx="9713699" cy="5195424"/>
          </a:xfrm>
          <a:prstGeom prst="rect">
            <a:avLst/>
          </a:prstGeom>
        </p:spPr>
        <p:txBody>
          <a:bodyPr>
            <a:noAutofit/>
          </a:bodyPr>
          <a:lstStyle>
            <a:lvl1pPr marL="190495" indent="-190495" algn="l" defTabSz="761981" rtl="0" eaLnBrk="1" fontAlgn="base" hangingPunct="1">
              <a:lnSpc>
                <a:spcPts val="3200"/>
              </a:lnSpc>
              <a:spcBef>
                <a:spcPts val="0"/>
              </a:spcBef>
              <a:spcAft>
                <a:spcPct val="0"/>
              </a:spcAft>
              <a:defRPr sz="2400" b="0" i="0">
                <a:solidFill>
                  <a:srgbClr val="0E4133"/>
                </a:solidFill>
                <a:latin typeface="Calibri Normaal" charset="0"/>
                <a:ea typeface="+mn-ea"/>
                <a:cs typeface="+mn-cs"/>
              </a:defRPr>
            </a:lvl1pPr>
            <a:lvl2pPr marL="361942" indent="-169858" algn="l" defTabSz="761981"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2pPr>
            <a:lvl3pPr marL="571486" indent="-207957" algn="l" defTabSz="761981"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3pPr>
            <a:lvl4pPr marL="755632" indent="-182558" algn="l" defTabSz="761981" rtl="0" eaLnBrk="1" fontAlgn="base" hangingPunct="1">
              <a:lnSpc>
                <a:spcPts val="3200"/>
              </a:lnSpc>
              <a:spcBef>
                <a:spcPts val="0"/>
              </a:spcBef>
              <a:spcAft>
                <a:spcPct val="0"/>
              </a:spcAft>
              <a:buChar char="–"/>
              <a:defRPr sz="2400" b="0" i="0">
                <a:solidFill>
                  <a:srgbClr val="0E4133"/>
                </a:solidFill>
                <a:latin typeface="Calibri Normaal" charset="0"/>
                <a:ea typeface="+mn-ea"/>
              </a:defRPr>
            </a:lvl4pPr>
            <a:lvl5pPr marL="2090686" indent="-228594" algn="l" defTabSz="761981" rtl="0" eaLnBrk="1" fontAlgn="base" hangingPunct="1">
              <a:lnSpc>
                <a:spcPts val="3200"/>
              </a:lnSpc>
              <a:spcBef>
                <a:spcPts val="0"/>
              </a:spcBef>
              <a:spcAft>
                <a:spcPct val="0"/>
              </a:spcAft>
              <a:defRPr sz="2400" b="0" i="0">
                <a:solidFill>
                  <a:srgbClr val="0E4133"/>
                </a:solidFill>
                <a:latin typeface="Calibri Normaal" charset="0"/>
                <a:ea typeface="+mn-ea"/>
              </a:defRPr>
            </a:lvl5pPr>
            <a:lvl6pPr marL="2547875" indent="-228594" algn="l" defTabSz="761981" rtl="0" eaLnBrk="1" fontAlgn="base" hangingPunct="1">
              <a:lnSpc>
                <a:spcPts val="3200"/>
              </a:lnSpc>
              <a:spcBef>
                <a:spcPct val="20000"/>
              </a:spcBef>
              <a:spcAft>
                <a:spcPct val="0"/>
              </a:spcAft>
              <a:defRPr sz="2400">
                <a:solidFill>
                  <a:srgbClr val="0E4133"/>
                </a:solidFill>
                <a:latin typeface="+mn-lt"/>
                <a:ea typeface="+mn-ea"/>
              </a:defRPr>
            </a:lvl6pPr>
            <a:lvl7pPr marL="3005064" indent="-228594" algn="l" defTabSz="761981" rtl="0" eaLnBrk="1" fontAlgn="base" hangingPunct="1">
              <a:lnSpc>
                <a:spcPts val="3200"/>
              </a:lnSpc>
              <a:spcBef>
                <a:spcPct val="20000"/>
              </a:spcBef>
              <a:spcAft>
                <a:spcPct val="0"/>
              </a:spcAft>
              <a:defRPr sz="2400">
                <a:solidFill>
                  <a:srgbClr val="0E4133"/>
                </a:solidFill>
                <a:latin typeface="+mn-lt"/>
                <a:ea typeface="+mn-ea"/>
              </a:defRPr>
            </a:lvl7pPr>
            <a:lvl8pPr marL="3462252" indent="-228594" algn="l" defTabSz="761981" rtl="0" eaLnBrk="1" fontAlgn="base" hangingPunct="1">
              <a:lnSpc>
                <a:spcPts val="3200"/>
              </a:lnSpc>
              <a:spcBef>
                <a:spcPct val="20000"/>
              </a:spcBef>
              <a:spcAft>
                <a:spcPct val="0"/>
              </a:spcAft>
              <a:defRPr sz="2400">
                <a:solidFill>
                  <a:srgbClr val="0E4133"/>
                </a:solidFill>
                <a:latin typeface="+mn-lt"/>
                <a:ea typeface="+mn-ea"/>
              </a:defRPr>
            </a:lvl8pPr>
            <a:lvl9pPr marL="3919441" indent="-228594" algn="l" defTabSz="761981" rtl="0" eaLnBrk="1" fontAlgn="base" hangingPunct="1">
              <a:lnSpc>
                <a:spcPts val="3200"/>
              </a:lnSpc>
              <a:spcBef>
                <a:spcPct val="20000"/>
              </a:spcBef>
              <a:spcAft>
                <a:spcPct val="0"/>
              </a:spcAft>
              <a:defRPr sz="2400">
                <a:solidFill>
                  <a:srgbClr val="0E4133"/>
                </a:solidFill>
                <a:latin typeface="+mn-lt"/>
                <a:ea typeface="+mn-ea"/>
              </a:defRPr>
            </a:lvl9pPr>
          </a:lstStyle>
          <a:p>
            <a:pPr marL="251994" lvl="1" indent="-251994">
              <a:lnSpc>
                <a:spcPct val="150000"/>
              </a:lnSpc>
              <a:buClr>
                <a:srgbClr val="0070C0"/>
              </a:buClr>
              <a:buFont typeface="Wingdings" panose="05000000000000000000" pitchFamily="2" charset="2"/>
              <a:buChar char="§"/>
            </a:pPr>
            <a:r>
              <a:rPr lang="en-US" dirty="0"/>
              <a:t>ADL figures range from 149% (IE) to 502% (ES)</a:t>
            </a:r>
          </a:p>
          <a:p>
            <a:pPr marL="251994" lvl="1" indent="-251994">
              <a:lnSpc>
                <a:spcPct val="150000"/>
              </a:lnSpc>
              <a:buClr>
                <a:srgbClr val="0070C0"/>
              </a:buClr>
              <a:buFont typeface="Wingdings" panose="05000000000000000000" pitchFamily="2" charset="2"/>
              <a:buChar char="§"/>
            </a:pPr>
            <a:r>
              <a:rPr lang="en-US" dirty="0"/>
              <a:t>EU average: 299%</a:t>
            </a:r>
          </a:p>
          <a:p>
            <a:pPr marL="251994" lvl="1" indent="-251994">
              <a:lnSpc>
                <a:spcPct val="150000"/>
              </a:lnSpc>
              <a:buClr>
                <a:srgbClr val="0070C0"/>
              </a:buClr>
              <a:buFont typeface="Wingdings" panose="05000000000000000000" pitchFamily="2" charset="2"/>
              <a:buChar char="§"/>
            </a:pPr>
            <a:r>
              <a:rPr lang="en-US" dirty="0"/>
              <a:t>DK: virtually no ADL</a:t>
            </a:r>
          </a:p>
          <a:p>
            <a:pPr marL="251994" lvl="1" indent="-251994">
              <a:lnSpc>
                <a:spcPct val="150000"/>
              </a:lnSpc>
              <a:buClr>
                <a:srgbClr val="0070C0"/>
              </a:buClr>
              <a:buFont typeface="Wingdings" panose="05000000000000000000" pitchFamily="2" charset="2"/>
              <a:buChar char="§"/>
            </a:pPr>
            <a:r>
              <a:rPr lang="en-US" dirty="0"/>
              <a:t>All MS used a fixed ultimate nominal discount rate of 4% </a:t>
            </a:r>
          </a:p>
          <a:p>
            <a:pPr marL="536575" lvl="1" indent="-265113">
              <a:lnSpc>
                <a:spcPct val="150000"/>
              </a:lnSpc>
              <a:spcAft>
                <a:spcPts val="600"/>
              </a:spcAft>
              <a:buClr>
                <a:srgbClr val="0070C0"/>
              </a:buClr>
              <a:buFont typeface="Wingdings" panose="05000000000000000000" pitchFamily="2" charset="2"/>
              <a:buChar char="ü"/>
            </a:pPr>
            <a:r>
              <a:rPr lang="en-US" sz="2000" noProof="0" dirty="0"/>
              <a:t>Some MS use exceptions from the 2% inflation rate for beginning of period</a:t>
            </a:r>
          </a:p>
          <a:p>
            <a:pPr marL="536575" lvl="1" indent="-265113">
              <a:lnSpc>
                <a:spcPct val="150000"/>
              </a:lnSpc>
              <a:spcAft>
                <a:spcPts val="600"/>
              </a:spcAft>
              <a:buClr>
                <a:srgbClr val="0070C0"/>
              </a:buClr>
              <a:buFont typeface="Wingdings" panose="05000000000000000000" pitchFamily="2" charset="2"/>
              <a:buChar char="ü"/>
            </a:pPr>
            <a:r>
              <a:rPr lang="en-US" sz="2000" noProof="0" dirty="0"/>
              <a:t>PL and RO used 2.5% inflation and 4.5% nominal rate</a:t>
            </a:r>
          </a:p>
          <a:p>
            <a:pPr marL="536575" lvl="1" indent="-265113">
              <a:lnSpc>
                <a:spcPct val="150000"/>
              </a:lnSpc>
              <a:spcAft>
                <a:spcPts val="600"/>
              </a:spcAft>
              <a:buClr>
                <a:srgbClr val="0070C0"/>
              </a:buClr>
              <a:buFont typeface="Wingdings" panose="05000000000000000000" pitchFamily="2" charset="2"/>
              <a:buChar char="ü"/>
            </a:pPr>
            <a:r>
              <a:rPr lang="en-US" sz="2000" dirty="0"/>
              <a:t> HU used 3% inflation and 5% nominal rate</a:t>
            </a:r>
            <a:endParaRPr lang="en-US" sz="2000" noProof="0" dirty="0"/>
          </a:p>
          <a:p>
            <a:pPr marL="536575" lvl="1" indent="-265113">
              <a:lnSpc>
                <a:spcPct val="150000"/>
              </a:lnSpc>
              <a:spcAft>
                <a:spcPts val="600"/>
              </a:spcAft>
              <a:buClr>
                <a:srgbClr val="0070C0"/>
              </a:buClr>
              <a:buFont typeface="Wingdings" panose="05000000000000000000" pitchFamily="2" charset="2"/>
              <a:buChar char="ü"/>
            </a:pPr>
            <a:r>
              <a:rPr lang="en-US" sz="2000" noProof="0" dirty="0"/>
              <a:t>SE used 0%-1% real discount rates depending on scheme</a:t>
            </a:r>
          </a:p>
          <a:p>
            <a:pPr marL="251994" lvl="1" indent="-251994">
              <a:lnSpc>
                <a:spcPct val="100000"/>
              </a:lnSpc>
              <a:spcAft>
                <a:spcPts val="600"/>
              </a:spcAft>
              <a:buClr>
                <a:srgbClr val="0070C0"/>
              </a:buClr>
              <a:buFont typeface="Wingdings" panose="05000000000000000000" pitchFamily="2" charset="2"/>
              <a:buChar char="§"/>
            </a:pPr>
            <a:r>
              <a:rPr lang="en-US" noProof="0" dirty="0"/>
              <a:t>T.29 ADL figures, presented in isolation, does not provide meaningful information about the financial position of SSPS operated on a PAYG basis</a:t>
            </a:r>
          </a:p>
          <a:p>
            <a:pPr marL="536575" lvl="1" indent="-265113">
              <a:lnSpc>
                <a:spcPct val="150000"/>
              </a:lnSpc>
              <a:spcAft>
                <a:spcPts val="600"/>
              </a:spcAft>
              <a:buClr>
                <a:srgbClr val="0070C0"/>
              </a:buClr>
              <a:buFont typeface="Wingdings" panose="05000000000000000000" pitchFamily="2" charset="2"/>
              <a:buChar char="ü"/>
            </a:pPr>
            <a:endParaRPr lang="en-US" sz="2000" noProof="0" dirty="0"/>
          </a:p>
          <a:p>
            <a:pPr lvl="1">
              <a:lnSpc>
                <a:spcPct val="150000"/>
              </a:lnSpc>
            </a:pPr>
            <a:endParaRPr lang="en-US" kern="0" noProof="0" dirty="0"/>
          </a:p>
        </p:txBody>
      </p:sp>
    </p:spTree>
    <p:extLst>
      <p:ext uri="{BB962C8B-B14F-4D97-AF65-F5344CB8AC3E}">
        <p14:creationId xmlns:p14="http://schemas.microsoft.com/office/powerpoint/2010/main" val="3866852454"/>
      </p:ext>
    </p:extLst>
  </p:cSld>
  <p:clrMapOvr>
    <a:masterClrMapping/>
  </p:clrMapOvr>
  <p:transition spd="med">
    <p:pull dir="d"/>
  </p:transition>
</p:sld>
</file>

<file path=ppt/theme/theme1.xml><?xml version="1.0" encoding="utf-8"?>
<a:theme xmlns:a="http://schemas.openxmlformats.org/drawingml/2006/main" name="Diamodel AAE">
  <a:themeElements>
    <a:clrScheme name="Aangepast 12">
      <a:dk1>
        <a:srgbClr val="0B3D53"/>
      </a:dk1>
      <a:lt1>
        <a:srgbClr val="FFFFFF"/>
      </a:lt1>
      <a:dk2>
        <a:srgbClr val="C8BE9F"/>
      </a:dk2>
      <a:lt2>
        <a:srgbClr val="ECE8DC"/>
      </a:lt2>
      <a:accent1>
        <a:srgbClr val="007BBA"/>
      </a:accent1>
      <a:accent2>
        <a:srgbClr val="842A2B"/>
      </a:accent2>
      <a:accent3>
        <a:srgbClr val="CFB312"/>
      </a:accent3>
      <a:accent4>
        <a:srgbClr val="055849"/>
      </a:accent4>
      <a:accent5>
        <a:srgbClr val="006C92"/>
      </a:accent5>
      <a:accent6>
        <a:srgbClr val="A02B7C"/>
      </a:accent6>
      <a:hlink>
        <a:srgbClr val="007BBA"/>
      </a:hlink>
      <a:folHlink>
        <a:srgbClr val="007BBA"/>
      </a:folHlink>
    </a:clrScheme>
    <a:fontScheme name="HN-pp-templat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HN-pp-template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N-pp-template 2">
        <a:dk1>
          <a:srgbClr val="0E4133"/>
        </a:dk1>
        <a:lt1>
          <a:srgbClr val="FFFFFF"/>
        </a:lt1>
        <a:dk2>
          <a:srgbClr val="93B82B"/>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
      <a:clrScheme name="HN-pp-template 3">
        <a:dk1>
          <a:srgbClr val="0E4133"/>
        </a:dk1>
        <a:lt1>
          <a:srgbClr val="FFFFFF"/>
        </a:lt1>
        <a:dk2>
          <a:srgbClr val="D06000"/>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siakirja" ma:contentTypeID="0x0101006C792F7F1555B4428F7DBDE5A96B90F6" ma:contentTypeVersion="17" ma:contentTypeDescription="Luo uusi asiakirja." ma:contentTypeScope="" ma:versionID="28d930c46e88c6212b605b351fdc5401">
  <xsd:schema xmlns:xsd="http://www.w3.org/2001/XMLSchema" xmlns:xs="http://www.w3.org/2001/XMLSchema" xmlns:p="http://schemas.microsoft.com/office/2006/metadata/properties" xmlns:ns2="17000b28-6ce4-40c5-ac79-5466d7aaefff" xmlns:ns3="e08eed30-88ea-4b77-879b-0d8955af20b8" targetNamespace="http://schemas.microsoft.com/office/2006/metadata/properties" ma:root="true" ma:fieldsID="619f1060d0059ee5f8c40de47edc477d" ns2:_="" ns3:_="">
    <xsd:import namespace="17000b28-6ce4-40c5-ac79-5466d7aaefff"/>
    <xsd:import namespace="e08eed30-88ea-4b77-879b-0d8955af20b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7000b28-6ce4-40c5-ac79-5466d7aaef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Kuvien tunnisteet" ma:readOnly="false" ma:fieldId="{5cf76f15-5ced-4ddc-b409-7134ff3c332f}" ma:taxonomyMulti="true" ma:sspId="93e2b1fb-1eaf-45ac-9b78-5eb6500d826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08eed30-88ea-4b77-879b-0d8955af20b8" elementFormDefault="qualified">
    <xsd:import namespace="http://schemas.microsoft.com/office/2006/documentManagement/types"/>
    <xsd:import namespace="http://schemas.microsoft.com/office/infopath/2007/PartnerControls"/>
    <xsd:element name="SharedWithUsers" ma:index="16"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Jakamisen tiedot" ma:internalName="SharedWithDetails" ma:readOnly="true">
      <xsd:simpleType>
        <xsd:restriction base="dms:Note">
          <xsd:maxLength value="255"/>
        </xsd:restriction>
      </xsd:simpleType>
    </xsd:element>
    <xsd:element name="TaxCatchAll" ma:index="22" nillable="true" ma:displayName="Taxonomy Catch All Column" ma:hidden="true" ma:list="{41b83ba5-5ae0-4bad-8c4a-e0c3d3e28155}" ma:internalName="TaxCatchAll" ma:showField="CatchAllData" ma:web="e08eed30-88ea-4b77-879b-0d8955af20b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08eed30-88ea-4b77-879b-0d8955af20b8" xsi:nil="true"/>
    <lcf76f155ced4ddcb4097134ff3c332f xmlns="17000b28-6ce4-40c5-ac79-5466d7aaefff">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1E7D39E-9F5B-4611-979E-0952F98AAD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7000b28-6ce4-40c5-ac79-5466d7aaefff"/>
    <ds:schemaRef ds:uri="e08eed30-88ea-4b77-879b-0d8955af20b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2E5A9A7-F98F-40C1-99A0-BA6C60039140}">
  <ds:schemaRefs>
    <ds:schemaRef ds:uri="http://schemas.microsoft.com/sharepoint/v3/contenttype/forms"/>
  </ds:schemaRefs>
</ds:datastoreItem>
</file>

<file path=customXml/itemProps3.xml><?xml version="1.0" encoding="utf-8"?>
<ds:datastoreItem xmlns:ds="http://schemas.openxmlformats.org/officeDocument/2006/customXml" ds:itemID="{B7E3DE0F-5EA8-471A-B97F-8D63B147E54D}">
  <ds:schemaRefs>
    <ds:schemaRef ds:uri="http://purl.org/dc/terms/"/>
    <ds:schemaRef ds:uri="http://www.w3.org/XML/1998/namespace"/>
    <ds:schemaRef ds:uri="http://purl.org/dc/dcmitype/"/>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e08eed30-88ea-4b77-879b-0d8955af20b8"/>
    <ds:schemaRef ds:uri="17000b28-6ce4-40c5-ac79-5466d7aaefff"/>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Standaardthema</Template>
  <TotalTime>0</TotalTime>
  <Words>2921</Words>
  <Application>Microsoft Office PowerPoint</Application>
  <PresentationFormat>Widescreen</PresentationFormat>
  <Paragraphs>525</Paragraphs>
  <Slides>25</Slides>
  <Notes>11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25</vt:i4>
      </vt:variant>
    </vt:vector>
  </HeadingPairs>
  <TitlesOfParts>
    <vt:vector size="40" baseType="lpstr">
      <vt:lpstr>Amerigo BT</vt:lpstr>
      <vt:lpstr>Aptos Narrow</vt:lpstr>
      <vt:lpstr>Arial</vt:lpstr>
      <vt:lpstr>Calibri</vt:lpstr>
      <vt:lpstr>Calibri Normaal</vt:lpstr>
      <vt:lpstr>Calibri Vet</vt:lpstr>
      <vt:lpstr>Century Gothic</vt:lpstr>
      <vt:lpstr>Gill Sans MT</vt:lpstr>
      <vt:lpstr>Tahoma</vt:lpstr>
      <vt:lpstr>Times</vt:lpstr>
      <vt:lpstr>Times New Roman</vt:lpstr>
      <vt:lpstr>Trebuchet MS</vt:lpstr>
      <vt:lpstr>Verdana</vt:lpstr>
      <vt:lpstr>Wingdings</vt:lpstr>
      <vt:lpstr>Diamodel AAE</vt:lpstr>
      <vt:lpstr>The actuarial perspective of the Table 29 pension exercise</vt:lpstr>
      <vt:lpstr>Structure of presentation </vt:lpstr>
      <vt:lpstr>Recent trends in EU pension landscape</vt:lpstr>
      <vt:lpstr>Reform megatrends – Ageing and financial sustainability </vt:lpstr>
      <vt:lpstr>Refining the reforms in the 2010–2020s</vt:lpstr>
      <vt:lpstr>Recent reform trends</vt:lpstr>
      <vt:lpstr>T.29 pension exercise EU comparison of pension obligations of 1st pillar of pension system</vt:lpstr>
      <vt:lpstr>T.29 pension exercise – EU comparison of  ADL as % of GDP in 2021 (1st pillar pension system1)</vt:lpstr>
      <vt:lpstr>T.29 pension exercise – EU comparison of  ADL as % of GDP in 2021 (1st pillar pension system)</vt:lpstr>
      <vt:lpstr>PowerPoint Presentation</vt:lpstr>
      <vt:lpstr>EU comparison of ADL as % of GDP: net increase  between 2021 and 2018 (1st pillar pension system)</vt:lpstr>
      <vt:lpstr>Enhancement of communication and reporting from an actuarial perspective </vt:lpstr>
      <vt:lpstr>Enhancement of communication and reporting from an actuarial perspective </vt:lpstr>
      <vt:lpstr>Key methodological considerations: Closed versus open-group approach</vt:lpstr>
      <vt:lpstr>Conduct of periodic actuarial reviews of SSPS: an ILO perspective </vt:lpstr>
      <vt:lpstr>Effective communication and interpretation of T.29 social security pension figures</vt:lpstr>
      <vt:lpstr>Illustration: Cyprus Social Insurance Scheme (SIS) – Eurostat 2023: ADL versus EPC-AWG 2024 (open-group)</vt:lpstr>
      <vt:lpstr>Concluding remarks </vt:lpstr>
      <vt:lpstr>Actuarial Association of Europe (AAE) </vt:lpstr>
      <vt:lpstr>References</vt:lpstr>
      <vt:lpstr>ANNEX:  The EU pensions landscape</vt:lpstr>
      <vt:lpstr>Structure of retirement-income provision</vt:lpstr>
      <vt:lpstr>Automatic adjustment mechanisms</vt:lpstr>
      <vt:lpstr>Covid-motivated pension reforms adopted, by trend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Linda van den Akker</dc:creator>
  <cp:lastModifiedBy>Stavrakis, Constantinos</cp:lastModifiedBy>
  <cp:revision>127</cp:revision>
  <cp:lastPrinted>2025-04-03T07:51:03Z</cp:lastPrinted>
  <dcterms:created xsi:type="dcterms:W3CDTF">2017-04-07T11:37:20Z</dcterms:created>
  <dcterms:modified xsi:type="dcterms:W3CDTF">2025-04-03T10:49:52Z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0x0101006C792F7F1555B4428F7DBDE5A96B90F6</vt:lpwstr>
  </property>
  <property fmtid="{D5CDD505-2E9C-101B-9397-08002B2CF9AE}" pid="3" name="MediaServiceImageTags">
    <vt:lpwstr/>
  </property>
</Properties>
</file>