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13"/>
  </p:notesMasterIdLst>
  <p:sldIdLst>
    <p:sldId id="437" r:id="rId5"/>
    <p:sldId id="282" r:id="rId6"/>
    <p:sldId id="301" r:id="rId7"/>
    <p:sldId id="1518" r:id="rId8"/>
    <p:sldId id="1519" r:id="rId9"/>
    <p:sldId id="1520" r:id="rId10"/>
    <p:sldId id="1521" r:id="rId11"/>
    <p:sldId id="1522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609585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121917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828754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2438339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3047924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3657509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4267093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4876678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064C932-C415-BD2E-F565-418E73B1AB0C}" name="MANCEBO Maitane, RPS/IAS" initials="MM" userId="S::Maitane.MANCEBO@oecd.org::7e0a80eb-9b9d-48a2-b58f-d9749f4e7404" providerId="AD"/>
  <p188:author id="{9079644A-434C-D0EF-58DD-63214076A645}" name="Martin Melchior" initials="MM" userId="S::mme@archanan.com::27b7f25a-088b-4ef2-9e5d-f5b3078b4728" providerId="AD"/>
  <p188:author id="{4C26C7D2-1412-075C-F36B-36492379C00C}" name="Martin Melchior" initials="MM" userId="S::mme_melcon.dk#ext#@actuaryeu.onmicrosoft.com::37cc70bf-f0ca-4f80-8e54-d71b923449ba" providerId="AD"/>
  <p188:author id="{FFF007D9-72A1-1761-368E-9B0DB2E53013}" name="Stephanos Hadjistyllis" initials="S" userId="S::stephanos@shsactuarial.com::63b9db5f-8d19-468b-aa13-2edd97c64631" providerId="AD"/>
  <p188:author id="{2E2D26EA-6D30-3FC3-ECDB-92211B53494F}" name="karel.h.goossens" initials="ka" userId="S::karel.h.goossens_gmail.com#ext#@actuaryeu.onmicrosoft.com::90e6774a-eff4-417f-b5b7-9f07eedceee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8"/>
    <a:srgbClr val="F5F8FD"/>
    <a:srgbClr val="CABB15"/>
    <a:srgbClr val="95B1D2"/>
    <a:srgbClr val="2D8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93" autoAdjust="0"/>
  </p:normalViewPr>
  <p:slideViewPr>
    <p:cSldViewPr snapToGrid="0">
      <p:cViewPr varScale="1">
        <p:scale>
          <a:sx n="91" d="100"/>
          <a:sy n="91" d="100"/>
        </p:scale>
        <p:origin x="13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E601A-0045-4B70-B39D-F524FC8F09DF}" type="doc">
      <dgm:prSet loTypeId="urn:microsoft.com/office/officeart/2005/8/layout/vList6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D7EDE510-AF3B-41B8-8325-5680080DA276}">
      <dgm:prSet phldrT="[Text]" custT="1"/>
      <dgm:spPr/>
      <dgm:t>
        <a:bodyPr/>
        <a:lstStyle/>
        <a:p>
          <a:r>
            <a:rPr lang="en-GB" sz="2800" dirty="0">
              <a:latin typeface="Calibri" panose="020F0502020204030204" pitchFamily="34" charset="0"/>
              <a:cs typeface="Calibri" panose="020F0502020204030204" pitchFamily="34" charset="0"/>
            </a:rPr>
            <a:t>First Pillar</a:t>
          </a:r>
        </a:p>
      </dgm:t>
    </dgm:pt>
    <dgm:pt modelId="{7CA28F56-2577-49A6-A251-E4380F63702A}" type="parTrans" cxnId="{F9D8C242-8C17-4B60-944B-03B45CC2ACF7}">
      <dgm:prSet/>
      <dgm:spPr/>
      <dgm:t>
        <a:bodyPr/>
        <a:lstStyle/>
        <a:p>
          <a:endParaRPr lang="en-GB" sz="1000"/>
        </a:p>
      </dgm:t>
    </dgm:pt>
    <dgm:pt modelId="{C4FD26E7-F6C3-4410-9EA4-082E02B6CC06}" type="sibTrans" cxnId="{F9D8C242-8C17-4B60-944B-03B45CC2ACF7}">
      <dgm:prSet/>
      <dgm:spPr/>
      <dgm:t>
        <a:bodyPr/>
        <a:lstStyle/>
        <a:p>
          <a:endParaRPr lang="en-GB" sz="1000"/>
        </a:p>
      </dgm:t>
    </dgm:pt>
    <dgm:pt modelId="{F05FE2D6-0A79-42CE-BF02-5CDF74A3D63A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Net replacement rate for average earner: 86.5%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* </a:t>
          </a:r>
          <a:r>
            <a:rPr lang="en-GB" sz="1400" baseline="0" dirty="0">
              <a:latin typeface="Calibri" panose="020F0502020204030204" pitchFamily="34" charset="0"/>
              <a:cs typeface="Calibri" panose="020F0502020204030204" pitchFamily="34" charset="0"/>
            </a:rPr>
            <a:t>(down to 57.6% and 41.4% for 2x and 3x average earnings)</a:t>
          </a:r>
          <a:endParaRPr lang="en-GB" sz="1800" baseline="30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5A6F48-8BF4-480F-87E6-2BED60CA2057}" type="parTrans" cxnId="{8605360D-41DB-437D-A36A-F96DFE8B2CD1}">
      <dgm:prSet/>
      <dgm:spPr/>
      <dgm:t>
        <a:bodyPr/>
        <a:lstStyle/>
        <a:p>
          <a:endParaRPr lang="en-GB" sz="1000"/>
        </a:p>
      </dgm:t>
    </dgm:pt>
    <dgm:pt modelId="{A0A9D649-D9CA-4FB6-AA9E-959A0DBB9EE2}" type="sibTrans" cxnId="{8605360D-41DB-437D-A36A-F96DFE8B2CD1}">
      <dgm:prSet/>
      <dgm:spPr/>
      <dgm:t>
        <a:bodyPr/>
        <a:lstStyle/>
        <a:p>
          <a:endParaRPr lang="en-GB" sz="1000"/>
        </a:p>
      </dgm:t>
    </dgm:pt>
    <dgm:pt modelId="{A0DBC8B4-0692-4AC3-B12A-BA07360F2675}">
      <dgm:prSet phldrT="[Text]" custT="1"/>
      <dgm:spPr/>
      <dgm:t>
        <a:bodyPr/>
        <a:lstStyle/>
        <a:p>
          <a:r>
            <a:rPr lang="en-GB" sz="2800" dirty="0">
              <a:latin typeface="Calibri" panose="020F0502020204030204" pitchFamily="34" charset="0"/>
              <a:cs typeface="Calibri" panose="020F0502020204030204" pitchFamily="34" charset="0"/>
            </a:rPr>
            <a:t>Second Pillar</a:t>
          </a:r>
        </a:p>
      </dgm:t>
    </dgm:pt>
    <dgm:pt modelId="{29E064EF-820B-4DE0-856A-D7D6173315A5}" type="parTrans" cxnId="{88D6743F-56C3-46EA-9177-5E854628B715}">
      <dgm:prSet/>
      <dgm:spPr/>
      <dgm:t>
        <a:bodyPr/>
        <a:lstStyle/>
        <a:p>
          <a:endParaRPr lang="en-GB" sz="1000"/>
        </a:p>
      </dgm:t>
    </dgm:pt>
    <dgm:pt modelId="{E74ACEFC-D86C-48ED-BBBF-CF72148B20B8}" type="sibTrans" cxnId="{88D6743F-56C3-46EA-9177-5E854628B715}">
      <dgm:prSet/>
      <dgm:spPr/>
      <dgm:t>
        <a:bodyPr/>
        <a:lstStyle/>
        <a:p>
          <a:endParaRPr lang="en-GB" sz="1000"/>
        </a:p>
      </dgm:t>
    </dgm:pt>
    <dgm:pt modelId="{DAD1815A-C9C9-44D7-B983-6F36A4BBC3D6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</dgm:t>
    </dgm:pt>
    <dgm:pt modelId="{64240BCB-5C01-439F-8EBC-545D4D9E2222}" type="parTrans" cxnId="{1696C1E5-7A5B-4CC4-A66B-F05BC47915B5}">
      <dgm:prSet/>
      <dgm:spPr/>
      <dgm:t>
        <a:bodyPr/>
        <a:lstStyle/>
        <a:p>
          <a:endParaRPr lang="en-GB" sz="1000"/>
        </a:p>
      </dgm:t>
    </dgm:pt>
    <dgm:pt modelId="{FA872ABC-2FD6-44CB-AAF6-5560866C1CEB}" type="sibTrans" cxnId="{1696C1E5-7A5B-4CC4-A66B-F05BC47915B5}">
      <dgm:prSet/>
      <dgm:spPr/>
      <dgm:t>
        <a:bodyPr/>
        <a:lstStyle/>
        <a:p>
          <a:endParaRPr lang="en-GB" sz="1000"/>
        </a:p>
      </dgm:t>
    </dgm:pt>
    <dgm:pt modelId="{7C1B93BE-92BF-4F25-9240-E75CDDB226FC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Great majority DC</a:t>
          </a:r>
          <a:endParaRPr lang="en-GB" sz="20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7AE8E3B-E65D-4C4F-A043-35957A7E11A2}" type="parTrans" cxnId="{09F467E9-D7CA-4346-ACC7-F2ADA3113F65}">
      <dgm:prSet/>
      <dgm:spPr/>
      <dgm:t>
        <a:bodyPr/>
        <a:lstStyle/>
        <a:p>
          <a:endParaRPr lang="en-GB" sz="1000"/>
        </a:p>
      </dgm:t>
    </dgm:pt>
    <dgm:pt modelId="{8DFF9CC5-7732-4DAA-933A-208519DC48BE}" type="sibTrans" cxnId="{09F467E9-D7CA-4346-ACC7-F2ADA3113F65}">
      <dgm:prSet/>
      <dgm:spPr/>
      <dgm:t>
        <a:bodyPr/>
        <a:lstStyle/>
        <a:p>
          <a:endParaRPr lang="en-GB" sz="1000"/>
        </a:p>
      </dgm:t>
    </dgm:pt>
    <dgm:pt modelId="{7FF9744C-8811-4D4F-972E-ECDF2C4E6B72}">
      <dgm:prSet phldrT="[Text]" custT="1"/>
      <dgm:spPr/>
      <dgm:t>
        <a:bodyPr/>
        <a:lstStyle/>
        <a:p>
          <a:r>
            <a:rPr lang="en-GB" sz="2800" dirty="0">
              <a:latin typeface="Calibri" panose="020F0502020204030204" pitchFamily="34" charset="0"/>
              <a:cs typeface="Calibri" panose="020F0502020204030204" pitchFamily="34" charset="0"/>
            </a:rPr>
            <a:t>Third Pillar</a:t>
          </a:r>
        </a:p>
      </dgm:t>
    </dgm:pt>
    <dgm:pt modelId="{8CD0BD23-936E-4518-84E4-34BA0E3506DC}" type="parTrans" cxnId="{C4F6F8AC-9996-4866-BA51-BF4E6A90DB86}">
      <dgm:prSet/>
      <dgm:spPr/>
      <dgm:t>
        <a:bodyPr/>
        <a:lstStyle/>
        <a:p>
          <a:endParaRPr lang="en-GB" sz="1000"/>
        </a:p>
      </dgm:t>
    </dgm:pt>
    <dgm:pt modelId="{E408B6F6-F997-4960-A20B-BCF2B9C6CD8D}" type="sibTrans" cxnId="{C4F6F8AC-9996-4866-BA51-BF4E6A90DB86}">
      <dgm:prSet/>
      <dgm:spPr/>
      <dgm:t>
        <a:bodyPr/>
        <a:lstStyle/>
        <a:p>
          <a:endParaRPr lang="en-GB" sz="1000"/>
        </a:p>
      </dgm:t>
    </dgm:pt>
    <dgm:pt modelId="{2907FB0C-A5E9-4D88-A4FB-D984F1504BF2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</dgm:t>
    </dgm:pt>
    <dgm:pt modelId="{0D1A4EB3-7AEE-4F12-AD4E-AE33252A823C}" type="parTrans" cxnId="{7744D7E1-932F-4977-8FBD-154DAAD281B1}">
      <dgm:prSet/>
      <dgm:spPr/>
      <dgm:t>
        <a:bodyPr/>
        <a:lstStyle/>
        <a:p>
          <a:endParaRPr lang="en-GB" sz="1000"/>
        </a:p>
      </dgm:t>
    </dgm:pt>
    <dgm:pt modelId="{FE374CA2-6EF7-4687-9044-89E3DE6F2ADC}" type="sibTrans" cxnId="{7744D7E1-932F-4977-8FBD-154DAAD281B1}">
      <dgm:prSet/>
      <dgm:spPr/>
      <dgm:t>
        <a:bodyPr/>
        <a:lstStyle/>
        <a:p>
          <a:endParaRPr lang="en-GB" sz="1000"/>
        </a:p>
      </dgm:t>
    </dgm:pt>
    <dgm:pt modelId="{D4FE39ED-04D1-40D3-A353-34C01F42B2FA}">
      <dgm:prSet phldrT="[Text]" custT="1"/>
      <dgm:spPr/>
      <dgm:t>
        <a:bodyPr/>
        <a:lstStyle/>
        <a:p>
          <a:r>
            <a:rPr lang="en-GB" sz="1800" baseline="0" dirty="0">
              <a:latin typeface="Calibri" panose="020F0502020204030204" pitchFamily="34" charset="0"/>
              <a:cs typeface="Calibri" panose="020F0502020204030204" pitchFamily="34" charset="0"/>
            </a:rPr>
            <a:t>Public pension spending: 11.3% of GDP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endParaRPr lang="en-GB" sz="180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D5CAD5B-EBD0-4570-84D9-3CDF330F52D9}" type="parTrans" cxnId="{FEA2FE57-3817-4B29-81F7-F101F7B62298}">
      <dgm:prSet/>
      <dgm:spPr/>
      <dgm:t>
        <a:bodyPr/>
        <a:lstStyle/>
        <a:p>
          <a:endParaRPr lang="en-GB"/>
        </a:p>
      </dgm:t>
    </dgm:pt>
    <dgm:pt modelId="{6A213B15-DF52-46D1-94F8-E3A5CC9DCEE6}" type="sibTrans" cxnId="{FEA2FE57-3817-4B29-81F7-F101F7B62298}">
      <dgm:prSet/>
      <dgm:spPr/>
      <dgm:t>
        <a:bodyPr/>
        <a:lstStyle/>
        <a:p>
          <a:endParaRPr lang="en-GB"/>
        </a:p>
      </dgm:t>
    </dgm:pt>
    <dgm:pt modelId="{804952AD-668C-4F05-A83B-466AB973DC54}">
      <dgm:prSet phldrT="[Text]" custT="1"/>
      <dgm:spPr/>
      <dgm:t>
        <a:bodyPr/>
        <a:lstStyle/>
        <a:p>
          <a:r>
            <a:rPr lang="en-GB" sz="1800" baseline="0" dirty="0">
              <a:latin typeface="Calibri" panose="020F0502020204030204" pitchFamily="34" charset="0"/>
              <a:cs typeface="Calibri" panose="020F0502020204030204" pitchFamily="34" charset="0"/>
            </a:rPr>
            <a:t>Automatic indexation linked to inflation</a:t>
          </a:r>
        </a:p>
      </dgm:t>
    </dgm:pt>
    <dgm:pt modelId="{B2E285B5-85A1-4FC5-B67B-1309884D0A3D}" type="parTrans" cxnId="{1490F474-D30A-477B-B450-44BF0D6FA781}">
      <dgm:prSet/>
      <dgm:spPr/>
      <dgm:t>
        <a:bodyPr/>
        <a:lstStyle/>
        <a:p>
          <a:endParaRPr lang="en-GB"/>
        </a:p>
      </dgm:t>
    </dgm:pt>
    <dgm:pt modelId="{AF1D9855-064B-4110-9B8F-F660248BCA3B}" type="sibTrans" cxnId="{1490F474-D30A-477B-B450-44BF0D6FA781}">
      <dgm:prSet/>
      <dgm:spPr/>
      <dgm:t>
        <a:bodyPr/>
        <a:lstStyle/>
        <a:p>
          <a:endParaRPr lang="en-GB"/>
        </a:p>
      </dgm:t>
    </dgm:pt>
    <dgm:pt modelId="{9F527156-E88F-48EF-9A8C-E158266E06C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Earnings-related scheme, with a minimum contributory 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pension</a:t>
          </a:r>
        </a:p>
      </dgm:t>
    </dgm:pt>
    <dgm:pt modelId="{347BD53F-0B3A-4945-81E8-B11FA9FA651C}" type="parTrans" cxnId="{64A9B1C0-3D5E-47FB-A752-168159686AE8}">
      <dgm:prSet/>
      <dgm:spPr/>
      <dgm:t>
        <a:bodyPr/>
        <a:lstStyle/>
        <a:p>
          <a:endParaRPr lang="en-GB"/>
        </a:p>
      </dgm:t>
    </dgm:pt>
    <dgm:pt modelId="{50AE88F9-62CD-44B7-A362-D31FAEE181DC}" type="sibTrans" cxnId="{64A9B1C0-3D5E-47FB-A752-168159686AE8}">
      <dgm:prSet/>
      <dgm:spPr/>
      <dgm:t>
        <a:bodyPr/>
        <a:lstStyle/>
        <a:p>
          <a:endParaRPr lang="en-GB"/>
        </a:p>
      </dgm:t>
    </dgm:pt>
    <dgm:pt modelId="{A3DA6C13-CF0F-49ED-ACF8-33E7EC32BDCC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Private pension expenditure 0.4% of GDP </a:t>
          </a:r>
          <a:r>
            <a:rPr lang="en-GB" sz="1400" dirty="0">
              <a:latin typeface="Calibri" panose="020F0502020204030204" pitchFamily="34" charset="0"/>
              <a:cs typeface="Calibri" panose="020F0502020204030204" pitchFamily="34" charset="0"/>
            </a:rPr>
            <a:t>(2019 figure)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gm:t>
    </dgm:pt>
    <dgm:pt modelId="{528821F4-BA30-4559-9857-18048B1C1C95}" type="parTrans" cxnId="{BA5241C1-0F73-4794-A303-545AAC7D73B3}">
      <dgm:prSet/>
      <dgm:spPr/>
      <dgm:t>
        <a:bodyPr/>
        <a:lstStyle/>
        <a:p>
          <a:endParaRPr lang="en-GB"/>
        </a:p>
      </dgm:t>
    </dgm:pt>
    <dgm:pt modelId="{C3EB2D1C-430F-4DB9-99F3-D7D473EC8039}" type="sibTrans" cxnId="{BA5241C1-0F73-4794-A303-545AAC7D73B3}">
      <dgm:prSet/>
      <dgm:spPr/>
      <dgm:t>
        <a:bodyPr/>
        <a:lstStyle/>
        <a:p>
          <a:endParaRPr lang="en-GB"/>
        </a:p>
      </dgm:t>
    </dgm:pt>
    <dgm:pt modelId="{13009B5C-8AB3-4E4D-AAD7-FB9EA078BD80}">
      <dgm:prSet phldrT="[Text]" custT="1"/>
      <dgm:spPr/>
      <dgm:t>
        <a:bodyPr/>
        <a:lstStyle/>
        <a:p>
          <a:endParaRPr lang="en-GB" sz="20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885C55-3DDE-4A9A-89F9-AE57CEA309B3}" type="parTrans" cxnId="{22651B76-9368-4FB0-945C-CE438E2EF0D0}">
      <dgm:prSet/>
      <dgm:spPr/>
      <dgm:t>
        <a:bodyPr/>
        <a:lstStyle/>
        <a:p>
          <a:endParaRPr lang="en-GB"/>
        </a:p>
      </dgm:t>
    </dgm:pt>
    <dgm:pt modelId="{0A2BC76A-96B2-4FA4-9D8F-10AE5174257E}" type="sibTrans" cxnId="{22651B76-9368-4FB0-945C-CE438E2EF0D0}">
      <dgm:prSet/>
      <dgm:spPr/>
      <dgm:t>
        <a:bodyPr/>
        <a:lstStyle/>
        <a:p>
          <a:endParaRPr lang="en-GB"/>
        </a:p>
      </dgm:t>
    </dgm:pt>
    <dgm:pt modelId="{E68BBDA1-CE11-4322-A81A-1F93DB86CEB8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They represent 38.2% of 2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</a:p>
      </dgm:t>
    </dgm:pt>
    <dgm:pt modelId="{82180616-2AD5-4043-AD9A-7352771ECD6A}" type="parTrans" cxnId="{D1EC4843-F6DD-4F66-8025-7F91365A7B95}">
      <dgm:prSet/>
      <dgm:spPr/>
      <dgm:t>
        <a:bodyPr/>
        <a:lstStyle/>
        <a:p>
          <a:endParaRPr lang="en-GB"/>
        </a:p>
      </dgm:t>
    </dgm:pt>
    <dgm:pt modelId="{CA9F4DAC-F708-42F0-A548-09B3E36FD47B}" type="sibTrans" cxnId="{D1EC4843-F6DD-4F66-8025-7F91365A7B95}">
      <dgm:prSet/>
      <dgm:spPr/>
      <dgm:t>
        <a:bodyPr/>
        <a:lstStyle/>
        <a:p>
          <a:endParaRPr lang="en-GB"/>
        </a:p>
      </dgm:t>
    </dgm:pt>
    <dgm:pt modelId="{F5516D24-877A-4EC4-B059-AEBE9EDC857E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DC</a:t>
          </a:r>
        </a:p>
      </dgm:t>
    </dgm:pt>
    <dgm:pt modelId="{936DB0F5-FCB2-486D-BC68-F38D30B385AB}" type="parTrans" cxnId="{7B978AC8-A06B-41F8-9EF9-3F83F2882330}">
      <dgm:prSet/>
      <dgm:spPr/>
      <dgm:t>
        <a:bodyPr/>
        <a:lstStyle/>
        <a:p>
          <a:endParaRPr lang="en-GB"/>
        </a:p>
      </dgm:t>
    </dgm:pt>
    <dgm:pt modelId="{F2E0B35E-677B-48A4-A072-1D4ABFEEF6E4}" type="sibTrans" cxnId="{7B978AC8-A06B-41F8-9EF9-3F83F2882330}">
      <dgm:prSet/>
      <dgm:spPr/>
      <dgm:t>
        <a:bodyPr/>
        <a:lstStyle/>
        <a:p>
          <a:endParaRPr lang="en-GB"/>
        </a:p>
      </dgm:t>
    </dgm:pt>
    <dgm:pt modelId="{E1845ADF-EA9F-45B1-BAC2-138A5373134F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They represent 61.8% of 2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  <a:endParaRPr lang="en-GB" sz="20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346AEB-726A-4C83-84E5-1B1AA518F652}" type="parTrans" cxnId="{98D4BB42-B874-40F8-9C38-861E6EA460C0}">
      <dgm:prSet/>
      <dgm:spPr/>
      <dgm:t>
        <a:bodyPr/>
        <a:lstStyle/>
        <a:p>
          <a:endParaRPr lang="en-GB"/>
        </a:p>
      </dgm:t>
    </dgm:pt>
    <dgm:pt modelId="{3D7D5330-241A-448A-BD05-B6510A871E23}" type="sibTrans" cxnId="{98D4BB42-B874-40F8-9C38-861E6EA460C0}">
      <dgm:prSet/>
      <dgm:spPr/>
      <dgm:t>
        <a:bodyPr/>
        <a:lstStyle/>
        <a:p>
          <a:endParaRPr lang="en-GB"/>
        </a:p>
      </dgm:t>
    </dgm:pt>
    <dgm:pt modelId="{8A3692AA-1487-4259-87A0-0703E700EB29}">
      <dgm:prSet phldrT="[Text]" custT="1"/>
      <dgm:spPr/>
      <dgm:t>
        <a:bodyPr/>
        <a:lstStyle/>
        <a:p>
          <a:endParaRPr lang="en-GB" sz="105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C83C84C-1795-450D-8937-993A0C3A60E8}" type="parTrans" cxnId="{D6051F80-6A6E-4444-8969-35F1CC3C32B9}">
      <dgm:prSet/>
      <dgm:spPr/>
      <dgm:t>
        <a:bodyPr/>
        <a:lstStyle/>
        <a:p>
          <a:endParaRPr lang="en-GB"/>
        </a:p>
      </dgm:t>
    </dgm:pt>
    <dgm:pt modelId="{673DA8A5-D5D6-42D1-8BB9-25B6BC64A12C}" type="sibTrans" cxnId="{D6051F80-6A6E-4444-8969-35F1CC3C32B9}">
      <dgm:prSet/>
      <dgm:spPr/>
      <dgm:t>
        <a:bodyPr/>
        <a:lstStyle/>
        <a:p>
          <a:endParaRPr lang="en-GB"/>
        </a:p>
      </dgm:t>
    </dgm:pt>
    <dgm:pt modelId="{46BF872E-AAE2-48CC-AA6E-5EE2947334CF}">
      <dgm:prSet phldrT="[Text]" custT="1"/>
      <dgm:spPr/>
      <dgm:t>
        <a:bodyPr/>
        <a:lstStyle/>
        <a:p>
          <a:endParaRPr lang="en-GB" sz="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B08B6AB-8BEA-4050-96FC-00DBC952D8BA}" type="parTrans" cxnId="{B798AEAD-7BF2-4931-9E9C-63C2F7F6A71B}">
      <dgm:prSet/>
      <dgm:spPr/>
      <dgm:t>
        <a:bodyPr/>
        <a:lstStyle/>
        <a:p>
          <a:endParaRPr lang="en-GB"/>
        </a:p>
      </dgm:t>
    </dgm:pt>
    <dgm:pt modelId="{E26AD8C2-4EE9-4A83-A872-231EB8F3BA66}" type="sibTrans" cxnId="{B798AEAD-7BF2-4931-9E9C-63C2F7F6A71B}">
      <dgm:prSet/>
      <dgm:spPr/>
      <dgm:t>
        <a:bodyPr/>
        <a:lstStyle/>
        <a:p>
          <a:endParaRPr lang="en-GB"/>
        </a:p>
      </dgm:t>
    </dgm:pt>
    <dgm:pt modelId="{9445A3C7-7C24-4B4C-86DF-46A745FE8783}">
      <dgm:prSet phldrT="[Text]" custT="1"/>
      <dgm:spPr/>
      <dgm:t>
        <a:bodyPr/>
        <a:lstStyle/>
        <a:p>
          <a:endParaRPr lang="en-GB" sz="9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9A8FC17-C330-4F3D-BAA0-25D8FEAB80CC}" type="parTrans" cxnId="{59737535-2BF7-46A0-A739-899FF7DD6711}">
      <dgm:prSet/>
      <dgm:spPr/>
      <dgm:t>
        <a:bodyPr/>
        <a:lstStyle/>
        <a:p>
          <a:endParaRPr lang="en-GB"/>
        </a:p>
      </dgm:t>
    </dgm:pt>
    <dgm:pt modelId="{5454F40D-D142-4170-98E1-0E9C20499683}" type="sibTrans" cxnId="{59737535-2BF7-46A0-A739-899FF7DD6711}">
      <dgm:prSet/>
      <dgm:spPr/>
      <dgm:t>
        <a:bodyPr/>
        <a:lstStyle/>
        <a:p>
          <a:endParaRPr lang="en-GB"/>
        </a:p>
      </dgm:t>
    </dgm:pt>
    <dgm:pt modelId="{7B029E91-5B6C-4AAE-9A42-1319FF0CE796}" type="pres">
      <dgm:prSet presAssocID="{B7FE601A-0045-4B70-B39D-F524FC8F09DF}" presName="Name0" presStyleCnt="0">
        <dgm:presLayoutVars>
          <dgm:dir/>
          <dgm:animLvl val="lvl"/>
          <dgm:resizeHandles/>
        </dgm:presLayoutVars>
      </dgm:prSet>
      <dgm:spPr/>
    </dgm:pt>
    <dgm:pt modelId="{C6B7551A-26FD-4F1C-8E38-E49CFE75E6F0}" type="pres">
      <dgm:prSet presAssocID="{D7EDE510-AF3B-41B8-8325-5680080DA276}" presName="linNode" presStyleCnt="0"/>
      <dgm:spPr/>
    </dgm:pt>
    <dgm:pt modelId="{0C27E620-5840-49CB-8A28-A79B6B46E123}" type="pres">
      <dgm:prSet presAssocID="{D7EDE510-AF3B-41B8-8325-5680080DA276}" presName="parentShp" presStyleLbl="node1" presStyleIdx="0" presStyleCnt="3" custScaleX="58208" custScaleY="134251" custLinFactNeighborX="-12739" custLinFactNeighborY="54">
        <dgm:presLayoutVars>
          <dgm:bulletEnabled val="1"/>
        </dgm:presLayoutVars>
      </dgm:prSet>
      <dgm:spPr/>
    </dgm:pt>
    <dgm:pt modelId="{712CB2A0-1A82-4961-855A-9AE6DB204836}" type="pres">
      <dgm:prSet presAssocID="{D7EDE510-AF3B-41B8-8325-5680080DA276}" presName="childShp" presStyleLbl="bgAccFollowNode1" presStyleIdx="0" presStyleCnt="3" custScaleX="128873" custScaleY="421907" custLinFactNeighborX="-11" custLinFactNeighborY="2168">
        <dgm:presLayoutVars>
          <dgm:bulletEnabled val="1"/>
        </dgm:presLayoutVars>
      </dgm:prSet>
      <dgm:spPr/>
    </dgm:pt>
    <dgm:pt modelId="{1F912291-7554-4AFE-8E50-0DC25C3C0EA3}" type="pres">
      <dgm:prSet presAssocID="{C4FD26E7-F6C3-4410-9EA4-082E02B6CC06}" presName="spacing" presStyleCnt="0"/>
      <dgm:spPr/>
    </dgm:pt>
    <dgm:pt modelId="{EEECE156-4AFD-4627-9C75-0E6D2DE4BA4B}" type="pres">
      <dgm:prSet presAssocID="{A0DBC8B4-0692-4AC3-B12A-BA07360F2675}" presName="linNode" presStyleCnt="0"/>
      <dgm:spPr/>
    </dgm:pt>
    <dgm:pt modelId="{0960CE4A-15FC-42E8-941F-3A19D8168495}" type="pres">
      <dgm:prSet presAssocID="{A0DBC8B4-0692-4AC3-B12A-BA07360F2675}" presName="parentShp" presStyleLbl="node1" presStyleIdx="1" presStyleCnt="3" custScaleX="58208" custScaleY="135867" custLinFactNeighborX="-12726" custLinFactNeighborY="54">
        <dgm:presLayoutVars>
          <dgm:bulletEnabled val="1"/>
        </dgm:presLayoutVars>
      </dgm:prSet>
      <dgm:spPr/>
    </dgm:pt>
    <dgm:pt modelId="{CB5A1B80-27A4-441E-9709-5FB59DFF7B29}" type="pres">
      <dgm:prSet presAssocID="{A0DBC8B4-0692-4AC3-B12A-BA07360F2675}" presName="childShp" presStyleLbl="bgAccFollowNode1" presStyleIdx="1" presStyleCnt="3" custScaleX="128873" custScaleY="353427">
        <dgm:presLayoutVars>
          <dgm:bulletEnabled val="1"/>
        </dgm:presLayoutVars>
      </dgm:prSet>
      <dgm:spPr/>
    </dgm:pt>
    <dgm:pt modelId="{ECEC931D-27A9-4FA3-9119-C45FE58A62E6}" type="pres">
      <dgm:prSet presAssocID="{E74ACEFC-D86C-48ED-BBBF-CF72148B20B8}" presName="spacing" presStyleCnt="0"/>
      <dgm:spPr/>
    </dgm:pt>
    <dgm:pt modelId="{8E59BF05-CB7F-4104-8C79-2B80B3C0331D}" type="pres">
      <dgm:prSet presAssocID="{7FF9744C-8811-4D4F-972E-ECDF2C4E6B72}" presName="linNode" presStyleCnt="0"/>
      <dgm:spPr/>
    </dgm:pt>
    <dgm:pt modelId="{4779EC76-6A7B-41F7-ADAE-3317F96D5173}" type="pres">
      <dgm:prSet presAssocID="{7FF9744C-8811-4D4F-972E-ECDF2C4E6B72}" presName="parentShp" presStyleLbl="node1" presStyleIdx="2" presStyleCnt="3" custScaleX="58208" custScaleY="119054" custLinFactNeighborX="-12726" custLinFactNeighborY="54">
        <dgm:presLayoutVars>
          <dgm:bulletEnabled val="1"/>
        </dgm:presLayoutVars>
      </dgm:prSet>
      <dgm:spPr/>
    </dgm:pt>
    <dgm:pt modelId="{E8D1E179-A3A2-4708-BD6F-50A7537C969B}" type="pres">
      <dgm:prSet presAssocID="{7FF9744C-8811-4D4F-972E-ECDF2C4E6B72}" presName="childShp" presStyleLbl="bgAccFollowNode1" presStyleIdx="2" presStyleCnt="3" custScaleX="128873" custScaleY="284297">
        <dgm:presLayoutVars>
          <dgm:bulletEnabled val="1"/>
        </dgm:presLayoutVars>
      </dgm:prSet>
      <dgm:spPr/>
    </dgm:pt>
  </dgm:ptLst>
  <dgm:cxnLst>
    <dgm:cxn modelId="{8605360D-41DB-437D-A36A-F96DFE8B2CD1}" srcId="{D7EDE510-AF3B-41B8-8325-5680080DA276}" destId="{F05FE2D6-0A79-42CE-BF02-5CDF74A3D63A}" srcOrd="2" destOrd="0" parTransId="{FD5A6F48-8BF4-480F-87E6-2BED60CA2057}" sibTransId="{A0A9D649-D9CA-4FB6-AA9E-959A0DBB9EE2}"/>
    <dgm:cxn modelId="{F81E8A18-AB27-4DD0-9046-6FAEC7181729}" type="presOf" srcId="{DAD1815A-C9C9-44D7-B983-6F36A4BBC3D6}" destId="{CB5A1B80-27A4-441E-9709-5FB59DFF7B29}" srcOrd="0" destOrd="1" presId="urn:microsoft.com/office/officeart/2005/8/layout/vList6"/>
    <dgm:cxn modelId="{59737535-2BF7-46A0-A739-899FF7DD6711}" srcId="{7FF9744C-8811-4D4F-972E-ECDF2C4E6B72}" destId="{9445A3C7-7C24-4B4C-86DF-46A745FE8783}" srcOrd="0" destOrd="0" parTransId="{59A8FC17-C330-4F3D-BAA0-25D8FEAB80CC}" sibTransId="{5454F40D-D142-4170-98E1-0E9C20499683}"/>
    <dgm:cxn modelId="{72F7F93E-592B-4144-86A6-086CABEB5505}" type="presOf" srcId="{7FF9744C-8811-4D4F-972E-ECDF2C4E6B72}" destId="{4779EC76-6A7B-41F7-ADAE-3317F96D5173}" srcOrd="0" destOrd="0" presId="urn:microsoft.com/office/officeart/2005/8/layout/vList6"/>
    <dgm:cxn modelId="{88D6743F-56C3-46EA-9177-5E854628B715}" srcId="{B7FE601A-0045-4B70-B39D-F524FC8F09DF}" destId="{A0DBC8B4-0692-4AC3-B12A-BA07360F2675}" srcOrd="1" destOrd="0" parTransId="{29E064EF-820B-4DE0-856A-D7D6173315A5}" sibTransId="{E74ACEFC-D86C-48ED-BBBF-CF72148B20B8}"/>
    <dgm:cxn modelId="{5A2A1B5B-7372-4287-BA85-7D841F57EF89}" type="presOf" srcId="{B7FE601A-0045-4B70-B39D-F524FC8F09DF}" destId="{7B029E91-5B6C-4AAE-9A42-1319FF0CE796}" srcOrd="0" destOrd="0" presId="urn:microsoft.com/office/officeart/2005/8/layout/vList6"/>
    <dgm:cxn modelId="{0DA1705E-7594-4BC9-8DE1-A3E3D8F02B6E}" type="presOf" srcId="{D4FE39ED-04D1-40D3-A353-34C01F42B2FA}" destId="{712CB2A0-1A82-4961-855A-9AE6DB204836}" srcOrd="0" destOrd="4" presId="urn:microsoft.com/office/officeart/2005/8/layout/vList6"/>
    <dgm:cxn modelId="{98D4BB42-B874-40F8-9C38-861E6EA460C0}" srcId="{A0DBC8B4-0692-4AC3-B12A-BA07360F2675}" destId="{E1845ADF-EA9F-45B1-BAC2-138A5373134F}" srcOrd="4" destOrd="0" parTransId="{B6346AEB-726A-4C83-84E5-1B1AA518F652}" sibTransId="{3D7D5330-241A-448A-BD05-B6510A871E23}"/>
    <dgm:cxn modelId="{F9D8C242-8C17-4B60-944B-03B45CC2ACF7}" srcId="{B7FE601A-0045-4B70-B39D-F524FC8F09DF}" destId="{D7EDE510-AF3B-41B8-8325-5680080DA276}" srcOrd="0" destOrd="0" parTransId="{7CA28F56-2577-49A6-A251-E4380F63702A}" sibTransId="{C4FD26E7-F6C3-4410-9EA4-082E02B6CC06}"/>
    <dgm:cxn modelId="{D1EC4843-F6DD-4F66-8025-7F91365A7B95}" srcId="{7FF9744C-8811-4D4F-972E-ECDF2C4E6B72}" destId="{E68BBDA1-CE11-4322-A81A-1F93DB86CEB8}" srcOrd="2" destOrd="0" parTransId="{82180616-2AD5-4043-AD9A-7352771ECD6A}" sibTransId="{CA9F4DAC-F708-42F0-A548-09B3E36FD47B}"/>
    <dgm:cxn modelId="{A3FA6C45-2267-4607-819B-D6E748E6CAD9}" type="presOf" srcId="{8A3692AA-1487-4259-87A0-0703E700EB29}" destId="{712CB2A0-1A82-4961-855A-9AE6DB204836}" srcOrd="0" destOrd="0" presId="urn:microsoft.com/office/officeart/2005/8/layout/vList6"/>
    <dgm:cxn modelId="{7D94DD65-52D5-4A7E-BA41-6C910359272E}" type="presOf" srcId="{E68BBDA1-CE11-4322-A81A-1F93DB86CEB8}" destId="{E8D1E179-A3A2-4708-BD6F-50A7537C969B}" srcOrd="0" destOrd="2" presId="urn:microsoft.com/office/officeart/2005/8/layout/vList6"/>
    <dgm:cxn modelId="{D4712E6C-2936-4C32-984C-FC91ADDA9942}" type="presOf" srcId="{13009B5C-8AB3-4E4D-AAD7-FB9EA078BD80}" destId="{CB5A1B80-27A4-441E-9709-5FB59DFF7B29}" srcOrd="0" destOrd="5" presId="urn:microsoft.com/office/officeart/2005/8/layout/vList6"/>
    <dgm:cxn modelId="{1490F474-D30A-477B-B450-44BF0D6FA781}" srcId="{D7EDE510-AF3B-41B8-8325-5680080DA276}" destId="{804952AD-668C-4F05-A83B-466AB973DC54}" srcOrd="3" destOrd="0" parTransId="{B2E285B5-85A1-4FC5-B67B-1309884D0A3D}" sibTransId="{AF1D9855-064B-4110-9B8F-F660248BCA3B}"/>
    <dgm:cxn modelId="{22651B76-9368-4FB0-945C-CE438E2EF0D0}" srcId="{A0DBC8B4-0692-4AC3-B12A-BA07360F2675}" destId="{13009B5C-8AB3-4E4D-AAD7-FB9EA078BD80}" srcOrd="5" destOrd="0" parTransId="{02885C55-3DDE-4A9A-89F9-AE57CEA309B3}" sibTransId="{0A2BC76A-96B2-4FA4-9D8F-10AE5174257E}"/>
    <dgm:cxn modelId="{82C89877-0F14-40D0-BC5E-291574DC5310}" type="presOf" srcId="{9445A3C7-7C24-4B4C-86DF-46A745FE8783}" destId="{E8D1E179-A3A2-4708-BD6F-50A7537C969B}" srcOrd="0" destOrd="0" presId="urn:microsoft.com/office/officeart/2005/8/layout/vList6"/>
    <dgm:cxn modelId="{3114C657-6F9C-45B8-948D-5FA2219A4D67}" type="presOf" srcId="{7C1B93BE-92BF-4F25-9240-E75CDDB226FC}" destId="{CB5A1B80-27A4-441E-9709-5FB59DFF7B29}" srcOrd="0" destOrd="3" presId="urn:microsoft.com/office/officeart/2005/8/layout/vList6"/>
    <dgm:cxn modelId="{FEA2FE57-3817-4B29-81F7-F101F7B62298}" srcId="{D7EDE510-AF3B-41B8-8325-5680080DA276}" destId="{D4FE39ED-04D1-40D3-A353-34C01F42B2FA}" srcOrd="4" destOrd="0" parTransId="{9D5CAD5B-EBD0-4570-84D9-3CDF330F52D9}" sibTransId="{6A213B15-DF52-46D1-94F8-E3A5CC9DCEE6}"/>
    <dgm:cxn modelId="{B3F92379-CF60-405B-9389-CFE4805FBE32}" type="presOf" srcId="{F5516D24-877A-4EC4-B059-AEBE9EDC857E}" destId="{E8D1E179-A3A2-4708-BD6F-50A7537C969B}" srcOrd="0" destOrd="3" presId="urn:microsoft.com/office/officeart/2005/8/layout/vList6"/>
    <dgm:cxn modelId="{585C957C-0983-4CB0-9473-551E92A157A9}" type="presOf" srcId="{9F527156-E88F-48EF-9A8C-E158266E06C4}" destId="{712CB2A0-1A82-4961-855A-9AE6DB204836}" srcOrd="0" destOrd="1" presId="urn:microsoft.com/office/officeart/2005/8/layout/vList6"/>
    <dgm:cxn modelId="{D6051F80-6A6E-4444-8969-35F1CC3C32B9}" srcId="{D7EDE510-AF3B-41B8-8325-5680080DA276}" destId="{8A3692AA-1487-4259-87A0-0703E700EB29}" srcOrd="0" destOrd="0" parTransId="{5C83C84C-1795-450D-8937-993A0C3A60E8}" sibTransId="{673DA8A5-D5D6-42D1-8BB9-25B6BC64A12C}"/>
    <dgm:cxn modelId="{74FE078A-0053-46A4-88A8-1987C9187A93}" type="presOf" srcId="{F05FE2D6-0A79-42CE-BF02-5CDF74A3D63A}" destId="{712CB2A0-1A82-4961-855A-9AE6DB204836}" srcOrd="0" destOrd="2" presId="urn:microsoft.com/office/officeart/2005/8/layout/vList6"/>
    <dgm:cxn modelId="{282AAE9C-3741-43F7-87BC-6B3129C301B0}" type="presOf" srcId="{D7EDE510-AF3B-41B8-8325-5680080DA276}" destId="{0C27E620-5840-49CB-8A28-A79B6B46E123}" srcOrd="0" destOrd="0" presId="urn:microsoft.com/office/officeart/2005/8/layout/vList6"/>
    <dgm:cxn modelId="{8C19B4AB-DB3F-4810-A294-E690852964D0}" type="presOf" srcId="{2907FB0C-A5E9-4D88-A4FB-D984F1504BF2}" destId="{E8D1E179-A3A2-4708-BD6F-50A7537C969B}" srcOrd="0" destOrd="1" presId="urn:microsoft.com/office/officeart/2005/8/layout/vList6"/>
    <dgm:cxn modelId="{C4F6F8AC-9996-4866-BA51-BF4E6A90DB86}" srcId="{B7FE601A-0045-4B70-B39D-F524FC8F09DF}" destId="{7FF9744C-8811-4D4F-972E-ECDF2C4E6B72}" srcOrd="2" destOrd="0" parTransId="{8CD0BD23-936E-4518-84E4-34BA0E3506DC}" sibTransId="{E408B6F6-F997-4960-A20B-BCF2B9C6CD8D}"/>
    <dgm:cxn modelId="{B798AEAD-7BF2-4931-9E9C-63C2F7F6A71B}" srcId="{A0DBC8B4-0692-4AC3-B12A-BA07360F2675}" destId="{46BF872E-AAE2-48CC-AA6E-5EE2947334CF}" srcOrd="0" destOrd="0" parTransId="{0B08B6AB-8BEA-4050-96FC-00DBC952D8BA}" sibTransId="{E26AD8C2-4EE9-4A83-A872-231EB8F3BA66}"/>
    <dgm:cxn modelId="{64A9B1C0-3D5E-47FB-A752-168159686AE8}" srcId="{D7EDE510-AF3B-41B8-8325-5680080DA276}" destId="{9F527156-E88F-48EF-9A8C-E158266E06C4}" srcOrd="1" destOrd="0" parTransId="{347BD53F-0B3A-4945-81E8-B11FA9FA651C}" sibTransId="{50AE88F9-62CD-44B7-A362-D31FAEE181DC}"/>
    <dgm:cxn modelId="{BA5241C1-0F73-4794-A303-545AAC7D73B3}" srcId="{A0DBC8B4-0692-4AC3-B12A-BA07360F2675}" destId="{A3DA6C13-CF0F-49ED-ACF8-33E7EC32BDCC}" srcOrd="2" destOrd="0" parTransId="{528821F4-BA30-4559-9857-18048B1C1C95}" sibTransId="{C3EB2D1C-430F-4DB9-99F3-D7D473EC8039}"/>
    <dgm:cxn modelId="{7B978AC8-A06B-41F8-9EF9-3F83F2882330}" srcId="{7FF9744C-8811-4D4F-972E-ECDF2C4E6B72}" destId="{F5516D24-877A-4EC4-B059-AEBE9EDC857E}" srcOrd="3" destOrd="0" parTransId="{936DB0F5-FCB2-486D-BC68-F38D30B385AB}" sibTransId="{F2E0B35E-677B-48A4-A072-1D4ABFEEF6E4}"/>
    <dgm:cxn modelId="{8114E1C9-AA9F-4526-85B7-E20259969012}" type="presOf" srcId="{804952AD-668C-4F05-A83B-466AB973DC54}" destId="{712CB2A0-1A82-4961-855A-9AE6DB204836}" srcOrd="0" destOrd="3" presId="urn:microsoft.com/office/officeart/2005/8/layout/vList6"/>
    <dgm:cxn modelId="{D0A4CAD5-3F6A-4BE3-882A-74095DC0B7C9}" type="presOf" srcId="{E1845ADF-EA9F-45B1-BAC2-138A5373134F}" destId="{CB5A1B80-27A4-441E-9709-5FB59DFF7B29}" srcOrd="0" destOrd="4" presId="urn:microsoft.com/office/officeart/2005/8/layout/vList6"/>
    <dgm:cxn modelId="{CDC811DC-226C-43B7-997A-6867B13A6F02}" type="presOf" srcId="{A0DBC8B4-0692-4AC3-B12A-BA07360F2675}" destId="{0960CE4A-15FC-42E8-941F-3A19D8168495}" srcOrd="0" destOrd="0" presId="urn:microsoft.com/office/officeart/2005/8/layout/vList6"/>
    <dgm:cxn modelId="{431E4EDE-DF16-4688-9D23-639D67088E09}" type="presOf" srcId="{46BF872E-AAE2-48CC-AA6E-5EE2947334CF}" destId="{CB5A1B80-27A4-441E-9709-5FB59DFF7B29}" srcOrd="0" destOrd="0" presId="urn:microsoft.com/office/officeart/2005/8/layout/vList6"/>
    <dgm:cxn modelId="{7744D7E1-932F-4977-8FBD-154DAAD281B1}" srcId="{7FF9744C-8811-4D4F-972E-ECDF2C4E6B72}" destId="{2907FB0C-A5E9-4D88-A4FB-D984F1504BF2}" srcOrd="1" destOrd="0" parTransId="{0D1A4EB3-7AEE-4F12-AD4E-AE33252A823C}" sibTransId="{FE374CA2-6EF7-4687-9044-89E3DE6F2ADC}"/>
    <dgm:cxn modelId="{1696C1E5-7A5B-4CC4-A66B-F05BC47915B5}" srcId="{A0DBC8B4-0692-4AC3-B12A-BA07360F2675}" destId="{DAD1815A-C9C9-44D7-B983-6F36A4BBC3D6}" srcOrd="1" destOrd="0" parTransId="{64240BCB-5C01-439F-8EBC-545D4D9E2222}" sibTransId="{FA872ABC-2FD6-44CB-AAF6-5560866C1CEB}"/>
    <dgm:cxn modelId="{09F467E9-D7CA-4346-ACC7-F2ADA3113F65}" srcId="{A0DBC8B4-0692-4AC3-B12A-BA07360F2675}" destId="{7C1B93BE-92BF-4F25-9240-E75CDDB226FC}" srcOrd="3" destOrd="0" parTransId="{77AE8E3B-E65D-4C4F-A043-35957A7E11A2}" sibTransId="{8DFF9CC5-7732-4DAA-933A-208519DC48BE}"/>
    <dgm:cxn modelId="{B3CFA1FE-7DC1-4649-B560-63F8AAFC1D8C}" type="presOf" srcId="{A3DA6C13-CF0F-49ED-ACF8-33E7EC32BDCC}" destId="{CB5A1B80-27A4-441E-9709-5FB59DFF7B29}" srcOrd="0" destOrd="2" presId="urn:microsoft.com/office/officeart/2005/8/layout/vList6"/>
    <dgm:cxn modelId="{892A9934-2483-49BA-AAA9-C21FF9DA06FA}" type="presParOf" srcId="{7B029E91-5B6C-4AAE-9A42-1319FF0CE796}" destId="{C6B7551A-26FD-4F1C-8E38-E49CFE75E6F0}" srcOrd="0" destOrd="0" presId="urn:microsoft.com/office/officeart/2005/8/layout/vList6"/>
    <dgm:cxn modelId="{1B32A593-0149-4802-83EA-CDFBC8569CB7}" type="presParOf" srcId="{C6B7551A-26FD-4F1C-8E38-E49CFE75E6F0}" destId="{0C27E620-5840-49CB-8A28-A79B6B46E123}" srcOrd="0" destOrd="0" presId="urn:microsoft.com/office/officeart/2005/8/layout/vList6"/>
    <dgm:cxn modelId="{003FBF4A-2D9A-44D5-A487-1E15C62C6A63}" type="presParOf" srcId="{C6B7551A-26FD-4F1C-8E38-E49CFE75E6F0}" destId="{712CB2A0-1A82-4961-855A-9AE6DB204836}" srcOrd="1" destOrd="0" presId="urn:microsoft.com/office/officeart/2005/8/layout/vList6"/>
    <dgm:cxn modelId="{EC491252-3550-48A3-A8B5-5C287A2E78F1}" type="presParOf" srcId="{7B029E91-5B6C-4AAE-9A42-1319FF0CE796}" destId="{1F912291-7554-4AFE-8E50-0DC25C3C0EA3}" srcOrd="1" destOrd="0" presId="urn:microsoft.com/office/officeart/2005/8/layout/vList6"/>
    <dgm:cxn modelId="{6A0A60D2-00ED-410A-AEE9-E39349E2A3EB}" type="presParOf" srcId="{7B029E91-5B6C-4AAE-9A42-1319FF0CE796}" destId="{EEECE156-4AFD-4627-9C75-0E6D2DE4BA4B}" srcOrd="2" destOrd="0" presId="urn:microsoft.com/office/officeart/2005/8/layout/vList6"/>
    <dgm:cxn modelId="{C515400B-56BC-4B0B-860E-08531C78221E}" type="presParOf" srcId="{EEECE156-4AFD-4627-9C75-0E6D2DE4BA4B}" destId="{0960CE4A-15FC-42E8-941F-3A19D8168495}" srcOrd="0" destOrd="0" presId="urn:microsoft.com/office/officeart/2005/8/layout/vList6"/>
    <dgm:cxn modelId="{CF8C7C35-CC84-4630-BD60-7300738F3AA2}" type="presParOf" srcId="{EEECE156-4AFD-4627-9C75-0E6D2DE4BA4B}" destId="{CB5A1B80-27A4-441E-9709-5FB59DFF7B29}" srcOrd="1" destOrd="0" presId="urn:microsoft.com/office/officeart/2005/8/layout/vList6"/>
    <dgm:cxn modelId="{6C3BAFD8-488A-4691-A5C4-DE38657DDD9C}" type="presParOf" srcId="{7B029E91-5B6C-4AAE-9A42-1319FF0CE796}" destId="{ECEC931D-27A9-4FA3-9119-C45FE58A62E6}" srcOrd="3" destOrd="0" presId="urn:microsoft.com/office/officeart/2005/8/layout/vList6"/>
    <dgm:cxn modelId="{1297A181-8D98-4B67-964F-772B07FCAA7D}" type="presParOf" srcId="{7B029E91-5B6C-4AAE-9A42-1319FF0CE796}" destId="{8E59BF05-CB7F-4104-8C79-2B80B3C0331D}" srcOrd="4" destOrd="0" presId="urn:microsoft.com/office/officeart/2005/8/layout/vList6"/>
    <dgm:cxn modelId="{A45205B7-C53C-442E-8011-4597C4D942A0}" type="presParOf" srcId="{8E59BF05-CB7F-4104-8C79-2B80B3C0331D}" destId="{4779EC76-6A7B-41F7-ADAE-3317F96D5173}" srcOrd="0" destOrd="0" presId="urn:microsoft.com/office/officeart/2005/8/layout/vList6"/>
    <dgm:cxn modelId="{73797236-BE02-4726-9C8E-8C662F86F10D}" type="presParOf" srcId="{8E59BF05-CB7F-4104-8C79-2B80B3C0331D}" destId="{E8D1E179-A3A2-4708-BD6F-50A7537C969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E601A-0045-4B70-B39D-F524FC8F09D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D7EDE510-AF3B-41B8-8325-5680080DA276}">
      <dgm:prSet phldrT="[Text]" custT="1"/>
      <dgm:spPr/>
      <dgm:t>
        <a:bodyPr/>
        <a:lstStyle/>
        <a:p>
          <a:r>
            <a:rPr lang="en-GB" sz="2000" b="1" dirty="0"/>
            <a:t>Employment Pension Plans </a:t>
          </a:r>
          <a:r>
            <a:rPr lang="en-GB" sz="1200" b="1" i="1" dirty="0"/>
            <a:t>(Planes de Pension de </a:t>
          </a:r>
          <a:r>
            <a:rPr lang="en-GB" sz="1200" b="1" i="1" dirty="0" err="1"/>
            <a:t>Empleo</a:t>
          </a:r>
          <a:r>
            <a:rPr lang="en-GB" sz="1200" b="1" i="1" dirty="0"/>
            <a:t>) </a:t>
          </a:r>
          <a:endParaRPr lang="en-GB" sz="2000" b="1" i="1" dirty="0"/>
        </a:p>
      </dgm:t>
    </dgm:pt>
    <dgm:pt modelId="{7CA28F56-2577-49A6-A251-E4380F63702A}" type="parTrans" cxnId="{F9D8C242-8C17-4B60-944B-03B45CC2ACF7}">
      <dgm:prSet/>
      <dgm:spPr/>
      <dgm:t>
        <a:bodyPr/>
        <a:lstStyle/>
        <a:p>
          <a:endParaRPr lang="en-GB"/>
        </a:p>
      </dgm:t>
    </dgm:pt>
    <dgm:pt modelId="{C4FD26E7-F6C3-4410-9EA4-082E02B6CC06}" type="sibTrans" cxnId="{F9D8C242-8C17-4B60-944B-03B45CC2ACF7}">
      <dgm:prSet/>
      <dgm:spPr/>
      <dgm:t>
        <a:bodyPr/>
        <a:lstStyle/>
        <a:p>
          <a:endParaRPr lang="en-GB"/>
        </a:p>
      </dgm:t>
    </dgm:pt>
    <dgm:pt modelId="{A198563A-72F0-4BF2-847E-87B51BEC1713}">
      <dgm:prSet phldrT="[Text]" custT="1"/>
      <dgm:spPr/>
      <dgm:t>
        <a:bodyPr/>
        <a:lstStyle/>
        <a:p>
          <a:r>
            <a:rPr lang="en-GB" sz="1400" dirty="0"/>
            <a:t>Regulated since 1987</a:t>
          </a:r>
        </a:p>
      </dgm:t>
    </dgm:pt>
    <dgm:pt modelId="{3B54421F-5FEB-429D-9D1D-FFF45C282855}" type="parTrans" cxnId="{B5CD9666-A326-4107-8EC7-B429936DEBB2}">
      <dgm:prSet/>
      <dgm:spPr/>
      <dgm:t>
        <a:bodyPr/>
        <a:lstStyle/>
        <a:p>
          <a:endParaRPr lang="en-GB"/>
        </a:p>
      </dgm:t>
    </dgm:pt>
    <dgm:pt modelId="{2FF5BB44-A6BB-4356-988B-203EC43DF3E6}" type="sibTrans" cxnId="{B5CD9666-A326-4107-8EC7-B429936DEBB2}">
      <dgm:prSet/>
      <dgm:spPr/>
      <dgm:t>
        <a:bodyPr/>
        <a:lstStyle/>
        <a:p>
          <a:endParaRPr lang="en-GB"/>
        </a:p>
      </dgm:t>
    </dgm:pt>
    <dgm:pt modelId="{F05FE2D6-0A79-42CE-BF02-5CDF74A3D63A}">
      <dgm:prSet phldrT="[Text]" custT="1"/>
      <dgm:spPr/>
      <dgm:t>
        <a:bodyPr/>
        <a:lstStyle/>
        <a:p>
          <a:r>
            <a:rPr lang="en-GB" sz="1400" dirty="0"/>
            <a:t>Promoted by the company</a:t>
          </a:r>
        </a:p>
      </dgm:t>
    </dgm:pt>
    <dgm:pt modelId="{FD5A6F48-8BF4-480F-87E6-2BED60CA2057}" type="parTrans" cxnId="{8605360D-41DB-437D-A36A-F96DFE8B2CD1}">
      <dgm:prSet/>
      <dgm:spPr/>
      <dgm:t>
        <a:bodyPr/>
        <a:lstStyle/>
        <a:p>
          <a:endParaRPr lang="en-GB"/>
        </a:p>
      </dgm:t>
    </dgm:pt>
    <dgm:pt modelId="{A0A9D649-D9CA-4FB6-AA9E-959A0DBB9EE2}" type="sibTrans" cxnId="{8605360D-41DB-437D-A36A-F96DFE8B2CD1}">
      <dgm:prSet/>
      <dgm:spPr/>
      <dgm:t>
        <a:bodyPr/>
        <a:lstStyle/>
        <a:p>
          <a:endParaRPr lang="en-GB"/>
        </a:p>
      </dgm:t>
    </dgm:pt>
    <dgm:pt modelId="{DAD1815A-C9C9-44D7-B983-6F36A4BBC3D6}">
      <dgm:prSet phldrT="[Text]" custT="1"/>
      <dgm:spPr/>
      <dgm:t>
        <a:bodyPr/>
        <a:lstStyle/>
        <a:p>
          <a:r>
            <a:rPr lang="en-GB" sz="1400" dirty="0"/>
            <a:t>Managed through a collective insurance taken by the company</a:t>
          </a:r>
        </a:p>
      </dgm:t>
    </dgm:pt>
    <dgm:pt modelId="{64240BCB-5C01-439F-8EBC-545D4D9E2222}" type="parTrans" cxnId="{1696C1E5-7A5B-4CC4-A66B-F05BC47915B5}">
      <dgm:prSet/>
      <dgm:spPr/>
      <dgm:t>
        <a:bodyPr/>
        <a:lstStyle/>
        <a:p>
          <a:endParaRPr lang="en-GB"/>
        </a:p>
      </dgm:t>
    </dgm:pt>
    <dgm:pt modelId="{FA872ABC-2FD6-44CB-AAF6-5560866C1CEB}" type="sibTrans" cxnId="{1696C1E5-7A5B-4CC4-A66B-F05BC47915B5}">
      <dgm:prSet/>
      <dgm:spPr/>
      <dgm:t>
        <a:bodyPr/>
        <a:lstStyle/>
        <a:p>
          <a:endParaRPr lang="en-GB"/>
        </a:p>
      </dgm:t>
    </dgm:pt>
    <dgm:pt modelId="{7C1B93BE-92BF-4F25-9240-E75CDDB226FC}">
      <dgm:prSet phldrT="[Text]" custT="1"/>
      <dgm:spPr/>
      <dgm:t>
        <a:bodyPr/>
        <a:lstStyle/>
        <a:p>
          <a:r>
            <a:rPr lang="en-GB" sz="1400" dirty="0"/>
            <a:t>Unique SAA for all participants, decided by the company</a:t>
          </a:r>
        </a:p>
      </dgm:t>
    </dgm:pt>
    <dgm:pt modelId="{77AE8E3B-E65D-4C4F-A043-35957A7E11A2}" type="parTrans" cxnId="{09F467E9-D7CA-4346-ACC7-F2ADA3113F65}">
      <dgm:prSet/>
      <dgm:spPr/>
      <dgm:t>
        <a:bodyPr/>
        <a:lstStyle/>
        <a:p>
          <a:endParaRPr lang="en-GB"/>
        </a:p>
      </dgm:t>
    </dgm:pt>
    <dgm:pt modelId="{8DFF9CC5-7732-4DAA-933A-208519DC48BE}" type="sibTrans" cxnId="{09F467E9-D7CA-4346-ACC7-F2ADA3113F65}">
      <dgm:prSet/>
      <dgm:spPr/>
      <dgm:t>
        <a:bodyPr/>
        <a:lstStyle/>
        <a:p>
          <a:endParaRPr lang="en-GB"/>
        </a:p>
      </dgm:t>
    </dgm:pt>
    <dgm:pt modelId="{7FF9744C-8811-4D4F-972E-ECDF2C4E6B72}">
      <dgm:prSet phldrT="[Text]" custT="1"/>
      <dgm:spPr/>
      <dgm:t>
        <a:bodyPr/>
        <a:lstStyle/>
        <a:p>
          <a:r>
            <a:rPr lang="en-GB" sz="2000" b="1" dirty="0"/>
            <a:t>Collective Life Insurance</a:t>
          </a:r>
        </a:p>
      </dgm:t>
    </dgm:pt>
    <dgm:pt modelId="{8CD0BD23-936E-4518-84E4-34BA0E3506DC}" type="parTrans" cxnId="{C4F6F8AC-9996-4866-BA51-BF4E6A90DB86}">
      <dgm:prSet/>
      <dgm:spPr/>
      <dgm:t>
        <a:bodyPr/>
        <a:lstStyle/>
        <a:p>
          <a:endParaRPr lang="en-GB"/>
        </a:p>
      </dgm:t>
    </dgm:pt>
    <dgm:pt modelId="{E408B6F6-F997-4960-A20B-BCF2B9C6CD8D}" type="sibTrans" cxnId="{C4F6F8AC-9996-4866-BA51-BF4E6A90DB86}">
      <dgm:prSet/>
      <dgm:spPr/>
      <dgm:t>
        <a:bodyPr/>
        <a:lstStyle/>
        <a:p>
          <a:endParaRPr lang="en-GB"/>
        </a:p>
      </dgm:t>
    </dgm:pt>
    <dgm:pt modelId="{2907FB0C-A5E9-4D88-A4FB-D984F1504BF2}">
      <dgm:prSet phldrT="[Text]" custT="1"/>
      <dgm:spPr/>
      <dgm:t>
        <a:bodyPr/>
        <a:lstStyle/>
        <a:p>
          <a:r>
            <a:rPr lang="en-GB" sz="1400" dirty="0"/>
            <a:t>Could be provided to only some employees, not all</a:t>
          </a:r>
        </a:p>
      </dgm:t>
    </dgm:pt>
    <dgm:pt modelId="{0D1A4EB3-7AEE-4F12-AD4E-AE33252A823C}" type="parTrans" cxnId="{7744D7E1-932F-4977-8FBD-154DAAD281B1}">
      <dgm:prSet/>
      <dgm:spPr/>
      <dgm:t>
        <a:bodyPr/>
        <a:lstStyle/>
        <a:p>
          <a:endParaRPr lang="en-GB"/>
        </a:p>
      </dgm:t>
    </dgm:pt>
    <dgm:pt modelId="{FE374CA2-6EF7-4687-9044-89E3DE6F2ADC}" type="sibTrans" cxnId="{7744D7E1-932F-4977-8FBD-154DAAD281B1}">
      <dgm:prSet/>
      <dgm:spPr/>
      <dgm:t>
        <a:bodyPr/>
        <a:lstStyle/>
        <a:p>
          <a:endParaRPr lang="en-GB"/>
        </a:p>
      </dgm:t>
    </dgm:pt>
    <dgm:pt modelId="{524F6B15-6F2B-4C8E-8A01-3E3D8DDCD22D}">
      <dgm:prSet phldrT="[Text]" custT="1"/>
      <dgm:spPr/>
      <dgm:t>
        <a:bodyPr/>
        <a:lstStyle/>
        <a:p>
          <a:r>
            <a:rPr lang="en-GB" sz="1400" dirty="0"/>
            <a:t>As dictated by law, controlled by “Control Commission” of employee and company representatives</a:t>
          </a:r>
        </a:p>
      </dgm:t>
    </dgm:pt>
    <dgm:pt modelId="{AD0CAEA7-DC2F-43DC-B36C-DE1C298FA9B2}" type="parTrans" cxnId="{2C8D60A0-766C-461E-B9CF-BE39988DD325}">
      <dgm:prSet/>
      <dgm:spPr/>
      <dgm:t>
        <a:bodyPr/>
        <a:lstStyle/>
        <a:p>
          <a:endParaRPr lang="en-GB"/>
        </a:p>
      </dgm:t>
    </dgm:pt>
    <dgm:pt modelId="{6F2E1690-487C-44A8-9E6C-61CCD0D4DA29}" type="sibTrans" cxnId="{2C8D60A0-766C-461E-B9CF-BE39988DD325}">
      <dgm:prSet/>
      <dgm:spPr/>
      <dgm:t>
        <a:bodyPr/>
        <a:lstStyle/>
        <a:p>
          <a:endParaRPr lang="en-GB"/>
        </a:p>
      </dgm:t>
    </dgm:pt>
    <dgm:pt modelId="{4E2D2D23-0040-4233-A069-617B928EFEDE}">
      <dgm:prSet phldrT="[Text]" custT="1"/>
      <dgm:spPr/>
      <dgm:t>
        <a:bodyPr/>
        <a:lstStyle/>
        <a:p>
          <a:endParaRPr lang="en-GB" sz="1400" dirty="0"/>
        </a:p>
      </dgm:t>
    </dgm:pt>
    <dgm:pt modelId="{DC476877-80AB-4995-B3B8-43202B12136F}" type="parTrans" cxnId="{2EFD50A3-E550-4F83-B45C-01E527F74EF2}">
      <dgm:prSet/>
      <dgm:spPr/>
      <dgm:t>
        <a:bodyPr/>
        <a:lstStyle/>
        <a:p>
          <a:endParaRPr lang="en-GB"/>
        </a:p>
      </dgm:t>
    </dgm:pt>
    <dgm:pt modelId="{3641638E-8825-431A-AA10-35DCFDB99D87}" type="sibTrans" cxnId="{2EFD50A3-E550-4F83-B45C-01E527F74EF2}">
      <dgm:prSet/>
      <dgm:spPr/>
      <dgm:t>
        <a:bodyPr/>
        <a:lstStyle/>
        <a:p>
          <a:endParaRPr lang="en-GB"/>
        </a:p>
      </dgm:t>
    </dgm:pt>
    <dgm:pt modelId="{F882C11E-A0AA-4A74-87B3-4406A6EB6808}">
      <dgm:prSet phldrT="[Text]" custT="1"/>
      <dgm:spPr/>
      <dgm:t>
        <a:bodyPr/>
        <a:lstStyle/>
        <a:p>
          <a:r>
            <a:rPr lang="en-GB" sz="1400" dirty="0"/>
            <a:t>Unique SAA for all participants, decided by the Control Commission</a:t>
          </a:r>
        </a:p>
      </dgm:t>
    </dgm:pt>
    <dgm:pt modelId="{089012EA-A724-4793-B6C1-B2F312403BC8}" type="parTrans" cxnId="{C0893E6D-5714-431F-B34E-F8EFFC2169FD}">
      <dgm:prSet/>
      <dgm:spPr/>
      <dgm:t>
        <a:bodyPr/>
        <a:lstStyle/>
        <a:p>
          <a:endParaRPr lang="en-GB"/>
        </a:p>
      </dgm:t>
    </dgm:pt>
    <dgm:pt modelId="{3BC11D69-B91E-4DC2-9BA0-4B804770A474}" type="sibTrans" cxnId="{C0893E6D-5714-431F-B34E-F8EFFC2169FD}">
      <dgm:prSet/>
      <dgm:spPr/>
      <dgm:t>
        <a:bodyPr/>
        <a:lstStyle/>
        <a:p>
          <a:endParaRPr lang="en-GB"/>
        </a:p>
      </dgm:t>
    </dgm:pt>
    <dgm:pt modelId="{441C69E6-F36A-48FB-8ABF-686F2ECDF40A}">
      <dgm:prSet phldrT="[Text]" custT="1"/>
      <dgm:spPr/>
      <dgm:t>
        <a:bodyPr/>
        <a:lstStyle/>
        <a:p>
          <a:r>
            <a:rPr lang="en-GB" sz="1400" dirty="0"/>
            <a:t>Contributions by employee and employer</a:t>
          </a:r>
        </a:p>
      </dgm:t>
    </dgm:pt>
    <dgm:pt modelId="{20B2CFE3-5764-4F2B-B33E-E171FDE38186}" type="parTrans" cxnId="{A531C61C-6B27-428E-B47F-ECFE2806EA48}">
      <dgm:prSet/>
      <dgm:spPr/>
      <dgm:t>
        <a:bodyPr/>
        <a:lstStyle/>
        <a:p>
          <a:endParaRPr lang="en-GB"/>
        </a:p>
      </dgm:t>
    </dgm:pt>
    <dgm:pt modelId="{95B0876A-ADB3-435E-AD84-281D5C15A756}" type="sibTrans" cxnId="{A531C61C-6B27-428E-B47F-ECFE2806EA48}">
      <dgm:prSet/>
      <dgm:spPr/>
      <dgm:t>
        <a:bodyPr/>
        <a:lstStyle/>
        <a:p>
          <a:endParaRPr lang="en-GB"/>
        </a:p>
      </dgm:t>
    </dgm:pt>
    <dgm:pt modelId="{A0DBC8B4-0692-4AC3-B12A-BA07360F2675}">
      <dgm:prSet phldrT="[Text]" custT="1"/>
      <dgm:spPr/>
      <dgm:t>
        <a:bodyPr/>
        <a:lstStyle/>
        <a:p>
          <a:r>
            <a:rPr lang="en-US" sz="2000" b="1" i="0" dirty="0"/>
            <a:t>Company Social Welfare Plans </a:t>
          </a:r>
          <a:r>
            <a:rPr lang="en-US" sz="1200" b="1" i="1" dirty="0"/>
            <a:t>(Planes de Prevision Social </a:t>
          </a:r>
          <a:r>
            <a:rPr lang="en-US" sz="1200" b="1" i="1" dirty="0" err="1"/>
            <a:t>Empresarial</a:t>
          </a:r>
          <a:r>
            <a:rPr lang="en-US" sz="1200" b="1" i="1" dirty="0"/>
            <a:t>)</a:t>
          </a:r>
          <a:endParaRPr lang="en-GB" sz="1200" b="1" i="1" dirty="0"/>
        </a:p>
      </dgm:t>
    </dgm:pt>
    <dgm:pt modelId="{E74ACEFC-D86C-48ED-BBBF-CF72148B20B8}" type="sibTrans" cxnId="{88D6743F-56C3-46EA-9177-5E854628B715}">
      <dgm:prSet/>
      <dgm:spPr/>
      <dgm:t>
        <a:bodyPr/>
        <a:lstStyle/>
        <a:p>
          <a:endParaRPr lang="en-GB"/>
        </a:p>
      </dgm:t>
    </dgm:pt>
    <dgm:pt modelId="{29E064EF-820B-4DE0-856A-D7D6173315A5}" type="parTrans" cxnId="{88D6743F-56C3-46EA-9177-5E854628B715}">
      <dgm:prSet/>
      <dgm:spPr/>
      <dgm:t>
        <a:bodyPr/>
        <a:lstStyle/>
        <a:p>
          <a:endParaRPr lang="en-GB"/>
        </a:p>
      </dgm:t>
    </dgm:pt>
    <dgm:pt modelId="{03AD6057-74FE-4741-99F1-6A45AE25BE9A}">
      <dgm:prSet phldrT="[Text]" custT="1"/>
      <dgm:spPr/>
      <dgm:t>
        <a:bodyPr/>
        <a:lstStyle/>
        <a:p>
          <a:r>
            <a:rPr lang="en-GB" sz="1400" dirty="0"/>
            <a:t>No “Control Commission”</a:t>
          </a:r>
        </a:p>
      </dgm:t>
    </dgm:pt>
    <dgm:pt modelId="{436E623D-F711-4146-A8D3-EA987F86D257}" type="parTrans" cxnId="{308292D6-EEF8-464A-84B3-61318BBCAE66}">
      <dgm:prSet/>
      <dgm:spPr/>
      <dgm:t>
        <a:bodyPr/>
        <a:lstStyle/>
        <a:p>
          <a:endParaRPr lang="en-GB"/>
        </a:p>
      </dgm:t>
    </dgm:pt>
    <dgm:pt modelId="{FCB429AC-D973-4D70-BE87-1969ADCA9C5B}" type="sibTrans" cxnId="{308292D6-EEF8-464A-84B3-61318BBCAE66}">
      <dgm:prSet/>
      <dgm:spPr/>
      <dgm:t>
        <a:bodyPr/>
        <a:lstStyle/>
        <a:p>
          <a:endParaRPr lang="en-GB"/>
        </a:p>
      </dgm:t>
    </dgm:pt>
    <dgm:pt modelId="{180FB1B0-B02D-4D1E-8A9F-1DE8ADFDFC0F}">
      <dgm:prSet phldrT="[Text]" custT="1"/>
      <dgm:spPr/>
      <dgm:t>
        <a:bodyPr/>
        <a:lstStyle/>
        <a:p>
          <a:r>
            <a:rPr lang="en-GB" sz="1400" dirty="0"/>
            <a:t>For ALL employees</a:t>
          </a:r>
        </a:p>
      </dgm:t>
    </dgm:pt>
    <dgm:pt modelId="{B62CCBBA-A00D-4C0E-B8E3-785A0E3432E3}" type="parTrans" cxnId="{971F12E1-8516-4ACB-890A-4754B2E90C94}">
      <dgm:prSet/>
      <dgm:spPr/>
      <dgm:t>
        <a:bodyPr/>
        <a:lstStyle/>
        <a:p>
          <a:endParaRPr lang="en-GB"/>
        </a:p>
      </dgm:t>
    </dgm:pt>
    <dgm:pt modelId="{8F4719E6-655F-4291-835F-31D8041D4B4D}" type="sibTrans" cxnId="{971F12E1-8516-4ACB-890A-4754B2E90C94}">
      <dgm:prSet/>
      <dgm:spPr/>
      <dgm:t>
        <a:bodyPr/>
        <a:lstStyle/>
        <a:p>
          <a:endParaRPr lang="en-GB"/>
        </a:p>
      </dgm:t>
    </dgm:pt>
    <dgm:pt modelId="{F46D8B9E-7BF0-4CC0-AB91-4F5D237CECD9}">
      <dgm:prSet phldrT="[Text]" custT="1"/>
      <dgm:spPr/>
      <dgm:t>
        <a:bodyPr/>
        <a:lstStyle/>
        <a:p>
          <a:r>
            <a:rPr lang="en-GB" sz="1400" dirty="0"/>
            <a:t>For ALL employees</a:t>
          </a:r>
        </a:p>
      </dgm:t>
    </dgm:pt>
    <dgm:pt modelId="{4CF0B4E3-FD00-46D5-A698-728536EA2D97}" type="parTrans" cxnId="{3C69E70A-F48B-4430-BFCC-241745CFCE2F}">
      <dgm:prSet/>
      <dgm:spPr/>
      <dgm:t>
        <a:bodyPr/>
        <a:lstStyle/>
        <a:p>
          <a:endParaRPr lang="en-GB"/>
        </a:p>
      </dgm:t>
    </dgm:pt>
    <dgm:pt modelId="{A96BA7C7-DFC0-4FA3-8D1B-2EA636B2FC7C}" type="sibTrans" cxnId="{3C69E70A-F48B-4430-BFCC-241745CFCE2F}">
      <dgm:prSet/>
      <dgm:spPr/>
      <dgm:t>
        <a:bodyPr/>
        <a:lstStyle/>
        <a:p>
          <a:endParaRPr lang="en-GB"/>
        </a:p>
      </dgm:t>
    </dgm:pt>
    <dgm:pt modelId="{A01D783D-D5E4-4F74-BB92-773CB6A9C85C}">
      <dgm:prSet phldrT="[Text]" custT="1"/>
      <dgm:spPr/>
      <dgm:t>
        <a:bodyPr/>
        <a:lstStyle/>
        <a:p>
          <a:r>
            <a:rPr lang="en-GB" sz="1400" dirty="0"/>
            <a:t>Managed through a collective insurance taken by the company</a:t>
          </a:r>
        </a:p>
      </dgm:t>
    </dgm:pt>
    <dgm:pt modelId="{13445853-B127-43A1-AB4E-0DBAD878AD8B}" type="parTrans" cxnId="{BBAFE63B-A3CE-499F-BF16-38FE90265005}">
      <dgm:prSet/>
      <dgm:spPr/>
      <dgm:t>
        <a:bodyPr/>
        <a:lstStyle/>
        <a:p>
          <a:endParaRPr lang="en-GB"/>
        </a:p>
      </dgm:t>
    </dgm:pt>
    <dgm:pt modelId="{36B9D0F4-D065-44E4-AC25-D847D4990EC9}" type="sibTrans" cxnId="{BBAFE63B-A3CE-499F-BF16-38FE90265005}">
      <dgm:prSet/>
      <dgm:spPr/>
      <dgm:t>
        <a:bodyPr/>
        <a:lstStyle/>
        <a:p>
          <a:endParaRPr lang="en-GB"/>
        </a:p>
      </dgm:t>
    </dgm:pt>
    <dgm:pt modelId="{77C29850-7E40-4A0A-BFCE-36AC0C63D441}">
      <dgm:prSet phldrT="[Text]" custT="1"/>
      <dgm:spPr/>
      <dgm:t>
        <a:bodyPr/>
        <a:lstStyle/>
        <a:p>
          <a:r>
            <a:rPr lang="en-GB" sz="1400" dirty="0"/>
            <a:t>Limited annual contributions (max 10,000 EUR)</a:t>
          </a:r>
        </a:p>
      </dgm:t>
    </dgm:pt>
    <dgm:pt modelId="{0FC68DAC-5541-4C71-8ACB-1106F8533C37}" type="parTrans" cxnId="{D7FEFA54-F4F5-40ED-9719-E32611BF3F21}">
      <dgm:prSet/>
      <dgm:spPr/>
      <dgm:t>
        <a:bodyPr/>
        <a:lstStyle/>
        <a:p>
          <a:endParaRPr lang="en-GB"/>
        </a:p>
      </dgm:t>
    </dgm:pt>
    <dgm:pt modelId="{039D9B02-CFD6-4C86-A9A6-C01F63A53A35}" type="sibTrans" cxnId="{D7FEFA54-F4F5-40ED-9719-E32611BF3F21}">
      <dgm:prSet/>
      <dgm:spPr/>
      <dgm:t>
        <a:bodyPr/>
        <a:lstStyle/>
        <a:p>
          <a:endParaRPr lang="en-GB"/>
        </a:p>
      </dgm:t>
    </dgm:pt>
    <dgm:pt modelId="{C062A8DD-D4DE-43F5-B815-BF9093D76F00}">
      <dgm:prSet phldrT="[Text]" custT="1"/>
      <dgm:spPr/>
      <dgm:t>
        <a:bodyPr/>
        <a:lstStyle/>
        <a:p>
          <a:r>
            <a:rPr lang="en-GB" sz="1400" dirty="0"/>
            <a:t>Limited annual contributions (max 10,000 EUR)</a:t>
          </a:r>
        </a:p>
      </dgm:t>
    </dgm:pt>
    <dgm:pt modelId="{7E0B3ED6-FBEA-4F63-B4D8-551123AECAA2}" type="parTrans" cxnId="{3BF439B1-6B70-47EB-BC67-701E184BA82A}">
      <dgm:prSet/>
      <dgm:spPr/>
      <dgm:t>
        <a:bodyPr/>
        <a:lstStyle/>
        <a:p>
          <a:endParaRPr lang="en-GB"/>
        </a:p>
      </dgm:t>
    </dgm:pt>
    <dgm:pt modelId="{266C53F4-2537-480E-8C8F-1D3D2024074C}" type="sibTrans" cxnId="{3BF439B1-6B70-47EB-BC67-701E184BA82A}">
      <dgm:prSet/>
      <dgm:spPr/>
      <dgm:t>
        <a:bodyPr/>
        <a:lstStyle/>
        <a:p>
          <a:endParaRPr lang="en-GB"/>
        </a:p>
      </dgm:t>
    </dgm:pt>
    <dgm:pt modelId="{10ACFB6F-1168-4B8B-B165-8C33DA00FE35}">
      <dgm:prSet phldrT="[Text]" custT="1"/>
      <dgm:spPr/>
      <dgm:t>
        <a:bodyPr/>
        <a:lstStyle/>
        <a:p>
          <a:r>
            <a:rPr lang="en-GB" sz="1400" dirty="0"/>
            <a:t>Unique SAA for all participants, decided by the company</a:t>
          </a:r>
        </a:p>
      </dgm:t>
    </dgm:pt>
    <dgm:pt modelId="{2EE6F1F2-9542-491D-BE81-B5832CF958C5}" type="parTrans" cxnId="{96C8495B-DEC9-405F-97D5-4E6603202C63}">
      <dgm:prSet/>
      <dgm:spPr/>
      <dgm:t>
        <a:bodyPr/>
        <a:lstStyle/>
        <a:p>
          <a:endParaRPr lang="en-GB"/>
        </a:p>
      </dgm:t>
    </dgm:pt>
    <dgm:pt modelId="{C70BE8ED-848B-48E8-A434-3959080AB6B0}" type="sibTrans" cxnId="{96C8495B-DEC9-405F-97D5-4E6603202C63}">
      <dgm:prSet/>
      <dgm:spPr/>
      <dgm:t>
        <a:bodyPr/>
        <a:lstStyle/>
        <a:p>
          <a:endParaRPr lang="en-GB"/>
        </a:p>
      </dgm:t>
    </dgm:pt>
    <dgm:pt modelId="{0DB4F662-F93F-45FE-8042-F32F1582AAB0}">
      <dgm:prSet custT="1"/>
      <dgm:spPr/>
      <dgm:t>
        <a:bodyPr/>
        <a:lstStyle/>
        <a:p>
          <a:r>
            <a:rPr lang="en-GB" sz="1400" dirty="0"/>
            <a:t>No limit in annual contributions</a:t>
          </a:r>
        </a:p>
      </dgm:t>
    </dgm:pt>
    <dgm:pt modelId="{B631675E-16CA-40C6-9689-293C6E4230D1}" type="parTrans" cxnId="{DDE89493-1D3E-445E-A706-3D5724B56F9B}">
      <dgm:prSet/>
      <dgm:spPr/>
      <dgm:t>
        <a:bodyPr/>
        <a:lstStyle/>
        <a:p>
          <a:endParaRPr lang="en-GB"/>
        </a:p>
      </dgm:t>
    </dgm:pt>
    <dgm:pt modelId="{3679F716-3F18-4506-B101-012ACA3D4F90}" type="sibTrans" cxnId="{DDE89493-1D3E-445E-A706-3D5724B56F9B}">
      <dgm:prSet/>
      <dgm:spPr/>
      <dgm:t>
        <a:bodyPr/>
        <a:lstStyle/>
        <a:p>
          <a:endParaRPr lang="en-GB"/>
        </a:p>
      </dgm:t>
    </dgm:pt>
    <dgm:pt modelId="{141CBA71-8F42-43E2-A4A5-AF0DFEDB0A55}" type="pres">
      <dgm:prSet presAssocID="{B7FE601A-0045-4B70-B39D-F524FC8F09DF}" presName="Name0" presStyleCnt="0">
        <dgm:presLayoutVars>
          <dgm:chMax val="7"/>
          <dgm:chPref val="7"/>
          <dgm:dir/>
        </dgm:presLayoutVars>
      </dgm:prSet>
      <dgm:spPr/>
    </dgm:pt>
    <dgm:pt modelId="{EABFE995-007B-49A9-A650-A57DA09CABC6}" type="pres">
      <dgm:prSet presAssocID="{B7FE601A-0045-4B70-B39D-F524FC8F09DF}" presName="Name1" presStyleCnt="0"/>
      <dgm:spPr/>
    </dgm:pt>
    <dgm:pt modelId="{58C6EDA4-CC40-46DA-A5F4-FE95002E48EC}" type="pres">
      <dgm:prSet presAssocID="{B7FE601A-0045-4B70-B39D-F524FC8F09DF}" presName="cycle" presStyleCnt="0"/>
      <dgm:spPr/>
    </dgm:pt>
    <dgm:pt modelId="{BC892D33-D053-4ADE-A9A6-47FB2F5DCDFD}" type="pres">
      <dgm:prSet presAssocID="{B7FE601A-0045-4B70-B39D-F524FC8F09DF}" presName="srcNode" presStyleLbl="node1" presStyleIdx="0" presStyleCnt="3"/>
      <dgm:spPr/>
    </dgm:pt>
    <dgm:pt modelId="{85576050-EF06-4291-A6FD-2FB8CEBF2E2B}" type="pres">
      <dgm:prSet presAssocID="{B7FE601A-0045-4B70-B39D-F524FC8F09DF}" presName="conn" presStyleLbl="parChTrans1D2" presStyleIdx="0" presStyleCnt="1"/>
      <dgm:spPr/>
    </dgm:pt>
    <dgm:pt modelId="{3E43C61F-2359-4327-AC58-9476A64381C1}" type="pres">
      <dgm:prSet presAssocID="{B7FE601A-0045-4B70-B39D-F524FC8F09DF}" presName="extraNode" presStyleLbl="node1" presStyleIdx="0" presStyleCnt="3"/>
      <dgm:spPr/>
    </dgm:pt>
    <dgm:pt modelId="{5E7E199C-8156-4002-8393-776FAB2B2888}" type="pres">
      <dgm:prSet presAssocID="{B7FE601A-0045-4B70-B39D-F524FC8F09DF}" presName="dstNode" presStyleLbl="node1" presStyleIdx="0" presStyleCnt="3"/>
      <dgm:spPr/>
    </dgm:pt>
    <dgm:pt modelId="{E332D16D-080D-4FC7-89B5-1EC121A78A65}" type="pres">
      <dgm:prSet presAssocID="{D7EDE510-AF3B-41B8-8325-5680080DA276}" presName="text_1" presStyleLbl="node1" presStyleIdx="0" presStyleCnt="3" custScaleY="191431">
        <dgm:presLayoutVars>
          <dgm:bulletEnabled val="1"/>
        </dgm:presLayoutVars>
      </dgm:prSet>
      <dgm:spPr/>
    </dgm:pt>
    <dgm:pt modelId="{7B1929FE-B71F-490D-A499-14174FD19600}" type="pres">
      <dgm:prSet presAssocID="{D7EDE510-AF3B-41B8-8325-5680080DA276}" presName="accent_1" presStyleCnt="0"/>
      <dgm:spPr/>
    </dgm:pt>
    <dgm:pt modelId="{007EDCAC-365D-40EE-9F2B-51587D117FC9}" type="pres">
      <dgm:prSet presAssocID="{D7EDE510-AF3B-41B8-8325-5680080DA276}" presName="accentRepeatNode" presStyleLbl="solidFgAcc1" presStyleIdx="0" presStyleCnt="3" custLinFactNeighborY="-5778"/>
      <dgm:spPr/>
    </dgm:pt>
    <dgm:pt modelId="{B6CC48CC-ACE3-4B47-A2CC-1FBC8CF13A0D}" type="pres">
      <dgm:prSet presAssocID="{A0DBC8B4-0692-4AC3-B12A-BA07360F2675}" presName="text_2" presStyleLbl="node1" presStyleIdx="1" presStyleCnt="3" custScaleY="142183" custLinFactNeighborX="214" custLinFactNeighborY="28783">
        <dgm:presLayoutVars>
          <dgm:bulletEnabled val="1"/>
        </dgm:presLayoutVars>
      </dgm:prSet>
      <dgm:spPr/>
    </dgm:pt>
    <dgm:pt modelId="{07C21681-8865-4C3E-A384-A9AD785335E8}" type="pres">
      <dgm:prSet presAssocID="{A0DBC8B4-0692-4AC3-B12A-BA07360F2675}" presName="accent_2" presStyleCnt="0"/>
      <dgm:spPr/>
    </dgm:pt>
    <dgm:pt modelId="{3DD44814-BD53-441B-8EB1-CA63AB86F7D2}" type="pres">
      <dgm:prSet presAssocID="{A0DBC8B4-0692-4AC3-B12A-BA07360F2675}" presName="accentRepeatNode" presStyleLbl="solidFgAcc1" presStyleIdx="1" presStyleCnt="3" custLinFactNeighborX="-23458" custLinFactNeighborY="22308"/>
      <dgm:spPr/>
    </dgm:pt>
    <dgm:pt modelId="{F1CF2C5B-68FC-4A32-8EBF-248CD5E4E1C1}" type="pres">
      <dgm:prSet presAssocID="{7FF9744C-8811-4D4F-972E-ECDF2C4E6B72}" presName="text_3" presStyleLbl="node1" presStyleIdx="2" presStyleCnt="3" custScaleY="127964" custLinFactNeighborX="668" custLinFactNeighborY="21510">
        <dgm:presLayoutVars>
          <dgm:bulletEnabled val="1"/>
        </dgm:presLayoutVars>
      </dgm:prSet>
      <dgm:spPr/>
    </dgm:pt>
    <dgm:pt modelId="{CC3D3583-693A-46D0-BA15-62A36FEE2C03}" type="pres">
      <dgm:prSet presAssocID="{7FF9744C-8811-4D4F-972E-ECDF2C4E6B72}" presName="accent_3" presStyleCnt="0"/>
      <dgm:spPr/>
    </dgm:pt>
    <dgm:pt modelId="{B1C2DD46-CF48-448E-81DE-6FFEDE32FC18}" type="pres">
      <dgm:prSet presAssocID="{7FF9744C-8811-4D4F-972E-ECDF2C4E6B72}" presName="accentRepeatNode" presStyleLbl="solidFgAcc1" presStyleIdx="2" presStyleCnt="3" custLinFactNeighborX="-5520" custLinFactNeighborY="20369"/>
      <dgm:spPr/>
    </dgm:pt>
  </dgm:ptLst>
  <dgm:cxnLst>
    <dgm:cxn modelId="{3C69E70A-F48B-4430-BFCC-241745CFCE2F}" srcId="{A0DBC8B4-0692-4AC3-B12A-BA07360F2675}" destId="{F46D8B9E-7BF0-4CC0-AB91-4F5D237CECD9}" srcOrd="1" destOrd="0" parTransId="{4CF0B4E3-FD00-46D5-A698-728536EA2D97}" sibTransId="{A96BA7C7-DFC0-4FA3-8D1B-2EA636B2FC7C}"/>
    <dgm:cxn modelId="{8605360D-41DB-437D-A36A-F96DFE8B2CD1}" srcId="{D7EDE510-AF3B-41B8-8325-5680080DA276}" destId="{F05FE2D6-0A79-42CE-BF02-5CDF74A3D63A}" srcOrd="1" destOrd="0" parTransId="{FD5A6F48-8BF4-480F-87E6-2BED60CA2057}" sibTransId="{A0A9D649-D9CA-4FB6-AA9E-959A0DBB9EE2}"/>
    <dgm:cxn modelId="{7040850D-864D-41D9-BCB1-F648D9E8F752}" type="presOf" srcId="{D7EDE510-AF3B-41B8-8325-5680080DA276}" destId="{E332D16D-080D-4FC7-89B5-1EC121A78A65}" srcOrd="0" destOrd="0" presId="urn:microsoft.com/office/officeart/2008/layout/VerticalCurvedList"/>
    <dgm:cxn modelId="{E3CAF513-CF9A-4C5B-A268-64F2976E7388}" type="presOf" srcId="{10ACFB6F-1168-4B8B-B165-8C33DA00FE35}" destId="{F1CF2C5B-68FC-4A32-8EBF-248CD5E4E1C1}" srcOrd="0" destOrd="3" presId="urn:microsoft.com/office/officeart/2008/layout/VerticalCurvedList"/>
    <dgm:cxn modelId="{2A1AFC13-D1DA-42DA-BCEE-2CABE30217D3}" type="presOf" srcId="{C062A8DD-D4DE-43F5-B815-BF9093D76F00}" destId="{B6CC48CC-ACE3-4B47-A2CC-1FBC8CF13A0D}" srcOrd="0" destOrd="5" presId="urn:microsoft.com/office/officeart/2008/layout/VerticalCurvedList"/>
    <dgm:cxn modelId="{A531C61C-6B27-428E-B47F-ECFE2806EA48}" srcId="{D7EDE510-AF3B-41B8-8325-5680080DA276}" destId="{441C69E6-F36A-48FB-8ABF-686F2ECDF40A}" srcOrd="3" destOrd="0" parTransId="{20B2CFE3-5764-4F2B-B33E-E171FDE38186}" sibTransId="{95B0876A-ADB3-435E-AD84-281D5C15A756}"/>
    <dgm:cxn modelId="{48F2AE1D-9433-47C6-A835-FC225D457A3C}" type="presOf" srcId="{A0DBC8B4-0692-4AC3-B12A-BA07360F2675}" destId="{B6CC48CC-ACE3-4B47-A2CC-1FBC8CF13A0D}" srcOrd="0" destOrd="0" presId="urn:microsoft.com/office/officeart/2008/layout/VerticalCurvedList"/>
    <dgm:cxn modelId="{0848AE20-3CC1-43BC-9C13-1EC322091736}" type="presOf" srcId="{DAD1815A-C9C9-44D7-B983-6F36A4BBC3D6}" destId="{B6CC48CC-ACE3-4B47-A2CC-1FBC8CF13A0D}" srcOrd="0" destOrd="1" presId="urn:microsoft.com/office/officeart/2008/layout/VerticalCurvedList"/>
    <dgm:cxn modelId="{8BB7DA2D-DAFA-40DC-8AA2-3D33BBD6BB14}" type="presOf" srcId="{77C29850-7E40-4A0A-BFCE-36AC0C63D441}" destId="{E332D16D-080D-4FC7-89B5-1EC121A78A65}" srcOrd="0" destOrd="7" presId="urn:microsoft.com/office/officeart/2008/layout/VerticalCurvedList"/>
    <dgm:cxn modelId="{BBAFE63B-A3CE-499F-BF16-38FE90265005}" srcId="{7FF9744C-8811-4D4F-972E-ECDF2C4E6B72}" destId="{A01D783D-D5E4-4F74-BB92-773CB6A9C85C}" srcOrd="0" destOrd="0" parTransId="{13445853-B127-43A1-AB4E-0DBAD878AD8B}" sibTransId="{36B9D0F4-D065-44E4-AC25-D847D4990EC9}"/>
    <dgm:cxn modelId="{8D4DE83D-1C8E-4102-A2AB-EB96E5FBAB2A}" type="presOf" srcId="{F46D8B9E-7BF0-4CC0-AB91-4F5D237CECD9}" destId="{B6CC48CC-ACE3-4B47-A2CC-1FBC8CF13A0D}" srcOrd="0" destOrd="2" presId="urn:microsoft.com/office/officeart/2008/layout/VerticalCurvedList"/>
    <dgm:cxn modelId="{88D6743F-56C3-46EA-9177-5E854628B715}" srcId="{B7FE601A-0045-4B70-B39D-F524FC8F09DF}" destId="{A0DBC8B4-0692-4AC3-B12A-BA07360F2675}" srcOrd="1" destOrd="0" parTransId="{29E064EF-820B-4DE0-856A-D7D6173315A5}" sibTransId="{E74ACEFC-D86C-48ED-BBBF-CF72148B20B8}"/>
    <dgm:cxn modelId="{96C8495B-DEC9-405F-97D5-4E6603202C63}" srcId="{7FF9744C-8811-4D4F-972E-ECDF2C4E6B72}" destId="{10ACFB6F-1168-4B8B-B165-8C33DA00FE35}" srcOrd="2" destOrd="0" parTransId="{2EE6F1F2-9542-491D-BE81-B5832CF958C5}" sibTransId="{C70BE8ED-848B-48E8-A434-3959080AB6B0}"/>
    <dgm:cxn modelId="{F9D8C242-8C17-4B60-944B-03B45CC2ACF7}" srcId="{B7FE601A-0045-4B70-B39D-F524FC8F09DF}" destId="{D7EDE510-AF3B-41B8-8325-5680080DA276}" srcOrd="0" destOrd="0" parTransId="{7CA28F56-2577-49A6-A251-E4380F63702A}" sibTransId="{C4FD26E7-F6C3-4410-9EA4-082E02B6CC06}"/>
    <dgm:cxn modelId="{86012645-E550-4505-8ADB-11FA0B46AA64}" type="presOf" srcId="{524F6B15-6F2B-4C8E-8A01-3E3D8DDCD22D}" destId="{E332D16D-080D-4FC7-89B5-1EC121A78A65}" srcOrd="0" destOrd="5" presId="urn:microsoft.com/office/officeart/2008/layout/VerticalCurvedList"/>
    <dgm:cxn modelId="{B5CD9666-A326-4107-8EC7-B429936DEBB2}" srcId="{D7EDE510-AF3B-41B8-8325-5680080DA276}" destId="{A198563A-72F0-4BF2-847E-87B51BEC1713}" srcOrd="0" destOrd="0" parTransId="{3B54421F-5FEB-429D-9D1D-FFF45C282855}" sibTransId="{2FF5BB44-A6BB-4356-988B-203EC43DF3E6}"/>
    <dgm:cxn modelId="{BE5D1147-9B86-4965-BB98-EE0500527AE6}" type="presOf" srcId="{A198563A-72F0-4BF2-847E-87B51BEC1713}" destId="{E332D16D-080D-4FC7-89B5-1EC121A78A65}" srcOrd="0" destOrd="1" presId="urn:microsoft.com/office/officeart/2008/layout/VerticalCurvedList"/>
    <dgm:cxn modelId="{C0893E6D-5714-431F-B34E-F8EFFC2169FD}" srcId="{D7EDE510-AF3B-41B8-8325-5680080DA276}" destId="{F882C11E-A0AA-4A74-87B3-4406A6EB6808}" srcOrd="5" destOrd="0" parTransId="{089012EA-A724-4793-B6C1-B2F312403BC8}" sibTransId="{3BC11D69-B91E-4DC2-9BA0-4B804770A474}"/>
    <dgm:cxn modelId="{B3126D72-0618-4D8E-A06A-D9E07C019746}" type="presOf" srcId="{A01D783D-D5E4-4F74-BB92-773CB6A9C85C}" destId="{F1CF2C5B-68FC-4A32-8EBF-248CD5E4E1C1}" srcOrd="0" destOrd="1" presId="urn:microsoft.com/office/officeart/2008/layout/VerticalCurvedList"/>
    <dgm:cxn modelId="{D7FEFA54-F4F5-40ED-9719-E32611BF3F21}" srcId="{D7EDE510-AF3B-41B8-8325-5680080DA276}" destId="{77C29850-7E40-4A0A-BFCE-36AC0C63D441}" srcOrd="6" destOrd="0" parTransId="{0FC68DAC-5541-4C71-8ACB-1106F8533C37}" sibTransId="{039D9B02-CFD6-4C86-A9A6-C01F63A53A35}"/>
    <dgm:cxn modelId="{3F007476-7DE5-491C-9C92-7AF960EB7447}" type="presOf" srcId="{2907FB0C-A5E9-4D88-A4FB-D984F1504BF2}" destId="{F1CF2C5B-68FC-4A32-8EBF-248CD5E4E1C1}" srcOrd="0" destOrd="2" presId="urn:microsoft.com/office/officeart/2008/layout/VerticalCurvedList"/>
    <dgm:cxn modelId="{5D97FA56-4F35-4C91-A16A-96BCA12811F3}" type="presOf" srcId="{180FB1B0-B02D-4D1E-8A9F-1DE8ADFDFC0F}" destId="{E332D16D-080D-4FC7-89B5-1EC121A78A65}" srcOrd="0" destOrd="3" presId="urn:microsoft.com/office/officeart/2008/layout/VerticalCurvedList"/>
    <dgm:cxn modelId="{D97CC659-31DD-4450-886E-E86A2FB4A5C3}" type="presOf" srcId="{03AD6057-74FE-4741-99F1-6A45AE25BE9A}" destId="{B6CC48CC-ACE3-4B47-A2CC-1FBC8CF13A0D}" srcOrd="0" destOrd="3" presId="urn:microsoft.com/office/officeart/2008/layout/VerticalCurvedList"/>
    <dgm:cxn modelId="{DDE89493-1D3E-445E-A706-3D5724B56F9B}" srcId="{7FF9744C-8811-4D4F-972E-ECDF2C4E6B72}" destId="{0DB4F662-F93F-45FE-8042-F32F1582AAB0}" srcOrd="3" destOrd="0" parTransId="{B631675E-16CA-40C6-9689-293C6E4230D1}" sibTransId="{3679F716-3F18-4506-B101-012ACA3D4F90}"/>
    <dgm:cxn modelId="{2C8D60A0-766C-461E-B9CF-BE39988DD325}" srcId="{D7EDE510-AF3B-41B8-8325-5680080DA276}" destId="{524F6B15-6F2B-4C8E-8A01-3E3D8DDCD22D}" srcOrd="4" destOrd="0" parTransId="{AD0CAEA7-DC2F-43DC-B36C-DE1C298FA9B2}" sibTransId="{6F2E1690-487C-44A8-9E6C-61CCD0D4DA29}"/>
    <dgm:cxn modelId="{2EFD50A3-E550-4F83-B45C-01E527F74EF2}" srcId="{D7EDE510-AF3B-41B8-8325-5680080DA276}" destId="{4E2D2D23-0040-4233-A069-617B928EFEDE}" srcOrd="7" destOrd="0" parTransId="{DC476877-80AB-4995-B3B8-43202B12136F}" sibTransId="{3641638E-8825-431A-AA10-35DCFDB99D87}"/>
    <dgm:cxn modelId="{6FB472A3-B52F-404A-B719-C3DDAE1625EA}" type="presOf" srcId="{2FF5BB44-A6BB-4356-988B-203EC43DF3E6}" destId="{85576050-EF06-4291-A6FD-2FB8CEBF2E2B}" srcOrd="0" destOrd="0" presId="urn:microsoft.com/office/officeart/2008/layout/VerticalCurvedList"/>
    <dgm:cxn modelId="{3326FAA9-5793-4B67-AB85-7B8473B1DC3E}" type="presOf" srcId="{0DB4F662-F93F-45FE-8042-F32F1582AAB0}" destId="{F1CF2C5B-68FC-4A32-8EBF-248CD5E4E1C1}" srcOrd="0" destOrd="4" presId="urn:microsoft.com/office/officeart/2008/layout/VerticalCurvedList"/>
    <dgm:cxn modelId="{C4F6F8AC-9996-4866-BA51-BF4E6A90DB86}" srcId="{B7FE601A-0045-4B70-B39D-F524FC8F09DF}" destId="{7FF9744C-8811-4D4F-972E-ECDF2C4E6B72}" srcOrd="2" destOrd="0" parTransId="{8CD0BD23-936E-4518-84E4-34BA0E3506DC}" sibTransId="{E408B6F6-F997-4960-A20B-BCF2B9C6CD8D}"/>
    <dgm:cxn modelId="{3BF439B1-6B70-47EB-BC67-701E184BA82A}" srcId="{A0DBC8B4-0692-4AC3-B12A-BA07360F2675}" destId="{C062A8DD-D4DE-43F5-B815-BF9093D76F00}" srcOrd="4" destOrd="0" parTransId="{7E0B3ED6-FBEA-4F63-B4D8-551123AECAA2}" sibTransId="{266C53F4-2537-480E-8C8F-1D3D2024074C}"/>
    <dgm:cxn modelId="{372B21C4-844E-4C25-9FF8-CFF48E9EEB32}" type="presOf" srcId="{B7FE601A-0045-4B70-B39D-F524FC8F09DF}" destId="{141CBA71-8F42-43E2-A4A5-AF0DFEDB0A55}" srcOrd="0" destOrd="0" presId="urn:microsoft.com/office/officeart/2008/layout/VerticalCurvedList"/>
    <dgm:cxn modelId="{0E8C32CA-ED07-495E-8F06-76661B902C87}" type="presOf" srcId="{7FF9744C-8811-4D4F-972E-ECDF2C4E6B72}" destId="{F1CF2C5B-68FC-4A32-8EBF-248CD5E4E1C1}" srcOrd="0" destOrd="0" presId="urn:microsoft.com/office/officeart/2008/layout/VerticalCurvedList"/>
    <dgm:cxn modelId="{0A3D0ED5-6B18-4F5D-810C-09816F80268A}" type="presOf" srcId="{4E2D2D23-0040-4233-A069-617B928EFEDE}" destId="{E332D16D-080D-4FC7-89B5-1EC121A78A65}" srcOrd="0" destOrd="8" presId="urn:microsoft.com/office/officeart/2008/layout/VerticalCurvedList"/>
    <dgm:cxn modelId="{308292D6-EEF8-464A-84B3-61318BBCAE66}" srcId="{A0DBC8B4-0692-4AC3-B12A-BA07360F2675}" destId="{03AD6057-74FE-4741-99F1-6A45AE25BE9A}" srcOrd="2" destOrd="0" parTransId="{436E623D-F711-4146-A8D3-EA987F86D257}" sibTransId="{FCB429AC-D973-4D70-BE87-1969ADCA9C5B}"/>
    <dgm:cxn modelId="{182683D9-4E36-467A-BC88-3094F91C4239}" type="presOf" srcId="{F05FE2D6-0A79-42CE-BF02-5CDF74A3D63A}" destId="{E332D16D-080D-4FC7-89B5-1EC121A78A65}" srcOrd="0" destOrd="2" presId="urn:microsoft.com/office/officeart/2008/layout/VerticalCurvedList"/>
    <dgm:cxn modelId="{F1B4BCDB-0D86-46E4-BBA5-BB5BE2AAE459}" type="presOf" srcId="{F882C11E-A0AA-4A74-87B3-4406A6EB6808}" destId="{E332D16D-080D-4FC7-89B5-1EC121A78A65}" srcOrd="0" destOrd="6" presId="urn:microsoft.com/office/officeart/2008/layout/VerticalCurvedList"/>
    <dgm:cxn modelId="{FBA547DC-3282-4D39-B4F0-D8845637A572}" type="presOf" srcId="{7C1B93BE-92BF-4F25-9240-E75CDDB226FC}" destId="{B6CC48CC-ACE3-4B47-A2CC-1FBC8CF13A0D}" srcOrd="0" destOrd="4" presId="urn:microsoft.com/office/officeart/2008/layout/VerticalCurvedList"/>
    <dgm:cxn modelId="{971F12E1-8516-4ACB-890A-4754B2E90C94}" srcId="{D7EDE510-AF3B-41B8-8325-5680080DA276}" destId="{180FB1B0-B02D-4D1E-8A9F-1DE8ADFDFC0F}" srcOrd="2" destOrd="0" parTransId="{B62CCBBA-A00D-4C0E-B8E3-785A0E3432E3}" sibTransId="{8F4719E6-655F-4291-835F-31D8041D4B4D}"/>
    <dgm:cxn modelId="{BC3BD1E1-71CF-4A33-BBD4-18D031E7AA76}" type="presOf" srcId="{441C69E6-F36A-48FB-8ABF-686F2ECDF40A}" destId="{E332D16D-080D-4FC7-89B5-1EC121A78A65}" srcOrd="0" destOrd="4" presId="urn:microsoft.com/office/officeart/2008/layout/VerticalCurvedList"/>
    <dgm:cxn modelId="{7744D7E1-932F-4977-8FBD-154DAAD281B1}" srcId="{7FF9744C-8811-4D4F-972E-ECDF2C4E6B72}" destId="{2907FB0C-A5E9-4D88-A4FB-D984F1504BF2}" srcOrd="1" destOrd="0" parTransId="{0D1A4EB3-7AEE-4F12-AD4E-AE33252A823C}" sibTransId="{FE374CA2-6EF7-4687-9044-89E3DE6F2ADC}"/>
    <dgm:cxn modelId="{1696C1E5-7A5B-4CC4-A66B-F05BC47915B5}" srcId="{A0DBC8B4-0692-4AC3-B12A-BA07360F2675}" destId="{DAD1815A-C9C9-44D7-B983-6F36A4BBC3D6}" srcOrd="0" destOrd="0" parTransId="{64240BCB-5C01-439F-8EBC-545D4D9E2222}" sibTransId="{FA872ABC-2FD6-44CB-AAF6-5560866C1CEB}"/>
    <dgm:cxn modelId="{09F467E9-D7CA-4346-ACC7-F2ADA3113F65}" srcId="{A0DBC8B4-0692-4AC3-B12A-BA07360F2675}" destId="{7C1B93BE-92BF-4F25-9240-E75CDDB226FC}" srcOrd="3" destOrd="0" parTransId="{77AE8E3B-E65D-4C4F-A043-35957A7E11A2}" sibTransId="{8DFF9CC5-7732-4DAA-933A-208519DC48BE}"/>
    <dgm:cxn modelId="{7DD54C12-6842-4425-BDAE-CA911FE1888F}" type="presParOf" srcId="{141CBA71-8F42-43E2-A4A5-AF0DFEDB0A55}" destId="{EABFE995-007B-49A9-A650-A57DA09CABC6}" srcOrd="0" destOrd="0" presId="urn:microsoft.com/office/officeart/2008/layout/VerticalCurvedList"/>
    <dgm:cxn modelId="{E312FF38-404C-48FF-85B7-6CFEE54B42C4}" type="presParOf" srcId="{EABFE995-007B-49A9-A650-A57DA09CABC6}" destId="{58C6EDA4-CC40-46DA-A5F4-FE95002E48EC}" srcOrd="0" destOrd="0" presId="urn:microsoft.com/office/officeart/2008/layout/VerticalCurvedList"/>
    <dgm:cxn modelId="{2B2E4195-348C-4F0A-8C6A-4D7AA2F42B0C}" type="presParOf" srcId="{58C6EDA4-CC40-46DA-A5F4-FE95002E48EC}" destId="{BC892D33-D053-4ADE-A9A6-47FB2F5DCDFD}" srcOrd="0" destOrd="0" presId="urn:microsoft.com/office/officeart/2008/layout/VerticalCurvedList"/>
    <dgm:cxn modelId="{1E5EF4DB-D89A-4C59-81FF-9BB7F5430B2C}" type="presParOf" srcId="{58C6EDA4-CC40-46DA-A5F4-FE95002E48EC}" destId="{85576050-EF06-4291-A6FD-2FB8CEBF2E2B}" srcOrd="1" destOrd="0" presId="urn:microsoft.com/office/officeart/2008/layout/VerticalCurvedList"/>
    <dgm:cxn modelId="{690BCDD2-2059-46BE-A045-D71938B85A10}" type="presParOf" srcId="{58C6EDA4-CC40-46DA-A5F4-FE95002E48EC}" destId="{3E43C61F-2359-4327-AC58-9476A64381C1}" srcOrd="2" destOrd="0" presId="urn:microsoft.com/office/officeart/2008/layout/VerticalCurvedList"/>
    <dgm:cxn modelId="{9613FDED-801E-43C5-A787-5A8D4E115DD7}" type="presParOf" srcId="{58C6EDA4-CC40-46DA-A5F4-FE95002E48EC}" destId="{5E7E199C-8156-4002-8393-776FAB2B2888}" srcOrd="3" destOrd="0" presId="urn:microsoft.com/office/officeart/2008/layout/VerticalCurvedList"/>
    <dgm:cxn modelId="{62A31AE3-4843-42EB-ACF8-78705E6C5F70}" type="presParOf" srcId="{EABFE995-007B-49A9-A650-A57DA09CABC6}" destId="{E332D16D-080D-4FC7-89B5-1EC121A78A65}" srcOrd="1" destOrd="0" presId="urn:microsoft.com/office/officeart/2008/layout/VerticalCurvedList"/>
    <dgm:cxn modelId="{91F3B7F0-6CE9-45BD-9B53-5F9B443ECA59}" type="presParOf" srcId="{EABFE995-007B-49A9-A650-A57DA09CABC6}" destId="{7B1929FE-B71F-490D-A499-14174FD19600}" srcOrd="2" destOrd="0" presId="urn:microsoft.com/office/officeart/2008/layout/VerticalCurvedList"/>
    <dgm:cxn modelId="{8E8743F4-6CCA-414E-9E35-B405298BE982}" type="presParOf" srcId="{7B1929FE-B71F-490D-A499-14174FD19600}" destId="{007EDCAC-365D-40EE-9F2B-51587D117FC9}" srcOrd="0" destOrd="0" presId="urn:microsoft.com/office/officeart/2008/layout/VerticalCurvedList"/>
    <dgm:cxn modelId="{E00F34F9-B7F4-46E9-BBCE-BB04AC058FE5}" type="presParOf" srcId="{EABFE995-007B-49A9-A650-A57DA09CABC6}" destId="{B6CC48CC-ACE3-4B47-A2CC-1FBC8CF13A0D}" srcOrd="3" destOrd="0" presId="urn:microsoft.com/office/officeart/2008/layout/VerticalCurvedList"/>
    <dgm:cxn modelId="{670721A6-BD2E-4938-B9DF-E4FA2A4D384D}" type="presParOf" srcId="{EABFE995-007B-49A9-A650-A57DA09CABC6}" destId="{07C21681-8865-4C3E-A384-A9AD785335E8}" srcOrd="4" destOrd="0" presId="urn:microsoft.com/office/officeart/2008/layout/VerticalCurvedList"/>
    <dgm:cxn modelId="{355A4213-A6F4-4268-A526-F06FEDAE504E}" type="presParOf" srcId="{07C21681-8865-4C3E-A384-A9AD785335E8}" destId="{3DD44814-BD53-441B-8EB1-CA63AB86F7D2}" srcOrd="0" destOrd="0" presId="urn:microsoft.com/office/officeart/2008/layout/VerticalCurvedList"/>
    <dgm:cxn modelId="{EE11A95C-A714-433E-A0C3-FDB15C7F65D8}" type="presParOf" srcId="{EABFE995-007B-49A9-A650-A57DA09CABC6}" destId="{F1CF2C5B-68FC-4A32-8EBF-248CD5E4E1C1}" srcOrd="5" destOrd="0" presId="urn:microsoft.com/office/officeart/2008/layout/VerticalCurvedList"/>
    <dgm:cxn modelId="{2D21748C-AE22-4D26-A248-8E5E84F0E3B1}" type="presParOf" srcId="{EABFE995-007B-49A9-A650-A57DA09CABC6}" destId="{CC3D3583-693A-46D0-BA15-62A36FEE2C03}" srcOrd="6" destOrd="0" presId="urn:microsoft.com/office/officeart/2008/layout/VerticalCurvedList"/>
    <dgm:cxn modelId="{B0D48DCE-40D9-4F87-A73F-73F34F1B39B9}" type="presParOf" srcId="{CC3D3583-693A-46D0-BA15-62A36FEE2C03}" destId="{B1C2DD46-CF48-448E-81DE-6FFEDE32FC1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CB2A0-1A82-4961-855A-9AE6DB204836}">
      <dsp:nvSpPr>
        <dsp:cNvPr id="0" name=""/>
        <dsp:cNvSpPr/>
      </dsp:nvSpPr>
      <dsp:spPr>
        <a:xfrm>
          <a:off x="2306643" y="12651"/>
          <a:ext cx="7648482" cy="19611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5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Earnings-related scheme, with a minimum contributory 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pension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Net replacement rate for average earner: 86.5%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* </a:t>
          </a:r>
          <a:r>
            <a:rPr lang="en-GB" sz="14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(down to 57.6% and 41.4% for 2x and 3x average earnings)</a:t>
          </a:r>
          <a:endParaRPr lang="en-GB" sz="1800" kern="1200" baseline="300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Automatic indexation linked to inflation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Public pension spending: 11.3% of GDP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endParaRPr lang="en-GB" sz="180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306643" y="257790"/>
        <a:ext cx="6913065" cy="1470835"/>
      </dsp:txXfrm>
    </dsp:sp>
    <dsp:sp modelId="{0C27E620-5840-49CB-8A28-A79B6B46E123}">
      <dsp:nvSpPr>
        <dsp:cNvPr id="0" name=""/>
        <dsp:cNvSpPr/>
      </dsp:nvSpPr>
      <dsp:spPr>
        <a:xfrm>
          <a:off x="0" y="671368"/>
          <a:ext cx="2303057" cy="624027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 panose="020F0502020204030204" pitchFamily="34" charset="0"/>
              <a:cs typeface="Calibri" panose="020F0502020204030204" pitchFamily="34" charset="0"/>
            </a:rPr>
            <a:t>First Pillar</a:t>
          </a:r>
        </a:p>
      </dsp:txBody>
      <dsp:txXfrm>
        <a:off x="30462" y="701830"/>
        <a:ext cx="2242133" cy="563103"/>
      </dsp:txXfrm>
    </dsp:sp>
    <dsp:sp modelId="{CB5A1B80-27A4-441E-9709-5FB59DFF7B29}">
      <dsp:nvSpPr>
        <dsp:cNvPr id="0" name=""/>
        <dsp:cNvSpPr/>
      </dsp:nvSpPr>
      <dsp:spPr>
        <a:xfrm>
          <a:off x="2307078" y="2010169"/>
          <a:ext cx="7648482" cy="16428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5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Private pension expenditure 0.4% of GDP </a:t>
          </a:r>
          <a:r>
            <a:rPr lang="en-GB" sz="1400" kern="1200" dirty="0">
              <a:latin typeface="Calibri" panose="020F0502020204030204" pitchFamily="34" charset="0"/>
              <a:cs typeface="Calibri" panose="020F0502020204030204" pitchFamily="34" charset="0"/>
            </a:rPr>
            <a:t>(2019 figure)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Great majority DC</a:t>
          </a:r>
          <a:endParaRPr lang="en-GB" sz="2000" kern="12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They represent 61.8% of 2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  <a:endParaRPr lang="en-GB" sz="2000" kern="12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307078" y="2215519"/>
        <a:ext cx="7032431" cy="1232103"/>
      </dsp:txXfrm>
    </dsp:sp>
    <dsp:sp modelId="{0960CE4A-15FC-42E8-941F-3A19D8168495}">
      <dsp:nvSpPr>
        <dsp:cNvPr id="0" name=""/>
        <dsp:cNvSpPr/>
      </dsp:nvSpPr>
      <dsp:spPr>
        <a:xfrm>
          <a:off x="0" y="2516053"/>
          <a:ext cx="2303057" cy="63153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 panose="020F0502020204030204" pitchFamily="34" charset="0"/>
              <a:cs typeface="Calibri" panose="020F0502020204030204" pitchFamily="34" charset="0"/>
            </a:rPr>
            <a:t>Second Pillar</a:t>
          </a:r>
        </a:p>
      </dsp:txBody>
      <dsp:txXfrm>
        <a:off x="30829" y="2546882"/>
        <a:ext cx="2241399" cy="569880"/>
      </dsp:txXfrm>
    </dsp:sp>
    <dsp:sp modelId="{E8D1E179-A3A2-4708-BD6F-50A7537C969B}">
      <dsp:nvSpPr>
        <dsp:cNvPr id="0" name=""/>
        <dsp:cNvSpPr/>
      </dsp:nvSpPr>
      <dsp:spPr>
        <a:xfrm>
          <a:off x="2307078" y="3699455"/>
          <a:ext cx="7648482" cy="13214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9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They represent 38.2% of 2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DC</a:t>
          </a:r>
        </a:p>
      </dsp:txBody>
      <dsp:txXfrm>
        <a:off x="2307078" y="3864639"/>
        <a:ext cx="7152930" cy="991104"/>
      </dsp:txXfrm>
    </dsp:sp>
    <dsp:sp modelId="{4779EC76-6A7B-41F7-ADAE-3317F96D5173}">
      <dsp:nvSpPr>
        <dsp:cNvPr id="0" name=""/>
        <dsp:cNvSpPr/>
      </dsp:nvSpPr>
      <dsp:spPr>
        <a:xfrm>
          <a:off x="0" y="4083748"/>
          <a:ext cx="2303057" cy="55338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 panose="020F0502020204030204" pitchFamily="34" charset="0"/>
              <a:cs typeface="Calibri" panose="020F0502020204030204" pitchFamily="34" charset="0"/>
            </a:rPr>
            <a:t>Third Pillar</a:t>
          </a:r>
        </a:p>
      </dsp:txBody>
      <dsp:txXfrm>
        <a:off x="27014" y="4110762"/>
        <a:ext cx="2249029" cy="499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76050-EF06-4291-A6FD-2FB8CEBF2E2B}">
      <dsp:nvSpPr>
        <dsp:cNvPr id="0" name=""/>
        <dsp:cNvSpPr/>
      </dsp:nvSpPr>
      <dsp:spPr>
        <a:xfrm>
          <a:off x="-6375224" y="-938651"/>
          <a:ext cx="7591051" cy="7591051"/>
        </a:xfrm>
        <a:prstGeom prst="blockArc">
          <a:avLst>
            <a:gd name="adj1" fmla="val 18900000"/>
            <a:gd name="adj2" fmla="val 2700000"/>
            <a:gd name="adj3" fmla="val 285"/>
          </a:avLst>
        </a:pr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2D16D-080D-4FC7-89B5-1EC121A78A65}">
      <dsp:nvSpPr>
        <dsp:cNvPr id="0" name=""/>
        <dsp:cNvSpPr/>
      </dsp:nvSpPr>
      <dsp:spPr>
        <a:xfrm>
          <a:off x="782841" y="85170"/>
          <a:ext cx="10782852" cy="215936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61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Employment Pension Plans </a:t>
          </a:r>
          <a:r>
            <a:rPr lang="en-GB" sz="1200" b="1" i="1" kern="1200" dirty="0"/>
            <a:t>(Planes de Pension de </a:t>
          </a:r>
          <a:r>
            <a:rPr lang="en-GB" sz="1200" b="1" i="1" kern="1200" dirty="0" err="1"/>
            <a:t>Empleo</a:t>
          </a:r>
          <a:r>
            <a:rPr lang="en-GB" sz="1200" b="1" i="1" kern="1200" dirty="0"/>
            <a:t>) </a:t>
          </a:r>
          <a:endParaRPr lang="en-GB" sz="2000" b="1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Regulated since 1987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Promoted by the company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For ALL employees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Contributions by employee and employer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As dictated by law, controlled by “Control Commission” of employee and company representatives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Unique SAA for all participants, decided by the Control Commission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Limited annual contributions (max 10,000 EUR)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782841" y="85170"/>
        <a:ext cx="10782852" cy="2159367"/>
      </dsp:txXfrm>
    </dsp:sp>
    <dsp:sp modelId="{007EDCAC-365D-40EE-9F2B-51587D117FC9}">
      <dsp:nvSpPr>
        <dsp:cNvPr id="0" name=""/>
        <dsp:cNvSpPr/>
      </dsp:nvSpPr>
      <dsp:spPr>
        <a:xfrm>
          <a:off x="77832" y="378374"/>
          <a:ext cx="1410016" cy="14100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C48CC-ACE3-4B47-A2CC-1FBC8CF13A0D}">
      <dsp:nvSpPr>
        <dsp:cNvPr id="0" name=""/>
        <dsp:cNvSpPr/>
      </dsp:nvSpPr>
      <dsp:spPr>
        <a:xfrm>
          <a:off x="1215072" y="2379628"/>
          <a:ext cx="10372819" cy="1603843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61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i="0" kern="1200" dirty="0"/>
            <a:t>Company Social Welfare Plans </a:t>
          </a:r>
          <a:r>
            <a:rPr lang="en-US" sz="1200" b="1" i="1" kern="1200" dirty="0"/>
            <a:t>(Planes de Prevision Social </a:t>
          </a:r>
          <a:r>
            <a:rPr lang="en-US" sz="1200" b="1" i="1" kern="1200" dirty="0" err="1"/>
            <a:t>Empresarial</a:t>
          </a:r>
          <a:r>
            <a:rPr lang="en-US" sz="1200" b="1" i="1" kern="1200" dirty="0"/>
            <a:t>)</a:t>
          </a:r>
          <a:endParaRPr lang="en-GB" sz="1200" b="1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Managed through a collective insurance taken by the company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For ALL employees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No “Control Commission”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Unique SAA for all participants, decided by the company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Limited annual contributions (max 10,000 EUR)</a:t>
          </a:r>
        </a:p>
      </dsp:txBody>
      <dsp:txXfrm>
        <a:off x="1215072" y="2379628"/>
        <a:ext cx="10372819" cy="1603843"/>
      </dsp:txXfrm>
    </dsp:sp>
    <dsp:sp modelId="{3DD44814-BD53-441B-8EB1-CA63AB86F7D2}">
      <dsp:nvSpPr>
        <dsp:cNvPr id="0" name=""/>
        <dsp:cNvSpPr/>
      </dsp:nvSpPr>
      <dsp:spPr>
        <a:xfrm>
          <a:off x="157104" y="2466412"/>
          <a:ext cx="1410016" cy="14100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CF2C5B-68FC-4A32-8EBF-248CD5E4E1C1}">
      <dsp:nvSpPr>
        <dsp:cNvPr id="0" name=""/>
        <dsp:cNvSpPr/>
      </dsp:nvSpPr>
      <dsp:spPr>
        <a:xfrm>
          <a:off x="854870" y="4069804"/>
          <a:ext cx="10782852" cy="1443451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61" tIns="50800" rIns="50800" bIns="508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Collective Life Insurance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Managed through a collective insurance taken by the company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Could be provided to only some employees, not all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Unique SAA for all participants, decided by the company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No limit in annual contributions</a:t>
          </a:r>
        </a:p>
      </dsp:txBody>
      <dsp:txXfrm>
        <a:off x="854870" y="4069804"/>
        <a:ext cx="10782852" cy="1443451"/>
      </dsp:txXfrm>
    </dsp:sp>
    <dsp:sp modelId="{B1C2DD46-CF48-448E-81DE-6FFEDE32FC18}">
      <dsp:nvSpPr>
        <dsp:cNvPr id="0" name=""/>
        <dsp:cNvSpPr/>
      </dsp:nvSpPr>
      <dsp:spPr>
        <a:xfrm>
          <a:off x="0" y="4131092"/>
          <a:ext cx="1410016" cy="14100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27-3-2025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PPEs and PPSEs a minimum service of 1 month could be requested.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957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686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255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479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899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emf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B8664A1E-69EF-B546-AD64-5548ACB1C4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"/>
            <a:ext cx="12192000" cy="6656832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914400" y="3141311"/>
            <a:ext cx="10058400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072639"/>
            <a:ext cx="10058400" cy="38228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nl-NL" noProof="0"/>
              <a:t>Klik om de ondertitelstijl van het model te bewerken</a:t>
            </a:r>
            <a:endParaRPr lang="en-GB" noProof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1"/>
            <a:ext cx="8636000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5943600"/>
            <a:ext cx="8534400" cy="457200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Calibri Normaal" charset="0"/>
              </a:defRPr>
            </a:lvl1pPr>
          </a:lstStyle>
          <a:p>
            <a:endParaRPr lang="en-GB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89"/>
            <a:ext cx="12192000" cy="25883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48" y="1162542"/>
            <a:ext cx="12218147" cy="190603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794D01D-4E1B-7547-AC3C-5810F650B1B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3340" y="6606000"/>
            <a:ext cx="2186940" cy="243840"/>
          </a:xfrm>
          <a:prstGeom prst="rect">
            <a:avLst/>
          </a:prstGeom>
        </p:spPr>
      </p:pic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0E28DFD-8FA9-CE4B-8790-214293B187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4D2FF95D-F477-5042-9EEC-3457BEB93ED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352800" y="61200"/>
            <a:ext cx="2401200" cy="1084712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4976"/>
            <a:ext cx="12192000" cy="5423814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914400" y="2819400"/>
            <a:ext cx="10058400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839065"/>
            <a:ext cx="10058400" cy="38228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Klik om de ondertitelstijl van het model te bewerken</a:t>
            </a:r>
            <a:endParaRPr lang="en-GB" noProof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1"/>
            <a:ext cx="8636000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5943600"/>
            <a:ext cx="8534400" cy="457200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chemeClr val="bg1"/>
                </a:solidFill>
                <a:latin typeface="Calibri Normaal" charset="0"/>
              </a:defRPr>
            </a:lvl1pPr>
          </a:lstStyle>
          <a:p>
            <a:endParaRPr lang="en-GB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89"/>
            <a:ext cx="12192000" cy="25883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419193F1-7B90-774D-86B5-9D7FF513ED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3340" y="6606000"/>
            <a:ext cx="2186940" cy="24384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326BA40-9E27-0641-A472-1F7576D0B36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52800" y="61200"/>
            <a:ext cx="2401200" cy="1084712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868800" y="1376315"/>
            <a:ext cx="10439400" cy="504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1994" indent="-251994">
              <a:spcBef>
                <a:spcPts val="0"/>
              </a:spcBef>
              <a:defRPr/>
            </a:lvl2pPr>
            <a:lvl3pPr marL="503987" indent="-251994">
              <a:spcBef>
                <a:spcPts val="0"/>
              </a:spcBef>
              <a:defRPr/>
            </a:lvl3pPr>
            <a:lvl4pPr indent="-251994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868800" y="1376315"/>
            <a:ext cx="10439400" cy="5040000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1994" indent="-251994">
              <a:lnSpc>
                <a:spcPts val="2600"/>
              </a:lnSpc>
              <a:spcBef>
                <a:spcPts val="0"/>
              </a:spcBef>
              <a:defRPr sz="2000"/>
            </a:lvl2pPr>
            <a:lvl3pPr marL="503987" indent="-251994">
              <a:lnSpc>
                <a:spcPts val="2600"/>
              </a:lnSpc>
              <a:spcBef>
                <a:spcPts val="0"/>
              </a:spcBef>
              <a:defRPr sz="2000"/>
            </a:lvl3pPr>
            <a:lvl4pPr indent="-251994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, tekst en fot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914401" y="1375199"/>
            <a:ext cx="7620001" cy="5040000"/>
          </a:xfrm>
        </p:spPr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defRPr sz="2000"/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9067801" y="4727420"/>
            <a:ext cx="2240402" cy="740123"/>
          </a:xfrm>
        </p:spPr>
        <p:txBody>
          <a:bodyPr rIns="0"/>
          <a:lstStyle>
            <a:lvl1pPr marL="190795" algn="r" fontAlgn="t">
              <a:lnSpc>
                <a:spcPct val="1000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/>
              <a:t>Plaats Naam</a:t>
            </a:r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327F006A-31D7-D240-9A61-1BBC2D0A34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94442"/>
            <a:ext cx="2283780" cy="3218678"/>
          </a:xfrm>
          <a:noFill/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Kop en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0381" y="183113"/>
            <a:ext cx="10439400" cy="343739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70381" y="498571"/>
            <a:ext cx="10437819" cy="368691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800"/>
            </a:lvl1pPr>
          </a:lstStyle>
          <a:p>
            <a:pPr lvl="0"/>
            <a:r>
              <a:rPr lang="nl-NL" noProof="0"/>
              <a:t>Klik om de ondertitelstijl van het model te bewerken</a:t>
            </a:r>
            <a:endParaRPr lang="en-GB" noProof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4"/>
          </p:nvPr>
        </p:nvSpPr>
        <p:spPr>
          <a:xfrm>
            <a:off x="870381" y="1084263"/>
            <a:ext cx="10437819" cy="5268912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"/>
            <a:ext cx="12192000" cy="6656832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8800" y="1455631"/>
            <a:ext cx="10439400" cy="497600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908800" y="-58896"/>
            <a:ext cx="18288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1828800"/>
            <a:ext cx="6299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1981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6608789"/>
            <a:ext cx="12192000" cy="258835"/>
          </a:xfrm>
          <a:prstGeom prst="rect">
            <a:avLst/>
          </a:prstGeom>
        </p:spPr>
      </p:pic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7129" y="6608789"/>
            <a:ext cx="2351073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870381" y="715163"/>
            <a:ext cx="1043940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44381" y="61239"/>
            <a:ext cx="1888255" cy="65362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B7EAADE-8564-0A43-9964-F230362C2FB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53340" y="6606000"/>
            <a:ext cx="2186940" cy="2438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1" r:id="rId3"/>
    <p:sldLayoutId id="2147483667" r:id="rId4"/>
    <p:sldLayoutId id="2147483664" r:id="rId5"/>
    <p:sldLayoutId id="2147483666" r:id="rId6"/>
  </p:sldLayoutIdLst>
  <p:transition spd="med">
    <p:pull dir="d"/>
  </p:transition>
  <p:hf hdr="0" ftr="0" dt="0"/>
  <p:txStyles>
    <p:titleStyle>
      <a:lvl1pPr algn="l" defTabSz="761981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Calibri Vet" charset="0"/>
          <a:ea typeface="Calibri Vet" charset="0"/>
          <a:cs typeface="Calibri Vet" charset="0"/>
        </a:defRPr>
      </a:lvl1pPr>
      <a:lvl2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189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377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566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754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495" indent="-190495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  <a:cs typeface="+mn-cs"/>
        </a:defRPr>
      </a:lvl1pPr>
      <a:lvl2pPr marL="361942" indent="-169858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•"/>
        <a:defRPr sz="2400" b="0" i="0">
          <a:solidFill>
            <a:srgbClr val="0E4133"/>
          </a:solidFill>
          <a:latin typeface="Calibri Normaal" charset="0"/>
          <a:ea typeface="+mn-ea"/>
        </a:defRPr>
      </a:lvl2pPr>
      <a:lvl3pPr marL="571486" indent="-207957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3pPr>
      <a:lvl4pPr marL="755632" indent="-182558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4pPr>
      <a:lvl5pPr marL="2090686" indent="-228594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875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064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252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441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CFC9F-F7EE-C360-7731-9FCE10097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CD09D-E32A-1B09-1A5D-806D178395D2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199016" y="1398494"/>
            <a:ext cx="11246750" cy="1454972"/>
          </a:xfrm>
        </p:spPr>
        <p:txBody>
          <a:bodyPr>
            <a:normAutofit fontScale="90000"/>
          </a:bodyPr>
          <a:lstStyle/>
          <a:p>
            <a:r>
              <a:rPr lang="en-US" dirty="0"/>
              <a:t>Changes in the 2</a:t>
            </a:r>
            <a:r>
              <a:rPr lang="en-US" baseline="30000" dirty="0"/>
              <a:t>nd</a:t>
            </a:r>
            <a:r>
              <a:rPr lang="en-US" dirty="0"/>
              <a:t> pillar pensions in Spain and how the market is reacting</a:t>
            </a:r>
            <a:br>
              <a:rPr lang="en-US" dirty="0"/>
            </a:br>
            <a:r>
              <a:rPr lang="en-US" sz="2200" b="0" dirty="0"/>
              <a:t>Pensions Committee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Edinburgh, 10 April 2025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F6FF12-91A8-FDB8-BCCD-BE1B51AA9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016" y="2940802"/>
            <a:ext cx="10058400" cy="1196225"/>
          </a:xfrm>
        </p:spPr>
        <p:txBody>
          <a:bodyPr/>
          <a:lstStyle/>
          <a:p>
            <a:r>
              <a:rPr lang="da-DK" sz="2000" dirty="0"/>
              <a:t>Maitane Mancebo</a:t>
            </a:r>
          </a:p>
          <a:p>
            <a:endParaRPr lang="da-DK" sz="2000" dirty="0"/>
          </a:p>
          <a:p>
            <a:r>
              <a:rPr lang="da-DK" sz="2000" dirty="0"/>
              <a:t>Source: Gregorio Gil de Rozas – WTW</a:t>
            </a:r>
          </a:p>
        </p:txBody>
      </p:sp>
    </p:spTree>
    <p:extLst>
      <p:ext uri="{BB962C8B-B14F-4D97-AF65-F5344CB8AC3E}">
        <p14:creationId xmlns:p14="http://schemas.microsoft.com/office/powerpoint/2010/main" val="118392176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0D3F6-8B71-D2B9-C55A-1AB7FFB09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472" y="553903"/>
            <a:ext cx="10439400" cy="648392"/>
          </a:xfrm>
        </p:spPr>
        <p:txBody>
          <a:bodyPr/>
          <a:lstStyle/>
          <a:p>
            <a:r>
              <a:rPr lang="fr-FR" dirty="0"/>
              <a:t>Pension System in Spain </a:t>
            </a:r>
            <a:r>
              <a:rPr lang="en-US" dirty="0"/>
              <a:t>– General concepts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4FADE8CA-7131-C259-06BA-5CF2D2174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FA8DF42-4B67-BD0F-8FB1-940071A30987}"/>
              </a:ext>
            </a:extLst>
          </p:cNvPr>
          <p:cNvGraphicFramePr>
            <a:graphicFrameLocks noGrp="1"/>
          </p:cNvGraphicFramePr>
          <p:nvPr>
            <p:ph sz="quarter" idx="12"/>
          </p:nvPr>
        </p:nvGraphicFramePr>
        <p:xfrm>
          <a:off x="868363" y="1174045"/>
          <a:ext cx="9959582" cy="5023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D9AB185-8602-F5C0-312B-849D0B0A36F4}"/>
              </a:ext>
            </a:extLst>
          </p:cNvPr>
          <p:cNvSpPr txBox="1"/>
          <p:nvPr/>
        </p:nvSpPr>
        <p:spPr>
          <a:xfrm>
            <a:off x="868363" y="6197549"/>
            <a:ext cx="5015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* Source: OECD Pensions at a Glance 2023</a:t>
            </a:r>
          </a:p>
        </p:txBody>
      </p:sp>
    </p:spTree>
    <p:extLst>
      <p:ext uri="{BB962C8B-B14F-4D97-AF65-F5344CB8AC3E}">
        <p14:creationId xmlns:p14="http://schemas.microsoft.com/office/powerpoint/2010/main" val="2317735900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0D3F6-8B71-D2B9-C55A-1AB7FFB09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901" y="306633"/>
            <a:ext cx="10439400" cy="648392"/>
          </a:xfrm>
        </p:spPr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Second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Pillar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in Spain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4FADE8CA-7131-C259-06BA-5CF2D2174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FA8DF42-4B67-BD0F-8FB1-940071A30987}"/>
              </a:ext>
            </a:extLst>
          </p:cNvPr>
          <p:cNvGraphicFramePr>
            <a:graphicFrameLocks noGrp="1"/>
          </p:cNvGraphicFramePr>
          <p:nvPr>
            <p:ph sz="quarter" idx="12"/>
          </p:nvPr>
        </p:nvGraphicFramePr>
        <p:xfrm>
          <a:off x="325154" y="968721"/>
          <a:ext cx="11643527" cy="5640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226E7C0-598F-5F6B-63DA-C041C231BA8C}"/>
              </a:ext>
            </a:extLst>
          </p:cNvPr>
          <p:cNvSpPr txBox="1"/>
          <p:nvPr/>
        </p:nvSpPr>
        <p:spPr>
          <a:xfrm>
            <a:off x="530428" y="1826854"/>
            <a:ext cx="124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57.2%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CF3503-1A88-B953-C7FF-E805BC278605}"/>
              </a:ext>
            </a:extLst>
          </p:cNvPr>
          <p:cNvSpPr txBox="1"/>
          <p:nvPr/>
        </p:nvSpPr>
        <p:spPr>
          <a:xfrm>
            <a:off x="586414" y="3939845"/>
            <a:ext cx="124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1.2%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C55637-58D5-6B96-7F08-A33B7BE98325}"/>
              </a:ext>
            </a:extLst>
          </p:cNvPr>
          <p:cNvSpPr txBox="1"/>
          <p:nvPr/>
        </p:nvSpPr>
        <p:spPr>
          <a:xfrm>
            <a:off x="430901" y="5622588"/>
            <a:ext cx="124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41.6%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261BFE-3FEC-D1E1-9419-F31B0BB50502}"/>
              </a:ext>
            </a:extLst>
          </p:cNvPr>
          <p:cNvSpPr txBox="1"/>
          <p:nvPr/>
        </p:nvSpPr>
        <p:spPr>
          <a:xfrm>
            <a:off x="11150082" y="1296955"/>
            <a:ext cx="677108" cy="161419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IORPs</a:t>
            </a:r>
          </a:p>
        </p:txBody>
      </p:sp>
    </p:spTree>
    <p:extLst>
      <p:ext uri="{BB962C8B-B14F-4D97-AF65-F5344CB8AC3E}">
        <p14:creationId xmlns:p14="http://schemas.microsoft.com/office/powerpoint/2010/main" val="1537253918"/>
      </p:ext>
    </p:extLst>
  </p:cSld>
  <p:clrMapOvr>
    <a:masterClrMapping/>
  </p:clrMapOvr>
  <p:transition spd="med" advTm="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/>
          <a:lstStyle/>
          <a:p>
            <a:r>
              <a:rPr lang="en-US" dirty="0"/>
              <a:t>Second Pillar in Spain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75E426-5A1A-51CD-F98A-04E35F42BAAB}"/>
              </a:ext>
            </a:extLst>
          </p:cNvPr>
          <p:cNvSpPr txBox="1"/>
          <p:nvPr/>
        </p:nvSpPr>
        <p:spPr>
          <a:xfrm>
            <a:off x="436425" y="999761"/>
            <a:ext cx="1124295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 environment</a:t>
            </a:r>
          </a:p>
          <a:p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 10% of the Spanish workforce has an occupational pension plan. </a:t>
            </a:r>
          </a:p>
          <a:p>
            <a:endParaRPr lang="en-US" sz="24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than 99% of companies in Spain has less than 250 employees (PYMES) this encourages the </a:t>
            </a:r>
            <a:r>
              <a:rPr lang="en-US" sz="2400" u="sng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of sectorial pension plans</a:t>
            </a:r>
            <a:r>
              <a:rPr lang="en-US" sz="24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vs. company occupational pension plans.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view of the increasing SS costs, the Government is trying to develop the second pillar.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i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53687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/>
          <a:lstStyle/>
          <a:p>
            <a:r>
              <a:rPr lang="en-US" dirty="0"/>
              <a:t>Law 12/2022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75E426-5A1A-51CD-F98A-04E35F42BAAB}"/>
              </a:ext>
            </a:extLst>
          </p:cNvPr>
          <p:cNvSpPr txBox="1"/>
          <p:nvPr/>
        </p:nvSpPr>
        <p:spPr>
          <a:xfrm>
            <a:off x="436425" y="999761"/>
            <a:ext cx="1124295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Aimed at </a:t>
            </a:r>
            <a:r>
              <a:rPr lang="en-US" sz="2200" u="sng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enhancing complementary social welfare 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developing Occupational Pension Plans, facilitating access for workers who have not previously been able to participate in such retirement savings plans.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of key aspects: possibility of creating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sector-wide occupational pension plans: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Subject to collective bargaining 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 all companies within a sector where their implementation has been agreed upon through collective negotiation to adhere to them and make the agreed contributions to all the employees.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endParaRPr lang="en-US" sz="2200" b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Law 12/2022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Goals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 the population covered by Corporate Pension Plans.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Provide security, trust, and transparency to participants and companies.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Offer products at a lower cost.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Incorporation of economic incentives for companies for their implementation.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i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528068"/>
      </p:ext>
    </p:extLst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/>
          <a:lstStyle/>
          <a:p>
            <a:r>
              <a:rPr lang="en-GB" sz="3200" dirty="0"/>
              <a:t>Industry-Wide Corporate Pension Plans – Current situation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75E426-5A1A-51CD-F98A-04E35F42BAAB}"/>
              </a:ext>
            </a:extLst>
          </p:cNvPr>
          <p:cNvSpPr txBox="1"/>
          <p:nvPr/>
        </p:nvSpPr>
        <p:spPr>
          <a:xfrm>
            <a:off x="436425" y="999761"/>
            <a:ext cx="11242954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Occupational Pension Plan for the Construction Sector came into effect on February 1,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Occupational Pension Plan for the Metal Sector is awaiting collective bargaining after a feasibility study has been conducted.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sectors are in conversations.</a:t>
            </a:r>
          </a:p>
          <a:p>
            <a:endParaRPr lang="en-US" sz="2200" i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62253B66-D46B-61CE-3F1E-AA050C1F1F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080728"/>
              </p:ext>
            </p:extLst>
          </p:nvPr>
        </p:nvGraphicFramePr>
        <p:xfrm>
          <a:off x="512621" y="2501462"/>
          <a:ext cx="11068247" cy="3828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0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1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1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1860">
                  <a:extLst>
                    <a:ext uri="{9D8B030D-6E8A-4147-A177-3AD203B41FA5}">
                      <a16:colId xmlns:a16="http://schemas.microsoft.com/office/drawing/2014/main" val="401797694"/>
                    </a:ext>
                  </a:extLst>
                </a:gridCol>
                <a:gridCol w="22018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4039">
                <a:tc>
                  <a:txBody>
                    <a:bodyPr/>
                    <a:lstStyle/>
                    <a:p>
                      <a:pPr marL="30163" indent="0" algn="ctr"/>
                      <a:endParaRPr sz="1400" b="1" dirty="0"/>
                    </a:p>
                  </a:txBody>
                  <a:tcPr marL="0" marR="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lang="es-ES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SIZE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FA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endParaRPr sz="1100" b="1">
                        <a:solidFill>
                          <a:srgbClr val="FFFFFF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11049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7D35B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lang="es-ES" sz="1400" b="1" dirty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ENROLLED COMPANIES AND PARTICIPANTS (Jan 2025)</a:t>
                      </a:r>
                      <a:endParaRPr sz="1400" b="1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A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endParaRPr sz="1100" b="1">
                        <a:solidFill>
                          <a:srgbClr val="FFFFFF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11049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7D35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887582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30163" indent="0" algn="ctr"/>
                      <a:endParaRPr sz="1400" b="1"/>
                    </a:p>
                  </a:txBody>
                  <a:tcPr marL="0" marR="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Participants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Companies</a:t>
                      </a:r>
                      <a:endParaRPr sz="1400" b="1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Participants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Companies</a:t>
                      </a:r>
                      <a:endParaRPr sz="1400" b="1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CONSTRUCTION (CNC)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1.200.000</a:t>
                      </a:r>
                      <a:endParaRPr kumimoji="0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kumimoji="0" lang="es-E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130.000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 600.000</a:t>
                      </a:r>
                      <a:endParaRPr kumimoji="0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 60.000</a:t>
                      </a:r>
                      <a:endParaRPr kumimoji="0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METAL (CONFEMETAL)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s-E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1.500.000</a:t>
                      </a:r>
                      <a:endParaRPr kumimoji="0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s-E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300.000</a:t>
                      </a:r>
                      <a:endParaRPr kumimoji="0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DEPARTMENT STORES (ANGED)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0" lang="es-E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270.000</a:t>
                      </a: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BARS &amp; RESTAURANTS (CEHE)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1.500.000</a:t>
                      </a: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300.000</a:t>
                      </a: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464552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CHEMIST AND PHARMACY (FEIQUE)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200.000</a:t>
                      </a:r>
                      <a:endParaRPr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681355"/>
                  </a:ext>
                </a:extLst>
              </a:tr>
              <a:tr h="318915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BUSES (CONFEBUS)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90.000</a:t>
                      </a: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01524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TRAVEL AGENCIES (CEAV)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Pendiente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671051"/>
                  </a:ext>
                </a:extLst>
              </a:tr>
              <a:tr h="344039">
                <a:tc>
                  <a:txBody>
                    <a:bodyPr/>
                    <a:lstStyle/>
                    <a:p>
                      <a:pPr marL="841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TEXTILE (ARTE)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160.000</a:t>
                      </a:r>
                      <a:endParaRPr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842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356019"/>
      </p:ext>
    </p:extLst>
  </p:cSld>
  <p:clrMapOvr>
    <a:masterClrMapping/>
  </p:clrMapOvr>
  <p:transition spd="med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/>
          <a:lstStyle/>
          <a:p>
            <a:r>
              <a:rPr lang="en-GB" sz="3200" dirty="0"/>
              <a:t>Industry-Wide Corporate Pension Plans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7</a:t>
            </a:fld>
            <a:endParaRPr lang="nl-NL" dirty="0"/>
          </a:p>
        </p:txBody>
      </p:sp>
      <p:graphicFrame>
        <p:nvGraphicFramePr>
          <p:cNvPr id="6" name="7 Tabla">
            <a:extLst>
              <a:ext uri="{FF2B5EF4-FFF2-40B4-BE49-F238E27FC236}">
                <a16:creationId xmlns:a16="http://schemas.microsoft.com/office/drawing/2014/main" id="{B9C205CC-CE51-E5BD-B174-98857A1FBE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635857"/>
              </p:ext>
            </p:extLst>
          </p:nvPr>
        </p:nvGraphicFramePr>
        <p:xfrm>
          <a:off x="609600" y="1240221"/>
          <a:ext cx="10698602" cy="5049917"/>
        </p:xfrm>
        <a:graphic>
          <a:graphicData uri="http://schemas.openxmlformats.org/drawingml/2006/table">
            <a:tbl>
              <a:tblPr firstRow="1" bandRow="1"/>
              <a:tblGrid>
                <a:gridCol w="5115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83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5071">
                <a:tc>
                  <a:txBody>
                    <a:bodyPr/>
                    <a:lstStyle>
                      <a:lvl1pPr marL="0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285773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571544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857316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143089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428859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1714633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000405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286177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n-US" sz="2400" b="1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OPPORTUNITIES</a:t>
                      </a:r>
                    </a:p>
                  </a:txBody>
                  <a:tcPr marL="49847" marR="63305" marT="74783" marB="747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FA8"/>
                    </a:solidFill>
                  </a:tcPr>
                </a:tc>
                <a:tc>
                  <a:txBody>
                    <a:bodyPr/>
                    <a:lstStyle>
                      <a:lvl1pPr marL="0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285773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571544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857316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143089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428859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1714633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000405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286177" algn="l" defTabSz="285773" rtl="0" eaLnBrk="1" latinLnBrk="0" hangingPunct="1">
                        <a:defRPr sz="1124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CHALLENGES</a:t>
                      </a:r>
                    </a:p>
                  </a:txBody>
                  <a:tcPr marL="49847" marR="63305" marT="74783" marB="747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F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6832">
                <a:tc>
                  <a:txBody>
                    <a:bodyPr/>
                    <a:lstStyle>
                      <a:lvl1pPr marL="0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285773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571544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857316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143089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428859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1714633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000405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286177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01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Extend complementary pension plans to all workers, especially to groups that had more difficulty accessing them: self-employed individuals and SMEs.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01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Offer all workers a competitive instrument with tax advantages to generate savings for their retirement.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01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Provide companies with an important tool for attracting and retaining talent.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01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Promote sustainability and good governance criteria in investment management.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01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Establish a new element within the framework of collective bargaining, a new element in the relationship between employers and unions.</a:t>
                      </a:r>
                      <a:endParaRPr lang="es-ES" altLang="en-US" sz="18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9847" marR="63305" marT="74783" marB="7478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8FD"/>
                    </a:solidFill>
                  </a:tcPr>
                </a:tc>
                <a:tc>
                  <a:txBody>
                    <a:bodyPr/>
                    <a:lstStyle>
                      <a:lvl1pPr marL="0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285773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571544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857316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143089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428859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1714633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000405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286177" algn="l" defTabSz="285773" rtl="0" eaLnBrk="1" latinLnBrk="0" hangingPunct="1">
                        <a:defRPr sz="1124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indent="-285750" algn="l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Establish processes that allow the adherence of all companies and workers within the established deadlines.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Design robust governance systems capable of managing sector-wide pension plans.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Adapt current market practices (corporate pension plans) to the dimensions and needs of a sector-wide plan (legislation, tools).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Offer participants training and information so they understand their pension plan and are proactive in maximizing its benefits.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Consolidate the pension plan in collective bargaining so that it becomes a key and increasingly relevant element in the renewal of sectoral agreements.</a:t>
                      </a:r>
                      <a:endParaRPr kumimoji="0" lang="es-ES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9847" marR="63305" marT="74783" marB="7478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8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007685"/>
      </p:ext>
    </p:extLst>
  </p:cSld>
  <p:clrMapOvr>
    <a:masterClrMapping/>
  </p:clrMapOvr>
  <p:transition spd="med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CFC9F-F7EE-C360-7731-9FCE10097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3F6FF12-91A8-FDB8-BCCD-BE1B51AA9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113461"/>
            <a:ext cx="10058400" cy="510909"/>
          </a:xfrm>
        </p:spPr>
        <p:txBody>
          <a:bodyPr/>
          <a:lstStyle/>
          <a:p>
            <a:pPr algn="ctr"/>
            <a:r>
              <a:rPr lang="da-DK" sz="6000" b="1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19126647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HN-pp-templat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39789889C1DB4D8F7A5D5D13705062" ma:contentTypeVersion="12" ma:contentTypeDescription="Create a new document." ma:contentTypeScope="" ma:versionID="ce35b5c743b0e0053e3cbfadac4c888d">
  <xsd:schema xmlns:xsd="http://www.w3.org/2001/XMLSchema" xmlns:xs="http://www.w3.org/2001/XMLSchema" xmlns:p="http://schemas.microsoft.com/office/2006/metadata/properties" xmlns:ns2="3d8ebbbe-db8c-4fa7-a4b0-72a6b71d62b6" xmlns:ns3="c6734263-52e6-4385-badb-acaaacb06cec" targetNamespace="http://schemas.microsoft.com/office/2006/metadata/properties" ma:root="true" ma:fieldsID="f1dc12e3b6faa721d9efb9e5bd4975a8" ns2:_="" ns3:_="">
    <xsd:import namespace="3d8ebbbe-db8c-4fa7-a4b0-72a6b71d62b6"/>
    <xsd:import namespace="c6734263-52e6-4385-badb-acaaacb06c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8ebbbe-db8c-4fa7-a4b0-72a6b71d62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34263-52e6-4385-badb-acaaacb06ce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63D9BD-2738-4015-8F3C-4E77E7DF5565}">
  <ds:schemaRefs>
    <ds:schemaRef ds:uri="3d8ebbbe-db8c-4fa7-a4b0-72a6b71d62b6"/>
    <ds:schemaRef ds:uri="c6734263-52e6-4385-badb-acaaacb06ce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D20C23C-0B91-4F9C-9A7A-9754276E43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E525A7-6CC7-41C1-B2E2-B619E47C3BD0}">
  <ds:schemaRefs>
    <ds:schemaRef ds:uri="http://schemas.microsoft.com/office/2006/documentManagement/types"/>
    <ds:schemaRef ds:uri="3d8ebbbe-db8c-4fa7-a4b0-72a6b71d62b6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c6734263-52e6-4385-badb-acaaacb06cec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Standaardthema</Template>
  <TotalTime>2185</TotalTime>
  <Words>821</Words>
  <Application>Microsoft Office PowerPoint</Application>
  <PresentationFormat>Widescreen</PresentationFormat>
  <Paragraphs>128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Amerigo BT</vt:lpstr>
      <vt:lpstr>Arial</vt:lpstr>
      <vt:lpstr>Calibri</vt:lpstr>
      <vt:lpstr>Calibri Normaal</vt:lpstr>
      <vt:lpstr>Calibri Vet</vt:lpstr>
      <vt:lpstr>Times</vt:lpstr>
      <vt:lpstr>Trebuchet MS</vt:lpstr>
      <vt:lpstr>Verdana</vt:lpstr>
      <vt:lpstr>Wingdings</vt:lpstr>
      <vt:lpstr>Diamodel AAE</vt:lpstr>
      <vt:lpstr>Changes in the 2nd pillar pensions in Spain and how the market is reacting Pensions Committee  Edinburgh, 10 April 2025</vt:lpstr>
      <vt:lpstr>Pension System in Spain – General concepts</vt:lpstr>
      <vt:lpstr>Second Pillar in Spain</vt:lpstr>
      <vt:lpstr>Second Pillar in Spain</vt:lpstr>
      <vt:lpstr>Law 12/2022</vt:lpstr>
      <vt:lpstr>Industry-Wide Corporate Pension Plans – Current situation</vt:lpstr>
      <vt:lpstr>Industry-Wide Corporate Pension 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Linda van den Akker</dc:creator>
  <cp:lastModifiedBy>MANCEBO Maitane, RPS/IAS</cp:lastModifiedBy>
  <cp:revision>22</cp:revision>
  <dcterms:created xsi:type="dcterms:W3CDTF">2017-04-07T11:37:20Z</dcterms:created>
  <dcterms:modified xsi:type="dcterms:W3CDTF">2025-03-27T09:43:49Z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0x010100F939789889C1DB4D8F7A5D5D13705062</vt:lpwstr>
  </property>
</Properties>
</file>