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18"/>
  </p:notesMasterIdLst>
  <p:sldIdLst>
    <p:sldId id="301" r:id="rId5"/>
    <p:sldId id="323" r:id="rId6"/>
    <p:sldId id="331" r:id="rId7"/>
    <p:sldId id="321" r:id="rId8"/>
    <p:sldId id="324" r:id="rId9"/>
    <p:sldId id="325" r:id="rId10"/>
    <p:sldId id="326" r:id="rId11"/>
    <p:sldId id="333" r:id="rId12"/>
    <p:sldId id="332" r:id="rId13"/>
    <p:sldId id="327" r:id="rId14"/>
    <p:sldId id="328" r:id="rId15"/>
    <p:sldId id="329" r:id="rId16"/>
    <p:sldId id="330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48"/>
    <p:restoredTop sz="94695"/>
  </p:normalViewPr>
  <p:slideViewPr>
    <p:cSldViewPr snapToGrid="0" snapToObjects="1">
      <p:cViewPr varScale="1">
        <p:scale>
          <a:sx n="93" d="100"/>
          <a:sy n="93" d="100"/>
        </p:scale>
        <p:origin x="372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7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10-12-2025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248" y="12249"/>
            <a:ext cx="6483234" cy="51435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7006795" cy="34471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524671236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.1_Titel column landscap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3958901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157215" y="3474720"/>
            <a:ext cx="3264889" cy="1205280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8433" y="1089625"/>
            <a:ext cx="3433263" cy="228884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_Titel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52786" y="1080000"/>
            <a:ext cx="7828365" cy="36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307614979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_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137335"/>
            <a:ext cx="6065060" cy="2578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2786" y="655551"/>
            <a:ext cx="7827962" cy="397668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414055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5999"/>
            <a:ext cx="2322076" cy="260033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26215635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6000"/>
            <a:ext cx="2322076" cy="22298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93573841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6" y="720000"/>
            <a:ext cx="9163610" cy="142952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891346"/>
            <a:ext cx="7006795" cy="34471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2310844"/>
            <a:ext cx="7006795" cy="57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777109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9999"/>
            <a:ext cx="9144000" cy="425303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4785532" cy="408116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38894489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1600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189000" indent="-189000">
              <a:spcBef>
                <a:spcPts val="0"/>
              </a:spcBef>
              <a:defRPr/>
            </a:lvl2pPr>
            <a:lvl3pPr marL="378000" indent="-189000">
              <a:spcBef>
                <a:spcPts val="0"/>
              </a:spcBef>
              <a:defRPr/>
            </a:lvl3pPr>
            <a:lvl4pPr indent="-189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99300544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1_Titel and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3780000" cy="3600000"/>
          </a:xfrm>
        </p:spPr>
        <p:txBody>
          <a:bodyPr numCol="1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inhoud 5">
            <a:extLst>
              <a:ext uri="{FF2B5EF4-FFF2-40B4-BE49-F238E27FC236}">
                <a16:creationId xmlns:a16="http://schemas.microsoft.com/office/drawing/2014/main" id="{DE69CA2B-D239-564B-81B9-9F57147A56F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01151" y="1080000"/>
            <a:ext cx="3780000" cy="3600000"/>
          </a:xfrm>
        </p:spPr>
        <p:txBody>
          <a:bodyPr numCol="1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723022963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defRPr sz="1400" baseline="0"/>
            </a:lvl1pPr>
            <a:lvl2pPr marL="189000" indent="-189000">
              <a:spcBef>
                <a:spcPts val="0"/>
              </a:spcBef>
              <a:spcAft>
                <a:spcPts val="800"/>
              </a:spcAft>
              <a:defRPr sz="1400" baseline="0"/>
            </a:lvl2pPr>
            <a:lvl3pPr marL="378000" indent="-189000">
              <a:spcBef>
                <a:spcPts val="0"/>
              </a:spcBef>
              <a:spcAft>
                <a:spcPts val="800"/>
              </a:spcAft>
              <a:defRPr sz="1400" baseline="0"/>
            </a:lvl3pPr>
            <a:lvl4pPr indent="-189000">
              <a:spcBef>
                <a:spcPts val="0"/>
              </a:spcBef>
              <a:spcAft>
                <a:spcPts val="800"/>
              </a:spcAft>
              <a:defRPr sz="14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227982598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2786" y="639497"/>
            <a:ext cx="7829550" cy="402274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defRPr sz="1600" baseline="0"/>
            </a:lvl1pPr>
            <a:lvl2pPr marL="189000" indent="-189000">
              <a:spcBef>
                <a:spcPts val="0"/>
              </a:spcBef>
              <a:spcAft>
                <a:spcPts val="900"/>
              </a:spcAft>
              <a:defRPr sz="1600" baseline="0"/>
            </a:lvl2pPr>
            <a:lvl3pPr marL="378000" indent="-189000">
              <a:spcBef>
                <a:spcPts val="0"/>
              </a:spcBef>
              <a:spcAft>
                <a:spcPts val="900"/>
              </a:spcAft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977194033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5714824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61747" y="3398921"/>
            <a:ext cx="1660358" cy="1281079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97663" y="1080000"/>
            <a:ext cx="1803400" cy="222885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90000053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080000"/>
            <a:ext cx="7829550" cy="36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76585"/>
            <a:ext cx="1371600" cy="25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9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371600"/>
            <a:ext cx="47244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571500"/>
            <a:endParaRPr lang="nl-NL" sz="15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6" y="4935328"/>
            <a:ext cx="1763305" cy="194126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9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33" y="98467"/>
            <a:ext cx="1994328" cy="39556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0" y="4973033"/>
            <a:ext cx="2419200" cy="1008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00" y="576000"/>
            <a:ext cx="7830000" cy="486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EFA957-AAE9-365D-EB3B-A5951AC4C41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7867650" y="4927600"/>
            <a:ext cx="12414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AT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Classification: GENERAL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3" r:id="rId3"/>
    <p:sldLayoutId id="2147483661" r:id="rId4"/>
    <p:sldLayoutId id="2147483671" r:id="rId5"/>
    <p:sldLayoutId id="2147483692" r:id="rId6"/>
    <p:sldLayoutId id="2147483673" r:id="rId7"/>
    <p:sldLayoutId id="2147483675" r:id="rId8"/>
    <p:sldLayoutId id="2147483672" r:id="rId9"/>
    <p:sldLayoutId id="2147483691" r:id="rId10"/>
    <p:sldLayoutId id="2147483686" r:id="rId11"/>
    <p:sldLayoutId id="2147483666" r:id="rId12"/>
    <p:sldLayoutId id="2147483674" r:id="rId13"/>
    <p:sldLayoutId id="2147483690" r:id="rId14"/>
    <p:sldLayoutId id="2147483689" r:id="rId15"/>
  </p:sldLayoutIdLst>
  <p:transition spd="med">
    <p:pull dir="d"/>
  </p:transition>
  <p:hf hdr="0" ftr="0" dt="0"/>
  <p:txStyles>
    <p:titleStyle>
      <a:lvl1pPr algn="l" defTabSz="571500" rtl="0" eaLnBrk="1" fontAlgn="base" hangingPunct="1">
        <a:spcBef>
          <a:spcPct val="0"/>
        </a:spcBef>
        <a:spcAft>
          <a:spcPct val="0"/>
        </a:spcAft>
        <a:defRPr sz="225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5pPr>
      <a:lvl6pPr marL="3429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6pPr>
      <a:lvl7pPr marL="6858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7pPr>
      <a:lvl8pPr marL="10287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8pPr>
      <a:lvl9pPr marL="13716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42875" indent="-142875" algn="l" defTabSz="571500" rtl="0" eaLnBrk="1" fontAlgn="base" hangingPunct="1">
        <a:lnSpc>
          <a:spcPct val="120000"/>
        </a:lnSpc>
        <a:spcBef>
          <a:spcPts val="0"/>
        </a:spcBef>
        <a:spcAft>
          <a:spcPts val="900"/>
        </a:spcAft>
        <a:defRPr sz="18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154800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•"/>
        <a:defRPr sz="1800" b="0" i="0">
          <a:solidFill>
            <a:srgbClr val="0E4133"/>
          </a:solidFill>
          <a:latin typeface="Arial Regular"/>
          <a:ea typeface="+mn-ea"/>
        </a:defRPr>
      </a:lvl2pPr>
      <a:lvl3pPr marL="356625" indent="-155972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–"/>
        <a:defRPr sz="1800" b="0" i="0">
          <a:solidFill>
            <a:srgbClr val="0E4133"/>
          </a:solidFill>
          <a:latin typeface="Arial Regular"/>
          <a:ea typeface="+mn-ea"/>
        </a:defRPr>
      </a:lvl3pPr>
      <a:lvl4pPr marL="566738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SzPct val="60000"/>
        <a:buFont typeface="Courier New" panose="02070309020205020404" pitchFamily="49" charset="0"/>
        <a:buChar char="o"/>
        <a:defRPr sz="1800" b="0" i="0">
          <a:solidFill>
            <a:srgbClr val="0E4133"/>
          </a:solidFill>
          <a:latin typeface="Arial Regular"/>
          <a:ea typeface="+mn-ea"/>
        </a:defRPr>
      </a:lvl4pPr>
      <a:lvl5pPr marL="1244054" indent="-17145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defRPr sz="1800" b="0" i="0">
          <a:solidFill>
            <a:srgbClr val="0E4133"/>
          </a:solidFill>
          <a:latin typeface="Calibri Normaal" charset="0"/>
          <a:ea typeface="+mn-ea"/>
        </a:defRPr>
      </a:lvl5pPr>
      <a:lvl6pPr marL="19109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6pPr>
      <a:lvl7pPr marL="22538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7pPr>
      <a:lvl8pPr marL="25967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8pPr>
      <a:lvl9pPr marL="29396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BD115965-4B04-4740-964E-BFF4EB330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23" y="2195146"/>
            <a:ext cx="2323319" cy="1377612"/>
          </a:xfrm>
          <a:solidFill>
            <a:schemeClr val="tx1">
              <a:alpha val="0"/>
            </a:schemeClr>
          </a:solidFill>
        </p:spPr>
        <p:txBody>
          <a:bodyPr/>
          <a:lstStyle/>
          <a:p>
            <a:r>
              <a:rPr lang="en-GB" dirty="0"/>
              <a:t>Hartwig Sorger</a:t>
            </a:r>
          </a:p>
          <a:p>
            <a:r>
              <a:rPr lang="en-GB" dirty="0"/>
              <a:t>Honorary Treasurer</a:t>
            </a:r>
          </a:p>
          <a:p>
            <a:r>
              <a:rPr lang="en-GB" dirty="0"/>
              <a:t> December 2025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B291A75-2F1F-A847-9238-F40F03A8A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Procurement policy outline </a:t>
            </a:r>
            <a:r>
              <a:rPr lang="nl-NL"/>
              <a:t>DRAFT 0.1</a:t>
            </a:r>
            <a:br>
              <a:rPr lang="nl-NL"/>
            </a:br>
            <a:r>
              <a:rPr lang="nl-NL"/>
              <a:t>TO BE DISCUSSED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64215"/>
      </p:ext>
    </p:extLst>
  </p:cSld>
  <p:clrMapOvr>
    <a:masterClrMapping/>
  </p:clrMapOvr>
  <p:transition spd="med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25688-06EC-C122-D26A-434490A70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7FEEB-CFBE-8732-62B4-B53A726AC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7. </a:t>
            </a:r>
            <a:r>
              <a:rPr lang="de-DE" dirty="0" err="1"/>
              <a:t>Selection</a:t>
            </a:r>
            <a:r>
              <a:rPr lang="de-DE" dirty="0"/>
              <a:t> </a:t>
            </a:r>
            <a:r>
              <a:rPr lang="de-DE" dirty="0" err="1"/>
              <a:t>Criteria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76838-3BC6-3B94-2A70-CE2B8A1A17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10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DF6FA0-AD4D-A80D-82FA-093A424E70F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Selection Criteria have to cover all the following categories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Fit of offer to needs of AAE (minimum requirements to be defined)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Quality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Warranties and/or guarantees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Reliability of partner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Price (not for Member association support)</a:t>
            </a:r>
          </a:p>
        </p:txBody>
      </p:sp>
    </p:spTree>
    <p:extLst>
      <p:ext uri="{BB962C8B-B14F-4D97-AF65-F5344CB8AC3E}">
        <p14:creationId xmlns:p14="http://schemas.microsoft.com/office/powerpoint/2010/main" val="1957604914"/>
      </p:ext>
    </p:extLst>
  </p:cSld>
  <p:clrMapOvr>
    <a:masterClrMapping/>
  </p:clrMapOvr>
  <p:transition spd="med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25DFF-011A-F104-872A-DF5AC23F0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2CC07-E93C-5C1D-912A-BA556A026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8. </a:t>
            </a:r>
            <a:r>
              <a:rPr lang="de-DE" dirty="0" err="1"/>
              <a:t>Contract</a:t>
            </a:r>
            <a:r>
              <a:rPr lang="de-DE" dirty="0"/>
              <a:t> Management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1DC51B-0D7E-C1B7-96F9-9C59F7AC3A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F309B-F12B-039F-679E-37CAC07A99A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 case of a perennial obligation or a business partnership a yearly evaluation of the factual services provided in comparison with the evaluation has to be performed, every third year this evaluation has to be accompanied by a market analysis evaluating changes in prices, quality or the pool of potential suppliers. The results have </a:t>
            </a:r>
            <a:r>
              <a:rPr lang="en-GB" sz="1600" dirty="0" err="1"/>
              <a:t>toi</a:t>
            </a:r>
            <a:r>
              <a:rPr lang="en-GB" sz="1600" dirty="0"/>
              <a:t> be documented and communicated to the board.</a:t>
            </a:r>
            <a:endParaRPr lang="de-A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result of the evaluation has to be discussed with the supplier in a yearly feedback-meeting where also the supplier has to </a:t>
            </a:r>
            <a:r>
              <a:rPr lang="en-GB" sz="1600" dirty="0" err="1"/>
              <a:t>communicat</a:t>
            </a:r>
            <a:r>
              <a:rPr lang="en-GB" sz="1600" dirty="0"/>
              <a:t> his feedback to AAE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Evaluation and minutes of </a:t>
            </a:r>
            <a:r>
              <a:rPr lang="en-GB" sz="1600" dirty="0" err="1"/>
              <a:t>ffedback</a:t>
            </a:r>
            <a:r>
              <a:rPr lang="en-GB" sz="1600" dirty="0"/>
              <a:t>-meetings have to be documented in the contract-register</a:t>
            </a:r>
          </a:p>
        </p:txBody>
      </p:sp>
    </p:spTree>
    <p:extLst>
      <p:ext uri="{BB962C8B-B14F-4D97-AF65-F5344CB8AC3E}">
        <p14:creationId xmlns:p14="http://schemas.microsoft.com/office/powerpoint/2010/main" val="1675134166"/>
      </p:ext>
    </p:extLst>
  </p:cSld>
  <p:clrMapOvr>
    <a:masterClrMapping/>
  </p:clrMapOvr>
  <p:transition spd="med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D81CA-7366-407C-97B6-4059B4709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10A7D-5F85-C142-D460-9A13FEF53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9. Compliance and </a:t>
            </a:r>
            <a:r>
              <a:rPr lang="de-DE" dirty="0" err="1"/>
              <a:t>Ethics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66E04A-EFDA-1CEC-D0C8-400EFBA252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12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0D49E-25D9-88C8-8122-9239998CCB2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905106"/>
          </a:xfrm>
        </p:spPr>
        <p:txBody>
          <a:bodyPr/>
          <a:lstStyle/>
          <a:p>
            <a:pPr lvl="1"/>
            <a:r>
              <a:rPr lang="en-US" dirty="0"/>
              <a:t>Any legal and regulatory requirements have to be fulfilled during the whole procurement process</a:t>
            </a:r>
          </a:p>
          <a:p>
            <a:pPr lvl="1"/>
            <a:r>
              <a:rPr lang="en-US" dirty="0"/>
              <a:t>Any conflicts of interest have to be made transparent to the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23956168"/>
      </p:ext>
    </p:extLst>
  </p:cSld>
  <p:clrMapOvr>
    <a:masterClrMapping/>
  </p:clrMapOvr>
  <p:transition spd="med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C6D85-50C5-6EFC-25ED-21390B5D3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7BD37-F9D5-552D-B41D-552086852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10. Reviews and Amendments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1E5EE5-C636-105A-099F-E10F5AADEE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15B65C-9434-ED12-13C4-C95B8068232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45722" y="1008057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policy has to be reviewed every three years and updated if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77218112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F998F-36B6-F1EA-7FC6-49B4BC678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E1474-80D4-2AFE-2BEE-C40D9B00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1. Purpose, </a:t>
            </a:r>
            <a:r>
              <a:rPr lang="de-DE" dirty="0" err="1"/>
              <a:t>scope</a:t>
            </a:r>
            <a:r>
              <a:rPr lang="de-DE" dirty="0"/>
              <a:t> and </a:t>
            </a:r>
            <a:r>
              <a:rPr lang="de-DE" dirty="0" err="1"/>
              <a:t>applicability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722ECF-6395-8EED-6861-4B6CDE52C4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5CFC4-42A0-71E0-319E-1AA98DA253B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1900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Purpose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US" dirty="0"/>
              <a:t>To describe the way AAE selects purchases and investments or selects and monitors partners for it’s 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Scope and Applicability</a:t>
            </a:r>
          </a:p>
          <a:p>
            <a:pPr marL="663750" lvl="2" indent="-285750">
              <a:buFont typeface="Arial" panose="020B0604020202020204" pitchFamily="34" charset="0"/>
              <a:buChar char="•"/>
            </a:pPr>
            <a:r>
              <a:rPr lang="en-US" dirty="0"/>
              <a:t>Any purchase or investment of some financial weight</a:t>
            </a:r>
            <a:r>
              <a:rPr lang="en-US" baseline="30000" dirty="0"/>
              <a:t>(1)</a:t>
            </a:r>
          </a:p>
          <a:p>
            <a:pPr marL="663750" lvl="2" indent="-285750">
              <a:buFont typeface="Arial" panose="020B0604020202020204" pitchFamily="34" charset="0"/>
              <a:buChar char="•"/>
            </a:pPr>
            <a:r>
              <a:rPr lang="en-US" dirty="0"/>
              <a:t>Any business partnership (relation with contractors) or perennial obligation of some financial or strategic weight</a:t>
            </a:r>
            <a:r>
              <a:rPr lang="en-US" baseline="30000" dirty="0"/>
              <a:t> (1)</a:t>
            </a:r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EFF55CF-CB1F-0FAE-E5B3-B9912FEA4BE6}"/>
              </a:ext>
            </a:extLst>
          </p:cNvPr>
          <p:cNvSpPr txBox="1"/>
          <p:nvPr/>
        </p:nvSpPr>
        <p:spPr>
          <a:xfrm>
            <a:off x="662849" y="4180974"/>
            <a:ext cx="7829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 (1) </a:t>
            </a:r>
            <a:r>
              <a:rPr lang="en-US" sz="1600" dirty="0"/>
              <a:t>see next section “Definitions” </a:t>
            </a:r>
            <a:endParaRPr lang="de-AT" sz="1600" dirty="0"/>
          </a:p>
        </p:txBody>
      </p:sp>
    </p:spTree>
    <p:extLst>
      <p:ext uri="{BB962C8B-B14F-4D97-AF65-F5344CB8AC3E}">
        <p14:creationId xmlns:p14="http://schemas.microsoft.com/office/powerpoint/2010/main" val="1237012687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55216-ADAF-0C30-078F-07B1AA885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38D87-A7C6-22C5-6B09-9F2FE9799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q. </a:t>
            </a:r>
            <a:r>
              <a:rPr lang="de-DE" dirty="0" err="1"/>
              <a:t>Definitions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831A96-2D07-D4F0-BE33-2FF895BF1D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17235-F775-4F44-4E01-23348CCC99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Purchases or investments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Are considered to have some financial weight in case the price exceeds EUR 10.000,--, independently </a:t>
            </a:r>
            <a:r>
              <a:rPr lang="en-GB" sz="1600" dirty="0" err="1"/>
              <a:t>weter</a:t>
            </a:r>
            <a:r>
              <a:rPr lang="en-GB" sz="1600" dirty="0"/>
              <a:t> paid at once or by </a:t>
            </a:r>
            <a:r>
              <a:rPr lang="en-GB" sz="1600" dirty="0" err="1"/>
              <a:t>installment</a:t>
            </a:r>
            <a:r>
              <a:rPr lang="en-GB" sz="1600" dirty="0"/>
              <a:t> payments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 </a:t>
            </a:r>
            <a:r>
              <a:rPr lang="en-GB" sz="1600" b="1" dirty="0"/>
              <a:t>perennial obligations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Are considered to have some financial weight in case the yearly expense exceeds EUR 5.000,--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Business partnerships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Are considered to have some financial weight in case the expected expense to be paid for one year exceeds EUR 10.000,--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Are considered to have some strategic weight in case of being substantial for fulfilling a strategic objective of AAE or in case of Member association support</a:t>
            </a:r>
          </a:p>
        </p:txBody>
      </p:sp>
    </p:spTree>
    <p:extLst>
      <p:ext uri="{BB962C8B-B14F-4D97-AF65-F5344CB8AC3E}">
        <p14:creationId xmlns:p14="http://schemas.microsoft.com/office/powerpoint/2010/main" val="1688689057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FF405-0AE5-0824-D43A-B2C8A34C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FEAD4-4C0B-41ED-6C88-82A70DE75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3. </a:t>
            </a:r>
            <a:r>
              <a:rPr lang="de-DE" dirty="0" err="1"/>
              <a:t>Objectives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645633-051E-B149-15C1-3BB1EBDE82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76F72-D843-ABF3-7CEE-293C3D4D9C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55348" y="937166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Clarity of procedures and responsibilities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Transparancy</a:t>
            </a:r>
            <a:r>
              <a:rPr lang="en-GB" b="1" dirty="0"/>
              <a:t> of </a:t>
            </a:r>
            <a:r>
              <a:rPr lang="en-US" b="1" dirty="0"/>
              <a:t>selection purchases and investments or selection and monitoring of partners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Cost- and Quality-Effectiveness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7842753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FA3D7-3ADC-F6B7-AFE7-7922B8DCA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9EB0B-ADD4-0B8F-CBB8-F19622AE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 </a:t>
            </a:r>
            <a:r>
              <a:rPr lang="de-DE" dirty="0" err="1"/>
              <a:t>Principles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661351-C16C-7DBA-DBF6-549665EDA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DEC2F2-2480-5095-B88F-62D46DA2C77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62849" y="1091170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Fairness and transparency</a:t>
            </a:r>
          </a:p>
          <a:p>
            <a:pPr marL="474750" lvl="1" indent="-285750"/>
            <a:r>
              <a:rPr lang="en-GB" sz="1600" b="1" dirty="0"/>
              <a:t>Selection processes follow objective criteria, criteria and their weight are made transparent before purchase, investment or entering a partnership</a:t>
            </a:r>
          </a:p>
          <a:p>
            <a:pPr marL="474750" lvl="1" indent="-285750"/>
            <a:r>
              <a:rPr lang="en-GB" sz="1600" b="1" dirty="0"/>
              <a:t>Offers are kept confidential especially to other offering parties but also to Member Associations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Valuation of criteria leading to a selection are made transparent to every entity or person that has offered the subject of selection (good, investment, partnership) to AAE 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474750" lvl="1" indent="-285750">
              <a:buFont typeface="Arial" panose="020B0604020202020204" pitchFamily="34" charset="0"/>
              <a:buChar char="•"/>
            </a:pP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18492212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3E0BC-23B8-F80A-0931-DD6C4695B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FCB8-7903-1E2D-4003-7F2B81167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5. </a:t>
            </a:r>
            <a:r>
              <a:rPr lang="de-DE" dirty="0" err="1"/>
              <a:t>Roles</a:t>
            </a:r>
            <a:r>
              <a:rPr lang="de-DE" dirty="0"/>
              <a:t> and </a:t>
            </a:r>
            <a:r>
              <a:rPr lang="de-DE" dirty="0" err="1"/>
              <a:t>responsabilities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720027-3576-1F45-BF2D-5198A4DF37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06F70-F02A-7AF1-440D-8EC1B26954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51600" y="962527"/>
            <a:ext cx="7829550" cy="39051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One board member or the CE takes the role of the procurement officer and has to oversee the process described in 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 case the procurement officer wants to purchase, invest, enter a perennial obligation or a business partnership, his role is taken by the honorary treasurer.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Staff and board is responsible to contact the procurement officer in any case of purchase, investment, perennial obligation or entering a business partnership described in 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procurement policy is to be communicated to Member Associations/PC???.</a:t>
            </a:r>
          </a:p>
        </p:txBody>
      </p:sp>
    </p:spTree>
    <p:extLst>
      <p:ext uri="{BB962C8B-B14F-4D97-AF65-F5344CB8AC3E}">
        <p14:creationId xmlns:p14="http://schemas.microsoft.com/office/powerpoint/2010/main" val="2714552869"/>
      </p:ext>
    </p:extLst>
  </p:cSld>
  <p:clrMapOvr>
    <a:masterClrMapping/>
  </p:clrMapOvr>
  <p:transition spd="med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FB2D4-142E-5DB9-A7D1-F537DB3E0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76B49-C103-1320-DCF5-F7601E9D6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6. </a:t>
            </a:r>
            <a:r>
              <a:rPr lang="de-DE" dirty="0" err="1"/>
              <a:t>Process</a:t>
            </a:r>
            <a:r>
              <a:rPr lang="de-DE" dirty="0"/>
              <a:t> (1)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6618C8-D4C6-AE38-DF13-D4ADD75162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FC065D0-696E-23B7-0EB2-5CE2AB79023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any case there is the requirement of purchase, investment, perennial obligation or entering a business partnership described in 2 (in the following “acquisition”) the process starts with the requiring entity or person informing the procurement officer who oversees/accompanies the whole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Selection criteria and the corresponding weights are defined following the categories described in 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have to be at least 2 offers for the acquisition, in case the double limits described in 2 are exceeded </a:t>
            </a:r>
            <a:r>
              <a:rPr lang="en-GB" dirty="0" err="1"/>
              <a:t>ther</a:t>
            </a:r>
            <a:r>
              <a:rPr lang="en-GB" dirty="0"/>
              <a:t> have to be 3 offers. Selection criteria and weights have to be transparent in a documented way to the offering or potential offering (in the case of a tender) </a:t>
            </a:r>
            <a:r>
              <a:rPr lang="en-GB" dirty="0" err="1"/>
              <a:t>entitiesor</a:t>
            </a:r>
            <a:r>
              <a:rPr lang="en-GB" dirty="0"/>
              <a:t> parties.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0678425"/>
      </p:ext>
    </p:extLst>
  </p:cSld>
  <p:clrMapOvr>
    <a:masterClrMapping/>
  </p:clrMapOvr>
  <p:transition spd="med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AEFF5-5BF8-7908-7BCD-6C006F984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21C56-BF72-2A76-E5BE-306C807C8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6. </a:t>
            </a:r>
            <a:r>
              <a:rPr lang="de-DE" dirty="0" err="1"/>
              <a:t>Process</a:t>
            </a:r>
            <a:r>
              <a:rPr lang="de-DE" dirty="0"/>
              <a:t> (2)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C9F0AC-06FB-D2F6-0B72-6D92D205C9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8</a:t>
            </a:fld>
            <a:endParaRPr lang="nl-NL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B7A196C-4C43-BB1D-9EC4-DFF5CA123A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in case of a call for Member association support only one MA offers the required service, there has to be a second call stating that there is only one offer, if it remains with one offer, only s offer is evaluated.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evaluation is based on the defined selection criteria and their weights by the requiring </a:t>
            </a:r>
            <a:r>
              <a:rPr lang="en-GB" dirty="0" err="1"/>
              <a:t>entitry</a:t>
            </a:r>
            <a:r>
              <a:rPr lang="en-GB" dirty="0"/>
              <a:t> or person together with the procurement officer resulting in a ranking of offers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ranking is submitted to the board for decision including the confirmation by the procurement officer that process, principles and compliance followed AAE standards.</a:t>
            </a:r>
          </a:p>
          <a:p>
            <a:r>
              <a:rPr lang="en-GB" dirty="0"/>
              <a:t>.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04441176"/>
      </p:ext>
    </p:extLst>
  </p:cSld>
  <p:clrMapOvr>
    <a:masterClrMapping/>
  </p:clrMapOvr>
  <p:transition spd="med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678BC-82DE-3D90-987F-8F5E2576F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01517-D73D-4120-32C0-0BAD58C55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6. </a:t>
            </a:r>
            <a:r>
              <a:rPr lang="de-DE" dirty="0" err="1"/>
              <a:t>Process</a:t>
            </a:r>
            <a:r>
              <a:rPr lang="de-DE" dirty="0"/>
              <a:t> (3)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9046A6-6364-9878-452D-D80F89F8FD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6CF8A61-5048-A79E-7CD4-C27C2F6AE5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After decision the offering </a:t>
            </a:r>
            <a:r>
              <a:rPr lang="en-GB" dirty="0" err="1"/>
              <a:t>prties</a:t>
            </a:r>
            <a:r>
              <a:rPr lang="en-GB" dirty="0"/>
              <a:t> are informed of their own ranking and the anonymized ranking of the competitors and the business is executed after a two week waiting period.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case of a perennial obligation or a business the new obligation or partnership has to be documented in the contract-register.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82120511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bb54d80b8fa75f904b899f5a9d5725aa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8852796a9d4d9b90ec00e4357e03a822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b9587-f584-4ba3-9cbc-f137386f428e" xsi:nil="true"/>
    <lcf76f155ced4ddcb4097134ff3c332f xmlns="b789ea69-044b-46f0-a0a7-0341fa713b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05AA51-0021-47E0-B827-767F2C9CE79F}"/>
</file>

<file path=customXml/itemProps2.xml><?xml version="1.0" encoding="utf-8"?>
<ds:datastoreItem xmlns:ds="http://schemas.openxmlformats.org/officeDocument/2006/customXml" ds:itemID="{5DEE81F9-6C51-4133-917D-3033C75DFE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5C702E-6C07-49E0-B4F0-5FABFAEA60C3}">
  <ds:schemaRefs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13d2a1f2-7885-4990-9254-41f1f50b9a64"/>
    <ds:schemaRef ds:uri="84ed4458-2374-4362-8ff0-337d64a040d4"/>
    <ds:schemaRef ds:uri="http://www.w3.org/XML/1998/namespace"/>
    <ds:schemaRef ds:uri="8dfb9587-f584-4ba3-9cbc-f137386f428e"/>
    <ds:schemaRef ds:uri="b789ea69-044b-46f0-a0a7-0341fa713b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888</Words>
  <Application>Microsoft Office PowerPoint</Application>
  <PresentationFormat>Bildschirmpräsentation (16:9)</PresentationFormat>
  <Paragraphs>73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Amerigo BT</vt:lpstr>
      <vt:lpstr>Arial</vt:lpstr>
      <vt:lpstr>Arial Bold</vt:lpstr>
      <vt:lpstr>Arial Regular</vt:lpstr>
      <vt:lpstr>Calibri</vt:lpstr>
      <vt:lpstr>Calibri Normaal</vt:lpstr>
      <vt:lpstr>Courier New</vt:lpstr>
      <vt:lpstr>Times</vt:lpstr>
      <vt:lpstr>Trebuchet MS</vt:lpstr>
      <vt:lpstr>Verdana</vt:lpstr>
      <vt:lpstr>Diamodel AAE</vt:lpstr>
      <vt:lpstr>Procurement policy outline DRAFT 0.1 TO BE DISCUSSED</vt:lpstr>
      <vt:lpstr>1. Purpose, scope and applicability</vt:lpstr>
      <vt:lpstr>q. Definitions</vt:lpstr>
      <vt:lpstr>3. Objectives</vt:lpstr>
      <vt:lpstr>4. Principles</vt:lpstr>
      <vt:lpstr>5. Roles and responsabilities</vt:lpstr>
      <vt:lpstr>6. Process (1)</vt:lpstr>
      <vt:lpstr>6. Process (2)</vt:lpstr>
      <vt:lpstr>6. Process (3)</vt:lpstr>
      <vt:lpstr>7. Selection Criteria</vt:lpstr>
      <vt:lpstr>8. Contract Management</vt:lpstr>
      <vt:lpstr>9. Compliance and Ethics</vt:lpstr>
      <vt:lpstr>10. Reviews and Amendments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Linda van den Akker</dc:creator>
  <cp:keywords/>
  <dc:description/>
  <cp:lastModifiedBy>Hartwig SORGER</cp:lastModifiedBy>
  <cp:revision>268</cp:revision>
  <dcterms:created xsi:type="dcterms:W3CDTF">2017-04-07T11:37:20Z</dcterms:created>
  <dcterms:modified xsi:type="dcterms:W3CDTF">2025-12-10T15:38:02Z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0x010100233EA724A27E704CB784425C4A8BD2BE</vt:lpwstr>
  </property>
  <property fmtid="{D5CDD505-2E9C-101B-9397-08002B2CF9AE}" pid="3" name="MSIP_Label_90c2fedb-0da6-4717-8531-d16a1b9930f4_Enabled">
    <vt:lpwstr>true</vt:lpwstr>
  </property>
  <property fmtid="{D5CDD505-2E9C-101B-9397-08002B2CF9AE}" pid="4" name="MSIP_Label_90c2fedb-0da6-4717-8531-d16a1b9930f4_SetDate">
    <vt:lpwstr>2024-07-25T09:51:14Z</vt:lpwstr>
  </property>
  <property fmtid="{D5CDD505-2E9C-101B-9397-08002B2CF9AE}" pid="5" name="MSIP_Label_90c2fedb-0da6-4717-8531-d16a1b9930f4_Method">
    <vt:lpwstr>Standard</vt:lpwstr>
  </property>
  <property fmtid="{D5CDD505-2E9C-101B-9397-08002B2CF9AE}" pid="6" name="MSIP_Label_90c2fedb-0da6-4717-8531-d16a1b9930f4_Name">
    <vt:lpwstr>90c2fedb-0da6-4717-8531-d16a1b9930f4</vt:lpwstr>
  </property>
  <property fmtid="{D5CDD505-2E9C-101B-9397-08002B2CF9AE}" pid="7" name="MSIP_Label_90c2fedb-0da6-4717-8531-d16a1b9930f4_SiteId">
    <vt:lpwstr>45597f60-6e37-4be7-acfb-4c9e23b261ea</vt:lpwstr>
  </property>
  <property fmtid="{D5CDD505-2E9C-101B-9397-08002B2CF9AE}" pid="8" name="MSIP_Label_90c2fedb-0da6-4717-8531-d16a1b9930f4_ActionId">
    <vt:lpwstr>4648d0a3-a283-4c8c-a048-475e7420526b</vt:lpwstr>
  </property>
  <property fmtid="{D5CDD505-2E9C-101B-9397-08002B2CF9AE}" pid="9" name="MSIP_Label_90c2fedb-0da6-4717-8531-d16a1b9930f4_ContentBits">
    <vt:lpwstr>0</vt:lpwstr>
  </property>
  <property fmtid="{D5CDD505-2E9C-101B-9397-08002B2CF9AE}" pid="10" name="MediaServiceImageTags">
    <vt:lpwstr/>
  </property>
  <property fmtid="{D5CDD505-2E9C-101B-9397-08002B2CF9AE}" pid="11" name="MSIP_Label_943e0687-f175-4b9c-b2f5-83c4b4db97be_Enabled">
    <vt:lpwstr>true</vt:lpwstr>
  </property>
  <property fmtid="{D5CDD505-2E9C-101B-9397-08002B2CF9AE}" pid="12" name="MSIP_Label_943e0687-f175-4b9c-b2f5-83c4b4db97be_SetDate">
    <vt:lpwstr>2025-10-27T07:42:32Z</vt:lpwstr>
  </property>
  <property fmtid="{D5CDD505-2E9C-101B-9397-08002B2CF9AE}" pid="13" name="MSIP_Label_943e0687-f175-4b9c-b2f5-83c4b4db97be_Method">
    <vt:lpwstr>Privileged</vt:lpwstr>
  </property>
  <property fmtid="{D5CDD505-2E9C-101B-9397-08002B2CF9AE}" pid="14" name="MSIP_Label_943e0687-f175-4b9c-b2f5-83c4b4db97be_Name">
    <vt:lpwstr>General (visual mark)</vt:lpwstr>
  </property>
  <property fmtid="{D5CDD505-2E9C-101B-9397-08002B2CF9AE}" pid="15" name="MSIP_Label_943e0687-f175-4b9c-b2f5-83c4b4db97be_SiteId">
    <vt:lpwstr>9b511fda-f0b1-43a5-b06e-1e720f64520a</vt:lpwstr>
  </property>
  <property fmtid="{D5CDD505-2E9C-101B-9397-08002B2CF9AE}" pid="16" name="MSIP_Label_943e0687-f175-4b9c-b2f5-83c4b4db97be_ActionId">
    <vt:lpwstr>367f16d5-3669-4da4-ab05-8c7ae6352d66</vt:lpwstr>
  </property>
  <property fmtid="{D5CDD505-2E9C-101B-9397-08002B2CF9AE}" pid="17" name="MSIP_Label_943e0687-f175-4b9c-b2f5-83c4b4db97be_ContentBits">
    <vt:lpwstr>2</vt:lpwstr>
  </property>
  <property fmtid="{D5CDD505-2E9C-101B-9397-08002B2CF9AE}" pid="18" name="MSIP_Label_943e0687-f175-4b9c-b2f5-83c4b4db97be_Tag">
    <vt:lpwstr>10, 0, 1, 1</vt:lpwstr>
  </property>
  <property fmtid="{D5CDD505-2E9C-101B-9397-08002B2CF9AE}" pid="19" name="ClassificationContentMarkingFooterLocations">
    <vt:lpwstr>Diamodel AAE:5</vt:lpwstr>
  </property>
  <property fmtid="{D5CDD505-2E9C-101B-9397-08002B2CF9AE}" pid="20" name="ClassificationContentMarkingFooterText">
    <vt:lpwstr>Classification: GENERAL</vt:lpwstr>
  </property>
</Properties>
</file>