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4"/>
  </p:sldMasterIdLst>
  <p:notesMasterIdLst>
    <p:notesMasterId r:id="rId27"/>
  </p:notesMasterIdLst>
  <p:sldIdLst>
    <p:sldId id="312" r:id="rId5"/>
    <p:sldId id="320" r:id="rId6"/>
    <p:sldId id="297" r:id="rId7"/>
    <p:sldId id="323" r:id="rId8"/>
    <p:sldId id="301" r:id="rId9"/>
    <p:sldId id="280" r:id="rId10"/>
    <p:sldId id="319" r:id="rId11"/>
    <p:sldId id="279" r:id="rId12"/>
    <p:sldId id="313" r:id="rId13"/>
    <p:sldId id="277" r:id="rId14"/>
    <p:sldId id="288" r:id="rId15"/>
    <p:sldId id="294" r:id="rId16"/>
    <p:sldId id="302" r:id="rId17"/>
    <p:sldId id="287" r:id="rId18"/>
    <p:sldId id="292" r:id="rId19"/>
    <p:sldId id="293" r:id="rId20"/>
    <p:sldId id="316" r:id="rId21"/>
    <p:sldId id="290" r:id="rId22"/>
    <p:sldId id="296" r:id="rId23"/>
    <p:sldId id="317" r:id="rId24"/>
    <p:sldId id="281" r:id="rId25"/>
    <p:sldId id="321" r:id="rId26"/>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p:defaultTextStyle>
  <p:extLst>
    <p:ext uri="{521415D9-36F7-43E2-AB2F-B90AF26B5E84}">
      <p14:sectionLst xmlns:p14="http://schemas.microsoft.com/office/powerpoint/2010/main">
        <p14:section name="Intro" id="{C8896858-F5F7-4E0C-A321-409806D3874C}">
          <p14:sldIdLst>
            <p14:sldId id="312"/>
            <p14:sldId id="320"/>
            <p14:sldId id="297"/>
            <p14:sldId id="323"/>
            <p14:sldId id="301"/>
            <p14:sldId id="280"/>
          </p14:sldIdLst>
        </p14:section>
        <p14:section name="Intergenerational Fairness" id="{77B1FFB1-1A30-4EBA-B00B-05CA084F854C}">
          <p14:sldIdLst>
            <p14:sldId id="319"/>
            <p14:sldId id="279"/>
          </p14:sldIdLst>
        </p14:section>
        <p14:section name="Actuarial Fairness" id="{C484CEA8-82C9-417C-9909-A32EB7BBC104}">
          <p14:sldIdLst>
            <p14:sldId id="313"/>
            <p14:sldId id="277"/>
            <p14:sldId id="288"/>
            <p14:sldId id="294"/>
            <p14:sldId id="302"/>
          </p14:sldIdLst>
        </p14:section>
        <p14:section name="Demographic Fairness" id="{6B496E61-ECDB-4B33-A1CC-D664442BD6D9}">
          <p14:sldIdLst>
            <p14:sldId id="287"/>
            <p14:sldId id="292"/>
          </p14:sldIdLst>
        </p14:section>
        <p14:section name="Adequacy and Socioeconomic Group Formulas" id="{D90C8288-F524-4BE5-BB2B-A996B6D4DF6E}">
          <p14:sldIdLst>
            <p14:sldId id="293"/>
          </p14:sldIdLst>
        </p14:section>
        <p14:section name="Actuarial Concepts and Pension-System Design" id="{11D9EA63-372C-4585-A176-FF0D1519B64A}">
          <p14:sldIdLst>
            <p14:sldId id="316"/>
            <p14:sldId id="290"/>
            <p14:sldId id="296"/>
          </p14:sldIdLst>
        </p14:section>
        <p14:section name="Recent Trends and Opinions" id="{5841ACA3-395C-4D8E-9452-BC1EBE5049FA}">
          <p14:sldIdLst>
            <p14:sldId id="317"/>
            <p14:sldId id="281"/>
            <p14:sldId id="32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90CD"/>
    <a:srgbClr val="384959"/>
    <a:srgbClr val="4F91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B4A394-09E5-4D13-9B90-49CCFE3D8806}" v="203" dt="2024-10-04T10:53:56.2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04" autoAdjust="0"/>
    <p:restoredTop sz="73422" autoAdjust="0"/>
  </p:normalViewPr>
  <p:slideViewPr>
    <p:cSldViewPr snapToGrid="0">
      <p:cViewPr varScale="1">
        <p:scale>
          <a:sx n="83" d="100"/>
          <a:sy n="83" d="100"/>
        </p:scale>
        <p:origin x="677" y="336"/>
      </p:cViewPr>
      <p:guideLst>
        <p:guide orient="horz" pos="2160"/>
        <p:guide pos="3840"/>
      </p:guideLst>
    </p:cSldViewPr>
  </p:slideViewPr>
  <p:outlineViewPr>
    <p:cViewPr>
      <p:scale>
        <a:sx n="33" d="100"/>
        <a:sy n="33" d="100"/>
      </p:scale>
      <p:origin x="0" y="-15725"/>
    </p:cViewPr>
  </p:outlineViewPr>
  <p:notesTextViewPr>
    <p:cViewPr>
      <p:scale>
        <a:sx n="1" d="1"/>
        <a:sy n="1" d="1"/>
      </p:scale>
      <p:origin x="0" y="0"/>
    </p:cViewPr>
  </p:notesTextViewPr>
  <p:sorterViewPr>
    <p:cViewPr>
      <p:scale>
        <a:sx n="100" d="100"/>
        <a:sy n="100" d="100"/>
      </p:scale>
      <p:origin x="0" y="-3984"/>
    </p:cViewPr>
  </p:sorterViewPr>
  <p:notesViewPr>
    <p:cSldViewPr snapToGrid="0">
      <p:cViewPr varScale="1">
        <p:scale>
          <a:sx n="65" d="100"/>
          <a:sy n="65" d="100"/>
        </p:scale>
        <p:origin x="3082" y="3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bor Parniczky" userId="377f4523163cdcce" providerId="LiveId" clId="{6FB4A394-09E5-4D13-9B90-49CCFE3D8806}"/>
    <pc:docChg chg="undo redo custSel addSld delSld modSld sldOrd addMainMaster delMainMaster modMainMaster delSection modSection">
      <pc:chgData name="Tibor Parniczky" userId="377f4523163cdcce" providerId="LiveId" clId="{6FB4A394-09E5-4D13-9B90-49CCFE3D8806}" dt="2024-10-14T13:17:03.994" v="4309" actId="6549"/>
      <pc:docMkLst>
        <pc:docMk/>
      </pc:docMkLst>
      <pc:sldChg chg="delSp modSp del mod modClrScheme chgLayout">
        <pc:chgData name="Tibor Parniczky" userId="377f4523163cdcce" providerId="LiveId" clId="{6FB4A394-09E5-4D13-9B90-49CCFE3D8806}" dt="2024-10-02T13:46:17.547" v="2192" actId="47"/>
        <pc:sldMkLst>
          <pc:docMk/>
          <pc:sldMk cId="173724058" sldId="276"/>
        </pc:sldMkLst>
        <pc:spChg chg="mod">
          <ac:chgData name="Tibor Parniczky" userId="377f4523163cdcce" providerId="LiveId" clId="{6FB4A394-09E5-4D13-9B90-49CCFE3D8806}" dt="2024-10-01T13:56:35.827" v="324" actId="26606"/>
          <ac:spMkLst>
            <pc:docMk/>
            <pc:sldMk cId="173724058" sldId="276"/>
            <ac:spMk id="2" creationId="{E8C80465-1848-809E-1235-FCCE742349F5}"/>
          </ac:spMkLst>
        </pc:spChg>
        <pc:spChg chg="mod modVis">
          <ac:chgData name="Tibor Parniczky" userId="377f4523163cdcce" providerId="LiveId" clId="{6FB4A394-09E5-4D13-9B90-49CCFE3D8806}" dt="2024-10-01T13:56:35.827" v="324" actId="26606"/>
          <ac:spMkLst>
            <pc:docMk/>
            <pc:sldMk cId="173724058" sldId="276"/>
            <ac:spMk id="3" creationId="{B61AFA91-4BCA-0F75-527D-36FEA3D3D082}"/>
          </ac:spMkLst>
        </pc:spChg>
        <pc:spChg chg="mod">
          <ac:chgData name="Tibor Parniczky" userId="377f4523163cdcce" providerId="LiveId" clId="{6FB4A394-09E5-4D13-9B90-49CCFE3D8806}" dt="2024-10-01T13:56:35.827" v="324" actId="26606"/>
          <ac:spMkLst>
            <pc:docMk/>
            <pc:sldMk cId="173724058" sldId="276"/>
            <ac:spMk id="5" creationId="{680EC9FD-49D0-EE97-C80A-D22FAE533A59}"/>
          </ac:spMkLst>
        </pc:spChg>
        <pc:grpChg chg="del">
          <ac:chgData name="Tibor Parniczky" userId="377f4523163cdcce" providerId="LiveId" clId="{6FB4A394-09E5-4D13-9B90-49CCFE3D8806}" dt="2024-10-01T13:13:15.248" v="228" actId="478"/>
          <ac:grpSpMkLst>
            <pc:docMk/>
            <pc:sldMk cId="173724058" sldId="276"/>
            <ac:grpSpMk id="6" creationId="{2F95B83F-A9C4-3E79-8E4B-9217A8694071}"/>
          </ac:grpSpMkLst>
        </pc:grpChg>
      </pc:sldChg>
      <pc:sldChg chg="addSp delSp modSp mod modClrScheme chgLayout modNotesTx">
        <pc:chgData name="Tibor Parniczky" userId="377f4523163cdcce" providerId="LiveId" clId="{6FB4A394-09E5-4D13-9B90-49CCFE3D8806}" dt="2024-10-14T13:08:00.229" v="4284" actId="6549"/>
        <pc:sldMkLst>
          <pc:docMk/>
          <pc:sldMk cId="912359896" sldId="277"/>
        </pc:sldMkLst>
        <pc:spChg chg="mod ord">
          <ac:chgData name="Tibor Parniczky" userId="377f4523163cdcce" providerId="LiveId" clId="{6FB4A394-09E5-4D13-9B90-49CCFE3D8806}" dt="2024-10-04T12:01:43.706" v="3813" actId="790"/>
          <ac:spMkLst>
            <pc:docMk/>
            <pc:sldMk cId="912359896" sldId="277"/>
            <ac:spMk id="2" creationId="{A92152D6-88AA-82EA-FD9D-07EA4A52C14A}"/>
          </ac:spMkLst>
        </pc:spChg>
        <pc:spChg chg="mod ord">
          <ac:chgData name="Tibor Parniczky" userId="377f4523163cdcce" providerId="LiveId" clId="{6FB4A394-09E5-4D13-9B90-49CCFE3D8806}" dt="2024-10-04T11:53:14.659" v="3706" actId="700"/>
          <ac:spMkLst>
            <pc:docMk/>
            <pc:sldMk cId="912359896" sldId="277"/>
            <ac:spMk id="3" creationId="{C55EB2BD-E68E-6EAC-FD83-E804F33EE529}"/>
          </ac:spMkLst>
        </pc:spChg>
        <pc:spChg chg="add mod ord">
          <ac:chgData name="Tibor Parniczky" userId="377f4523163cdcce" providerId="LiveId" clId="{6FB4A394-09E5-4D13-9B90-49CCFE3D8806}" dt="2024-10-14T13:08:00.229" v="4284" actId="6549"/>
          <ac:spMkLst>
            <pc:docMk/>
            <pc:sldMk cId="912359896" sldId="277"/>
            <ac:spMk id="4" creationId="{CE4B275C-C643-155E-668C-570A5368B6A5}"/>
          </ac:spMkLst>
        </pc:spChg>
        <pc:spChg chg="mod ord">
          <ac:chgData name="Tibor Parniczky" userId="377f4523163cdcce" providerId="LiveId" clId="{6FB4A394-09E5-4D13-9B90-49CCFE3D8806}" dt="2024-10-04T12:00:14.748" v="3809" actId="20577"/>
          <ac:spMkLst>
            <pc:docMk/>
            <pc:sldMk cId="912359896" sldId="277"/>
            <ac:spMk id="5" creationId="{0EB9CE3D-5830-A0FF-C98A-E33D668837C1}"/>
          </ac:spMkLst>
        </pc:spChg>
        <pc:grpChg chg="del">
          <ac:chgData name="Tibor Parniczky" userId="377f4523163cdcce" providerId="LiveId" clId="{6FB4A394-09E5-4D13-9B90-49CCFE3D8806}" dt="2024-10-01T13:11:08.598" v="212" actId="478"/>
          <ac:grpSpMkLst>
            <pc:docMk/>
            <pc:sldMk cId="912359896" sldId="277"/>
            <ac:grpSpMk id="6" creationId="{461B9B26-80F1-6FAF-D36A-9A307E9BC136}"/>
          </ac:grpSpMkLst>
        </pc:grpChg>
      </pc:sldChg>
      <pc:sldChg chg="delSp modSp mod modClrScheme chgLayout">
        <pc:chgData name="Tibor Parniczky" userId="377f4523163cdcce" providerId="LiveId" clId="{6FB4A394-09E5-4D13-9B90-49CCFE3D8806}" dt="2024-10-04T11:13:38.654" v="3277" actId="790"/>
        <pc:sldMkLst>
          <pc:docMk/>
          <pc:sldMk cId="562622071" sldId="279"/>
        </pc:sldMkLst>
        <pc:spChg chg="mod ord">
          <ac:chgData name="Tibor Parniczky" userId="377f4523163cdcce" providerId="LiveId" clId="{6FB4A394-09E5-4D13-9B90-49CCFE3D8806}" dt="2024-10-03T14:28:51.092" v="2525" actId="255"/>
          <ac:spMkLst>
            <pc:docMk/>
            <pc:sldMk cId="562622071" sldId="279"/>
            <ac:spMk id="2" creationId="{04DE5DD2-AAE9-CCB6-3E07-70925D7D0C38}"/>
          </ac:spMkLst>
        </pc:spChg>
        <pc:spChg chg="mod ord">
          <ac:chgData name="Tibor Parniczky" userId="377f4523163cdcce" providerId="LiveId" clId="{6FB4A394-09E5-4D13-9B90-49CCFE3D8806}" dt="2024-10-02T12:53:26.858" v="1472" actId="700"/>
          <ac:spMkLst>
            <pc:docMk/>
            <pc:sldMk cId="562622071" sldId="279"/>
            <ac:spMk id="3" creationId="{8C7A4BDE-8D4D-7C02-3F45-7C2D144BD6C0}"/>
          </ac:spMkLst>
        </pc:spChg>
        <pc:spChg chg="mod ord">
          <ac:chgData name="Tibor Parniczky" userId="377f4523163cdcce" providerId="LiveId" clId="{6FB4A394-09E5-4D13-9B90-49CCFE3D8806}" dt="2024-10-04T11:13:38.654" v="3277" actId="790"/>
          <ac:spMkLst>
            <pc:docMk/>
            <pc:sldMk cId="562622071" sldId="279"/>
            <ac:spMk id="5" creationId="{249F97F0-3E02-8DBE-CD05-C6067A881094}"/>
          </ac:spMkLst>
        </pc:spChg>
        <pc:grpChg chg="del">
          <ac:chgData name="Tibor Parniczky" userId="377f4523163cdcce" providerId="LiveId" clId="{6FB4A394-09E5-4D13-9B90-49CCFE3D8806}" dt="2024-10-01T13:10:44.780" v="209" actId="478"/>
          <ac:grpSpMkLst>
            <pc:docMk/>
            <pc:sldMk cId="562622071" sldId="279"/>
            <ac:grpSpMk id="6" creationId="{2E6FB0AF-2001-49E6-4598-FCA4A632CC4E}"/>
          </ac:grpSpMkLst>
        </pc:grpChg>
      </pc:sldChg>
      <pc:sldChg chg="delSp modSp mod ord modNotesTx">
        <pc:chgData name="Tibor Parniczky" userId="377f4523163cdcce" providerId="LiveId" clId="{6FB4A394-09E5-4D13-9B90-49CCFE3D8806}" dt="2024-10-14T13:01:38.944" v="4106" actId="790"/>
        <pc:sldMkLst>
          <pc:docMk/>
          <pc:sldMk cId="775690244" sldId="280"/>
        </pc:sldMkLst>
        <pc:spChg chg="mod">
          <ac:chgData name="Tibor Parniczky" userId="377f4523163cdcce" providerId="LiveId" clId="{6FB4A394-09E5-4D13-9B90-49CCFE3D8806}" dt="2024-10-03T14:27:01.031" v="2519" actId="27636"/>
          <ac:spMkLst>
            <pc:docMk/>
            <pc:sldMk cId="775690244" sldId="280"/>
            <ac:spMk id="2" creationId="{40657413-BC82-0711-70D0-70CE13DAD5E6}"/>
          </ac:spMkLst>
        </pc:spChg>
        <pc:spChg chg="mod">
          <ac:chgData name="Tibor Parniczky" userId="377f4523163cdcce" providerId="LiveId" clId="{6FB4A394-09E5-4D13-9B90-49CCFE3D8806}" dt="2024-10-01T13:30:53.634" v="292"/>
          <ac:spMkLst>
            <pc:docMk/>
            <pc:sldMk cId="775690244" sldId="280"/>
            <ac:spMk id="3" creationId="{C20E1E5A-F28B-2408-E964-5EB0634F260A}"/>
          </ac:spMkLst>
        </pc:spChg>
        <pc:spChg chg="mod">
          <ac:chgData name="Tibor Parniczky" userId="377f4523163cdcce" providerId="LiveId" clId="{6FB4A394-09E5-4D13-9B90-49CCFE3D8806}" dt="2024-10-14T13:01:38.944" v="4106" actId="790"/>
          <ac:spMkLst>
            <pc:docMk/>
            <pc:sldMk cId="775690244" sldId="280"/>
            <ac:spMk id="5" creationId="{E1A5675F-45ED-70A2-2C52-4FBE99DAE24B}"/>
          </ac:spMkLst>
        </pc:spChg>
        <pc:grpChg chg="del">
          <ac:chgData name="Tibor Parniczky" userId="377f4523163cdcce" providerId="LiveId" clId="{6FB4A394-09E5-4D13-9B90-49CCFE3D8806}" dt="2024-10-01T13:16:00.768" v="233" actId="478"/>
          <ac:grpSpMkLst>
            <pc:docMk/>
            <pc:sldMk cId="775690244" sldId="280"/>
            <ac:grpSpMk id="6" creationId="{68F346C3-8D17-5E14-2442-B702B29A51A8}"/>
          </ac:grpSpMkLst>
        </pc:grpChg>
      </pc:sldChg>
      <pc:sldChg chg="delSp modSp mod modTransition modClrScheme chgLayout">
        <pc:chgData name="Tibor Parniczky" userId="377f4523163cdcce" providerId="LiveId" clId="{6FB4A394-09E5-4D13-9B90-49CCFE3D8806}" dt="2024-10-09T08:51:13.937" v="4041"/>
        <pc:sldMkLst>
          <pc:docMk/>
          <pc:sldMk cId="3823072737" sldId="281"/>
        </pc:sldMkLst>
        <pc:spChg chg="mod ord">
          <ac:chgData name="Tibor Parniczky" userId="377f4523163cdcce" providerId="LiveId" clId="{6FB4A394-09E5-4D13-9B90-49CCFE3D8806}" dt="2024-10-02T13:46:08.591" v="2191" actId="700"/>
          <ac:spMkLst>
            <pc:docMk/>
            <pc:sldMk cId="3823072737" sldId="281"/>
            <ac:spMk id="2" creationId="{ABCB38A2-85CC-9047-CE22-FBA9F2D0A9E0}"/>
          </ac:spMkLst>
        </pc:spChg>
        <pc:spChg chg="mod ord modVis">
          <ac:chgData name="Tibor Parniczky" userId="377f4523163cdcce" providerId="LiveId" clId="{6FB4A394-09E5-4D13-9B90-49CCFE3D8806}" dt="2024-10-02T13:46:08.591" v="2191" actId="700"/>
          <ac:spMkLst>
            <pc:docMk/>
            <pc:sldMk cId="3823072737" sldId="281"/>
            <ac:spMk id="3" creationId="{E7916F5C-96D3-7A75-C169-1E5ED81E596B}"/>
          </ac:spMkLst>
        </pc:spChg>
        <pc:spChg chg="mod ord">
          <ac:chgData name="Tibor Parniczky" userId="377f4523163cdcce" providerId="LiveId" clId="{6FB4A394-09E5-4D13-9B90-49CCFE3D8806}" dt="2024-10-09T08:51:13.937" v="4041"/>
          <ac:spMkLst>
            <pc:docMk/>
            <pc:sldMk cId="3823072737" sldId="281"/>
            <ac:spMk id="5" creationId="{8650DBBB-3BBB-E108-E654-220A6C40751E}"/>
          </ac:spMkLst>
        </pc:spChg>
        <pc:grpChg chg="del">
          <ac:chgData name="Tibor Parniczky" userId="377f4523163cdcce" providerId="LiveId" clId="{6FB4A394-09E5-4D13-9B90-49CCFE3D8806}" dt="2024-10-01T13:13:04.492" v="227" actId="478"/>
          <ac:grpSpMkLst>
            <pc:docMk/>
            <pc:sldMk cId="3823072737" sldId="281"/>
            <ac:grpSpMk id="6" creationId="{35CC4173-676E-D418-5318-F278E78A68C4}"/>
          </ac:grpSpMkLst>
        </pc:grpChg>
      </pc:sldChg>
      <pc:sldChg chg="addSp delSp modSp del mod modClrScheme chgLayout">
        <pc:chgData name="Tibor Parniczky" userId="377f4523163cdcce" providerId="LiveId" clId="{6FB4A394-09E5-4D13-9B90-49CCFE3D8806}" dt="2024-10-01T14:21:08.470" v="432" actId="2696"/>
        <pc:sldMkLst>
          <pc:docMk/>
          <pc:sldMk cId="3491447670" sldId="283"/>
        </pc:sldMkLst>
        <pc:spChg chg="add del mod ord">
          <ac:chgData name="Tibor Parniczky" userId="377f4523163cdcce" providerId="LiveId" clId="{6FB4A394-09E5-4D13-9B90-49CCFE3D8806}" dt="2024-10-01T14:18:22.403" v="393" actId="27636"/>
          <ac:spMkLst>
            <pc:docMk/>
            <pc:sldMk cId="3491447670" sldId="283"/>
            <ac:spMk id="2" creationId="{40657413-BC82-0711-70D0-70CE13DAD5E6}"/>
          </ac:spMkLst>
        </pc:spChg>
        <pc:spChg chg="mod ord">
          <ac:chgData name="Tibor Parniczky" userId="377f4523163cdcce" providerId="LiveId" clId="{6FB4A394-09E5-4D13-9B90-49CCFE3D8806}" dt="2024-10-01T14:18:22.387" v="392" actId="700"/>
          <ac:spMkLst>
            <pc:docMk/>
            <pc:sldMk cId="3491447670" sldId="283"/>
            <ac:spMk id="3" creationId="{C20E1E5A-F28B-2408-E964-5EB0634F260A}"/>
          </ac:spMkLst>
        </pc:spChg>
        <pc:spChg chg="add mod ord">
          <ac:chgData name="Tibor Parniczky" userId="377f4523163cdcce" providerId="LiveId" clId="{6FB4A394-09E5-4D13-9B90-49CCFE3D8806}" dt="2024-10-01T14:18:22.387" v="392" actId="700"/>
          <ac:spMkLst>
            <pc:docMk/>
            <pc:sldMk cId="3491447670" sldId="283"/>
            <ac:spMk id="4" creationId="{64192C4B-601E-1A6B-CA60-08DA915B5B7F}"/>
          </ac:spMkLst>
        </pc:spChg>
        <pc:spChg chg="mod ord">
          <ac:chgData name="Tibor Parniczky" userId="377f4523163cdcce" providerId="LiveId" clId="{6FB4A394-09E5-4D13-9B90-49CCFE3D8806}" dt="2024-10-01T14:18:22.387" v="392" actId="700"/>
          <ac:spMkLst>
            <pc:docMk/>
            <pc:sldMk cId="3491447670" sldId="283"/>
            <ac:spMk id="5" creationId="{E1A5675F-45ED-70A2-2C52-4FBE99DAE24B}"/>
          </ac:spMkLst>
        </pc:spChg>
        <pc:spChg chg="add mod ord">
          <ac:chgData name="Tibor Parniczky" userId="377f4523163cdcce" providerId="LiveId" clId="{6FB4A394-09E5-4D13-9B90-49CCFE3D8806}" dt="2024-10-01T14:18:22.387" v="392" actId="700"/>
          <ac:spMkLst>
            <pc:docMk/>
            <pc:sldMk cId="3491447670" sldId="283"/>
            <ac:spMk id="6" creationId="{79C941BF-1739-8FD8-9BC1-3266297CF2E8}"/>
          </ac:spMkLst>
        </pc:spChg>
        <pc:spChg chg="add mod ord">
          <ac:chgData name="Tibor Parniczky" userId="377f4523163cdcce" providerId="LiveId" clId="{6FB4A394-09E5-4D13-9B90-49CCFE3D8806}" dt="2024-10-01T14:18:22.387" v="392" actId="700"/>
          <ac:spMkLst>
            <pc:docMk/>
            <pc:sldMk cId="3491447670" sldId="283"/>
            <ac:spMk id="7" creationId="{3546D2C8-2303-4B61-070D-43706057CE3D}"/>
          </ac:spMkLst>
        </pc:spChg>
        <pc:spChg chg="add del mod">
          <ac:chgData name="Tibor Parniczky" userId="377f4523163cdcce" providerId="LiveId" clId="{6FB4A394-09E5-4D13-9B90-49CCFE3D8806}" dt="2024-10-01T13:10:20.572" v="206" actId="478"/>
          <ac:spMkLst>
            <pc:docMk/>
            <pc:sldMk cId="3491447670" sldId="283"/>
            <ac:spMk id="9" creationId="{3365491A-4BAB-55B7-73E2-381DA74293C9}"/>
          </ac:spMkLst>
        </pc:spChg>
        <pc:grpChg chg="del">
          <ac:chgData name="Tibor Parniczky" userId="377f4523163cdcce" providerId="LiveId" clId="{6FB4A394-09E5-4D13-9B90-49CCFE3D8806}" dt="2024-10-01T13:10:27.394" v="207" actId="478"/>
          <ac:grpSpMkLst>
            <pc:docMk/>
            <pc:sldMk cId="3491447670" sldId="283"/>
            <ac:grpSpMk id="6" creationId="{FF94442C-6A71-5E5E-8659-BF67E7907416}"/>
          </ac:grpSpMkLst>
        </pc:grpChg>
      </pc:sldChg>
      <pc:sldChg chg="delSp modSp mod modClrScheme chgLayout">
        <pc:chgData name="Tibor Parniczky" userId="377f4523163cdcce" providerId="LiveId" clId="{6FB4A394-09E5-4D13-9B90-49CCFE3D8806}" dt="2024-10-03T14:47:15.516" v="2612" actId="20577"/>
        <pc:sldMkLst>
          <pc:docMk/>
          <pc:sldMk cId="2138028083" sldId="287"/>
        </pc:sldMkLst>
        <pc:spChg chg="mod">
          <ac:chgData name="Tibor Parniczky" userId="377f4523163cdcce" providerId="LiveId" clId="{6FB4A394-09E5-4D13-9B90-49CCFE3D8806}" dt="2024-10-01T13:54:30.837" v="308" actId="26606"/>
          <ac:spMkLst>
            <pc:docMk/>
            <pc:sldMk cId="2138028083" sldId="287"/>
            <ac:spMk id="2" creationId="{B1614F8E-2BB4-57CE-C0C4-3C85E6F2DF43}"/>
          </ac:spMkLst>
        </pc:spChg>
        <pc:spChg chg="mod">
          <ac:chgData name="Tibor Parniczky" userId="377f4523163cdcce" providerId="LiveId" clId="{6FB4A394-09E5-4D13-9B90-49CCFE3D8806}" dt="2024-10-03T14:47:15.516" v="2612" actId="20577"/>
          <ac:spMkLst>
            <pc:docMk/>
            <pc:sldMk cId="2138028083" sldId="287"/>
            <ac:spMk id="3" creationId="{3DB0F844-2A22-E577-DD8E-3261E4374381}"/>
          </ac:spMkLst>
        </pc:spChg>
        <pc:grpChg chg="del">
          <ac:chgData name="Tibor Parniczky" userId="377f4523163cdcce" providerId="LiveId" clId="{6FB4A394-09E5-4D13-9B90-49CCFE3D8806}" dt="2024-10-01T13:54:23.713" v="307" actId="478"/>
          <ac:grpSpMkLst>
            <pc:docMk/>
            <pc:sldMk cId="2138028083" sldId="287"/>
            <ac:grpSpMk id="4" creationId="{0418533B-5647-8712-835B-FC4E0117A27E}"/>
          </ac:grpSpMkLst>
        </pc:grpChg>
      </pc:sldChg>
      <pc:sldChg chg="delSp modSp mod modClrScheme chgLayout">
        <pc:chgData name="Tibor Parniczky" userId="377f4523163cdcce" providerId="LiveId" clId="{6FB4A394-09E5-4D13-9B90-49CCFE3D8806}" dt="2024-10-04T11:19:35.671" v="3354" actId="113"/>
        <pc:sldMkLst>
          <pc:docMk/>
          <pc:sldMk cId="1341586552" sldId="288"/>
        </pc:sldMkLst>
        <pc:spChg chg="mod ord">
          <ac:chgData name="Tibor Parniczky" userId="377f4523163cdcce" providerId="LiveId" clId="{6FB4A394-09E5-4D13-9B90-49CCFE3D8806}" dt="2024-10-03T14:41:27.248" v="2592" actId="255"/>
          <ac:spMkLst>
            <pc:docMk/>
            <pc:sldMk cId="1341586552" sldId="288"/>
            <ac:spMk id="2" creationId="{B1614F8E-2BB4-57CE-C0C4-3C85E6F2DF43}"/>
          </ac:spMkLst>
        </pc:spChg>
        <pc:spChg chg="mod ord">
          <ac:chgData name="Tibor Parniczky" userId="377f4523163cdcce" providerId="LiveId" clId="{6FB4A394-09E5-4D13-9B90-49CCFE3D8806}" dt="2024-10-04T11:19:35.671" v="3354" actId="113"/>
          <ac:spMkLst>
            <pc:docMk/>
            <pc:sldMk cId="1341586552" sldId="288"/>
            <ac:spMk id="3" creationId="{3DB0F844-2A22-E577-DD8E-3261E4374381}"/>
          </ac:spMkLst>
        </pc:spChg>
        <pc:grpChg chg="del">
          <ac:chgData name="Tibor Parniczky" userId="377f4523163cdcce" providerId="LiveId" clId="{6FB4A394-09E5-4D13-9B90-49CCFE3D8806}" dt="2024-10-01T13:11:27.988" v="213" actId="478"/>
          <ac:grpSpMkLst>
            <pc:docMk/>
            <pc:sldMk cId="1341586552" sldId="288"/>
            <ac:grpSpMk id="4" creationId="{19BDCAA3-2302-CD4D-B27E-810829ED1310}"/>
          </ac:grpSpMkLst>
        </pc:grpChg>
      </pc:sldChg>
      <pc:sldChg chg="delSp modSp del mod ord modClrScheme chgLayout">
        <pc:chgData name="Tibor Parniczky" userId="377f4523163cdcce" providerId="LiveId" clId="{6FB4A394-09E5-4D13-9B90-49CCFE3D8806}" dt="2024-10-04T11:19:09.891" v="3353" actId="2696"/>
        <pc:sldMkLst>
          <pc:docMk/>
          <pc:sldMk cId="1481547430" sldId="289"/>
        </pc:sldMkLst>
        <pc:spChg chg="mod">
          <ac:chgData name="Tibor Parniczky" userId="377f4523163cdcce" providerId="LiveId" clId="{6FB4A394-09E5-4D13-9B90-49CCFE3D8806}" dt="2024-10-01T13:55:51.912" v="318" actId="26606"/>
          <ac:spMkLst>
            <pc:docMk/>
            <pc:sldMk cId="1481547430" sldId="289"/>
            <ac:spMk id="2" creationId="{B1614F8E-2BB4-57CE-C0C4-3C85E6F2DF43}"/>
          </ac:spMkLst>
        </pc:spChg>
        <pc:spChg chg="mod">
          <ac:chgData name="Tibor Parniczky" userId="377f4523163cdcce" providerId="LiveId" clId="{6FB4A394-09E5-4D13-9B90-49CCFE3D8806}" dt="2024-10-02T14:46:39.503" v="2374" actId="27636"/>
          <ac:spMkLst>
            <pc:docMk/>
            <pc:sldMk cId="1481547430" sldId="289"/>
            <ac:spMk id="3" creationId="{3DB0F844-2A22-E577-DD8E-3261E4374381}"/>
          </ac:spMkLst>
        </pc:spChg>
        <pc:grpChg chg="del">
          <ac:chgData name="Tibor Parniczky" userId="377f4523163cdcce" providerId="LiveId" clId="{6FB4A394-09E5-4D13-9B90-49CCFE3D8806}" dt="2024-10-01T13:12:23.898" v="222" actId="478"/>
          <ac:grpSpMkLst>
            <pc:docMk/>
            <pc:sldMk cId="1481547430" sldId="289"/>
            <ac:grpSpMk id="4" creationId="{E481734C-D88D-4EAF-829A-A92AC30DA8DF}"/>
          </ac:grpSpMkLst>
        </pc:grpChg>
      </pc:sldChg>
      <pc:sldChg chg="delSp modSp mod modTransition modClrScheme chgLayout">
        <pc:chgData name="Tibor Parniczky" userId="377f4523163cdcce" providerId="LiveId" clId="{6FB4A394-09E5-4D13-9B90-49CCFE3D8806}" dt="2024-10-09T08:49:28.379" v="4038" actId="114"/>
        <pc:sldMkLst>
          <pc:docMk/>
          <pc:sldMk cId="1359136919" sldId="290"/>
        </pc:sldMkLst>
        <pc:spChg chg="mod">
          <ac:chgData name="Tibor Parniczky" userId="377f4523163cdcce" providerId="LiveId" clId="{6FB4A394-09E5-4D13-9B90-49CCFE3D8806}" dt="2024-10-09T08:49:28.379" v="4038" actId="114"/>
          <ac:spMkLst>
            <pc:docMk/>
            <pc:sldMk cId="1359136919" sldId="290"/>
            <ac:spMk id="2" creationId="{B1614F8E-2BB4-57CE-C0C4-3C85E6F2DF43}"/>
          </ac:spMkLst>
        </pc:spChg>
        <pc:spChg chg="mod">
          <ac:chgData name="Tibor Parniczky" userId="377f4523163cdcce" providerId="LiveId" clId="{6FB4A394-09E5-4D13-9B90-49CCFE3D8806}" dt="2024-10-02T13:51:19.592" v="2236" actId="20577"/>
          <ac:spMkLst>
            <pc:docMk/>
            <pc:sldMk cId="1359136919" sldId="290"/>
            <ac:spMk id="3" creationId="{3DB0F844-2A22-E577-DD8E-3261E4374381}"/>
          </ac:spMkLst>
        </pc:spChg>
        <pc:grpChg chg="del">
          <ac:chgData name="Tibor Parniczky" userId="377f4523163cdcce" providerId="LiveId" clId="{6FB4A394-09E5-4D13-9B90-49CCFE3D8806}" dt="2024-10-01T13:12:39.600" v="224" actId="478"/>
          <ac:grpSpMkLst>
            <pc:docMk/>
            <pc:sldMk cId="1359136919" sldId="290"/>
            <ac:grpSpMk id="4" creationId="{91B207B1-2FBA-C487-F954-D98F9FD9C55A}"/>
          </ac:grpSpMkLst>
        </pc:grpChg>
      </pc:sldChg>
      <pc:sldChg chg="delSp modSp del mod modClrScheme chgLayout">
        <pc:chgData name="Tibor Parniczky" userId="377f4523163cdcce" providerId="LiveId" clId="{6FB4A394-09E5-4D13-9B90-49CCFE3D8806}" dt="2024-10-03T14:47:42.364" v="2613" actId="47"/>
        <pc:sldMkLst>
          <pc:docMk/>
          <pc:sldMk cId="879612846" sldId="291"/>
        </pc:sldMkLst>
        <pc:spChg chg="mod">
          <ac:chgData name="Tibor Parniczky" userId="377f4523163cdcce" providerId="LiveId" clId="{6FB4A394-09E5-4D13-9B90-49CCFE3D8806}" dt="2024-10-01T13:54:53.768" v="309" actId="26606"/>
          <ac:spMkLst>
            <pc:docMk/>
            <pc:sldMk cId="879612846" sldId="291"/>
            <ac:spMk id="2" creationId="{B1614F8E-2BB4-57CE-C0C4-3C85E6F2DF43}"/>
          </ac:spMkLst>
        </pc:spChg>
        <pc:spChg chg="mod">
          <ac:chgData name="Tibor Parniczky" userId="377f4523163cdcce" providerId="LiveId" clId="{6FB4A394-09E5-4D13-9B90-49CCFE3D8806}" dt="2024-10-03T14:45:56.547" v="2606" actId="6549"/>
          <ac:spMkLst>
            <pc:docMk/>
            <pc:sldMk cId="879612846" sldId="291"/>
            <ac:spMk id="3" creationId="{3DB0F844-2A22-E577-DD8E-3261E4374381}"/>
          </ac:spMkLst>
        </pc:spChg>
        <pc:grpChg chg="del">
          <ac:chgData name="Tibor Parniczky" userId="377f4523163cdcce" providerId="LiveId" clId="{6FB4A394-09E5-4D13-9B90-49CCFE3D8806}" dt="2024-10-01T13:11:45.332" v="216" actId="478"/>
          <ac:grpSpMkLst>
            <pc:docMk/>
            <pc:sldMk cId="879612846" sldId="291"/>
            <ac:grpSpMk id="4" creationId="{2EF5524B-773F-0EA2-DB08-67A66807467F}"/>
          </ac:grpSpMkLst>
        </pc:grpChg>
      </pc:sldChg>
      <pc:sldChg chg="delSp modSp mod modClrScheme chgLayout">
        <pc:chgData name="Tibor Parniczky" userId="377f4523163cdcce" providerId="LiveId" clId="{6FB4A394-09E5-4D13-9B90-49CCFE3D8806}" dt="2024-10-08T12:53:19.313" v="4008" actId="114"/>
        <pc:sldMkLst>
          <pc:docMk/>
          <pc:sldMk cId="1274343004" sldId="292"/>
        </pc:sldMkLst>
        <pc:spChg chg="mod">
          <ac:chgData name="Tibor Parniczky" userId="377f4523163cdcce" providerId="LiveId" clId="{6FB4A394-09E5-4D13-9B90-49CCFE3D8806}" dt="2024-10-01T13:55:03.600" v="310" actId="26606"/>
          <ac:spMkLst>
            <pc:docMk/>
            <pc:sldMk cId="1274343004" sldId="292"/>
            <ac:spMk id="2" creationId="{3F82B8C8-1982-0665-188F-E8C732A9C6E4}"/>
          </ac:spMkLst>
        </pc:spChg>
        <pc:spChg chg="mod">
          <ac:chgData name="Tibor Parniczky" userId="377f4523163cdcce" providerId="LiveId" clId="{6FB4A394-09E5-4D13-9B90-49CCFE3D8806}" dt="2024-10-08T12:53:19.313" v="4008" actId="114"/>
          <ac:spMkLst>
            <pc:docMk/>
            <pc:sldMk cId="1274343004" sldId="292"/>
            <ac:spMk id="3" creationId="{E6225CA5-4DAB-9046-5301-8673FDCDF2EB}"/>
          </ac:spMkLst>
        </pc:spChg>
        <pc:spChg chg="mod modVis">
          <ac:chgData name="Tibor Parniczky" userId="377f4523163cdcce" providerId="LiveId" clId="{6FB4A394-09E5-4D13-9B90-49CCFE3D8806}" dt="2024-10-01T13:55:03.600" v="310" actId="26606"/>
          <ac:spMkLst>
            <pc:docMk/>
            <pc:sldMk cId="1274343004" sldId="292"/>
            <ac:spMk id="5" creationId="{80F86255-D0FD-7878-51DA-4C2609565DBD}"/>
          </ac:spMkLst>
        </pc:spChg>
        <pc:grpChg chg="del">
          <ac:chgData name="Tibor Parniczky" userId="377f4523163cdcce" providerId="LiveId" clId="{6FB4A394-09E5-4D13-9B90-49CCFE3D8806}" dt="2024-10-01T13:11:52.453" v="217" actId="478"/>
          <ac:grpSpMkLst>
            <pc:docMk/>
            <pc:sldMk cId="1274343004" sldId="292"/>
            <ac:grpSpMk id="6" creationId="{320D886D-5878-CB6E-AD64-F3B022CF51F8}"/>
          </ac:grpSpMkLst>
        </pc:grpChg>
      </pc:sldChg>
      <pc:sldChg chg="delSp modSp mod modClrScheme chgLayout modNotesTx">
        <pc:chgData name="Tibor Parniczky" userId="377f4523163cdcce" providerId="LiveId" clId="{6FB4A394-09E5-4D13-9B90-49CCFE3D8806}" dt="2024-10-09T08:48:31.821" v="4037" actId="207"/>
        <pc:sldMkLst>
          <pc:docMk/>
          <pc:sldMk cId="1455755434" sldId="293"/>
        </pc:sldMkLst>
        <pc:spChg chg="mod">
          <ac:chgData name="Tibor Parniczky" userId="377f4523163cdcce" providerId="LiveId" clId="{6FB4A394-09E5-4D13-9B90-49CCFE3D8806}" dt="2024-10-09T08:48:31.821" v="4037" actId="207"/>
          <ac:spMkLst>
            <pc:docMk/>
            <pc:sldMk cId="1455755434" sldId="293"/>
            <ac:spMk id="2" creationId="{9110E530-3B5D-4572-2328-1C2E19AEEF49}"/>
          </ac:spMkLst>
        </pc:spChg>
        <pc:spChg chg="mod">
          <ac:chgData name="Tibor Parniczky" userId="377f4523163cdcce" providerId="LiveId" clId="{6FB4A394-09E5-4D13-9B90-49CCFE3D8806}" dt="2024-10-08T12:53:51.262" v="4018" actId="20577"/>
          <ac:spMkLst>
            <pc:docMk/>
            <pc:sldMk cId="1455755434" sldId="293"/>
            <ac:spMk id="3" creationId="{0A0DD8A0-E1A4-FE4F-ECAD-4FA402C709F0}"/>
          </ac:spMkLst>
        </pc:spChg>
        <pc:spChg chg="mod modVis">
          <ac:chgData name="Tibor Parniczky" userId="377f4523163cdcce" providerId="LiveId" clId="{6FB4A394-09E5-4D13-9B90-49CCFE3D8806}" dt="2024-10-01T13:55:34.979" v="316" actId="26606"/>
          <ac:spMkLst>
            <pc:docMk/>
            <pc:sldMk cId="1455755434" sldId="293"/>
            <ac:spMk id="5" creationId="{74E1457A-8C0C-C332-1DFD-42A27C5AA384}"/>
          </ac:spMkLst>
        </pc:spChg>
        <pc:grpChg chg="del">
          <ac:chgData name="Tibor Parniczky" userId="377f4523163cdcce" providerId="LiveId" clId="{6FB4A394-09E5-4D13-9B90-49CCFE3D8806}" dt="2024-10-01T13:12:12.964" v="220" actId="478"/>
          <ac:grpSpMkLst>
            <pc:docMk/>
            <pc:sldMk cId="1455755434" sldId="293"/>
            <ac:grpSpMk id="6" creationId="{CA552335-8990-E5D1-0B53-F52C6E282261}"/>
          </ac:grpSpMkLst>
        </pc:grpChg>
      </pc:sldChg>
      <pc:sldChg chg="delSp modSp mod modClrScheme chgLayout">
        <pc:chgData name="Tibor Parniczky" userId="377f4523163cdcce" providerId="LiveId" clId="{6FB4A394-09E5-4D13-9B90-49CCFE3D8806}" dt="2024-10-04T11:25:05.617" v="3426" actId="790"/>
        <pc:sldMkLst>
          <pc:docMk/>
          <pc:sldMk cId="3049978040" sldId="294"/>
        </pc:sldMkLst>
        <pc:spChg chg="mod ord">
          <ac:chgData name="Tibor Parniczky" userId="377f4523163cdcce" providerId="LiveId" clId="{6FB4A394-09E5-4D13-9B90-49CCFE3D8806}" dt="2024-10-01T13:53:36.067" v="303" actId="26606"/>
          <ac:spMkLst>
            <pc:docMk/>
            <pc:sldMk cId="3049978040" sldId="294"/>
            <ac:spMk id="2" creationId="{B1614F8E-2BB4-57CE-C0C4-3C85E6F2DF43}"/>
          </ac:spMkLst>
        </pc:spChg>
        <pc:spChg chg="mod ord">
          <ac:chgData name="Tibor Parniczky" userId="377f4523163cdcce" providerId="LiveId" clId="{6FB4A394-09E5-4D13-9B90-49CCFE3D8806}" dt="2024-10-04T11:25:05.617" v="3426" actId="790"/>
          <ac:spMkLst>
            <pc:docMk/>
            <pc:sldMk cId="3049978040" sldId="294"/>
            <ac:spMk id="3" creationId="{3DB0F844-2A22-E577-DD8E-3261E4374381}"/>
          </ac:spMkLst>
        </pc:spChg>
        <pc:grpChg chg="del">
          <ac:chgData name="Tibor Parniczky" userId="377f4523163cdcce" providerId="LiveId" clId="{6FB4A394-09E5-4D13-9B90-49CCFE3D8806}" dt="2024-10-01T13:11:32.565" v="214" actId="478"/>
          <ac:grpSpMkLst>
            <pc:docMk/>
            <pc:sldMk cId="3049978040" sldId="294"/>
            <ac:grpSpMk id="4" creationId="{3FC895F5-FDF2-AA84-55BF-99569ED935EF}"/>
          </ac:grpSpMkLst>
        </pc:grpChg>
      </pc:sldChg>
      <pc:sldChg chg="delSp modSp mod modClrScheme chgLayout">
        <pc:chgData name="Tibor Parniczky" userId="377f4523163cdcce" providerId="LiveId" clId="{6FB4A394-09E5-4D13-9B90-49CCFE3D8806}" dt="2024-10-01T13:56:22.802" v="322" actId="26606"/>
        <pc:sldMkLst>
          <pc:docMk/>
          <pc:sldMk cId="1148273068" sldId="296"/>
        </pc:sldMkLst>
        <pc:spChg chg="mod">
          <ac:chgData name="Tibor Parniczky" userId="377f4523163cdcce" providerId="LiveId" clId="{6FB4A394-09E5-4D13-9B90-49CCFE3D8806}" dt="2024-10-01T13:56:22.802" v="322" actId="26606"/>
          <ac:spMkLst>
            <pc:docMk/>
            <pc:sldMk cId="1148273068" sldId="296"/>
            <ac:spMk id="2" creationId="{B1614F8E-2BB4-57CE-C0C4-3C85E6F2DF43}"/>
          </ac:spMkLst>
        </pc:spChg>
        <pc:spChg chg="mod">
          <ac:chgData name="Tibor Parniczky" userId="377f4523163cdcce" providerId="LiveId" clId="{6FB4A394-09E5-4D13-9B90-49CCFE3D8806}" dt="2024-10-01T13:56:22.802" v="322" actId="26606"/>
          <ac:spMkLst>
            <pc:docMk/>
            <pc:sldMk cId="1148273068" sldId="296"/>
            <ac:spMk id="3" creationId="{3DB0F844-2A22-E577-DD8E-3261E4374381}"/>
          </ac:spMkLst>
        </pc:spChg>
        <pc:grpChg chg="del">
          <ac:chgData name="Tibor Parniczky" userId="377f4523163cdcce" providerId="LiveId" clId="{6FB4A394-09E5-4D13-9B90-49CCFE3D8806}" dt="2024-10-01T13:12:45.613" v="225" actId="478"/>
          <ac:grpSpMkLst>
            <pc:docMk/>
            <pc:sldMk cId="1148273068" sldId="296"/>
            <ac:grpSpMk id="4" creationId="{5B226E3F-D01D-D71D-9BE9-3AB0C5C7AAD5}"/>
          </ac:grpSpMkLst>
        </pc:grpChg>
      </pc:sldChg>
      <pc:sldChg chg="delSp modSp mod ord chgLayout modNotesTx">
        <pc:chgData name="Tibor Parniczky" userId="377f4523163cdcce" providerId="LiveId" clId="{6FB4A394-09E5-4D13-9B90-49CCFE3D8806}" dt="2024-10-08T12:52:02.399" v="4006" actId="6549"/>
        <pc:sldMkLst>
          <pc:docMk/>
          <pc:sldMk cId="607323831" sldId="297"/>
        </pc:sldMkLst>
        <pc:spChg chg="mod ord">
          <ac:chgData name="Tibor Parniczky" userId="377f4523163cdcce" providerId="LiveId" clId="{6FB4A394-09E5-4D13-9B90-49CCFE3D8806}" dt="2024-10-03T14:24:21.065" v="2508" actId="790"/>
          <ac:spMkLst>
            <pc:docMk/>
            <pc:sldMk cId="607323831" sldId="297"/>
            <ac:spMk id="2" creationId="{B2F9D5BF-125C-BD21-D888-6A7A90F65127}"/>
          </ac:spMkLst>
        </pc:spChg>
        <pc:spChg chg="mod ord">
          <ac:chgData name="Tibor Parniczky" userId="377f4523163cdcce" providerId="LiveId" clId="{6FB4A394-09E5-4D13-9B90-49CCFE3D8806}" dt="2024-10-08T12:52:02.399" v="4006" actId="6549"/>
          <ac:spMkLst>
            <pc:docMk/>
            <pc:sldMk cId="607323831" sldId="297"/>
            <ac:spMk id="3" creationId="{53EBA483-DD67-DA89-89E3-5BC4D929760F}"/>
          </ac:spMkLst>
        </pc:spChg>
        <pc:spChg chg="mod ord">
          <ac:chgData name="Tibor Parniczky" userId="377f4523163cdcce" providerId="LiveId" clId="{6FB4A394-09E5-4D13-9B90-49CCFE3D8806}" dt="2024-10-04T10:36:59.859" v="2915" actId="790"/>
          <ac:spMkLst>
            <pc:docMk/>
            <pc:sldMk cId="607323831" sldId="297"/>
            <ac:spMk id="4" creationId="{8BE2C1F1-06EB-7E09-A76D-C6046D507D6A}"/>
          </ac:spMkLst>
        </pc:spChg>
        <pc:spChg chg="mod ord">
          <ac:chgData name="Tibor Parniczky" userId="377f4523163cdcce" providerId="LiveId" clId="{6FB4A394-09E5-4D13-9B90-49CCFE3D8806}" dt="2024-10-03T14:22:58.110" v="2504" actId="20577"/>
          <ac:spMkLst>
            <pc:docMk/>
            <pc:sldMk cId="607323831" sldId="297"/>
            <ac:spMk id="6" creationId="{48D15BCB-7E47-3834-5E20-C60DBBEDC0C8}"/>
          </ac:spMkLst>
        </pc:spChg>
        <pc:spChg chg="mod ord">
          <ac:chgData name="Tibor Parniczky" userId="377f4523163cdcce" providerId="LiveId" clId="{6FB4A394-09E5-4D13-9B90-49CCFE3D8806}" dt="2024-10-02T14:40:27.029" v="2360" actId="113"/>
          <ac:spMkLst>
            <pc:docMk/>
            <pc:sldMk cId="607323831" sldId="297"/>
            <ac:spMk id="7" creationId="{B6E2FF48-A501-C089-480C-8386E474419E}"/>
          </ac:spMkLst>
        </pc:spChg>
        <pc:grpChg chg="del">
          <ac:chgData name="Tibor Parniczky" userId="377f4523163cdcce" providerId="LiveId" clId="{6FB4A394-09E5-4D13-9B90-49CCFE3D8806}" dt="2024-10-01T13:07:56.668" v="199" actId="478"/>
          <ac:grpSpMkLst>
            <pc:docMk/>
            <pc:sldMk cId="607323831" sldId="297"/>
            <ac:grpSpMk id="8" creationId="{B30CE1CE-2728-A1F9-2639-60AA33B17F6B}"/>
          </ac:grpSpMkLst>
        </pc:grpChg>
      </pc:sldChg>
      <pc:sldChg chg="delSp modSp del mod modClrScheme chgLayout">
        <pc:chgData name="Tibor Parniczky" userId="377f4523163cdcce" providerId="LiveId" clId="{6FB4A394-09E5-4D13-9B90-49CCFE3D8806}" dt="2024-10-03T14:49:09.726" v="2619" actId="2696"/>
        <pc:sldMkLst>
          <pc:docMk/>
          <pc:sldMk cId="365187293" sldId="298"/>
        </pc:sldMkLst>
        <pc:spChg chg="mod">
          <ac:chgData name="Tibor Parniczky" userId="377f4523163cdcce" providerId="LiveId" clId="{6FB4A394-09E5-4D13-9B90-49CCFE3D8806}" dt="2024-10-01T13:55:13.686" v="311" actId="26606"/>
          <ac:spMkLst>
            <pc:docMk/>
            <pc:sldMk cId="365187293" sldId="298"/>
            <ac:spMk id="2" creationId="{3F82B8C8-1982-0665-188F-E8C732A9C6E4}"/>
          </ac:spMkLst>
        </pc:spChg>
        <pc:spChg chg="mod">
          <ac:chgData name="Tibor Parniczky" userId="377f4523163cdcce" providerId="LiveId" clId="{6FB4A394-09E5-4D13-9B90-49CCFE3D8806}" dt="2024-10-03T14:48:23.019" v="2614" actId="6549"/>
          <ac:spMkLst>
            <pc:docMk/>
            <pc:sldMk cId="365187293" sldId="298"/>
            <ac:spMk id="3" creationId="{E6225CA5-4DAB-9046-5301-8673FDCDF2EB}"/>
          </ac:spMkLst>
        </pc:spChg>
        <pc:spChg chg="mod modVis">
          <ac:chgData name="Tibor Parniczky" userId="377f4523163cdcce" providerId="LiveId" clId="{6FB4A394-09E5-4D13-9B90-49CCFE3D8806}" dt="2024-10-01T13:55:13.686" v="311" actId="26606"/>
          <ac:spMkLst>
            <pc:docMk/>
            <pc:sldMk cId="365187293" sldId="298"/>
            <ac:spMk id="5" creationId="{80F86255-D0FD-7878-51DA-4C2609565DBD}"/>
          </ac:spMkLst>
        </pc:spChg>
        <pc:grpChg chg="del">
          <ac:chgData name="Tibor Parniczky" userId="377f4523163cdcce" providerId="LiveId" clId="{6FB4A394-09E5-4D13-9B90-49CCFE3D8806}" dt="2024-10-01T13:11:58.211" v="218" actId="478"/>
          <ac:grpSpMkLst>
            <pc:docMk/>
            <pc:sldMk cId="365187293" sldId="298"/>
            <ac:grpSpMk id="6" creationId="{814B251B-15DD-B9C2-F29F-0FACC4F452F0}"/>
          </ac:grpSpMkLst>
        </pc:grpChg>
      </pc:sldChg>
      <pc:sldChg chg="delSp modSp del mod ord modClrScheme chgLayout">
        <pc:chgData name="Tibor Parniczky" userId="377f4523163cdcce" providerId="LiveId" clId="{6FB4A394-09E5-4D13-9B90-49CCFE3D8806}" dt="2024-10-02T13:25:21.366" v="1970" actId="2696"/>
        <pc:sldMkLst>
          <pc:docMk/>
          <pc:sldMk cId="852947704" sldId="299"/>
        </pc:sldMkLst>
        <pc:spChg chg="mod">
          <ac:chgData name="Tibor Parniczky" userId="377f4523163cdcce" providerId="LiveId" clId="{6FB4A394-09E5-4D13-9B90-49CCFE3D8806}" dt="2024-10-01T13:55:44.797" v="317" actId="26606"/>
          <ac:spMkLst>
            <pc:docMk/>
            <pc:sldMk cId="852947704" sldId="299"/>
            <ac:spMk id="2" creationId="{B1614F8E-2BB4-57CE-C0C4-3C85E6F2DF43}"/>
          </ac:spMkLst>
        </pc:spChg>
        <pc:spChg chg="mod">
          <ac:chgData name="Tibor Parniczky" userId="377f4523163cdcce" providerId="LiveId" clId="{6FB4A394-09E5-4D13-9B90-49CCFE3D8806}" dt="2024-10-01T13:55:44.797" v="317" actId="26606"/>
          <ac:spMkLst>
            <pc:docMk/>
            <pc:sldMk cId="852947704" sldId="299"/>
            <ac:spMk id="3" creationId="{3DB0F844-2A22-E577-DD8E-3261E4374381}"/>
          </ac:spMkLst>
        </pc:spChg>
        <pc:grpChg chg="del">
          <ac:chgData name="Tibor Parniczky" userId="377f4523163cdcce" providerId="LiveId" clId="{6FB4A394-09E5-4D13-9B90-49CCFE3D8806}" dt="2024-10-01T13:12:18.560" v="221" actId="478"/>
          <ac:grpSpMkLst>
            <pc:docMk/>
            <pc:sldMk cId="852947704" sldId="299"/>
            <ac:grpSpMk id="4" creationId="{0EBA921D-354C-CC80-9513-44655B4AB512}"/>
          </ac:grpSpMkLst>
        </pc:grpChg>
      </pc:sldChg>
      <pc:sldChg chg="addSp delSp modSp mod ord modClrScheme chgLayout modNotesTx">
        <pc:chgData name="Tibor Parniczky" userId="377f4523163cdcce" providerId="LiveId" clId="{6FB4A394-09E5-4D13-9B90-49CCFE3D8806}" dt="2024-10-04T10:55:55.748" v="3105" actId="113"/>
        <pc:sldMkLst>
          <pc:docMk/>
          <pc:sldMk cId="318171653" sldId="301"/>
        </pc:sldMkLst>
        <pc:spChg chg="add del mod ord">
          <ac:chgData name="Tibor Parniczky" userId="377f4523163cdcce" providerId="LiveId" clId="{6FB4A394-09E5-4D13-9B90-49CCFE3D8806}" dt="2024-10-02T11:51:49.797" v="716" actId="700"/>
          <ac:spMkLst>
            <pc:docMk/>
            <pc:sldMk cId="318171653" sldId="301"/>
            <ac:spMk id="2" creationId="{88C8D143-08EE-ACC8-A10F-659760E81953}"/>
          </ac:spMkLst>
        </pc:spChg>
        <pc:spChg chg="mod ord">
          <ac:chgData name="Tibor Parniczky" userId="377f4523163cdcce" providerId="LiveId" clId="{6FB4A394-09E5-4D13-9B90-49CCFE3D8806}" dt="2024-10-02T11:51:49.797" v="716" actId="700"/>
          <ac:spMkLst>
            <pc:docMk/>
            <pc:sldMk cId="318171653" sldId="301"/>
            <ac:spMk id="3" creationId="{00000000-0000-0000-0000-000000000000}"/>
          </ac:spMkLst>
        </pc:spChg>
        <pc:spChg chg="add del mod ord">
          <ac:chgData name="Tibor Parniczky" userId="377f4523163cdcce" providerId="LiveId" clId="{6FB4A394-09E5-4D13-9B90-49CCFE3D8806}" dt="2024-10-02T11:51:49.797" v="716" actId="700"/>
          <ac:spMkLst>
            <pc:docMk/>
            <pc:sldMk cId="318171653" sldId="301"/>
            <ac:spMk id="4" creationId="{6DB4A9F1-928C-523F-9D23-4A63470FE714}"/>
          </ac:spMkLst>
        </pc:spChg>
        <pc:spChg chg="add del mod ord">
          <ac:chgData name="Tibor Parniczky" userId="377f4523163cdcce" providerId="LiveId" clId="{6FB4A394-09E5-4D13-9B90-49CCFE3D8806}" dt="2024-10-02T11:51:49.797" v="716" actId="700"/>
          <ac:spMkLst>
            <pc:docMk/>
            <pc:sldMk cId="318171653" sldId="301"/>
            <ac:spMk id="5" creationId="{3B4D6476-47A3-EB09-97C6-E2B41ED568F8}"/>
          </ac:spMkLst>
        </pc:spChg>
        <pc:spChg chg="add del mod ord">
          <ac:chgData name="Tibor Parniczky" userId="377f4523163cdcce" providerId="LiveId" clId="{6FB4A394-09E5-4D13-9B90-49CCFE3D8806}" dt="2024-10-02T14:43:05.824" v="2362" actId="242"/>
          <ac:spMkLst>
            <pc:docMk/>
            <pc:sldMk cId="318171653" sldId="301"/>
            <ac:spMk id="6" creationId="{00000000-0000-0000-0000-000000000000}"/>
          </ac:spMkLst>
        </pc:spChg>
        <pc:spChg chg="mod ord">
          <ac:chgData name="Tibor Parniczky" userId="377f4523163cdcce" providerId="LiveId" clId="{6FB4A394-09E5-4D13-9B90-49CCFE3D8806}" dt="2024-10-04T10:55:55.748" v="3105" actId="113"/>
          <ac:spMkLst>
            <pc:docMk/>
            <pc:sldMk cId="318171653" sldId="301"/>
            <ac:spMk id="7" creationId="{00000000-0000-0000-0000-000000000000}"/>
          </ac:spMkLst>
        </pc:spChg>
        <pc:spChg chg="add del mod ord">
          <ac:chgData name="Tibor Parniczky" userId="377f4523163cdcce" providerId="LiveId" clId="{6FB4A394-09E5-4D13-9B90-49CCFE3D8806}" dt="2024-10-02T11:51:30.838" v="712" actId="700"/>
          <ac:spMkLst>
            <pc:docMk/>
            <pc:sldMk cId="318171653" sldId="301"/>
            <ac:spMk id="8" creationId="{24666D11-C093-A53E-84E4-2E77ADC4F81E}"/>
          </ac:spMkLst>
        </pc:spChg>
        <pc:grpChg chg="del">
          <ac:chgData name="Tibor Parniczky" userId="377f4523163cdcce" providerId="LiveId" clId="{6FB4A394-09E5-4D13-9B90-49CCFE3D8806}" dt="2024-10-01T13:09:11.142" v="201" actId="478"/>
          <ac:grpSpMkLst>
            <pc:docMk/>
            <pc:sldMk cId="318171653" sldId="301"/>
            <ac:grpSpMk id="2" creationId="{79263AC8-A798-46E8-0C3C-6D08415B6FB8}"/>
          </ac:grpSpMkLst>
        </pc:grpChg>
      </pc:sldChg>
      <pc:sldChg chg="delSp modSp mod modClrScheme chgLayout">
        <pc:chgData name="Tibor Parniczky" userId="377f4523163cdcce" providerId="LiveId" clId="{6FB4A394-09E5-4D13-9B90-49CCFE3D8806}" dt="2024-10-04T11:28:00.554" v="3446" actId="15"/>
        <pc:sldMkLst>
          <pc:docMk/>
          <pc:sldMk cId="2088587303" sldId="302"/>
        </pc:sldMkLst>
        <pc:spChg chg="mod ord">
          <ac:chgData name="Tibor Parniczky" userId="377f4523163cdcce" providerId="LiveId" clId="{6FB4A394-09E5-4D13-9B90-49CCFE3D8806}" dt="2024-10-04T11:27:57.003" v="3445" actId="700"/>
          <ac:spMkLst>
            <pc:docMk/>
            <pc:sldMk cId="2088587303" sldId="302"/>
            <ac:spMk id="2" creationId="{B1614F8E-2BB4-57CE-C0C4-3C85E6F2DF43}"/>
          </ac:spMkLst>
        </pc:spChg>
        <pc:spChg chg="mod ord">
          <ac:chgData name="Tibor Parniczky" userId="377f4523163cdcce" providerId="LiveId" clId="{6FB4A394-09E5-4D13-9B90-49CCFE3D8806}" dt="2024-10-04T11:28:00.554" v="3446" actId="15"/>
          <ac:spMkLst>
            <pc:docMk/>
            <pc:sldMk cId="2088587303" sldId="302"/>
            <ac:spMk id="3" creationId="{3DB0F844-2A22-E577-DD8E-3261E4374381}"/>
          </ac:spMkLst>
        </pc:spChg>
        <pc:grpChg chg="del">
          <ac:chgData name="Tibor Parniczky" userId="377f4523163cdcce" providerId="LiveId" clId="{6FB4A394-09E5-4D13-9B90-49CCFE3D8806}" dt="2024-10-01T13:11:37.217" v="215" actId="478"/>
          <ac:grpSpMkLst>
            <pc:docMk/>
            <pc:sldMk cId="2088587303" sldId="302"/>
            <ac:grpSpMk id="4" creationId="{3FC895F5-FDF2-AA84-55BF-99569ED935EF}"/>
          </ac:grpSpMkLst>
        </pc:grpChg>
      </pc:sldChg>
      <pc:sldChg chg="del">
        <pc:chgData name="Tibor Parniczky" userId="377f4523163cdcce" providerId="LiveId" clId="{6FB4A394-09E5-4D13-9B90-49CCFE3D8806}" dt="2024-09-24T12:53:04.492" v="5" actId="47"/>
        <pc:sldMkLst>
          <pc:docMk/>
          <pc:sldMk cId="1188015664" sldId="311"/>
        </pc:sldMkLst>
      </pc:sldChg>
      <pc:sldChg chg="addSp delSp modSp mod ord modTransition setBg modClrScheme delDesignElem chgLayout">
        <pc:chgData name="Tibor Parniczky" userId="377f4523163cdcce" providerId="LiveId" clId="{6FB4A394-09E5-4D13-9B90-49CCFE3D8806}" dt="2024-10-04T10:20:34.358" v="2631" actId="121"/>
        <pc:sldMkLst>
          <pc:docMk/>
          <pc:sldMk cId="388840092" sldId="312"/>
        </pc:sldMkLst>
        <pc:spChg chg="mod">
          <ac:chgData name="Tibor Parniczky" userId="377f4523163cdcce" providerId="LiveId" clId="{6FB4A394-09E5-4D13-9B90-49CCFE3D8806}" dt="2024-10-01T13:30:53.634" v="292"/>
          <ac:spMkLst>
            <pc:docMk/>
            <pc:sldMk cId="388840092" sldId="312"/>
            <ac:spMk id="2" creationId="{57F19E44-2D0C-A253-8BEF-B1FBAFB8FCF6}"/>
          </ac:spMkLst>
        </pc:spChg>
        <pc:spChg chg="add mod">
          <ac:chgData name="Tibor Parniczky" userId="377f4523163cdcce" providerId="LiveId" clId="{6FB4A394-09E5-4D13-9B90-49CCFE3D8806}" dt="2024-10-04T10:20:34.358" v="2631" actId="121"/>
          <ac:spMkLst>
            <pc:docMk/>
            <pc:sldMk cId="388840092" sldId="312"/>
            <ac:spMk id="4" creationId="{2FB112E4-AAE1-2025-C88A-97922E36313A}"/>
          </ac:spMkLst>
        </pc:spChg>
        <pc:spChg chg="add del">
          <ac:chgData name="Tibor Parniczky" userId="377f4523163cdcce" providerId="LiveId" clId="{6FB4A394-09E5-4D13-9B90-49CCFE3D8806}" dt="2024-10-01T13:05:33.913" v="186"/>
          <ac:spMkLst>
            <pc:docMk/>
            <pc:sldMk cId="388840092" sldId="312"/>
            <ac:spMk id="9" creationId="{19F9BF86-FE94-4517-B97D-026C7515E589}"/>
          </ac:spMkLst>
        </pc:spChg>
        <pc:picChg chg="add mod">
          <ac:chgData name="Tibor Parniczky" userId="377f4523163cdcce" providerId="LiveId" clId="{6FB4A394-09E5-4D13-9B90-49CCFE3D8806}" dt="2024-10-03T14:20:15.210" v="2443" actId="207"/>
          <ac:picMkLst>
            <pc:docMk/>
            <pc:sldMk cId="388840092" sldId="312"/>
            <ac:picMk id="5" creationId="{88E50D01-E470-564C-31DD-B513DB27D3B9}"/>
          </ac:picMkLst>
        </pc:picChg>
        <pc:cxnChg chg="add del">
          <ac:chgData name="Tibor Parniczky" userId="377f4523163cdcce" providerId="LiveId" clId="{6FB4A394-09E5-4D13-9B90-49CCFE3D8806}" dt="2024-10-01T13:05:33.913" v="186"/>
          <ac:cxnSpMkLst>
            <pc:docMk/>
            <pc:sldMk cId="388840092" sldId="312"/>
            <ac:cxnSpMk id="7" creationId="{118E06E4-607B-144B-382B-AD3D06B1EE8C}"/>
          </ac:cxnSpMkLst>
        </pc:cxnChg>
        <pc:cxnChg chg="add del">
          <ac:chgData name="Tibor Parniczky" userId="377f4523163cdcce" providerId="LiveId" clId="{6FB4A394-09E5-4D13-9B90-49CCFE3D8806}" dt="2024-10-01T13:05:33.913" v="186"/>
          <ac:cxnSpMkLst>
            <pc:docMk/>
            <pc:sldMk cId="388840092" sldId="312"/>
            <ac:cxnSpMk id="11" creationId="{5E10C1D6-7EDE-467F-89EA-E0244EB62381}"/>
          </ac:cxnSpMkLst>
        </pc:cxnChg>
      </pc:sldChg>
      <pc:sldChg chg="addSp delSp modSp mod modClrScheme delDesignElem chgLayout">
        <pc:chgData name="Tibor Parniczky" userId="377f4523163cdcce" providerId="LiveId" clId="{6FB4A394-09E5-4D13-9B90-49CCFE3D8806}" dt="2024-10-03T14:30:26.255" v="2534" actId="255"/>
        <pc:sldMkLst>
          <pc:docMk/>
          <pc:sldMk cId="4065376071" sldId="313"/>
        </pc:sldMkLst>
        <pc:spChg chg="mod ord">
          <ac:chgData name="Tibor Parniczky" userId="377f4523163cdcce" providerId="LiveId" clId="{6FB4A394-09E5-4D13-9B90-49CCFE3D8806}" dt="2024-10-03T14:30:26.255" v="2534" actId="255"/>
          <ac:spMkLst>
            <pc:docMk/>
            <pc:sldMk cId="4065376071" sldId="313"/>
            <ac:spMk id="2" creationId="{3E6E2BA1-8E5A-FA52-1DDD-5F6438CA21BE}"/>
          </ac:spMkLst>
        </pc:spChg>
        <pc:spChg chg="add mod ord">
          <ac:chgData name="Tibor Parniczky" userId="377f4523163cdcce" providerId="LiveId" clId="{6FB4A394-09E5-4D13-9B90-49CCFE3D8806}" dt="2024-10-01T13:30:53.634" v="292"/>
          <ac:spMkLst>
            <pc:docMk/>
            <pc:sldMk cId="4065376071" sldId="313"/>
            <ac:spMk id="3" creationId="{38CBAF16-2B1E-3C3E-2002-A42ABDB26245}"/>
          </ac:spMkLst>
        </pc:spChg>
        <pc:spChg chg="add del">
          <ac:chgData name="Tibor Parniczky" userId="377f4523163cdcce" providerId="LiveId" clId="{6FB4A394-09E5-4D13-9B90-49CCFE3D8806}" dt="2024-10-01T13:05:33.913" v="186"/>
          <ac:spMkLst>
            <pc:docMk/>
            <pc:sldMk cId="4065376071" sldId="313"/>
            <ac:spMk id="9" creationId="{19F9BF86-FE94-4517-B97D-026C7515E589}"/>
          </ac:spMkLst>
        </pc:spChg>
        <pc:cxnChg chg="add del">
          <ac:chgData name="Tibor Parniczky" userId="377f4523163cdcce" providerId="LiveId" clId="{6FB4A394-09E5-4D13-9B90-49CCFE3D8806}" dt="2024-10-01T13:05:33.913" v="186"/>
          <ac:cxnSpMkLst>
            <pc:docMk/>
            <pc:sldMk cId="4065376071" sldId="313"/>
            <ac:cxnSpMk id="7" creationId="{118E06E4-607B-144B-382B-AD3D06B1EE8C}"/>
          </ac:cxnSpMkLst>
        </pc:cxnChg>
        <pc:cxnChg chg="add del">
          <ac:chgData name="Tibor Parniczky" userId="377f4523163cdcce" providerId="LiveId" clId="{6FB4A394-09E5-4D13-9B90-49CCFE3D8806}" dt="2024-10-01T13:05:33.913" v="186"/>
          <ac:cxnSpMkLst>
            <pc:docMk/>
            <pc:sldMk cId="4065376071" sldId="313"/>
            <ac:cxnSpMk id="11" creationId="{5E10C1D6-7EDE-467F-89EA-E0244EB62381}"/>
          </ac:cxnSpMkLst>
        </pc:cxnChg>
      </pc:sldChg>
      <pc:sldChg chg="addSp delSp modSp del mod modClrScheme delDesignElem chgLayout">
        <pc:chgData name="Tibor Parniczky" userId="377f4523163cdcce" providerId="LiveId" clId="{6FB4A394-09E5-4D13-9B90-49CCFE3D8806}" dt="2024-10-02T13:22:35.856" v="1967" actId="2696"/>
        <pc:sldMkLst>
          <pc:docMk/>
          <pc:sldMk cId="1262798685" sldId="314"/>
        </pc:sldMkLst>
        <pc:spChg chg="mod ord">
          <ac:chgData name="Tibor Parniczky" userId="377f4523163cdcce" providerId="LiveId" clId="{6FB4A394-09E5-4D13-9B90-49CCFE3D8806}" dt="2024-10-01T13:54:13.339" v="306" actId="27636"/>
          <ac:spMkLst>
            <pc:docMk/>
            <pc:sldMk cId="1262798685" sldId="314"/>
            <ac:spMk id="2" creationId="{CB3C1070-A0C7-E31C-AE5C-3EF9DAF018FF}"/>
          </ac:spMkLst>
        </pc:spChg>
        <pc:spChg chg="add mod ord">
          <ac:chgData name="Tibor Parniczky" userId="377f4523163cdcce" providerId="LiveId" clId="{6FB4A394-09E5-4D13-9B90-49CCFE3D8806}" dt="2024-10-01T13:54:13.318" v="305" actId="700"/>
          <ac:spMkLst>
            <pc:docMk/>
            <pc:sldMk cId="1262798685" sldId="314"/>
            <ac:spMk id="3" creationId="{4261FAEA-F971-76D5-3FCD-74745CF77279}"/>
          </ac:spMkLst>
        </pc:spChg>
        <pc:spChg chg="add del">
          <ac:chgData name="Tibor Parniczky" userId="377f4523163cdcce" providerId="LiveId" clId="{6FB4A394-09E5-4D13-9B90-49CCFE3D8806}" dt="2024-10-01T13:05:33.913" v="186"/>
          <ac:spMkLst>
            <pc:docMk/>
            <pc:sldMk cId="1262798685" sldId="314"/>
            <ac:spMk id="9" creationId="{19F9BF86-FE94-4517-B97D-026C7515E589}"/>
          </ac:spMkLst>
        </pc:spChg>
        <pc:cxnChg chg="add del">
          <ac:chgData name="Tibor Parniczky" userId="377f4523163cdcce" providerId="LiveId" clId="{6FB4A394-09E5-4D13-9B90-49CCFE3D8806}" dt="2024-10-01T13:05:33.913" v="186"/>
          <ac:cxnSpMkLst>
            <pc:docMk/>
            <pc:sldMk cId="1262798685" sldId="314"/>
            <ac:cxnSpMk id="7" creationId="{118E06E4-607B-144B-382B-AD3D06B1EE8C}"/>
          </ac:cxnSpMkLst>
        </pc:cxnChg>
        <pc:cxnChg chg="add del">
          <ac:chgData name="Tibor Parniczky" userId="377f4523163cdcce" providerId="LiveId" clId="{6FB4A394-09E5-4D13-9B90-49CCFE3D8806}" dt="2024-10-01T13:05:33.913" v="186"/>
          <ac:cxnSpMkLst>
            <pc:docMk/>
            <pc:sldMk cId="1262798685" sldId="314"/>
            <ac:cxnSpMk id="11" creationId="{5E10C1D6-7EDE-467F-89EA-E0244EB62381}"/>
          </ac:cxnSpMkLst>
        </pc:cxnChg>
      </pc:sldChg>
      <pc:sldChg chg="addSp delSp modSp del mod modTransition setBg modClrScheme delDesignElem chgLayout">
        <pc:chgData name="Tibor Parniczky" userId="377f4523163cdcce" providerId="LiveId" clId="{6FB4A394-09E5-4D13-9B90-49CCFE3D8806}" dt="2024-10-02T13:23:55.271" v="1968" actId="2696"/>
        <pc:sldMkLst>
          <pc:docMk/>
          <pc:sldMk cId="1979426714" sldId="315"/>
        </pc:sldMkLst>
        <pc:spChg chg="mod">
          <ac:chgData name="Tibor Parniczky" userId="377f4523163cdcce" providerId="LiveId" clId="{6FB4A394-09E5-4D13-9B90-49CCFE3D8806}" dt="2024-10-01T14:29:25.625" v="497" actId="27636"/>
          <ac:spMkLst>
            <pc:docMk/>
            <pc:sldMk cId="1979426714" sldId="315"/>
            <ac:spMk id="2" creationId="{C64AEEEC-1FB2-BB59-5092-8DF3020B74F1}"/>
          </ac:spMkLst>
        </pc:spChg>
        <pc:spChg chg="add mod">
          <ac:chgData name="Tibor Parniczky" userId="377f4523163cdcce" providerId="LiveId" clId="{6FB4A394-09E5-4D13-9B90-49CCFE3D8806}" dt="2024-10-01T13:30:53.634" v="292"/>
          <ac:spMkLst>
            <pc:docMk/>
            <pc:sldMk cId="1979426714" sldId="315"/>
            <ac:spMk id="4" creationId="{4C987E36-51B0-76E9-FD81-C382B0D29A6B}"/>
          </ac:spMkLst>
        </pc:spChg>
        <pc:spChg chg="add del">
          <ac:chgData name="Tibor Parniczky" userId="377f4523163cdcce" providerId="LiveId" clId="{6FB4A394-09E5-4D13-9B90-49CCFE3D8806}" dt="2024-10-01T13:05:33.913" v="186"/>
          <ac:spMkLst>
            <pc:docMk/>
            <pc:sldMk cId="1979426714" sldId="315"/>
            <ac:spMk id="9" creationId="{19F9BF86-FE94-4517-B97D-026C7515E589}"/>
          </ac:spMkLst>
        </pc:spChg>
        <pc:cxnChg chg="add del">
          <ac:chgData name="Tibor Parniczky" userId="377f4523163cdcce" providerId="LiveId" clId="{6FB4A394-09E5-4D13-9B90-49CCFE3D8806}" dt="2024-10-01T13:05:33.913" v="186"/>
          <ac:cxnSpMkLst>
            <pc:docMk/>
            <pc:sldMk cId="1979426714" sldId="315"/>
            <ac:cxnSpMk id="7" creationId="{118E06E4-607B-144B-382B-AD3D06B1EE8C}"/>
          </ac:cxnSpMkLst>
        </pc:cxnChg>
        <pc:cxnChg chg="add del">
          <ac:chgData name="Tibor Parniczky" userId="377f4523163cdcce" providerId="LiveId" clId="{6FB4A394-09E5-4D13-9B90-49CCFE3D8806}" dt="2024-10-01T13:05:33.913" v="186"/>
          <ac:cxnSpMkLst>
            <pc:docMk/>
            <pc:sldMk cId="1979426714" sldId="315"/>
            <ac:cxnSpMk id="11" creationId="{59D7B6BE-A4E0-4483-BEC5-493AC3E5D2AD}"/>
          </ac:cxnSpMkLst>
        </pc:cxnChg>
      </pc:sldChg>
      <pc:sldChg chg="addSp delSp modSp mod modTransition setBg modClrScheme delDesignElem chgLayout modNotesTx">
        <pc:chgData name="Tibor Parniczky" userId="377f4523163cdcce" providerId="LiveId" clId="{6FB4A394-09E5-4D13-9B90-49CCFE3D8806}" dt="2024-10-02T13:56:33.756" v="2260" actId="790"/>
        <pc:sldMkLst>
          <pc:docMk/>
          <pc:sldMk cId="3846035895" sldId="316"/>
        </pc:sldMkLst>
        <pc:spChg chg="mod">
          <ac:chgData name="Tibor Parniczky" userId="377f4523163cdcce" providerId="LiveId" clId="{6FB4A394-09E5-4D13-9B90-49CCFE3D8806}" dt="2024-10-02T13:32:11.533" v="1985" actId="20577"/>
          <ac:spMkLst>
            <pc:docMk/>
            <pc:sldMk cId="3846035895" sldId="316"/>
            <ac:spMk id="2" creationId="{54F44AD3-8FA4-28D0-4A2A-6A5E0F74845D}"/>
          </ac:spMkLst>
        </pc:spChg>
        <pc:spChg chg="add mod">
          <ac:chgData name="Tibor Parniczky" userId="377f4523163cdcce" providerId="LiveId" clId="{6FB4A394-09E5-4D13-9B90-49CCFE3D8806}" dt="2024-10-01T13:30:53.634" v="292"/>
          <ac:spMkLst>
            <pc:docMk/>
            <pc:sldMk cId="3846035895" sldId="316"/>
            <ac:spMk id="4" creationId="{A292CA4D-EE59-AF10-CFF6-E91A954F3072}"/>
          </ac:spMkLst>
        </pc:spChg>
        <pc:spChg chg="add del">
          <ac:chgData name="Tibor Parniczky" userId="377f4523163cdcce" providerId="LiveId" clId="{6FB4A394-09E5-4D13-9B90-49CCFE3D8806}" dt="2024-10-01T13:05:33.913" v="186"/>
          <ac:spMkLst>
            <pc:docMk/>
            <pc:sldMk cId="3846035895" sldId="316"/>
            <ac:spMk id="9" creationId="{19F9BF86-FE94-4517-B97D-026C7515E589}"/>
          </ac:spMkLst>
        </pc:spChg>
        <pc:cxnChg chg="add del">
          <ac:chgData name="Tibor Parniczky" userId="377f4523163cdcce" providerId="LiveId" clId="{6FB4A394-09E5-4D13-9B90-49CCFE3D8806}" dt="2024-10-01T13:05:33.913" v="186"/>
          <ac:cxnSpMkLst>
            <pc:docMk/>
            <pc:sldMk cId="3846035895" sldId="316"/>
            <ac:cxnSpMk id="7" creationId="{118E06E4-607B-144B-382B-AD3D06B1EE8C}"/>
          </ac:cxnSpMkLst>
        </pc:cxnChg>
        <pc:cxnChg chg="add del">
          <ac:chgData name="Tibor Parniczky" userId="377f4523163cdcce" providerId="LiveId" clId="{6FB4A394-09E5-4D13-9B90-49CCFE3D8806}" dt="2024-10-01T13:05:33.913" v="186"/>
          <ac:cxnSpMkLst>
            <pc:docMk/>
            <pc:sldMk cId="3846035895" sldId="316"/>
            <ac:cxnSpMk id="11" creationId="{59D7B6BE-A4E0-4483-BEC5-493AC3E5D2AD}"/>
          </ac:cxnSpMkLst>
        </pc:cxnChg>
      </pc:sldChg>
      <pc:sldChg chg="addSp delSp modSp mod modTransition setBg modClrScheme delDesignElem chgLayout">
        <pc:chgData name="Tibor Parniczky" userId="377f4523163cdcce" providerId="LiveId" clId="{6FB4A394-09E5-4D13-9B90-49CCFE3D8806}" dt="2024-10-03T14:50:34.792" v="2624" actId="255"/>
        <pc:sldMkLst>
          <pc:docMk/>
          <pc:sldMk cId="889208140" sldId="317"/>
        </pc:sldMkLst>
        <pc:spChg chg="mod ord">
          <ac:chgData name="Tibor Parniczky" userId="377f4523163cdcce" providerId="LiveId" clId="{6FB4A394-09E5-4D13-9B90-49CCFE3D8806}" dt="2024-10-03T14:50:34.792" v="2624" actId="255"/>
          <ac:spMkLst>
            <pc:docMk/>
            <pc:sldMk cId="889208140" sldId="317"/>
            <ac:spMk id="2" creationId="{E67FC21F-1321-C887-1F5D-847D43F0751C}"/>
          </ac:spMkLst>
        </pc:spChg>
        <pc:spChg chg="add mod ord">
          <ac:chgData name="Tibor Parniczky" userId="377f4523163cdcce" providerId="LiveId" clId="{6FB4A394-09E5-4D13-9B90-49CCFE3D8806}" dt="2024-10-02T13:48:33.144" v="2233" actId="700"/>
          <ac:spMkLst>
            <pc:docMk/>
            <pc:sldMk cId="889208140" sldId="317"/>
            <ac:spMk id="3" creationId="{9D6A05C1-A10D-5C4A-4D2D-8BA9F8EF2EAE}"/>
          </ac:spMkLst>
        </pc:spChg>
        <pc:spChg chg="add del mod">
          <ac:chgData name="Tibor Parniczky" userId="377f4523163cdcce" providerId="LiveId" clId="{6FB4A394-09E5-4D13-9B90-49CCFE3D8806}" dt="2024-10-02T13:48:33.144" v="2233" actId="700"/>
          <ac:spMkLst>
            <pc:docMk/>
            <pc:sldMk cId="889208140" sldId="317"/>
            <ac:spMk id="4" creationId="{D497FA97-CDF3-371F-6680-CA9C824FEA62}"/>
          </ac:spMkLst>
        </pc:spChg>
        <pc:spChg chg="add del">
          <ac:chgData name="Tibor Parniczky" userId="377f4523163cdcce" providerId="LiveId" clId="{6FB4A394-09E5-4D13-9B90-49CCFE3D8806}" dt="2024-10-01T13:05:33.913" v="186"/>
          <ac:spMkLst>
            <pc:docMk/>
            <pc:sldMk cId="889208140" sldId="317"/>
            <ac:spMk id="9" creationId="{19F9BF86-FE94-4517-B97D-026C7515E589}"/>
          </ac:spMkLst>
        </pc:spChg>
        <pc:cxnChg chg="add del">
          <ac:chgData name="Tibor Parniczky" userId="377f4523163cdcce" providerId="LiveId" clId="{6FB4A394-09E5-4D13-9B90-49CCFE3D8806}" dt="2024-10-01T13:05:33.913" v="186"/>
          <ac:cxnSpMkLst>
            <pc:docMk/>
            <pc:sldMk cId="889208140" sldId="317"/>
            <ac:cxnSpMk id="7" creationId="{118E06E4-607B-144B-382B-AD3D06B1EE8C}"/>
          </ac:cxnSpMkLst>
        </pc:cxnChg>
        <pc:cxnChg chg="add del">
          <ac:chgData name="Tibor Parniczky" userId="377f4523163cdcce" providerId="LiveId" clId="{6FB4A394-09E5-4D13-9B90-49CCFE3D8806}" dt="2024-10-01T13:05:33.913" v="186"/>
          <ac:cxnSpMkLst>
            <pc:docMk/>
            <pc:sldMk cId="889208140" sldId="317"/>
            <ac:cxnSpMk id="11" creationId="{5E10C1D6-7EDE-467F-89EA-E0244EB62381}"/>
          </ac:cxnSpMkLst>
        </pc:cxnChg>
      </pc:sldChg>
      <pc:sldChg chg="del">
        <pc:chgData name="Tibor Parniczky" userId="377f4523163cdcce" providerId="LiveId" clId="{6FB4A394-09E5-4D13-9B90-49CCFE3D8806}" dt="2024-09-24T12:52:01.370" v="0" actId="47"/>
        <pc:sldMkLst>
          <pc:docMk/>
          <pc:sldMk cId="357768587" sldId="318"/>
        </pc:sldMkLst>
      </pc:sldChg>
      <pc:sldChg chg="delSp modSp mod ord modNotesTx">
        <pc:chgData name="Tibor Parniczky" userId="377f4523163cdcce" providerId="LiveId" clId="{6FB4A394-09E5-4D13-9B90-49CCFE3D8806}" dt="2024-10-09T08:43:28.929" v="4035" actId="6549"/>
        <pc:sldMkLst>
          <pc:docMk/>
          <pc:sldMk cId="2031711759" sldId="319"/>
        </pc:sldMkLst>
        <pc:spChg chg="mod">
          <ac:chgData name="Tibor Parniczky" userId="377f4523163cdcce" providerId="LiveId" clId="{6FB4A394-09E5-4D13-9B90-49CCFE3D8806}" dt="2024-10-03T14:27:30.162" v="2520" actId="255"/>
          <ac:spMkLst>
            <pc:docMk/>
            <pc:sldMk cId="2031711759" sldId="319"/>
            <ac:spMk id="2" creationId="{40657413-BC82-0711-70D0-70CE13DAD5E6}"/>
          </ac:spMkLst>
        </pc:spChg>
        <pc:spChg chg="mod">
          <ac:chgData name="Tibor Parniczky" userId="377f4523163cdcce" providerId="LiveId" clId="{6FB4A394-09E5-4D13-9B90-49CCFE3D8806}" dt="2024-10-01T13:30:53.634" v="292"/>
          <ac:spMkLst>
            <pc:docMk/>
            <pc:sldMk cId="2031711759" sldId="319"/>
            <ac:spMk id="3" creationId="{C20E1E5A-F28B-2408-E964-5EB0634F260A}"/>
          </ac:spMkLst>
        </pc:spChg>
        <pc:spChg chg="mod">
          <ac:chgData name="Tibor Parniczky" userId="377f4523163cdcce" providerId="LiveId" clId="{6FB4A394-09E5-4D13-9B90-49CCFE3D8806}" dt="2024-10-09T08:43:28.929" v="4035" actId="6549"/>
          <ac:spMkLst>
            <pc:docMk/>
            <pc:sldMk cId="2031711759" sldId="319"/>
            <ac:spMk id="5" creationId="{E1A5675F-45ED-70A2-2C52-4FBE99DAE24B}"/>
          </ac:spMkLst>
        </pc:spChg>
        <pc:grpChg chg="del">
          <ac:chgData name="Tibor Parniczky" userId="377f4523163cdcce" providerId="LiveId" clId="{6FB4A394-09E5-4D13-9B90-49CCFE3D8806}" dt="2024-10-01T13:10:39.654" v="208" actId="478"/>
          <ac:grpSpMkLst>
            <pc:docMk/>
            <pc:sldMk cId="2031711759" sldId="319"/>
            <ac:grpSpMk id="6" creationId="{68F346C3-8D17-5E14-2442-B702B29A51A8}"/>
          </ac:grpSpMkLst>
        </pc:grpChg>
      </pc:sldChg>
      <pc:sldChg chg="addSp delSp modSp mod modClrScheme delDesignElem chgLayout">
        <pc:chgData name="Tibor Parniczky" userId="377f4523163cdcce" providerId="LiveId" clId="{6FB4A394-09E5-4D13-9B90-49CCFE3D8806}" dt="2024-10-03T14:21:34.305" v="2463" actId="20577"/>
        <pc:sldMkLst>
          <pc:docMk/>
          <pc:sldMk cId="2322592774" sldId="320"/>
        </pc:sldMkLst>
        <pc:spChg chg="mod ord">
          <ac:chgData name="Tibor Parniczky" userId="377f4523163cdcce" providerId="LiveId" clId="{6FB4A394-09E5-4D13-9B90-49CCFE3D8806}" dt="2024-10-03T14:21:34.305" v="2463" actId="20577"/>
          <ac:spMkLst>
            <pc:docMk/>
            <pc:sldMk cId="2322592774" sldId="320"/>
            <ac:spMk id="2" creationId="{57F19E44-2D0C-A253-8BEF-B1FBAFB8FCF6}"/>
          </ac:spMkLst>
        </pc:spChg>
        <pc:spChg chg="add mod ord">
          <ac:chgData name="Tibor Parniczky" userId="377f4523163cdcce" providerId="LiveId" clId="{6FB4A394-09E5-4D13-9B90-49CCFE3D8806}" dt="2024-10-01T13:30:53.634" v="292"/>
          <ac:spMkLst>
            <pc:docMk/>
            <pc:sldMk cId="2322592774" sldId="320"/>
            <ac:spMk id="3" creationId="{99E37F93-784C-6CBA-B015-EBFA68EC4B69}"/>
          </ac:spMkLst>
        </pc:spChg>
        <pc:spChg chg="add del">
          <ac:chgData name="Tibor Parniczky" userId="377f4523163cdcce" providerId="LiveId" clId="{6FB4A394-09E5-4D13-9B90-49CCFE3D8806}" dt="2024-10-01T13:05:33.913" v="186"/>
          <ac:spMkLst>
            <pc:docMk/>
            <pc:sldMk cId="2322592774" sldId="320"/>
            <ac:spMk id="9" creationId="{19F9BF86-FE94-4517-B97D-026C7515E589}"/>
          </ac:spMkLst>
        </pc:spChg>
        <pc:cxnChg chg="add del">
          <ac:chgData name="Tibor Parniczky" userId="377f4523163cdcce" providerId="LiveId" clId="{6FB4A394-09E5-4D13-9B90-49CCFE3D8806}" dt="2024-10-01T13:05:33.913" v="186"/>
          <ac:cxnSpMkLst>
            <pc:docMk/>
            <pc:sldMk cId="2322592774" sldId="320"/>
            <ac:cxnSpMk id="7" creationId="{118E06E4-607B-144B-382B-AD3D06B1EE8C}"/>
          </ac:cxnSpMkLst>
        </pc:cxnChg>
        <pc:cxnChg chg="add del">
          <ac:chgData name="Tibor Parniczky" userId="377f4523163cdcce" providerId="LiveId" clId="{6FB4A394-09E5-4D13-9B90-49CCFE3D8806}" dt="2024-10-01T13:05:33.913" v="186"/>
          <ac:cxnSpMkLst>
            <pc:docMk/>
            <pc:sldMk cId="2322592774" sldId="320"/>
            <ac:cxnSpMk id="11" creationId="{5E10C1D6-7EDE-467F-89EA-E0244EB62381}"/>
          </ac:cxnSpMkLst>
        </pc:cxnChg>
      </pc:sldChg>
      <pc:sldChg chg="modSp add del mod ord">
        <pc:chgData name="Tibor Parniczky" userId="377f4523163cdcce" providerId="LiveId" clId="{6FB4A394-09E5-4D13-9B90-49CCFE3D8806}" dt="2024-10-01T12:12:05.164" v="67" actId="2696"/>
        <pc:sldMkLst>
          <pc:docMk/>
          <pc:sldMk cId="715127362" sldId="321"/>
        </pc:sldMkLst>
        <pc:spChg chg="mod">
          <ac:chgData name="Tibor Parniczky" userId="377f4523163cdcce" providerId="LiveId" clId="{6FB4A394-09E5-4D13-9B90-49CCFE3D8806}" dt="2024-10-01T12:11:42.129" v="66" actId="20577"/>
          <ac:spMkLst>
            <pc:docMk/>
            <pc:sldMk cId="715127362" sldId="321"/>
            <ac:spMk id="2" creationId="{E67FC21F-1321-C887-1F5D-847D43F0751C}"/>
          </ac:spMkLst>
        </pc:spChg>
      </pc:sldChg>
      <pc:sldChg chg="new del">
        <pc:chgData name="Tibor Parniczky" userId="377f4523163cdcce" providerId="LiveId" clId="{6FB4A394-09E5-4D13-9B90-49CCFE3D8806}" dt="2024-10-01T12:12:42.695" v="69" actId="680"/>
        <pc:sldMkLst>
          <pc:docMk/>
          <pc:sldMk cId="1945311942" sldId="321"/>
        </pc:sldMkLst>
      </pc:sldChg>
      <pc:sldChg chg="delSp modSp add mod modClrScheme chgLayout">
        <pc:chgData name="Tibor Parniczky" userId="377f4523163cdcce" providerId="LiveId" clId="{6FB4A394-09E5-4D13-9B90-49CCFE3D8806}" dt="2024-10-14T13:17:03.994" v="4309" actId="6549"/>
        <pc:sldMkLst>
          <pc:docMk/>
          <pc:sldMk cId="2840555088" sldId="321"/>
        </pc:sldMkLst>
        <pc:spChg chg="mod ord">
          <ac:chgData name="Tibor Parniczky" userId="377f4523163cdcce" providerId="LiveId" clId="{6FB4A394-09E5-4D13-9B90-49CCFE3D8806}" dt="2024-10-03T14:51:37.113" v="2627" actId="700"/>
          <ac:spMkLst>
            <pc:docMk/>
            <pc:sldMk cId="2840555088" sldId="321"/>
            <ac:spMk id="2" creationId="{E8C80465-1848-809E-1235-FCCE742349F5}"/>
          </ac:spMkLst>
        </pc:spChg>
        <pc:spChg chg="mod ord modVis">
          <ac:chgData name="Tibor Parniczky" userId="377f4523163cdcce" providerId="LiveId" clId="{6FB4A394-09E5-4D13-9B90-49CCFE3D8806}" dt="2024-10-03T14:51:37.113" v="2627" actId="700"/>
          <ac:spMkLst>
            <pc:docMk/>
            <pc:sldMk cId="2840555088" sldId="321"/>
            <ac:spMk id="3" creationId="{B61AFA91-4BCA-0F75-527D-36FEA3D3D082}"/>
          </ac:spMkLst>
        </pc:spChg>
        <pc:spChg chg="mod ord">
          <ac:chgData name="Tibor Parniczky" userId="377f4523163cdcce" providerId="LiveId" clId="{6FB4A394-09E5-4D13-9B90-49CCFE3D8806}" dt="2024-10-14T13:17:03.994" v="4309" actId="6549"/>
          <ac:spMkLst>
            <pc:docMk/>
            <pc:sldMk cId="2840555088" sldId="321"/>
            <ac:spMk id="5" creationId="{680EC9FD-49D0-EE97-C80A-D22FAE533A59}"/>
          </ac:spMkLst>
        </pc:spChg>
        <pc:grpChg chg="del mod">
          <ac:chgData name="Tibor Parniczky" userId="377f4523163cdcce" providerId="LiveId" clId="{6FB4A394-09E5-4D13-9B90-49CCFE3D8806}" dt="2024-10-01T13:13:27.302" v="231" actId="478"/>
          <ac:grpSpMkLst>
            <pc:docMk/>
            <pc:sldMk cId="2840555088" sldId="321"/>
            <ac:grpSpMk id="6" creationId="{2F95B83F-A9C4-3E79-8E4B-9217A8694071}"/>
          </ac:grpSpMkLst>
        </pc:grpChg>
      </pc:sldChg>
      <pc:sldChg chg="modSp add del mod ord">
        <pc:chgData name="Tibor Parniczky" userId="377f4523163cdcce" providerId="LiveId" clId="{6FB4A394-09E5-4D13-9B90-49CCFE3D8806}" dt="2024-10-02T13:25:13.243" v="1969" actId="2696"/>
        <pc:sldMkLst>
          <pc:docMk/>
          <pc:sldMk cId="599825423" sldId="322"/>
        </pc:sldMkLst>
        <pc:spChg chg="mod">
          <ac:chgData name="Tibor Parniczky" userId="377f4523163cdcce" providerId="LiveId" clId="{6FB4A394-09E5-4D13-9B90-49CCFE3D8806}" dt="2024-10-01T14:29:33.382" v="499" actId="27636"/>
          <ac:spMkLst>
            <pc:docMk/>
            <pc:sldMk cId="599825423" sldId="322"/>
            <ac:spMk id="2" creationId="{C64AEEEC-1FB2-BB59-5092-8DF3020B74F1}"/>
          </ac:spMkLst>
        </pc:spChg>
      </pc:sldChg>
      <pc:sldChg chg="modSp new mod modNotesTx">
        <pc:chgData name="Tibor Parniczky" userId="377f4523163cdcce" providerId="LiveId" clId="{6FB4A394-09E5-4D13-9B90-49CCFE3D8806}" dt="2024-10-08T12:51:03.743" v="3998" actId="790"/>
        <pc:sldMkLst>
          <pc:docMk/>
          <pc:sldMk cId="2260493610" sldId="323"/>
        </pc:sldMkLst>
        <pc:spChg chg="mod">
          <ac:chgData name="Tibor Parniczky" userId="377f4523163cdcce" providerId="LiveId" clId="{6FB4A394-09E5-4D13-9B90-49CCFE3D8806}" dt="2024-10-02T11:41:00.117" v="612"/>
          <ac:spMkLst>
            <pc:docMk/>
            <pc:sldMk cId="2260493610" sldId="323"/>
            <ac:spMk id="2" creationId="{95453988-63B4-0221-37A6-042A42C31F7A}"/>
          </ac:spMkLst>
        </pc:spChg>
        <pc:spChg chg="mod">
          <ac:chgData name="Tibor Parniczky" userId="377f4523163cdcce" providerId="LiveId" clId="{6FB4A394-09E5-4D13-9B90-49CCFE3D8806}" dt="2024-10-08T12:51:03.743" v="3998" actId="790"/>
          <ac:spMkLst>
            <pc:docMk/>
            <pc:sldMk cId="2260493610" sldId="323"/>
            <ac:spMk id="3" creationId="{6C87E390-78A3-4AC8-F33E-C3238D0137FF}"/>
          </ac:spMkLst>
        </pc:spChg>
      </pc:sldChg>
      <pc:sldMasterChg chg="new del mod addSldLayout delSldLayout">
        <pc:chgData name="Tibor Parniczky" userId="377f4523163cdcce" providerId="LiveId" clId="{6FB4A394-09E5-4D13-9B90-49CCFE3D8806}" dt="2024-10-01T13:22:39.528" v="290" actId="6938"/>
        <pc:sldMasterMkLst>
          <pc:docMk/>
          <pc:sldMasterMk cId="2280753477" sldId="2147483678"/>
        </pc:sldMasterMkLst>
        <pc:sldLayoutChg chg="new del replId">
          <pc:chgData name="Tibor Parniczky" userId="377f4523163cdcce" providerId="LiveId" clId="{6FB4A394-09E5-4D13-9B90-49CCFE3D8806}" dt="2024-10-01T13:22:39.528" v="290" actId="6938"/>
          <pc:sldLayoutMkLst>
            <pc:docMk/>
            <pc:sldMasterMk cId="2280753477" sldId="2147483678"/>
            <pc:sldLayoutMk cId="1842101704" sldId="2147483679"/>
          </pc:sldLayoutMkLst>
        </pc:sldLayoutChg>
        <pc:sldLayoutChg chg="new del replId">
          <pc:chgData name="Tibor Parniczky" userId="377f4523163cdcce" providerId="LiveId" clId="{6FB4A394-09E5-4D13-9B90-49CCFE3D8806}" dt="2024-10-01T13:22:39.528" v="290" actId="6938"/>
          <pc:sldLayoutMkLst>
            <pc:docMk/>
            <pc:sldMasterMk cId="2280753477" sldId="2147483678"/>
            <pc:sldLayoutMk cId="2943302247" sldId="2147483680"/>
          </pc:sldLayoutMkLst>
        </pc:sldLayoutChg>
        <pc:sldLayoutChg chg="new del replId">
          <pc:chgData name="Tibor Parniczky" userId="377f4523163cdcce" providerId="LiveId" clId="{6FB4A394-09E5-4D13-9B90-49CCFE3D8806}" dt="2024-10-01T13:22:39.528" v="290" actId="6938"/>
          <pc:sldLayoutMkLst>
            <pc:docMk/>
            <pc:sldMasterMk cId="2280753477" sldId="2147483678"/>
            <pc:sldLayoutMk cId="1900807177" sldId="2147483681"/>
          </pc:sldLayoutMkLst>
        </pc:sldLayoutChg>
        <pc:sldLayoutChg chg="new del replId">
          <pc:chgData name="Tibor Parniczky" userId="377f4523163cdcce" providerId="LiveId" clId="{6FB4A394-09E5-4D13-9B90-49CCFE3D8806}" dt="2024-10-01T13:22:39.528" v="290" actId="6938"/>
          <pc:sldLayoutMkLst>
            <pc:docMk/>
            <pc:sldMasterMk cId="2280753477" sldId="2147483678"/>
            <pc:sldLayoutMk cId="411048974" sldId="2147483682"/>
          </pc:sldLayoutMkLst>
        </pc:sldLayoutChg>
        <pc:sldLayoutChg chg="new del replId">
          <pc:chgData name="Tibor Parniczky" userId="377f4523163cdcce" providerId="LiveId" clId="{6FB4A394-09E5-4D13-9B90-49CCFE3D8806}" dt="2024-10-01T13:22:39.528" v="290" actId="6938"/>
          <pc:sldLayoutMkLst>
            <pc:docMk/>
            <pc:sldMasterMk cId="2280753477" sldId="2147483678"/>
            <pc:sldLayoutMk cId="2075866605" sldId="2147483683"/>
          </pc:sldLayoutMkLst>
        </pc:sldLayoutChg>
        <pc:sldLayoutChg chg="new del replId">
          <pc:chgData name="Tibor Parniczky" userId="377f4523163cdcce" providerId="LiveId" clId="{6FB4A394-09E5-4D13-9B90-49CCFE3D8806}" dt="2024-10-01T13:22:39.528" v="290" actId="6938"/>
          <pc:sldLayoutMkLst>
            <pc:docMk/>
            <pc:sldMasterMk cId="2280753477" sldId="2147483678"/>
            <pc:sldLayoutMk cId="4103976427" sldId="2147483684"/>
          </pc:sldLayoutMkLst>
        </pc:sldLayoutChg>
        <pc:sldLayoutChg chg="new del replId">
          <pc:chgData name="Tibor Parniczky" userId="377f4523163cdcce" providerId="LiveId" clId="{6FB4A394-09E5-4D13-9B90-49CCFE3D8806}" dt="2024-10-01T13:22:39.528" v="290" actId="6938"/>
          <pc:sldLayoutMkLst>
            <pc:docMk/>
            <pc:sldMasterMk cId="2280753477" sldId="2147483678"/>
            <pc:sldLayoutMk cId="117048407" sldId="2147483685"/>
          </pc:sldLayoutMkLst>
        </pc:sldLayoutChg>
        <pc:sldLayoutChg chg="new del replId">
          <pc:chgData name="Tibor Parniczky" userId="377f4523163cdcce" providerId="LiveId" clId="{6FB4A394-09E5-4D13-9B90-49CCFE3D8806}" dt="2024-10-01T13:22:39.528" v="290" actId="6938"/>
          <pc:sldLayoutMkLst>
            <pc:docMk/>
            <pc:sldMasterMk cId="2280753477" sldId="2147483678"/>
            <pc:sldLayoutMk cId="1184393772" sldId="2147483686"/>
          </pc:sldLayoutMkLst>
        </pc:sldLayoutChg>
        <pc:sldLayoutChg chg="new del replId">
          <pc:chgData name="Tibor Parniczky" userId="377f4523163cdcce" providerId="LiveId" clId="{6FB4A394-09E5-4D13-9B90-49CCFE3D8806}" dt="2024-10-01T13:22:39.528" v="290" actId="6938"/>
          <pc:sldLayoutMkLst>
            <pc:docMk/>
            <pc:sldMasterMk cId="2280753477" sldId="2147483678"/>
            <pc:sldLayoutMk cId="2089647968" sldId="2147483687"/>
          </pc:sldLayoutMkLst>
        </pc:sldLayoutChg>
        <pc:sldLayoutChg chg="new del replId">
          <pc:chgData name="Tibor Parniczky" userId="377f4523163cdcce" providerId="LiveId" clId="{6FB4A394-09E5-4D13-9B90-49CCFE3D8806}" dt="2024-10-01T13:22:39.528" v="290" actId="6938"/>
          <pc:sldLayoutMkLst>
            <pc:docMk/>
            <pc:sldMasterMk cId="2280753477" sldId="2147483678"/>
            <pc:sldLayoutMk cId="647532965" sldId="2147483688"/>
          </pc:sldLayoutMkLst>
        </pc:sldLayoutChg>
        <pc:sldLayoutChg chg="new del replId">
          <pc:chgData name="Tibor Parniczky" userId="377f4523163cdcce" providerId="LiveId" clId="{6FB4A394-09E5-4D13-9B90-49CCFE3D8806}" dt="2024-10-01T13:22:39.528" v="290" actId="6938"/>
          <pc:sldLayoutMkLst>
            <pc:docMk/>
            <pc:sldMasterMk cId="2280753477" sldId="2147483678"/>
            <pc:sldLayoutMk cId="818459976" sldId="2147483689"/>
          </pc:sldLayoutMkLst>
        </pc:sldLayoutChg>
      </pc:sldMasterChg>
      <pc:sldMasterChg chg="modSp mod modSldLayout">
        <pc:chgData name="Tibor Parniczky" userId="377f4523163cdcce" providerId="LiveId" clId="{6FB4A394-09E5-4D13-9B90-49CCFE3D8806}" dt="2024-10-03T13:50:02.144" v="2438" actId="735"/>
        <pc:sldMasterMkLst>
          <pc:docMk/>
          <pc:sldMasterMk cId="2572147793" sldId="2147483693"/>
        </pc:sldMasterMkLst>
        <pc:spChg chg="mod">
          <ac:chgData name="Tibor Parniczky" userId="377f4523163cdcce" providerId="LiveId" clId="{6FB4A394-09E5-4D13-9B90-49CCFE3D8806}" dt="2024-10-02T14:45:09.135" v="2368" actId="255"/>
          <ac:spMkLst>
            <pc:docMk/>
            <pc:sldMasterMk cId="2572147793" sldId="2147483693"/>
            <ac:spMk id="10" creationId="{00000000-0000-0000-0000-000000000000}"/>
          </ac:spMkLst>
        </pc:spChg>
        <pc:spChg chg="mod">
          <ac:chgData name="Tibor Parniczky" userId="377f4523163cdcce" providerId="LiveId" clId="{6FB4A394-09E5-4D13-9B90-49CCFE3D8806}" dt="2024-10-01T13:59:18.274" v="328" actId="20577"/>
          <ac:spMkLst>
            <pc:docMk/>
            <pc:sldMasterMk cId="2572147793" sldId="2147483693"/>
            <ac:spMk id="11" creationId="{00000000-0000-0000-0000-000000000000}"/>
          </ac:spMkLst>
        </pc:spChg>
        <pc:spChg chg="mod">
          <ac:chgData name="Tibor Parniczky" userId="377f4523163cdcce" providerId="LiveId" clId="{6FB4A394-09E5-4D13-9B90-49CCFE3D8806}" dt="2024-10-02T14:45:24.996" v="2369" actId="255"/>
          <ac:spMkLst>
            <pc:docMk/>
            <pc:sldMasterMk cId="2572147793" sldId="2147483693"/>
            <ac:spMk id="12291" creationId="{00000000-0000-0000-0000-000000000000}"/>
          </ac:spMkLst>
        </pc:spChg>
        <pc:sldLayoutChg chg="modSp mod">
          <pc:chgData name="Tibor Parniczky" userId="377f4523163cdcce" providerId="LiveId" clId="{6FB4A394-09E5-4D13-9B90-49CCFE3D8806}" dt="2024-10-02T15:03:40.337" v="2434" actId="242"/>
          <pc:sldLayoutMkLst>
            <pc:docMk/>
            <pc:sldMasterMk cId="2572147793" sldId="2147483693"/>
            <pc:sldLayoutMk cId="228703098" sldId="2147483694"/>
          </pc:sldLayoutMkLst>
          <pc:spChg chg="mod">
            <ac:chgData name="Tibor Parniczky" userId="377f4523163cdcce" providerId="LiveId" clId="{6FB4A394-09E5-4D13-9B90-49CCFE3D8806}" dt="2024-10-02T15:03:33.933" v="2433" actId="242"/>
            <ac:spMkLst>
              <pc:docMk/>
              <pc:sldMasterMk cId="2572147793" sldId="2147483693"/>
              <pc:sldLayoutMk cId="228703098" sldId="2147483694"/>
              <ac:spMk id="13315" creationId="{00000000-0000-0000-0000-000000000000}"/>
            </ac:spMkLst>
          </pc:spChg>
          <pc:spChg chg="mod">
            <ac:chgData name="Tibor Parniczky" userId="377f4523163cdcce" providerId="LiveId" clId="{6FB4A394-09E5-4D13-9B90-49CCFE3D8806}" dt="2024-10-02T15:03:40.337" v="2434" actId="242"/>
            <ac:spMkLst>
              <pc:docMk/>
              <pc:sldMasterMk cId="2572147793" sldId="2147483693"/>
              <pc:sldLayoutMk cId="228703098" sldId="2147483694"/>
              <ac:spMk id="13316" creationId="{00000000-0000-0000-0000-000000000000}"/>
            </ac:spMkLst>
          </pc:spChg>
        </pc:sldLayoutChg>
        <pc:sldLayoutChg chg="modSp mod">
          <pc:chgData name="Tibor Parniczky" userId="377f4523163cdcce" providerId="LiveId" clId="{6FB4A394-09E5-4D13-9B90-49CCFE3D8806}" dt="2024-10-02T15:03:20.897" v="2432" actId="242"/>
          <pc:sldLayoutMkLst>
            <pc:docMk/>
            <pc:sldMasterMk cId="2572147793" sldId="2147483693"/>
            <pc:sldLayoutMk cId="4079865262" sldId="2147483695"/>
          </pc:sldLayoutMkLst>
          <pc:spChg chg="mod">
            <ac:chgData name="Tibor Parniczky" userId="377f4523163cdcce" providerId="LiveId" clId="{6FB4A394-09E5-4D13-9B90-49CCFE3D8806}" dt="2024-10-02T15:03:20.897" v="2432" actId="242"/>
            <ac:spMkLst>
              <pc:docMk/>
              <pc:sldMasterMk cId="2572147793" sldId="2147483693"/>
              <pc:sldLayoutMk cId="4079865262" sldId="2147483695"/>
              <ac:spMk id="13315" creationId="{00000000-0000-0000-0000-000000000000}"/>
            </ac:spMkLst>
          </pc:spChg>
        </pc:sldLayoutChg>
        <pc:sldLayoutChg chg="modSp mod">
          <pc:chgData name="Tibor Parniczky" userId="377f4523163cdcce" providerId="LiveId" clId="{6FB4A394-09E5-4D13-9B90-49CCFE3D8806}" dt="2024-10-02T15:04:02.686" v="2437" actId="242"/>
          <pc:sldLayoutMkLst>
            <pc:docMk/>
            <pc:sldMasterMk cId="2572147793" sldId="2147483693"/>
            <pc:sldLayoutMk cId="3873845962" sldId="2147483696"/>
          </pc:sldLayoutMkLst>
          <pc:spChg chg="mod">
            <ac:chgData name="Tibor Parniczky" userId="377f4523163cdcce" providerId="LiveId" clId="{6FB4A394-09E5-4D13-9B90-49CCFE3D8806}" dt="2024-10-02T15:03:56.315" v="2436" actId="242"/>
            <ac:spMkLst>
              <pc:docMk/>
              <pc:sldMasterMk cId="2572147793" sldId="2147483693"/>
              <pc:sldLayoutMk cId="3873845962" sldId="2147483696"/>
              <ac:spMk id="13315" creationId="{00000000-0000-0000-0000-000000000000}"/>
            </ac:spMkLst>
          </pc:spChg>
          <pc:spChg chg="mod">
            <ac:chgData name="Tibor Parniczky" userId="377f4523163cdcce" providerId="LiveId" clId="{6FB4A394-09E5-4D13-9B90-49CCFE3D8806}" dt="2024-10-02T15:04:02.686" v="2437" actId="242"/>
            <ac:spMkLst>
              <pc:docMk/>
              <pc:sldMasterMk cId="2572147793" sldId="2147483693"/>
              <pc:sldLayoutMk cId="3873845962" sldId="2147483696"/>
              <ac:spMk id="13316" creationId="{00000000-0000-0000-0000-000000000000}"/>
            </ac:spMkLst>
          </pc:spChg>
        </pc:sldLayoutChg>
        <pc:sldLayoutChg chg="modSp mod">
          <pc:chgData name="Tibor Parniczky" userId="377f4523163cdcce" providerId="LiveId" clId="{6FB4A394-09E5-4D13-9B90-49CCFE3D8806}" dt="2024-10-01T14:00:25.023" v="330" actId="20577"/>
          <pc:sldLayoutMkLst>
            <pc:docMk/>
            <pc:sldMasterMk cId="2572147793" sldId="2147483693"/>
            <pc:sldLayoutMk cId="3839223024" sldId="2147483698"/>
          </pc:sldLayoutMkLst>
          <pc:spChg chg="mod">
            <ac:chgData name="Tibor Parniczky" userId="377f4523163cdcce" providerId="LiveId" clId="{6FB4A394-09E5-4D13-9B90-49CCFE3D8806}" dt="2024-10-01T14:00:25.023" v="330" actId="20577"/>
            <ac:spMkLst>
              <pc:docMk/>
              <pc:sldMasterMk cId="2572147793" sldId="2147483693"/>
              <pc:sldLayoutMk cId="3839223024" sldId="2147483698"/>
              <ac:spMk id="4" creationId="{00000000-0000-0000-0000-000000000000}"/>
            </ac:spMkLst>
          </pc:spChg>
        </pc:sldLayoutChg>
        <pc:sldLayoutChg chg="modSp mod">
          <pc:chgData name="Tibor Parniczky" userId="377f4523163cdcce" providerId="LiveId" clId="{6FB4A394-09E5-4D13-9B90-49CCFE3D8806}" dt="2024-10-01T14:00:36.485" v="332" actId="20577"/>
          <pc:sldLayoutMkLst>
            <pc:docMk/>
            <pc:sldMasterMk cId="2572147793" sldId="2147483693"/>
            <pc:sldLayoutMk cId="1321297248" sldId="2147483699"/>
          </pc:sldLayoutMkLst>
          <pc:spChg chg="mod">
            <ac:chgData name="Tibor Parniczky" userId="377f4523163cdcce" providerId="LiveId" clId="{6FB4A394-09E5-4D13-9B90-49CCFE3D8806}" dt="2024-10-01T14:00:36.485" v="332" actId="20577"/>
            <ac:spMkLst>
              <pc:docMk/>
              <pc:sldMasterMk cId="2572147793" sldId="2147483693"/>
              <pc:sldLayoutMk cId="1321297248" sldId="2147483699"/>
              <ac:spMk id="4" creationId="{00000000-0000-0000-0000-000000000000}"/>
            </ac:spMkLst>
          </pc:spChg>
        </pc:sldLayoutChg>
        <pc:sldLayoutChg chg="modSp mod">
          <pc:chgData name="Tibor Parniczky" userId="377f4523163cdcce" providerId="LiveId" clId="{6FB4A394-09E5-4D13-9B90-49CCFE3D8806}" dt="2024-10-01T14:00:46.273" v="334" actId="20577"/>
          <pc:sldLayoutMkLst>
            <pc:docMk/>
            <pc:sldMasterMk cId="2572147793" sldId="2147483693"/>
            <pc:sldLayoutMk cId="869425282" sldId="2147483700"/>
          </pc:sldLayoutMkLst>
          <pc:spChg chg="mod">
            <ac:chgData name="Tibor Parniczky" userId="377f4523163cdcce" providerId="LiveId" clId="{6FB4A394-09E5-4D13-9B90-49CCFE3D8806}" dt="2024-10-01T14:00:46.273" v="334" actId="20577"/>
            <ac:spMkLst>
              <pc:docMk/>
              <pc:sldMasterMk cId="2572147793" sldId="2147483693"/>
              <pc:sldLayoutMk cId="869425282" sldId="2147483700"/>
              <ac:spMk id="4" creationId="{00000000-0000-0000-0000-000000000000}"/>
            </ac:spMkLst>
          </pc:spChg>
        </pc:sldLayoutChg>
        <pc:sldLayoutChg chg="modSp mod">
          <pc:chgData name="Tibor Parniczky" userId="377f4523163cdcce" providerId="LiveId" clId="{6FB4A394-09E5-4D13-9B90-49CCFE3D8806}" dt="2024-10-02T14:57:59.633" v="2378" actId="735"/>
          <pc:sldLayoutMkLst>
            <pc:docMk/>
            <pc:sldMasterMk cId="2572147793" sldId="2147483693"/>
            <pc:sldLayoutMk cId="563323337" sldId="2147483701"/>
          </pc:sldLayoutMkLst>
          <pc:spChg chg="mod">
            <ac:chgData name="Tibor Parniczky" userId="377f4523163cdcce" providerId="LiveId" clId="{6FB4A394-09E5-4D13-9B90-49CCFE3D8806}" dt="2024-10-01T14:00:58.056" v="336" actId="20577"/>
            <ac:spMkLst>
              <pc:docMk/>
              <pc:sldMasterMk cId="2572147793" sldId="2147483693"/>
              <pc:sldLayoutMk cId="563323337" sldId="2147483701"/>
              <ac:spMk id="4" creationId="{00000000-0000-0000-0000-000000000000}"/>
            </ac:spMkLst>
          </pc:spChg>
        </pc:sldLayoutChg>
        <pc:sldLayoutChg chg="modSp mod">
          <pc:chgData name="Tibor Parniczky" userId="377f4523163cdcce" providerId="LiveId" clId="{6FB4A394-09E5-4D13-9B90-49CCFE3D8806}" dt="2024-10-02T14:58:11.172" v="2379" actId="735"/>
          <pc:sldLayoutMkLst>
            <pc:docMk/>
            <pc:sldMasterMk cId="2572147793" sldId="2147483693"/>
            <pc:sldLayoutMk cId="2120008840" sldId="2147483702"/>
          </pc:sldLayoutMkLst>
          <pc:spChg chg="mod">
            <ac:chgData name="Tibor Parniczky" userId="377f4523163cdcce" providerId="LiveId" clId="{6FB4A394-09E5-4D13-9B90-49CCFE3D8806}" dt="2024-10-01T14:01:07.353" v="338" actId="20577"/>
            <ac:spMkLst>
              <pc:docMk/>
              <pc:sldMasterMk cId="2572147793" sldId="2147483693"/>
              <pc:sldLayoutMk cId="2120008840" sldId="2147483702"/>
              <ac:spMk id="4" creationId="{00000000-0000-0000-0000-000000000000}"/>
            </ac:spMkLst>
          </pc:spChg>
        </pc:sldLayoutChg>
        <pc:sldLayoutChg chg="modSp mod">
          <pc:chgData name="Tibor Parniczky" userId="377f4523163cdcce" providerId="LiveId" clId="{6FB4A394-09E5-4D13-9B90-49CCFE3D8806}" dt="2024-10-02T14:59:01.970" v="2380" actId="735"/>
          <pc:sldLayoutMkLst>
            <pc:docMk/>
            <pc:sldMasterMk cId="2572147793" sldId="2147483693"/>
            <pc:sldLayoutMk cId="3135204244" sldId="2147483703"/>
          </pc:sldLayoutMkLst>
          <pc:spChg chg="mod">
            <ac:chgData name="Tibor Parniczky" userId="377f4523163cdcce" providerId="LiveId" clId="{6FB4A394-09E5-4D13-9B90-49CCFE3D8806}" dt="2024-10-01T14:01:19.261" v="340" actId="20577"/>
            <ac:spMkLst>
              <pc:docMk/>
              <pc:sldMasterMk cId="2572147793" sldId="2147483693"/>
              <pc:sldLayoutMk cId="3135204244" sldId="2147483703"/>
              <ac:spMk id="4" creationId="{00000000-0000-0000-0000-000000000000}"/>
            </ac:spMkLst>
          </pc:spChg>
        </pc:sldLayoutChg>
        <pc:sldLayoutChg chg="modSp mod">
          <pc:chgData name="Tibor Parniczky" userId="377f4523163cdcce" providerId="LiveId" clId="{6FB4A394-09E5-4D13-9B90-49CCFE3D8806}" dt="2024-10-02T14:59:53.570" v="2382" actId="242"/>
          <pc:sldLayoutMkLst>
            <pc:docMk/>
            <pc:sldMasterMk cId="2572147793" sldId="2147483693"/>
            <pc:sldLayoutMk cId="2791326843" sldId="2147483704"/>
          </pc:sldLayoutMkLst>
          <pc:spChg chg="mod">
            <ac:chgData name="Tibor Parniczky" userId="377f4523163cdcce" providerId="LiveId" clId="{6FB4A394-09E5-4D13-9B90-49CCFE3D8806}" dt="2024-10-01T14:01:27.404" v="342" actId="20577"/>
            <ac:spMkLst>
              <pc:docMk/>
              <pc:sldMasterMk cId="2572147793" sldId="2147483693"/>
              <pc:sldLayoutMk cId="2791326843" sldId="2147483704"/>
              <ac:spMk id="4" creationId="{00000000-0000-0000-0000-000000000000}"/>
            </ac:spMkLst>
          </pc:spChg>
          <pc:spChg chg="mod">
            <ac:chgData name="Tibor Parniczky" userId="377f4523163cdcce" providerId="LiveId" clId="{6FB4A394-09E5-4D13-9B90-49CCFE3D8806}" dt="2024-10-02T14:59:53.570" v="2382" actId="242"/>
            <ac:spMkLst>
              <pc:docMk/>
              <pc:sldMasterMk cId="2572147793" sldId="2147483693"/>
              <pc:sldLayoutMk cId="2791326843" sldId="2147483704"/>
              <ac:spMk id="11" creationId="{00000000-0000-0000-0000-000000000000}"/>
            </ac:spMkLst>
          </pc:spChg>
        </pc:sldLayoutChg>
        <pc:sldLayoutChg chg="modSp mod">
          <pc:chgData name="Tibor Parniczky" userId="377f4523163cdcce" providerId="LiveId" clId="{6FB4A394-09E5-4D13-9B90-49CCFE3D8806}" dt="2024-10-02T15:02:10.519" v="2427" actId="14100"/>
          <pc:sldLayoutMkLst>
            <pc:docMk/>
            <pc:sldMasterMk cId="2572147793" sldId="2147483693"/>
            <pc:sldLayoutMk cId="1297309877" sldId="2147483705"/>
          </pc:sldLayoutMkLst>
          <pc:spChg chg="mod">
            <ac:chgData name="Tibor Parniczky" userId="377f4523163cdcce" providerId="LiveId" clId="{6FB4A394-09E5-4D13-9B90-49CCFE3D8806}" dt="2024-10-02T15:01:00.015" v="2403" actId="1035"/>
            <ac:spMkLst>
              <pc:docMk/>
              <pc:sldMasterMk cId="2572147793" sldId="2147483693"/>
              <pc:sldLayoutMk cId="1297309877" sldId="2147483705"/>
              <ac:spMk id="2" creationId="{00000000-0000-0000-0000-000000000000}"/>
            </ac:spMkLst>
          </pc:spChg>
          <pc:spChg chg="mod">
            <ac:chgData name="Tibor Parniczky" userId="377f4523163cdcce" providerId="LiveId" clId="{6FB4A394-09E5-4D13-9B90-49CCFE3D8806}" dt="2024-10-02T15:02:04.816" v="2426" actId="14100"/>
            <ac:spMkLst>
              <pc:docMk/>
              <pc:sldMasterMk cId="2572147793" sldId="2147483693"/>
              <pc:sldLayoutMk cId="1297309877" sldId="2147483705"/>
              <ac:spMk id="6" creationId="{00000000-0000-0000-0000-000000000000}"/>
            </ac:spMkLst>
          </pc:spChg>
          <pc:spChg chg="mod">
            <ac:chgData name="Tibor Parniczky" userId="377f4523163cdcce" providerId="LiveId" clId="{6FB4A394-09E5-4D13-9B90-49CCFE3D8806}" dt="2024-10-02T15:02:10.519" v="2427" actId="14100"/>
            <ac:spMkLst>
              <pc:docMk/>
              <pc:sldMasterMk cId="2572147793" sldId="2147483693"/>
              <pc:sldLayoutMk cId="1297309877" sldId="2147483705"/>
              <ac:spMk id="7" creationId="{A5F34DF1-00BD-4588-9A10-BC730C351432}"/>
            </ac:spMkLst>
          </pc:spChg>
          <pc:spChg chg="mod">
            <ac:chgData name="Tibor Parniczky" userId="377f4523163cdcce" providerId="LiveId" clId="{6FB4A394-09E5-4D13-9B90-49CCFE3D8806}" dt="2024-10-02T15:01:08.619" v="2420" actId="1036"/>
            <ac:spMkLst>
              <pc:docMk/>
              <pc:sldMasterMk cId="2572147793" sldId="2147483693"/>
              <pc:sldLayoutMk cId="1297309877" sldId="2147483705"/>
              <ac:spMk id="10" creationId="{8CEC26BE-F063-77BA-EB6F-BDC06F5808A5}"/>
            </ac:spMkLst>
          </pc:spChg>
          <pc:spChg chg="mod">
            <ac:chgData name="Tibor Parniczky" userId="377f4523163cdcce" providerId="LiveId" clId="{6FB4A394-09E5-4D13-9B90-49CCFE3D8806}" dt="2024-10-02T15:00:48.024" v="2386" actId="14100"/>
            <ac:spMkLst>
              <pc:docMk/>
              <pc:sldMasterMk cId="2572147793" sldId="2147483693"/>
              <pc:sldLayoutMk cId="1297309877" sldId="2147483705"/>
              <ac:spMk id="11" creationId="{C0917D7B-2146-5FC2-2D14-9D38817853BF}"/>
            </ac:spMkLst>
          </pc:spChg>
        </pc:sldLayoutChg>
        <pc:sldLayoutChg chg="modSp mod">
          <pc:chgData name="Tibor Parniczky" userId="377f4523163cdcce" providerId="LiveId" clId="{6FB4A394-09E5-4D13-9B90-49CCFE3D8806}" dt="2024-10-02T15:02:14.797" v="2428" actId="735"/>
          <pc:sldLayoutMkLst>
            <pc:docMk/>
            <pc:sldMasterMk cId="2572147793" sldId="2147483693"/>
            <pc:sldLayoutMk cId="628613499" sldId="2147483706"/>
          </pc:sldLayoutMkLst>
          <pc:spChg chg="mod">
            <ac:chgData name="Tibor Parniczky" userId="377f4523163cdcce" providerId="LiveId" clId="{6FB4A394-09E5-4D13-9B90-49CCFE3D8806}" dt="2024-10-01T14:03:09.929" v="350" actId="2711"/>
            <ac:spMkLst>
              <pc:docMk/>
              <pc:sldMasterMk cId="2572147793" sldId="2147483693"/>
              <pc:sldLayoutMk cId="628613499" sldId="2147483706"/>
              <ac:spMk id="4" creationId="{00000000-0000-0000-0000-000000000000}"/>
            </ac:spMkLst>
          </pc:spChg>
          <pc:spChg chg="mod">
            <ac:chgData name="Tibor Parniczky" userId="377f4523163cdcce" providerId="LiveId" clId="{6FB4A394-09E5-4D13-9B90-49CCFE3D8806}" dt="2024-10-01T14:01:43.312" v="344" actId="20577"/>
            <ac:spMkLst>
              <pc:docMk/>
              <pc:sldMasterMk cId="2572147793" sldId="2147483693"/>
              <pc:sldLayoutMk cId="628613499" sldId="2147483706"/>
              <ac:spMk id="5" creationId="{00000000-0000-0000-0000-000000000000}"/>
            </ac:spMkLst>
          </pc:spChg>
        </pc:sldLayoutChg>
        <pc:sldLayoutChg chg="modSp mod">
          <pc:chgData name="Tibor Parniczky" userId="377f4523163cdcce" providerId="LiveId" clId="{6FB4A394-09E5-4D13-9B90-49CCFE3D8806}" dt="2024-10-02T15:02:29.300" v="2429" actId="735"/>
          <pc:sldLayoutMkLst>
            <pc:docMk/>
            <pc:sldMasterMk cId="2572147793" sldId="2147483693"/>
            <pc:sldLayoutMk cId="2982897587" sldId="2147483707"/>
          </pc:sldLayoutMkLst>
          <pc:spChg chg="mod">
            <ac:chgData name="Tibor Parniczky" userId="377f4523163cdcce" providerId="LiveId" clId="{6FB4A394-09E5-4D13-9B90-49CCFE3D8806}" dt="2024-10-01T14:03:55.371" v="355" actId="207"/>
            <ac:spMkLst>
              <pc:docMk/>
              <pc:sldMasterMk cId="2572147793" sldId="2147483693"/>
              <pc:sldLayoutMk cId="2982897587" sldId="2147483707"/>
              <ac:spMk id="4" creationId="{38D2C02D-D8F9-85D6-E2E3-7E88FBB59DB5}"/>
            </ac:spMkLst>
          </pc:spChg>
          <pc:spChg chg="mod">
            <ac:chgData name="Tibor Parniczky" userId="377f4523163cdcce" providerId="LiveId" clId="{6FB4A394-09E5-4D13-9B90-49CCFE3D8806}" dt="2024-10-01T14:03:25.326" v="352" actId="20577"/>
            <ac:spMkLst>
              <pc:docMk/>
              <pc:sldMasterMk cId="2572147793" sldId="2147483693"/>
              <pc:sldLayoutMk cId="2982897587" sldId="2147483707"/>
              <ac:spMk id="5" creationId="{9CBD57F8-A3DC-0A97-450C-F7AD39FBE2CA}"/>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049ED3-3959-48A5-B955-7053357F6CEA}" type="datetimeFigureOut">
              <a:rPr lang="en-US" smtClean="0"/>
              <a:t>10/14/2024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1144FE-4105-43A0-8083-6A70D29C0B22}" type="slidenum">
              <a:rPr lang="en-US" smtClean="0"/>
              <a:t>‹#›</a:t>
            </a:fld>
            <a:endParaRPr lang="en-US"/>
          </a:p>
        </p:txBody>
      </p:sp>
    </p:spTree>
    <p:extLst>
      <p:ext uri="{BB962C8B-B14F-4D97-AF65-F5344CB8AC3E}">
        <p14:creationId xmlns:p14="http://schemas.microsoft.com/office/powerpoint/2010/main" val="404434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data.europa.eu/doi/10.2767/013455"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3</a:t>
            </a:fld>
            <a:endParaRPr lang="nl-NL"/>
          </a:p>
        </p:txBody>
      </p:sp>
    </p:spTree>
    <p:extLst>
      <p:ext uri="{BB962C8B-B14F-4D97-AF65-F5344CB8AC3E}">
        <p14:creationId xmlns:p14="http://schemas.microsoft.com/office/powerpoint/2010/main" val="1946953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effectLst/>
                <a:latin typeface="Arial" panose="020B0604020202020204" pitchFamily="34" charset="0"/>
                <a:ea typeface="Times New Roman" panose="02020603050405020304" pitchFamily="18" charset="0"/>
              </a:rPr>
              <a:t>Expected years of working life could exclude average cohort periods of unemployment, sickness, disability, maternity/paternity leave in order to get a better measure of economically active working life – or could include them to be consistent with the legislated credit periods.</a:t>
            </a:r>
            <a:endParaRPr lang="en-GB" sz="1200" dirty="0">
              <a:effectLst/>
              <a:latin typeface="Arial" panose="020B0604020202020204" pitchFamily="34" charset="0"/>
              <a:ea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15</a:t>
            </a:fld>
            <a:endParaRPr lang="nl-NL"/>
          </a:p>
        </p:txBody>
      </p:sp>
    </p:spTree>
    <p:extLst>
      <p:ext uri="{BB962C8B-B14F-4D97-AF65-F5344CB8AC3E}">
        <p14:creationId xmlns:p14="http://schemas.microsoft.com/office/powerpoint/2010/main" val="1779748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noProof="0" dirty="0">
                <a:solidFill>
                  <a:srgbClr val="33339A"/>
                </a:solidFill>
                <a:latin typeface="ECSquareSansPro-Bold"/>
              </a:rPr>
              <a:t>GENEROSITY</a:t>
            </a:r>
          </a:p>
          <a:p>
            <a:pPr algn="l"/>
            <a:r>
              <a:rPr lang="en-US" sz="1800" b="1" i="0" u="none" strike="noStrike" baseline="0" noProof="0" dirty="0">
                <a:solidFill>
                  <a:srgbClr val="33339A"/>
                </a:solidFill>
                <a:latin typeface="ECSquareSansPro-Bold"/>
              </a:rPr>
              <a:t>AR 2024 p44: Benefit ratio effect</a:t>
            </a:r>
          </a:p>
          <a:p>
            <a:pPr algn="l"/>
            <a:r>
              <a:rPr lang="en-US" sz="1800" b="1" i="0" u="none" strike="noStrike" baseline="0" noProof="0" dirty="0">
                <a:solidFill>
                  <a:srgbClr val="000000"/>
                </a:solidFill>
                <a:latin typeface="ECSquareSansPro-Bold"/>
              </a:rPr>
              <a:t>Future pension expenditure is also impacted by the way in which pension benefits are adjusted for inflation and productivity gains</a:t>
            </a:r>
            <a:r>
              <a:rPr lang="en-US" sz="1800" b="0" i="0" u="none" strike="noStrike" baseline="0" noProof="0" dirty="0">
                <a:solidFill>
                  <a:srgbClr val="000000"/>
                </a:solidFill>
                <a:latin typeface="ECSquareSansPro"/>
              </a:rPr>
              <a:t>. </a:t>
            </a:r>
          </a:p>
          <a:p>
            <a:pPr algn="l"/>
            <a:r>
              <a:rPr lang="en-US" sz="1800" b="0" i="0" u="none" strike="noStrike" baseline="0" noProof="0" dirty="0">
                <a:solidFill>
                  <a:srgbClr val="000000"/>
                </a:solidFill>
                <a:latin typeface="ECSquareSansPro"/>
              </a:rPr>
              <a:t>The valorisation of acquired pension rights, accrual rates and conditions for enjoying full pension benefits are other important parameters. Together these design features determine the generosity of the pension system, which can be measured through the benefit ratio. The latter expresses the average pension benefit in terms of the average wage. A lower relative generosity of pensions because of parametric reforms thus results in a lower benefit ratio. </a:t>
            </a:r>
            <a:endParaRPr lang="en-US" noProof="0" dirty="0"/>
          </a:p>
        </p:txBody>
      </p:sp>
      <p:sp>
        <p:nvSpPr>
          <p:cNvPr id="4" name="Slide Number Placeholder 3"/>
          <p:cNvSpPr>
            <a:spLocks noGrp="1"/>
          </p:cNvSpPr>
          <p:nvPr>
            <p:ph type="sldNum" sz="quarter" idx="5"/>
          </p:nvPr>
        </p:nvSpPr>
        <p:spPr/>
        <p:txBody>
          <a:bodyPr/>
          <a:lstStyle/>
          <a:p>
            <a:fld id="{CE1144FE-4105-43A0-8083-6A70D29C0B22}" type="slidenum">
              <a:rPr lang="en-US" smtClean="0"/>
              <a:t>16</a:t>
            </a:fld>
            <a:endParaRPr lang="en-US"/>
          </a:p>
        </p:txBody>
      </p:sp>
    </p:spTree>
    <p:extLst>
      <p:ext uri="{BB962C8B-B14F-4D97-AF65-F5344CB8AC3E}">
        <p14:creationId xmlns:p14="http://schemas.microsoft.com/office/powerpoint/2010/main" val="327732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t>Origins of the issue: IAS19, 1998</a:t>
            </a:r>
            <a:endParaRPr lang="en-US" noProof="0" dirty="0"/>
          </a:p>
        </p:txBody>
      </p:sp>
      <p:sp>
        <p:nvSpPr>
          <p:cNvPr id="4" name="Slide Number Placeholder 3"/>
          <p:cNvSpPr>
            <a:spLocks noGrp="1"/>
          </p:cNvSpPr>
          <p:nvPr>
            <p:ph type="sldNum" sz="quarter" idx="5"/>
          </p:nvPr>
        </p:nvSpPr>
        <p:spPr/>
        <p:txBody>
          <a:bodyPr/>
          <a:lstStyle/>
          <a:p>
            <a:fld id="{CE1144FE-4105-43A0-8083-6A70D29C0B22}" type="slidenum">
              <a:rPr lang="en-US" smtClean="0"/>
              <a:t>17</a:t>
            </a:fld>
            <a:endParaRPr lang="en-US"/>
          </a:p>
        </p:txBody>
      </p:sp>
    </p:spTree>
    <p:extLst>
      <p:ext uri="{BB962C8B-B14F-4D97-AF65-F5344CB8AC3E}">
        <p14:creationId xmlns:p14="http://schemas.microsoft.com/office/powerpoint/2010/main" val="35690137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75565" indent="-209550">
                  <a:spcBef>
                    <a:spcPts val="20"/>
                  </a:spcBef>
                </a:pPr>
                <a:r>
                  <a:rPr lang="en-GB" sz="1800" b="1" kern="100" dirty="0">
                    <a:solidFill>
                      <a:srgbClr val="2C7FCE"/>
                    </a:solidFill>
                    <a:effectLst/>
                    <a:latin typeface="Calibri" panose="020F0502020204030204" pitchFamily="34" charset="0"/>
                    <a:ea typeface="Calibri" panose="020F0502020204030204" pitchFamily="34" charset="0"/>
                  </a:rPr>
                  <a:t>Monika </a:t>
                </a:r>
                <a:r>
                  <a:rPr lang="en-GB" sz="1800" b="1" kern="100" dirty="0" err="1">
                    <a:solidFill>
                      <a:srgbClr val="2C7FCE"/>
                    </a:solidFill>
                    <a:effectLst/>
                    <a:latin typeface="Calibri" panose="020F0502020204030204" pitchFamily="34" charset="0"/>
                    <a:ea typeface="Calibri" panose="020F0502020204030204" pitchFamily="34" charset="0"/>
                  </a:rPr>
                  <a:t>Queisser</a:t>
                </a:r>
                <a:r>
                  <a:rPr lang="en-GB" sz="1800" b="1" kern="100" dirty="0">
                    <a:solidFill>
                      <a:srgbClr val="2C7FCE"/>
                    </a:solidFill>
                    <a:effectLst/>
                    <a:latin typeface="Calibri" panose="020F0502020204030204" pitchFamily="34" charset="0"/>
                    <a:ea typeface="Calibri" panose="020F0502020204030204" pitchFamily="34" charset="0"/>
                  </a:rPr>
                  <a:t> and Edward Whitehouse: Neutral or Fair? Actuarial Concepts and Pension-System Design </a:t>
                </a:r>
              </a:p>
              <a:p>
                <a:pPr algn="just"/>
                <a:r>
                  <a:rPr lang="en-GB" sz="1800" kern="100" dirty="0">
                    <a:effectLst/>
                    <a:latin typeface="Calibri" panose="020F0502020204030204" pitchFamily="34" charset="0"/>
                    <a:ea typeface="Arial" panose="020B0604020202020204" pitchFamily="34" charset="0"/>
                    <a:cs typeface="Arial" panose="020B0604020202020204" pitchFamily="34" charset="0"/>
                  </a:rPr>
                  <a:t>OECD Social, Employment and Migration Working Papers 40, DELSA/ELSA/WD/SEM(2006)9 OECD 2006 </a:t>
                </a:r>
                <a:endParaRPr lang="en-GB" sz="1800" kern="100" dirty="0">
                  <a:effectLst/>
                  <a:latin typeface="Aptos" panose="020B0004020202020204" pitchFamily="34" charset="0"/>
                  <a:ea typeface="Arial" panose="020B0604020202020204" pitchFamily="34" charset="0"/>
                  <a:cs typeface="Arial" panose="020B0604020202020204" pitchFamily="34" charset="0"/>
                </a:endParaRPr>
              </a:p>
              <a:p>
                <a:r>
                  <a:rPr lang="en-GB" sz="1800" dirty="0">
                    <a:effectLst/>
                    <a:latin typeface="Calibri" panose="020F0502020204030204" pitchFamily="34" charset="0"/>
                    <a:ea typeface="Arial" panose="020B0604020202020204" pitchFamily="34" charset="0"/>
                  </a:rPr>
                  <a:t>Box 4, pp19</a:t>
                </a:r>
                <a:endParaRPr lang="hu-HU" sz="1800" dirty="0">
                  <a:effectLst/>
                  <a:latin typeface="Calibri" panose="020F0502020204030204" pitchFamily="34" charset="0"/>
                  <a:ea typeface="Arial" panose="020B0604020202020204" pitchFamily="34" charset="0"/>
                </a:endParaRPr>
              </a:p>
              <a:p>
                <a:r>
                  <a:rPr lang="en-GB" sz="1800" dirty="0">
                    <a:effectLst/>
                    <a:latin typeface="Calibri" panose="020F0502020204030204" pitchFamily="34" charset="0"/>
                    <a:ea typeface="Arial" panose="020B0604020202020204" pitchFamily="34" charset="0"/>
                  </a:rPr>
                  <a:t>• Actuarial fairness, which requires that the present value of lifetime contributions equals the</a:t>
                </a:r>
                <a:r>
                  <a:rPr lang="hu-HU" sz="1800" dirty="0">
                    <a:effectLst/>
                    <a:latin typeface="Calibri" panose="020F0502020204030204" pitchFamily="34" charset="0"/>
                    <a:ea typeface="Arial" panose="020B0604020202020204" pitchFamily="34" charset="0"/>
                  </a:rPr>
                  <a:t> </a:t>
                </a:r>
                <a:r>
                  <a:rPr lang="en-GB" sz="1800" dirty="0">
                    <a:effectLst/>
                    <a:latin typeface="Calibri" panose="020F0502020204030204" pitchFamily="34" charset="0"/>
                    <a:ea typeface="Arial" panose="020B0604020202020204" pitchFamily="34" charset="0"/>
                  </a:rPr>
                  <a:t>present value of lifetime benefits. Actuarial fairness relates to the entire lifetime of contributions</a:t>
                </a:r>
                <a:r>
                  <a:rPr lang="hu-HU" sz="1800" dirty="0">
                    <a:effectLst/>
                    <a:latin typeface="Calibri" panose="020F0502020204030204" pitchFamily="34" charset="0"/>
                    <a:ea typeface="Arial" panose="020B0604020202020204" pitchFamily="34" charset="0"/>
                  </a:rPr>
                  <a:t> </a:t>
                </a:r>
                <a:r>
                  <a:rPr lang="en-GB" sz="1800" dirty="0">
                    <a:effectLst/>
                    <a:latin typeface="Calibri" panose="020F0502020204030204" pitchFamily="34" charset="0"/>
                    <a:ea typeface="Arial" panose="020B0604020202020204" pitchFamily="34" charset="0"/>
                  </a:rPr>
                  <a:t>and benefits</a:t>
                </a:r>
              </a:p>
              <a:p>
                <a:r>
                  <a:rPr lang="en-GB" sz="1800" dirty="0">
                    <a:effectLst/>
                    <a:latin typeface="Calibri" panose="020F0502020204030204" pitchFamily="34" charset="0"/>
                    <a:ea typeface="Arial" panose="020B0604020202020204" pitchFamily="34" charset="0"/>
                  </a:rPr>
                  <a:t>• Actuarial neutrality, which requires that the present value of accrued pension benefits for</a:t>
                </a:r>
                <a:r>
                  <a:rPr lang="hu-HU" sz="1800" dirty="0">
                    <a:effectLst/>
                    <a:latin typeface="Calibri" panose="020F0502020204030204" pitchFamily="34" charset="0"/>
                    <a:ea typeface="Arial" panose="020B0604020202020204" pitchFamily="34" charset="0"/>
                  </a:rPr>
                  <a:t> </a:t>
                </a:r>
                <a:r>
                  <a:rPr lang="en-GB" sz="1800" dirty="0">
                    <a:effectLst/>
                    <a:latin typeface="Calibri" panose="020F0502020204030204" pitchFamily="34" charset="0"/>
                    <a:ea typeface="Arial" panose="020B0604020202020204" pitchFamily="34" charset="0"/>
                  </a:rPr>
                  <a:t>working an additional year is the same as in the year before (meaning that benefits increase only</a:t>
                </a:r>
                <a:r>
                  <a:rPr lang="hu-HU" sz="1800" dirty="0">
                    <a:effectLst/>
                    <a:latin typeface="Calibri" panose="020F0502020204030204" pitchFamily="34" charset="0"/>
                    <a:ea typeface="Arial" panose="020B0604020202020204" pitchFamily="34" charset="0"/>
                  </a:rPr>
                  <a:t> </a:t>
                </a:r>
                <a:r>
                  <a:rPr lang="en-GB" sz="1800" dirty="0">
                    <a:effectLst/>
                    <a:latin typeface="Calibri" panose="020F0502020204030204" pitchFamily="34" charset="0"/>
                    <a:ea typeface="Arial" panose="020B0604020202020204" pitchFamily="34" charset="0"/>
                  </a:rPr>
                  <a:t>by the additional entitlement earned in that year). Conversely, retiring a year earlier should</a:t>
                </a:r>
                <a:r>
                  <a:rPr lang="hu-HU" sz="1800" dirty="0">
                    <a:effectLst/>
                    <a:latin typeface="Calibri" panose="020F0502020204030204" pitchFamily="34" charset="0"/>
                    <a:ea typeface="Arial" panose="020B0604020202020204" pitchFamily="34" charset="0"/>
                  </a:rPr>
                  <a:t> </a:t>
                </a:r>
                <a:r>
                  <a:rPr lang="en-GB" sz="1800" dirty="0">
                    <a:effectLst/>
                    <a:latin typeface="Calibri" panose="020F0502020204030204" pitchFamily="34" charset="0"/>
                    <a:ea typeface="Arial" panose="020B0604020202020204" pitchFamily="34" charset="0"/>
                  </a:rPr>
                  <a:t>reduce the pension benefit both by the entitlement that would have been earned during the year</a:t>
                </a:r>
                <a:r>
                  <a:rPr lang="hu-HU" sz="1800" dirty="0">
                    <a:effectLst/>
                    <a:latin typeface="Calibri" panose="020F0502020204030204" pitchFamily="34" charset="0"/>
                    <a:ea typeface="Arial" panose="020B0604020202020204" pitchFamily="34" charset="0"/>
                  </a:rPr>
                  <a:t> </a:t>
                </a:r>
                <a:r>
                  <a:rPr lang="en-GB" sz="1800" dirty="0">
                    <a:effectLst/>
                    <a:latin typeface="Calibri" panose="020F0502020204030204" pitchFamily="34" charset="0"/>
                    <a:ea typeface="Arial" panose="020B0604020202020204" pitchFamily="34" charset="0"/>
                  </a:rPr>
                  <a:t>and by an amount to reflect the longer duration for which the pension must be paid. Actuarial</a:t>
                </a:r>
                <a:r>
                  <a:rPr lang="hu-HU" sz="1800" dirty="0">
                    <a:effectLst/>
                    <a:latin typeface="Calibri" panose="020F0502020204030204" pitchFamily="34" charset="0"/>
                    <a:ea typeface="Arial" panose="020B0604020202020204" pitchFamily="34" charset="0"/>
                  </a:rPr>
                  <a:t> </a:t>
                </a:r>
                <a:r>
                  <a:rPr lang="en-GB" sz="1800" dirty="0">
                    <a:effectLst/>
                    <a:latin typeface="Calibri" panose="020F0502020204030204" pitchFamily="34" charset="0"/>
                    <a:ea typeface="Arial" panose="020B0604020202020204" pitchFamily="34" charset="0"/>
                  </a:rPr>
                  <a:t>neutrality is a marginal concept, relating to the effect of working an additional year.</a:t>
                </a:r>
                <a:endParaRPr lang="hu-HU" sz="1800" dirty="0">
                  <a:effectLst/>
                  <a:latin typeface="Calibri" panose="020F0502020204030204" pitchFamily="34" charset="0"/>
                  <a:ea typeface="Arial" panose="020B0604020202020204" pitchFamily="34" charset="0"/>
                </a:endParaRPr>
              </a:p>
              <a:p>
                <a:endParaRPr lang="hu-HU"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i="1" noProof="0" dirty="0"/>
                  <a:t>In theory, intentional transfer between socioeconomic groups is possible even in funded DC context – even if there is no real life example</a:t>
                </a:r>
              </a:p>
              <a:p>
                <a:endParaRPr lang="en-GB" dirty="0"/>
              </a:p>
            </p:txBody>
          </p:sp>
        </mc:Choice>
        <mc:Fallback xmlns="">
          <p:sp>
            <p:nvSpPr>
              <p:cNvPr id="3" name="Notes Placeholder 2"/>
              <p:cNvSpPr>
                <a:spLocks noGrp="1"/>
              </p:cNvSpPr>
              <p:nvPr>
                <p:ph type="body" idx="1"/>
              </p:nvPr>
            </p:nvSpPr>
            <p:spPr/>
            <p:txBody>
              <a:bodyPr/>
              <a:lstStyle/>
              <a:p>
                <a:pPr marL="75565" indent="-209550">
                  <a:spcBef>
                    <a:spcPts val="20"/>
                  </a:spcBef>
                </a:pPr>
                <a:r>
                  <a:rPr lang="en-GB" sz="1800" b="1" kern="100" dirty="0">
                    <a:solidFill>
                      <a:srgbClr val="2C7FCE"/>
                    </a:solidFill>
                    <a:effectLst/>
                    <a:latin typeface="Calibri" panose="020F0502020204030204" pitchFamily="34" charset="0"/>
                    <a:ea typeface="Calibri" panose="020F0502020204030204" pitchFamily="34" charset="0"/>
                  </a:rPr>
                  <a:t>Monika </a:t>
                </a:r>
                <a:r>
                  <a:rPr lang="en-GB" sz="1800" b="1" kern="100" dirty="0" err="1">
                    <a:solidFill>
                      <a:srgbClr val="2C7FCE"/>
                    </a:solidFill>
                    <a:effectLst/>
                    <a:latin typeface="Calibri" panose="020F0502020204030204" pitchFamily="34" charset="0"/>
                    <a:ea typeface="Calibri" panose="020F0502020204030204" pitchFamily="34" charset="0"/>
                  </a:rPr>
                  <a:t>Queisser</a:t>
                </a:r>
                <a:r>
                  <a:rPr lang="en-GB" sz="1800" b="1" kern="100" dirty="0">
                    <a:solidFill>
                      <a:srgbClr val="2C7FCE"/>
                    </a:solidFill>
                    <a:effectLst/>
                    <a:latin typeface="Calibri" panose="020F0502020204030204" pitchFamily="34" charset="0"/>
                    <a:ea typeface="Calibri" panose="020F0502020204030204" pitchFamily="34" charset="0"/>
                  </a:rPr>
                  <a:t> and Edward Whitehouse: Neutral or Fair? Actuarial Concepts and Pension-System Design </a:t>
                </a:r>
              </a:p>
              <a:p>
                <a:pPr algn="just"/>
                <a:r>
                  <a:rPr lang="en-GB" sz="1800" kern="100" dirty="0">
                    <a:effectLst/>
                    <a:latin typeface="Calibri" panose="020F0502020204030204" pitchFamily="34" charset="0"/>
                    <a:ea typeface="Arial" panose="020B0604020202020204" pitchFamily="34" charset="0"/>
                    <a:cs typeface="Arial" panose="020B0604020202020204" pitchFamily="34" charset="0"/>
                  </a:rPr>
                  <a:t>OECD Social, Employment and Migration Working Papers 40, DELSA/ELSA/WD/SEM(2006)9 OECD 2006 </a:t>
                </a:r>
                <a:endParaRPr lang="en-GB" sz="1800" kern="100" dirty="0">
                  <a:effectLst/>
                  <a:latin typeface="Aptos" panose="020B0004020202020204" pitchFamily="34" charset="0"/>
                  <a:ea typeface="Arial" panose="020B0604020202020204" pitchFamily="34" charset="0"/>
                  <a:cs typeface="Arial" panose="020B0604020202020204" pitchFamily="34" charset="0"/>
                </a:endParaRPr>
              </a:p>
              <a:p>
                <a:r>
                  <a:rPr lang="en-GB" sz="1800" dirty="0">
                    <a:effectLst/>
                    <a:latin typeface="Calibri" panose="020F0502020204030204" pitchFamily="34" charset="0"/>
                    <a:ea typeface="Arial" panose="020B0604020202020204" pitchFamily="34" charset="0"/>
                  </a:rPr>
                  <a:t>Box 4, pp19</a:t>
                </a:r>
                <a:endParaRPr lang="hu-HU" sz="1800" dirty="0">
                  <a:effectLst/>
                  <a:latin typeface="Calibri" panose="020F0502020204030204" pitchFamily="34" charset="0"/>
                  <a:ea typeface="Arial" panose="020B0604020202020204" pitchFamily="34" charset="0"/>
                </a:endParaRPr>
              </a:p>
              <a:p>
                <a:endParaRPr lang="hu-HU" sz="1800" dirty="0">
                  <a:effectLst/>
                  <a:latin typeface="Calibri" panose="020F0502020204030204" pitchFamily="34" charset="0"/>
                  <a:ea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effectLst/>
                    <a:latin typeface="Arial" panose="020B0604020202020204" pitchFamily="34" charset="0"/>
                    <a:ea typeface="Times New Roman" panose="02020603050405020304" pitchFamily="18" charset="0"/>
                  </a:rPr>
                  <a:t>In case of higher investment income, </a:t>
                </a:r>
                <a:r>
                  <a:rPr lang="en-US" sz="1200" i="0" kern="100" noProof="0">
                    <a:effectLst/>
                    <a:latin typeface="Cambria Math" panose="02040503050406030204" pitchFamily="18" charset="0"/>
                    <a:ea typeface="Arial" panose="020B0604020202020204" pitchFamily="34" charset="0"/>
                    <a:cs typeface="Calibri" panose="020F0502020204030204" pitchFamily="34" charset="0"/>
                  </a:rPr>
                  <a:t>𝑖_𝑤</a:t>
                </a:r>
                <a:r>
                  <a:rPr lang="en-US" sz="1200" noProof="0" dirty="0">
                    <a:effectLst/>
                    <a:latin typeface="Arial" panose="020B0604020202020204" pitchFamily="34" charset="0"/>
                    <a:ea typeface="Times New Roman" panose="02020603050405020304" pitchFamily="18" charset="0"/>
                  </a:rPr>
                  <a:t>  &gt; 𝑔 there will be surplus. </a:t>
                </a:r>
              </a:p>
              <a:p>
                <a:endParaRPr lang="en-GB" dirty="0"/>
              </a:p>
            </p:txBody>
          </p:sp>
        </mc:Fallback>
      </mc:AlternateContent>
      <p:sp>
        <p:nvSpPr>
          <p:cNvPr id="4" name="Slide Number Placeholder 3"/>
          <p:cNvSpPr>
            <a:spLocks noGrp="1"/>
          </p:cNvSpPr>
          <p:nvPr>
            <p:ph type="sldNum" sz="quarter" idx="5"/>
          </p:nvPr>
        </p:nvSpPr>
        <p:spPr/>
        <p:txBody>
          <a:bodyPr/>
          <a:lstStyle/>
          <a:p>
            <a:fld id="{1E9040DC-8D93-D248-A30D-A93EAD59A824}" type="slidenum">
              <a:rPr lang="nl-NL" smtClean="0"/>
              <a:t>18</a:t>
            </a:fld>
            <a:endParaRPr lang="nl-NL"/>
          </a:p>
        </p:txBody>
      </p:sp>
    </p:spTree>
    <p:extLst>
      <p:ext uri="{BB962C8B-B14F-4D97-AF65-F5344CB8AC3E}">
        <p14:creationId xmlns:p14="http://schemas.microsoft.com/office/powerpoint/2010/main" val="654017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75565" indent="-209550">
                  <a:spcBef>
                    <a:spcPts val="20"/>
                  </a:spcBef>
                </a:pPr>
                <a:r>
                  <a:rPr lang="en-GB" sz="1800" b="1" kern="100" dirty="0">
                    <a:solidFill>
                      <a:srgbClr val="2C7FCE"/>
                    </a:solidFill>
                    <a:effectLst/>
                    <a:latin typeface="Calibri" panose="020F0502020204030204" pitchFamily="34" charset="0"/>
                    <a:ea typeface="Calibri" panose="020F0502020204030204" pitchFamily="34" charset="0"/>
                  </a:rPr>
                  <a:t>Monika </a:t>
                </a:r>
                <a:r>
                  <a:rPr lang="en-GB" sz="1800" b="1" kern="100" dirty="0" err="1">
                    <a:solidFill>
                      <a:srgbClr val="2C7FCE"/>
                    </a:solidFill>
                    <a:effectLst/>
                    <a:latin typeface="Calibri" panose="020F0502020204030204" pitchFamily="34" charset="0"/>
                    <a:ea typeface="Calibri" panose="020F0502020204030204" pitchFamily="34" charset="0"/>
                  </a:rPr>
                  <a:t>Queisser</a:t>
                </a:r>
                <a:r>
                  <a:rPr lang="en-GB" sz="1800" b="1" kern="100" dirty="0">
                    <a:solidFill>
                      <a:srgbClr val="2C7FCE"/>
                    </a:solidFill>
                    <a:effectLst/>
                    <a:latin typeface="Calibri" panose="020F0502020204030204" pitchFamily="34" charset="0"/>
                    <a:ea typeface="Calibri" panose="020F0502020204030204" pitchFamily="34" charset="0"/>
                  </a:rPr>
                  <a:t> and Edward Whitehouse: Neutral or Fair? Actuarial Concepts and Pension-System Design </a:t>
                </a:r>
              </a:p>
              <a:p>
                <a:pPr algn="just"/>
                <a:r>
                  <a:rPr lang="en-GB" sz="1800" kern="100" dirty="0">
                    <a:effectLst/>
                    <a:latin typeface="Calibri" panose="020F0502020204030204" pitchFamily="34" charset="0"/>
                    <a:ea typeface="Arial" panose="020B0604020202020204" pitchFamily="34" charset="0"/>
                    <a:cs typeface="Arial" panose="020B0604020202020204" pitchFamily="34" charset="0"/>
                  </a:rPr>
                  <a:t>OECD Social, Employment and Migration Working Papers 40, DELSA/ELSA/WD/SEM(2006)9 OECD 2006 </a:t>
                </a:r>
                <a:endParaRPr lang="en-GB" sz="1800" kern="100" dirty="0">
                  <a:effectLst/>
                  <a:latin typeface="Aptos" panose="020B0004020202020204" pitchFamily="34" charset="0"/>
                  <a:ea typeface="Arial" panose="020B0604020202020204" pitchFamily="34" charset="0"/>
                  <a:cs typeface="Arial" panose="020B0604020202020204" pitchFamily="34" charset="0"/>
                </a:endParaRPr>
              </a:p>
              <a:p>
                <a:r>
                  <a:rPr lang="en-GB" sz="1800" dirty="0">
                    <a:effectLst/>
                    <a:latin typeface="Calibri" panose="020F0502020204030204" pitchFamily="34" charset="0"/>
                    <a:ea typeface="Arial" panose="020B0604020202020204" pitchFamily="34" charset="0"/>
                  </a:rPr>
                  <a:t>Box 4, pp19</a:t>
                </a:r>
                <a:endParaRPr lang="hu-HU" sz="1800" dirty="0">
                  <a:effectLst/>
                  <a:latin typeface="Calibri" panose="020F0502020204030204" pitchFamily="34" charset="0"/>
                  <a:ea typeface="Arial" panose="020B0604020202020204" pitchFamily="34" charset="0"/>
                </a:endParaRPr>
              </a:p>
              <a:p>
                <a:endParaRPr lang="hu-HU" sz="1800" dirty="0">
                  <a:effectLst/>
                  <a:latin typeface="Calibri" panose="020F0502020204030204" pitchFamily="34" charset="0"/>
                </a:endParaRPr>
              </a:p>
              <a:p>
                <a:pPr algn="just"/>
                <a:r>
                  <a:rPr lang="en-US" sz="1800" kern="100" noProof="0" dirty="0">
                    <a:effectLst/>
                    <a:latin typeface="Calibri" panose="020F0502020204030204" pitchFamily="34" charset="0"/>
                    <a:ea typeface="Arial" panose="020B0604020202020204" pitchFamily="34" charset="0"/>
                    <a:cs typeface="Arial" panose="020B0604020202020204" pitchFamily="34" charset="0"/>
                  </a:rPr>
                  <a:t>As for the replacement rate of the DB is known by definition </a:t>
                </a:r>
                <a14:m>
                  <m:oMath xmlns:m="http://schemas.openxmlformats.org/officeDocument/2006/math">
                    <m:sSup>
                      <m:sSupPr>
                        <m:ctrlPr>
                          <a:rPr lang="en-US" sz="1800" i="1" kern="100" noProof="0">
                            <a:effectLst/>
                            <a:latin typeface="Cambria Math" panose="02040503050406030204" pitchFamily="18" charset="0"/>
                            <a:ea typeface="Arial" panose="020B0604020202020204" pitchFamily="34" charset="0"/>
                            <a:cs typeface="Calibri" panose="020F0502020204030204" pitchFamily="34" charset="0"/>
                          </a:rPr>
                        </m:ctrlPr>
                      </m:sSupPr>
                      <m:e>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𝑅𝑅</m:t>
                        </m:r>
                      </m:e>
                      <m:sup>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𝐷𝐵</m:t>
                        </m:r>
                      </m:sup>
                    </m:sSup>
                    <m:r>
                      <a:rPr lang="en-US" sz="1800" i="1" kern="100" noProof="0">
                        <a:effectLst/>
                        <a:latin typeface="Cambria Math" panose="02040503050406030204" pitchFamily="18" charset="0"/>
                        <a:ea typeface="Arial" panose="020B0604020202020204" pitchFamily="34" charset="0"/>
                        <a:cs typeface="Calibri" panose="020F0502020204030204" pitchFamily="34" charset="0"/>
                      </a:rPr>
                      <m:t>=</m:t>
                    </m:r>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𝑅𝑎</m:t>
                    </m:r>
                  </m:oMath>
                </a14:m>
                <a:r>
                  <a:rPr lang="en-US" sz="1800" kern="100" noProof="0" dirty="0">
                    <a:effectLst/>
                    <a:latin typeface="Calibri" panose="020F0502020204030204" pitchFamily="34" charset="0"/>
                    <a:ea typeface="Arial" panose="020B0604020202020204" pitchFamily="34" charset="0"/>
                    <a:cs typeface="Arial" panose="020B0604020202020204" pitchFamily="34" charset="0"/>
                  </a:rPr>
                  <a:t>, and we suppose </a:t>
                </a:r>
                <a14:m>
                  <m:oMath xmlns:m="http://schemas.openxmlformats.org/officeDocument/2006/math">
                    <m:sSup>
                      <m:sSupPr>
                        <m:ctrlPr>
                          <a:rPr lang="en-US" sz="1800" i="1" kern="100" noProof="0">
                            <a:effectLst/>
                            <a:latin typeface="Cambria Math" panose="02040503050406030204" pitchFamily="18" charset="0"/>
                            <a:ea typeface="Arial" panose="020B0604020202020204" pitchFamily="34" charset="0"/>
                            <a:cs typeface="Calibri" panose="020F0502020204030204" pitchFamily="34" charset="0"/>
                          </a:rPr>
                        </m:ctrlPr>
                      </m:sSupPr>
                      <m:e>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𝑅𝑅</m:t>
                        </m:r>
                      </m:e>
                      <m:sup>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𝐷𝐶</m:t>
                        </m:r>
                      </m:sup>
                    </m:sSup>
                    <m:r>
                      <a:rPr lang="en-US" sz="1800" i="1" kern="100" noProof="0">
                        <a:effectLst/>
                        <a:latin typeface="Cambria Math" panose="02040503050406030204" pitchFamily="18" charset="0"/>
                        <a:ea typeface="Arial" panose="020B0604020202020204" pitchFamily="34" charset="0"/>
                        <a:cs typeface="Calibri" panose="020F0502020204030204" pitchFamily="34" charset="0"/>
                      </a:rPr>
                      <m:t>=</m:t>
                    </m:r>
                    <m:sSup>
                      <m:sSupPr>
                        <m:ctrlPr>
                          <a:rPr lang="en-US" sz="1800" i="1" kern="100" noProof="0">
                            <a:effectLst/>
                            <a:latin typeface="Cambria Math" panose="02040503050406030204" pitchFamily="18" charset="0"/>
                            <a:ea typeface="Arial" panose="020B0604020202020204" pitchFamily="34" charset="0"/>
                            <a:cs typeface="Calibri" panose="020F0502020204030204" pitchFamily="34" charset="0"/>
                          </a:rPr>
                        </m:ctrlPr>
                      </m:sSupPr>
                      <m:e>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𝑅𝑅</m:t>
                        </m:r>
                      </m:e>
                      <m:sup>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𝐷𝐵</m:t>
                        </m:r>
                      </m:sup>
                    </m:sSup>
                  </m:oMath>
                </a14:m>
                <a:r>
                  <a:rPr lang="en-US" sz="1800" kern="100" noProof="0" dirty="0">
                    <a:effectLst/>
                    <a:latin typeface="Calibri" panose="020F0502020204030204" pitchFamily="34" charset="0"/>
                    <a:ea typeface="Arial" panose="020B0604020202020204" pitchFamily="34" charset="0"/>
                    <a:cs typeface="Arial" panose="020B0604020202020204" pitchFamily="34" charset="0"/>
                  </a:rPr>
                  <a:t>we get </a:t>
                </a:r>
                <a14:m>
                  <m:oMath xmlns:m="http://schemas.openxmlformats.org/officeDocument/2006/math">
                    <m:sSup>
                      <m:sSupPr>
                        <m:ctrlPr>
                          <a:rPr lang="en-US" sz="1800" i="1" kern="100" noProof="0">
                            <a:effectLst/>
                            <a:latin typeface="Cambria Math" panose="02040503050406030204" pitchFamily="18" charset="0"/>
                            <a:ea typeface="Arial" panose="020B0604020202020204" pitchFamily="34" charset="0"/>
                            <a:cs typeface="Calibri" panose="020F0502020204030204" pitchFamily="34" charset="0"/>
                          </a:rPr>
                        </m:ctrlPr>
                      </m:sSupPr>
                      <m:e>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𝑅𝑅</m:t>
                        </m:r>
                      </m:e>
                      <m:sup>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𝐷𝐶</m:t>
                        </m:r>
                      </m:sup>
                    </m:sSup>
                    <m:r>
                      <a:rPr lang="en-US" sz="1800" i="1" kern="100" noProof="0">
                        <a:effectLst/>
                        <a:latin typeface="Cambria Math" panose="02040503050406030204" pitchFamily="18" charset="0"/>
                        <a:ea typeface="Arial" panose="020B0604020202020204" pitchFamily="34" charset="0"/>
                        <a:cs typeface="Calibri" panose="020F0502020204030204" pitchFamily="34" charset="0"/>
                      </a:rPr>
                      <m:t>=</m:t>
                    </m:r>
                    <m:f>
                      <m:fPr>
                        <m:ctrlPr>
                          <a:rPr lang="en-US" sz="1800" i="1" kern="100" noProof="0">
                            <a:effectLst/>
                            <a:latin typeface="Cambria Math" panose="02040503050406030204" pitchFamily="18" charset="0"/>
                            <a:ea typeface="Arial" panose="020B0604020202020204" pitchFamily="34" charset="0"/>
                            <a:cs typeface="Calibri" panose="020F0502020204030204" pitchFamily="34" charset="0"/>
                          </a:rPr>
                        </m:ctrlPr>
                      </m:fPr>
                      <m:num>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𝐴</m:t>
                        </m:r>
                      </m:num>
                      <m:den>
                        <m:sSub>
                          <m:sSubPr>
                            <m:ctrlPr>
                              <a:rPr lang="en-US" sz="1800" i="1" kern="100" noProof="0">
                                <a:effectLst/>
                                <a:latin typeface="Cambria Math" panose="02040503050406030204" pitchFamily="18" charset="0"/>
                                <a:ea typeface="Arial" panose="020B0604020202020204" pitchFamily="34" charset="0"/>
                                <a:cs typeface="Calibri" panose="020F0502020204030204" pitchFamily="34" charset="0"/>
                              </a:rPr>
                            </m:ctrlPr>
                          </m:sSubPr>
                          <m:e>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𝑤</m:t>
                            </m:r>
                          </m:e>
                          <m:sub>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m:t>
                            </m:r>
                          </m:sub>
                        </m:sSub>
                      </m:den>
                    </m:f>
                  </m:oMath>
                </a14:m>
                <a:r>
                  <a:rPr lang="en-US" sz="1800" kern="100" noProof="0" dirty="0">
                    <a:effectLst/>
                    <a:latin typeface="Calibri" panose="020F0502020204030204" pitchFamily="34" charset="0"/>
                    <a:ea typeface="Arial" panose="020B0604020202020204" pitchFamily="34" charset="0"/>
                    <a:cs typeface="Arial" panose="020B0604020202020204" pitchFamily="34" charset="0"/>
                  </a:rPr>
                  <a:t> for the DC scheme.</a:t>
                </a:r>
                <a:endParaRPr lang="en-US" sz="1800" kern="100" noProof="0" dirty="0">
                  <a:effectLst/>
                  <a:latin typeface="Aptos" panose="020B0004020202020204" pitchFamily="34" charset="0"/>
                  <a:ea typeface="Arial" panose="020B0604020202020204" pitchFamily="34" charset="0"/>
                  <a:cs typeface="Arial" panose="020B0604020202020204" pitchFamily="34" charset="0"/>
                </a:endParaRPr>
              </a:p>
              <a:p>
                <a:pPr algn="just"/>
                <a14:m>
                  <m:oMathPara xmlns:m="http://schemas.openxmlformats.org/officeDocument/2006/math">
                    <m:oMathParaPr>
                      <m:jc m:val="centerGroup"/>
                    </m:oMathParaPr>
                    <m:oMath xmlns:m="http://schemas.openxmlformats.org/officeDocument/2006/math">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𝑅𝑅</m:t>
                      </m:r>
                      <m:r>
                        <a:rPr lang="en-US" sz="1800" i="1" kern="100" noProof="0">
                          <a:effectLst/>
                          <a:latin typeface="Cambria Math" panose="02040503050406030204" pitchFamily="18" charset="0"/>
                          <a:ea typeface="Arial" panose="020B0604020202020204" pitchFamily="34" charset="0"/>
                          <a:cs typeface="Calibri" panose="020F0502020204030204" pitchFamily="34" charset="0"/>
                        </a:rPr>
                        <m:t>=</m:t>
                      </m:r>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𝑅𝑎</m:t>
                      </m:r>
                      <m:r>
                        <a:rPr lang="en-US" sz="1800" i="1" kern="100" noProof="0">
                          <a:effectLst/>
                          <a:latin typeface="Cambria Math" panose="02040503050406030204" pitchFamily="18" charset="0"/>
                          <a:ea typeface="Arial" panose="020B0604020202020204" pitchFamily="34" charset="0"/>
                          <a:cs typeface="Calibri" panose="020F0502020204030204" pitchFamily="34" charset="0"/>
                        </a:rPr>
                        <m:t>= </m:t>
                      </m:r>
                      <m:f>
                        <m:fPr>
                          <m:ctrlPr>
                            <a:rPr lang="en-US" sz="1800" i="1" kern="100" noProof="0">
                              <a:effectLst/>
                              <a:latin typeface="Cambria Math" panose="02040503050406030204" pitchFamily="18" charset="0"/>
                              <a:ea typeface="Arial" panose="020B0604020202020204" pitchFamily="34" charset="0"/>
                              <a:cs typeface="Calibri" panose="020F0502020204030204" pitchFamily="34" charset="0"/>
                            </a:rPr>
                          </m:ctrlPr>
                        </m:fPr>
                        <m:num>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𝐴</m:t>
                          </m:r>
                        </m:num>
                        <m:den>
                          <m:sSub>
                            <m:sSubPr>
                              <m:ctrlPr>
                                <a:rPr lang="en-US" sz="1800" i="1" kern="100" noProof="0">
                                  <a:effectLst/>
                                  <a:latin typeface="Cambria Math" panose="02040503050406030204" pitchFamily="18" charset="0"/>
                                  <a:ea typeface="Arial" panose="020B0604020202020204" pitchFamily="34" charset="0"/>
                                  <a:cs typeface="Calibri" panose="020F0502020204030204" pitchFamily="34" charset="0"/>
                                </a:rPr>
                              </m:ctrlPr>
                            </m:sSubPr>
                            <m:e>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𝑤</m:t>
                              </m:r>
                            </m:e>
                            <m:sub>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m:t>
                              </m:r>
                            </m:sub>
                          </m:sSub>
                        </m:den>
                      </m:f>
                    </m:oMath>
                  </m:oMathPara>
                </a14:m>
                <a:endParaRPr lang="en-US" sz="1800" kern="100" noProof="0" dirty="0">
                  <a:effectLst/>
                  <a:latin typeface="Aptos" panose="020B0004020202020204" pitchFamily="34" charset="0"/>
                  <a:ea typeface="Arial" panose="020B0604020202020204" pitchFamily="34" charset="0"/>
                  <a:cs typeface="Arial" panose="020B0604020202020204" pitchFamily="34" charset="0"/>
                </a:endParaRPr>
              </a:p>
              <a:p>
                <a:pPr algn="just"/>
                <a:r>
                  <a:rPr lang="en-US" sz="1800" kern="100" noProof="0" dirty="0">
                    <a:effectLst/>
                    <a:latin typeface="Calibri" panose="020F0502020204030204" pitchFamily="34" charset="0"/>
                    <a:ea typeface="Arial" panose="020B0604020202020204" pitchFamily="34" charset="0"/>
                    <a:cs typeface="Arial" panose="020B0604020202020204" pitchFamily="34" charset="0"/>
                  </a:rPr>
                  <a:t>and then</a:t>
                </a:r>
                <a:endParaRPr lang="en-US" sz="1800" kern="100" noProof="0" dirty="0">
                  <a:effectLst/>
                  <a:latin typeface="Aptos" panose="020B0004020202020204" pitchFamily="34" charset="0"/>
                  <a:ea typeface="Arial" panose="020B0604020202020204" pitchFamily="34" charset="0"/>
                  <a:cs typeface="Arial" panose="020B0604020202020204" pitchFamily="34" charset="0"/>
                </a:endParaRPr>
              </a:p>
              <a:p>
                <a:pPr algn="just"/>
                <a14:m>
                  <m:oMathPara xmlns:m="http://schemas.openxmlformats.org/officeDocument/2006/math">
                    <m:oMathParaPr>
                      <m:jc m:val="centerGroup"/>
                    </m:oMathParaPr>
                    <m:oMath xmlns:m="http://schemas.openxmlformats.org/officeDocument/2006/math">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𝐴</m:t>
                      </m:r>
                      <m:r>
                        <a:rPr lang="en-US" sz="1800" i="1" kern="100" noProof="0">
                          <a:effectLst/>
                          <a:latin typeface="Cambria Math" panose="02040503050406030204" pitchFamily="18" charset="0"/>
                          <a:ea typeface="Arial" panose="020B0604020202020204" pitchFamily="34" charset="0"/>
                          <a:cs typeface="Calibri" panose="020F0502020204030204" pitchFamily="34" charset="0"/>
                        </a:rPr>
                        <m:t>=</m:t>
                      </m:r>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𝑅𝑎</m:t>
                      </m:r>
                      <m:r>
                        <a:rPr lang="en-US" sz="1800" i="1" kern="100" noProof="0">
                          <a:effectLst/>
                          <a:latin typeface="Cambria Math" panose="02040503050406030204" pitchFamily="18" charset="0"/>
                          <a:ea typeface="Arial" panose="020B0604020202020204" pitchFamily="34" charset="0"/>
                          <a:cs typeface="Calibri" panose="020F0502020204030204" pitchFamily="34" charset="0"/>
                        </a:rPr>
                        <m:t> </m:t>
                      </m:r>
                      <m:sSub>
                        <m:sSubPr>
                          <m:ctrlPr>
                            <a:rPr lang="en-US" sz="1800" i="1" kern="100" noProof="0">
                              <a:effectLst/>
                              <a:latin typeface="Cambria Math" panose="02040503050406030204" pitchFamily="18" charset="0"/>
                              <a:ea typeface="Arial" panose="020B0604020202020204" pitchFamily="34" charset="0"/>
                              <a:cs typeface="Calibri" panose="020F0502020204030204" pitchFamily="34" charset="0"/>
                            </a:rPr>
                          </m:ctrlPr>
                        </m:sSubPr>
                        <m:e>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𝑤</m:t>
                          </m:r>
                        </m:e>
                        <m:sub>
                          <m:r>
                            <a:rPr lang="en-US" sz="1800" i="1" kern="100" noProof="0">
                              <a:effectLst/>
                              <a:latin typeface="Cambria Math" panose="02040503050406030204" pitchFamily="18" charset="0"/>
                              <a:ea typeface="Arial" panose="020B0604020202020204" pitchFamily="34" charset="0"/>
                              <a:cs typeface="Calibri" panose="020F0502020204030204" pitchFamily="34" charset="0"/>
                            </a:rPr>
                            <m:t>𝑅</m:t>
                          </m:r>
                        </m:sub>
                      </m:sSub>
                    </m:oMath>
                  </m:oMathPara>
                </a14:m>
                <a:endParaRPr lang="hu-HU" sz="1800" kern="100" noProof="0" dirty="0">
                  <a:effectLst/>
                  <a:latin typeface="Aptos" panose="020B0004020202020204" pitchFamily="34" charset="0"/>
                  <a:ea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hu-HU" sz="1800" noProof="0" dirty="0" err="1"/>
                  <a:t>So</a:t>
                </a:r>
                <a:r>
                  <a:rPr lang="hu-HU" sz="1800" noProof="0" dirty="0"/>
                  <a:t>, </a:t>
                </a:r>
                <a:r>
                  <a:rPr lang="en-US" sz="1800" noProof="0" dirty="0"/>
                  <a:t>In theory, intentional transfer between socioeconomic groups is possible even in funded DC context – even if there is no real life example</a:t>
                </a:r>
              </a:p>
              <a:p>
                <a:pPr algn="just"/>
                <a:endParaRPr lang="en-US" sz="1800" kern="100" noProof="0" dirty="0">
                  <a:effectLst/>
                  <a:latin typeface="Aptos" panose="020B0004020202020204" pitchFamily="34" charset="0"/>
                  <a:ea typeface="Arial" panose="020B060402020202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75565" indent="-209550">
                  <a:spcBef>
                    <a:spcPts val="20"/>
                  </a:spcBef>
                </a:pPr>
                <a:r>
                  <a:rPr lang="en-GB" sz="1800" b="1" kern="100" dirty="0">
                    <a:solidFill>
                      <a:srgbClr val="2C7FCE"/>
                    </a:solidFill>
                    <a:effectLst/>
                    <a:latin typeface="Calibri" panose="020F0502020204030204" pitchFamily="34" charset="0"/>
                    <a:ea typeface="Calibri" panose="020F0502020204030204" pitchFamily="34" charset="0"/>
                  </a:rPr>
                  <a:t>Monika </a:t>
                </a:r>
                <a:r>
                  <a:rPr lang="en-GB" sz="1800" b="1" kern="100" dirty="0" err="1">
                    <a:solidFill>
                      <a:srgbClr val="2C7FCE"/>
                    </a:solidFill>
                    <a:effectLst/>
                    <a:latin typeface="Calibri" panose="020F0502020204030204" pitchFamily="34" charset="0"/>
                    <a:ea typeface="Calibri" panose="020F0502020204030204" pitchFamily="34" charset="0"/>
                  </a:rPr>
                  <a:t>Queisser</a:t>
                </a:r>
                <a:r>
                  <a:rPr lang="en-GB" sz="1800" b="1" kern="100" dirty="0">
                    <a:solidFill>
                      <a:srgbClr val="2C7FCE"/>
                    </a:solidFill>
                    <a:effectLst/>
                    <a:latin typeface="Calibri" panose="020F0502020204030204" pitchFamily="34" charset="0"/>
                    <a:ea typeface="Calibri" panose="020F0502020204030204" pitchFamily="34" charset="0"/>
                  </a:rPr>
                  <a:t> and Edward Whitehouse: Neutral or Fair? Actuarial Concepts and Pension-System Design </a:t>
                </a:r>
              </a:p>
              <a:p>
                <a:pPr algn="just"/>
                <a:r>
                  <a:rPr lang="en-GB" sz="1800" kern="100" dirty="0">
                    <a:effectLst/>
                    <a:latin typeface="Calibri" panose="020F0502020204030204" pitchFamily="34" charset="0"/>
                    <a:ea typeface="Arial" panose="020B0604020202020204" pitchFamily="34" charset="0"/>
                    <a:cs typeface="Arial" panose="020B0604020202020204" pitchFamily="34" charset="0"/>
                  </a:rPr>
                  <a:t>OECD Social, Employment and Migration Working Papers 40, DELSA/ELSA/WD/SEM(2006)9 OECD 2006 </a:t>
                </a:r>
                <a:endParaRPr lang="en-GB" sz="1800" kern="100" dirty="0">
                  <a:effectLst/>
                  <a:latin typeface="Aptos" panose="020B0004020202020204" pitchFamily="34" charset="0"/>
                  <a:ea typeface="Arial" panose="020B0604020202020204" pitchFamily="34" charset="0"/>
                  <a:cs typeface="Arial" panose="020B0604020202020204" pitchFamily="34" charset="0"/>
                </a:endParaRPr>
              </a:p>
              <a:p>
                <a:r>
                  <a:rPr lang="en-GB" sz="1800" dirty="0">
                    <a:effectLst/>
                    <a:latin typeface="Calibri" panose="020F0502020204030204" pitchFamily="34" charset="0"/>
                    <a:ea typeface="Arial" panose="020B0604020202020204" pitchFamily="34" charset="0"/>
                  </a:rPr>
                  <a:t>Box 4, pp19</a:t>
                </a:r>
                <a:endParaRPr lang="hu-HU" sz="1800" dirty="0">
                  <a:effectLst/>
                  <a:latin typeface="Calibri" panose="020F0502020204030204" pitchFamily="34" charset="0"/>
                  <a:ea typeface="Arial" panose="020B0604020202020204" pitchFamily="34" charset="0"/>
                </a:endParaRPr>
              </a:p>
              <a:p>
                <a:endParaRPr lang="hu-HU" sz="1800" dirty="0">
                  <a:effectLst/>
                  <a:latin typeface="Calibri" panose="020F0502020204030204" pitchFamily="34" charset="0"/>
                </a:endParaRPr>
              </a:p>
              <a:p>
                <a:pPr algn="just"/>
                <a:r>
                  <a:rPr lang="en-US" sz="1800" kern="100" noProof="0" dirty="0">
                    <a:effectLst/>
                    <a:latin typeface="Calibri" panose="020F0502020204030204" pitchFamily="34" charset="0"/>
                    <a:ea typeface="Arial" panose="020B0604020202020204" pitchFamily="34" charset="0"/>
                    <a:cs typeface="Arial" panose="020B0604020202020204" pitchFamily="34" charset="0"/>
                  </a:rPr>
                  <a:t>As for the replacement rate of the DB is known by definition </a:t>
                </a:r>
                <a:r>
                  <a:rPr lang="en-US" sz="1800" i="0" kern="100" noProof="0">
                    <a:effectLst/>
                    <a:latin typeface="Cambria Math" panose="02040503050406030204" pitchFamily="18" charset="0"/>
                    <a:cs typeface="Calibri" panose="020F0502020204030204" pitchFamily="34" charset="0"/>
                  </a:rPr>
                  <a:t>〖</a:t>
                </a:r>
                <a:r>
                  <a:rPr lang="en-US" sz="1800" i="0" kern="100" noProof="0">
                    <a:effectLst/>
                    <a:latin typeface="Cambria Math" panose="02040503050406030204" pitchFamily="18" charset="0"/>
                    <a:ea typeface="Arial" panose="020B0604020202020204" pitchFamily="34" charset="0"/>
                    <a:cs typeface="Calibri" panose="020F0502020204030204" pitchFamily="34" charset="0"/>
                  </a:rPr>
                  <a:t>𝑅𝑅〗^𝐷𝐵=𝑅𝑎</a:t>
                </a:r>
                <a:r>
                  <a:rPr lang="en-US" sz="1800" kern="100" noProof="0" dirty="0">
                    <a:effectLst/>
                    <a:latin typeface="Calibri" panose="020F0502020204030204" pitchFamily="34" charset="0"/>
                    <a:ea typeface="Arial" panose="020B0604020202020204" pitchFamily="34" charset="0"/>
                    <a:cs typeface="Arial" panose="020B0604020202020204" pitchFamily="34" charset="0"/>
                  </a:rPr>
                  <a:t>, and we suppose </a:t>
                </a:r>
                <a:r>
                  <a:rPr lang="en-US" sz="1800" i="0" kern="100" noProof="0">
                    <a:effectLst/>
                    <a:latin typeface="Cambria Math" panose="02040503050406030204" pitchFamily="18" charset="0"/>
                    <a:cs typeface="Calibri" panose="020F0502020204030204" pitchFamily="34" charset="0"/>
                  </a:rPr>
                  <a:t>〖</a:t>
                </a:r>
                <a:r>
                  <a:rPr lang="en-US" sz="1800" i="0" kern="100" noProof="0">
                    <a:effectLst/>
                    <a:latin typeface="Cambria Math" panose="02040503050406030204" pitchFamily="18" charset="0"/>
                    <a:ea typeface="Arial" panose="020B0604020202020204" pitchFamily="34" charset="0"/>
                    <a:cs typeface="Calibri" panose="020F0502020204030204" pitchFamily="34" charset="0"/>
                  </a:rPr>
                  <a:t>𝑅𝑅〗^𝐷𝐶=</a:t>
                </a:r>
                <a:r>
                  <a:rPr lang="en-US" sz="1800" i="0" kern="100" noProof="0">
                    <a:effectLst/>
                    <a:latin typeface="Cambria Math" panose="02040503050406030204" pitchFamily="18" charset="0"/>
                    <a:cs typeface="Calibri" panose="020F0502020204030204" pitchFamily="34" charset="0"/>
                  </a:rPr>
                  <a:t>〖</a:t>
                </a:r>
                <a:r>
                  <a:rPr lang="en-US" sz="1800" i="0" kern="100" noProof="0">
                    <a:effectLst/>
                    <a:latin typeface="Cambria Math" panose="02040503050406030204" pitchFamily="18" charset="0"/>
                    <a:ea typeface="Arial" panose="020B0604020202020204" pitchFamily="34" charset="0"/>
                    <a:cs typeface="Calibri" panose="020F0502020204030204" pitchFamily="34" charset="0"/>
                  </a:rPr>
                  <a:t>𝑅𝑅〗^𝐷𝐵</a:t>
                </a:r>
                <a:r>
                  <a:rPr lang="en-US" sz="1800" kern="100" noProof="0" dirty="0">
                    <a:effectLst/>
                    <a:latin typeface="Calibri" panose="020F0502020204030204" pitchFamily="34" charset="0"/>
                    <a:ea typeface="Arial" panose="020B0604020202020204" pitchFamily="34" charset="0"/>
                    <a:cs typeface="Arial" panose="020B0604020202020204" pitchFamily="34" charset="0"/>
                  </a:rPr>
                  <a:t>we get </a:t>
                </a:r>
                <a:r>
                  <a:rPr lang="en-US" sz="1800" i="0" kern="100" noProof="0">
                    <a:effectLst/>
                    <a:latin typeface="Cambria Math" panose="02040503050406030204" pitchFamily="18" charset="0"/>
                    <a:cs typeface="Calibri" panose="020F0502020204030204" pitchFamily="34" charset="0"/>
                  </a:rPr>
                  <a:t>〖</a:t>
                </a:r>
                <a:r>
                  <a:rPr lang="en-US" sz="1800" i="0" kern="100" noProof="0">
                    <a:effectLst/>
                    <a:latin typeface="Cambria Math" panose="02040503050406030204" pitchFamily="18" charset="0"/>
                    <a:ea typeface="Arial" panose="020B0604020202020204" pitchFamily="34" charset="0"/>
                    <a:cs typeface="Calibri" panose="020F0502020204030204" pitchFamily="34" charset="0"/>
                  </a:rPr>
                  <a:t>𝑅𝑅〗^𝐷𝐶=𝐴/𝑤_𝑅 </a:t>
                </a:r>
                <a:r>
                  <a:rPr lang="en-US" sz="1800" kern="100" noProof="0" dirty="0">
                    <a:effectLst/>
                    <a:latin typeface="Calibri" panose="020F0502020204030204" pitchFamily="34" charset="0"/>
                    <a:ea typeface="Arial" panose="020B0604020202020204" pitchFamily="34" charset="0"/>
                    <a:cs typeface="Arial" panose="020B0604020202020204" pitchFamily="34" charset="0"/>
                  </a:rPr>
                  <a:t> for the DC scheme.</a:t>
                </a:r>
                <a:endParaRPr lang="en-US" sz="1800" kern="100" noProof="0" dirty="0">
                  <a:effectLst/>
                  <a:latin typeface="Aptos" panose="020B0004020202020204" pitchFamily="34" charset="0"/>
                  <a:ea typeface="Arial" panose="020B0604020202020204" pitchFamily="34" charset="0"/>
                  <a:cs typeface="Arial" panose="020B0604020202020204" pitchFamily="34" charset="0"/>
                </a:endParaRPr>
              </a:p>
              <a:p>
                <a:pPr algn="just"/>
                <a:r>
                  <a:rPr lang="en-US" sz="1800" i="0" kern="100" noProof="0">
                    <a:effectLst/>
                    <a:latin typeface="Cambria Math" panose="02040503050406030204" pitchFamily="18" charset="0"/>
                    <a:ea typeface="Arial" panose="020B0604020202020204" pitchFamily="34" charset="0"/>
                    <a:cs typeface="Calibri" panose="020F0502020204030204" pitchFamily="34" charset="0"/>
                  </a:rPr>
                  <a:t>𝑅𝑅=𝑅𝑎= </a:t>
                </a:r>
                <a:r>
                  <a:rPr lang="en-US" sz="1800" i="0" kern="100" noProof="0">
                    <a:effectLst/>
                    <a:latin typeface="Cambria Math" panose="02040503050406030204" pitchFamily="18" charset="0"/>
                    <a:cs typeface="Calibri" panose="020F0502020204030204" pitchFamily="34" charset="0"/>
                  </a:rPr>
                  <a:t> </a:t>
                </a:r>
                <a:r>
                  <a:rPr lang="en-US" sz="1800" i="0" kern="100" noProof="0">
                    <a:effectLst/>
                    <a:latin typeface="Cambria Math" panose="02040503050406030204" pitchFamily="18" charset="0"/>
                    <a:ea typeface="Arial" panose="020B0604020202020204" pitchFamily="34" charset="0"/>
                    <a:cs typeface="Calibri" panose="020F0502020204030204" pitchFamily="34" charset="0"/>
                  </a:rPr>
                  <a:t>𝐴/𝑤_𝑅 </a:t>
                </a:r>
                <a:endParaRPr lang="en-US" sz="1800" kern="100" noProof="0" dirty="0">
                  <a:effectLst/>
                  <a:latin typeface="Aptos" panose="020B0004020202020204" pitchFamily="34" charset="0"/>
                  <a:ea typeface="Arial" panose="020B0604020202020204" pitchFamily="34" charset="0"/>
                  <a:cs typeface="Arial" panose="020B0604020202020204" pitchFamily="34" charset="0"/>
                </a:endParaRPr>
              </a:p>
              <a:p>
                <a:pPr algn="just"/>
                <a:r>
                  <a:rPr lang="en-US" sz="1800" kern="100" noProof="0" dirty="0">
                    <a:effectLst/>
                    <a:latin typeface="Calibri" panose="020F0502020204030204" pitchFamily="34" charset="0"/>
                    <a:ea typeface="Arial" panose="020B0604020202020204" pitchFamily="34" charset="0"/>
                    <a:cs typeface="Arial" panose="020B0604020202020204" pitchFamily="34" charset="0"/>
                  </a:rPr>
                  <a:t>and then</a:t>
                </a:r>
                <a:endParaRPr lang="en-US" sz="1800" kern="100" noProof="0" dirty="0">
                  <a:effectLst/>
                  <a:latin typeface="Aptos" panose="020B0004020202020204" pitchFamily="34" charset="0"/>
                  <a:ea typeface="Arial" panose="020B0604020202020204" pitchFamily="34" charset="0"/>
                  <a:cs typeface="Arial" panose="020B0604020202020204" pitchFamily="34" charset="0"/>
                </a:endParaRPr>
              </a:p>
              <a:p>
                <a:pPr algn="just"/>
                <a:r>
                  <a:rPr lang="en-US" sz="1800" i="0" kern="100" noProof="0">
                    <a:effectLst/>
                    <a:latin typeface="Cambria Math" panose="02040503050406030204" pitchFamily="18" charset="0"/>
                    <a:ea typeface="Arial" panose="020B0604020202020204" pitchFamily="34" charset="0"/>
                    <a:cs typeface="Calibri" panose="020F0502020204030204" pitchFamily="34" charset="0"/>
                  </a:rPr>
                  <a:t>𝐴=𝑅𝑎 𝑤_𝑅</a:t>
                </a:r>
                <a:endParaRPr lang="en-US" sz="1800" kern="100" noProof="0" dirty="0">
                  <a:effectLst/>
                  <a:latin typeface="Aptos" panose="020B0004020202020204" pitchFamily="34" charset="0"/>
                  <a:ea typeface="Arial" panose="020B0604020202020204" pitchFamily="34" charset="0"/>
                  <a:cs typeface="Arial" panose="020B0604020202020204" pitchFamily="34" charset="0"/>
                </a:endParaRPr>
              </a:p>
            </p:txBody>
          </p:sp>
        </mc:Fallback>
      </mc:AlternateContent>
      <p:sp>
        <p:nvSpPr>
          <p:cNvPr id="4" name="Slide Number Placeholder 3"/>
          <p:cNvSpPr>
            <a:spLocks noGrp="1"/>
          </p:cNvSpPr>
          <p:nvPr>
            <p:ph type="sldNum" sz="quarter" idx="5"/>
          </p:nvPr>
        </p:nvSpPr>
        <p:spPr/>
        <p:txBody>
          <a:bodyPr/>
          <a:lstStyle/>
          <a:p>
            <a:fld id="{1E9040DC-8D93-D248-A30D-A93EAD59A824}" type="slidenum">
              <a:rPr lang="nl-NL" smtClean="0"/>
              <a:t>19</a:t>
            </a:fld>
            <a:endParaRPr lang="nl-NL"/>
          </a:p>
        </p:txBody>
      </p:sp>
    </p:spTree>
    <p:extLst>
      <p:ext uri="{BB962C8B-B14F-4D97-AF65-F5344CB8AC3E}">
        <p14:creationId xmlns:p14="http://schemas.microsoft.com/office/powerpoint/2010/main" val="33195068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Adequacy, Fairness and Sustainability of Pay-As-You-Go-Pension-Systems: Defined Benefit versus Defined Contribution</a:t>
            </a:r>
          </a:p>
          <a:p>
            <a:r>
              <a:rPr lang="en-GB" dirty="0"/>
              <a:t>Jennifer Alonso-</a:t>
            </a:r>
            <a:r>
              <a:rPr lang="en-GB" dirty="0" err="1"/>
              <a:t>Garc</a:t>
            </a:r>
            <a:r>
              <a:rPr lang="hu-HU" dirty="0"/>
              <a:t>í</a:t>
            </a:r>
            <a:r>
              <a:rPr lang="en-GB" dirty="0"/>
              <a:t>a Maria del Carmen </a:t>
            </a:r>
            <a:r>
              <a:rPr lang="en-GB" dirty="0" err="1"/>
              <a:t>Boado-Penas</a:t>
            </a:r>
            <a:r>
              <a:rPr lang="hu-HU" dirty="0"/>
              <a:t> </a:t>
            </a:r>
            <a:r>
              <a:rPr lang="en-GB" dirty="0"/>
              <a:t>Pierre </a:t>
            </a:r>
            <a:r>
              <a:rPr lang="en-GB" dirty="0" err="1"/>
              <a:t>Devolder</a:t>
            </a:r>
            <a:r>
              <a:rPr lang="en-GB" dirty="0"/>
              <a:t> July 10, 2017</a:t>
            </a:r>
            <a:endParaRPr lang="hu-HU" dirty="0"/>
          </a:p>
          <a:p>
            <a:endParaRPr lang="hu-HU" dirty="0"/>
          </a:p>
          <a:p>
            <a:r>
              <a:rPr lang="hu-HU" dirty="0"/>
              <a:t>IAS19 (1998)</a:t>
            </a:r>
            <a:endParaRPr lang="en-GB" dirty="0"/>
          </a:p>
          <a:p>
            <a:endParaRPr lang="en-GB" dirty="0"/>
          </a:p>
        </p:txBody>
      </p:sp>
      <p:sp>
        <p:nvSpPr>
          <p:cNvPr id="4" name="Slide Number Placeholder 3"/>
          <p:cNvSpPr>
            <a:spLocks noGrp="1"/>
          </p:cNvSpPr>
          <p:nvPr>
            <p:ph type="sldNum" sz="quarter" idx="5"/>
          </p:nvPr>
        </p:nvSpPr>
        <p:spPr/>
        <p:txBody>
          <a:bodyPr/>
          <a:lstStyle/>
          <a:p>
            <a:fld id="{CE1144FE-4105-43A0-8083-6A70D29C0B22}" type="slidenum">
              <a:rPr lang="en-US" smtClean="0"/>
              <a:t>21</a:t>
            </a:fld>
            <a:endParaRPr lang="en-US"/>
          </a:p>
        </p:txBody>
      </p:sp>
    </p:spTree>
    <p:extLst>
      <p:ext uri="{BB962C8B-B14F-4D97-AF65-F5344CB8AC3E}">
        <p14:creationId xmlns:p14="http://schemas.microsoft.com/office/powerpoint/2010/main" val="2502375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Jean-Claude Ménard</a:t>
            </a:r>
            <a:r>
              <a:rPr lang="hu-HU" dirty="0"/>
              <a:t>, </a:t>
            </a:r>
            <a:r>
              <a:rPr lang="en-GB" dirty="0"/>
              <a:t>Assia Billig</a:t>
            </a:r>
            <a:r>
              <a:rPr lang="hu-HU" dirty="0"/>
              <a:t>, </a:t>
            </a:r>
            <a:r>
              <a:rPr lang="en-GB" dirty="0"/>
              <a:t>Ole </a:t>
            </a:r>
            <a:r>
              <a:rPr lang="en-GB" dirty="0" err="1"/>
              <a:t>Beier</a:t>
            </a:r>
            <a:r>
              <a:rPr lang="en-GB" dirty="0"/>
              <a:t> </a:t>
            </a:r>
            <a:r>
              <a:rPr lang="en-GB" dirty="0" err="1"/>
              <a:t>Sørensen</a:t>
            </a:r>
            <a:r>
              <a:rPr lang="hu-HU" dirty="0"/>
              <a:t>, </a:t>
            </a:r>
            <a:r>
              <a:rPr lang="en-GB" dirty="0"/>
              <a:t>Florian Léger</a:t>
            </a:r>
            <a:r>
              <a:rPr lang="hu-HU" dirty="0"/>
              <a:t>, </a:t>
            </a:r>
            <a:r>
              <a:rPr lang="en-GB" dirty="0"/>
              <a:t>International Social Security Association</a:t>
            </a:r>
            <a:r>
              <a:rPr lang="hu-HU" dirty="0"/>
              <a:t>, Doha - </a:t>
            </a:r>
            <a:r>
              <a:rPr lang="en-GB" dirty="0"/>
              <a:t>Geneva</a:t>
            </a:r>
            <a:r>
              <a:rPr lang="hu-HU" dirty="0"/>
              <a:t> 2013</a:t>
            </a:r>
          </a:p>
          <a:p>
            <a:pPr marL="0" marR="0" lvl="0" indent="0" algn="l" defTabSz="914400" rtl="0" eaLnBrk="1" fontAlgn="auto" latinLnBrk="0" hangingPunct="1">
              <a:lnSpc>
                <a:spcPct val="100000"/>
              </a:lnSpc>
              <a:spcBef>
                <a:spcPts val="0"/>
              </a:spcBef>
              <a:spcAft>
                <a:spcPts val="0"/>
              </a:spcAft>
              <a:buClrTx/>
              <a:buSzTx/>
              <a:buFontTx/>
              <a:buNone/>
              <a:tabLst/>
              <a:defRPr/>
            </a:pPr>
            <a:r>
              <a:rPr lang="hu-HU" dirty="0" err="1"/>
              <a:t>Note</a:t>
            </a:r>
            <a:r>
              <a:rPr lang="hu-HU" dirty="0"/>
              <a:t>: </a:t>
            </a:r>
            <a:r>
              <a:rPr lang="hu-HU" dirty="0" err="1"/>
              <a:t>for</a:t>
            </a:r>
            <a:r>
              <a:rPr lang="hu-HU" dirty="0"/>
              <a:t> </a:t>
            </a:r>
            <a:r>
              <a:rPr lang="hu-HU" dirty="0" err="1"/>
              <a:t>the</a:t>
            </a:r>
            <a:r>
              <a:rPr lang="hu-HU" dirty="0"/>
              <a:t> </a:t>
            </a:r>
            <a:r>
              <a:rPr lang="hu-HU" dirty="0" err="1"/>
              <a:t>indicators</a:t>
            </a:r>
            <a:r>
              <a:rPr lang="hu-HU" dirty="0"/>
              <a:t> of </a:t>
            </a:r>
            <a:r>
              <a:rPr lang="hu-HU" dirty="0" err="1"/>
              <a:t>the</a:t>
            </a:r>
            <a:r>
              <a:rPr lang="hu-HU" dirty="0"/>
              <a:t> </a:t>
            </a:r>
            <a:r>
              <a:rPr lang="hu-HU" dirty="0" err="1"/>
              <a:t>latter</a:t>
            </a:r>
            <a:r>
              <a:rPr lang="hu-HU" dirty="0"/>
              <a:t> </a:t>
            </a:r>
            <a:r>
              <a:rPr lang="hu-HU" dirty="0" err="1"/>
              <a:t>two</a:t>
            </a:r>
            <a:r>
              <a:rPr lang="hu-HU" dirty="0"/>
              <a:t> </a:t>
            </a:r>
            <a:r>
              <a:rPr lang="hu-HU" dirty="0" err="1"/>
              <a:t>concepts</a:t>
            </a:r>
            <a:r>
              <a:rPr lang="hu-HU" dirty="0"/>
              <a:t> </a:t>
            </a:r>
            <a:r>
              <a:rPr lang="hu-HU" dirty="0" err="1"/>
              <a:t>are</a:t>
            </a:r>
            <a:r>
              <a:rPr lang="hu-HU" dirty="0"/>
              <a:t> </a:t>
            </a:r>
            <a:r>
              <a:rPr lang="hu-HU" dirty="0" err="1"/>
              <a:t>already</a:t>
            </a:r>
            <a:r>
              <a:rPr lang="hu-HU" dirty="0"/>
              <a:t> </a:t>
            </a:r>
            <a:r>
              <a:rPr lang="hu-HU" dirty="0" err="1"/>
              <a:t>used</a:t>
            </a:r>
            <a:r>
              <a:rPr lang="hu-HU" dirty="0"/>
              <a:t> </a:t>
            </a:r>
            <a:r>
              <a:rPr lang="hu-HU" dirty="0" err="1"/>
              <a:t>for</a:t>
            </a:r>
            <a:r>
              <a:rPr lang="hu-HU" dirty="0"/>
              <a:t> </a:t>
            </a:r>
            <a:r>
              <a:rPr lang="hu-HU" dirty="0" err="1"/>
              <a:t>sustainability</a:t>
            </a:r>
            <a:r>
              <a:rPr lang="hu-HU" dirty="0"/>
              <a:t> and </a:t>
            </a:r>
            <a:r>
              <a:rPr lang="hu-HU" dirty="0" err="1"/>
              <a:t>adequacy</a:t>
            </a:r>
            <a:r>
              <a:rPr lang="hu-HU" dirty="0"/>
              <a:t> </a:t>
            </a:r>
            <a:r>
              <a:rPr lang="hu-HU" dirty="0" err="1"/>
              <a:t>analyses</a:t>
            </a:r>
            <a:endParaRPr lang="en-US" noProof="0" dirty="0"/>
          </a:p>
          <a:p>
            <a:endParaRPr lang="en-GB" dirty="0"/>
          </a:p>
        </p:txBody>
      </p:sp>
      <p:sp>
        <p:nvSpPr>
          <p:cNvPr id="4" name="Slide Number Placeholder 3"/>
          <p:cNvSpPr>
            <a:spLocks noGrp="1"/>
          </p:cNvSpPr>
          <p:nvPr>
            <p:ph type="sldNum" sz="quarter" idx="5"/>
          </p:nvPr>
        </p:nvSpPr>
        <p:spPr/>
        <p:txBody>
          <a:bodyPr/>
          <a:lstStyle/>
          <a:p>
            <a:fld id="{CE1144FE-4105-43A0-8083-6A70D29C0B22}" type="slidenum">
              <a:rPr lang="en-US" smtClean="0"/>
              <a:t>4</a:t>
            </a:fld>
            <a:endParaRPr lang="en-US"/>
          </a:p>
        </p:txBody>
      </p:sp>
    </p:spTree>
    <p:extLst>
      <p:ext uri="{BB962C8B-B14F-4D97-AF65-F5344CB8AC3E}">
        <p14:creationId xmlns:p14="http://schemas.microsoft.com/office/powerpoint/2010/main" val="1756706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666666"/>
                </a:solidFill>
                <a:effectLst/>
                <a:highlight>
                  <a:srgbClr val="FFFFFF"/>
                </a:highlight>
                <a:latin typeface="Arial" panose="020B0604020202020204" pitchFamily="34" charset="0"/>
              </a:rPr>
              <a:t>European Commission, Directorate-General for Employment, Social Affairs and Inclusion, </a:t>
            </a:r>
            <a:r>
              <a:rPr lang="en-GB" b="0" i="1" dirty="0">
                <a:solidFill>
                  <a:srgbClr val="666666"/>
                </a:solidFill>
                <a:effectLst/>
                <a:highlight>
                  <a:srgbClr val="FFFFFF"/>
                </a:highlight>
                <a:latin typeface="Arial" panose="020B0604020202020204" pitchFamily="34" charset="0"/>
              </a:rPr>
              <a:t>2021 pension adequacy report – Current and future income adequacy in old age in the EU. </a:t>
            </a:r>
            <a:r>
              <a:rPr lang="en-GB" b="0" i="0" dirty="0">
                <a:solidFill>
                  <a:srgbClr val="666666"/>
                </a:solidFill>
                <a:effectLst/>
                <a:highlight>
                  <a:srgbClr val="FFFFFF"/>
                </a:highlight>
                <a:latin typeface="Arial" panose="020B0604020202020204" pitchFamily="34" charset="0"/>
              </a:rPr>
              <a:t> </a:t>
            </a:r>
            <a:r>
              <a:rPr lang="en-GB" b="1" i="0" u="none" strike="noStrike" dirty="0">
                <a:solidFill>
                  <a:srgbClr val="0E47CB"/>
                </a:solidFill>
                <a:effectLst/>
                <a:highlight>
                  <a:srgbClr val="FFFFFF"/>
                </a:highlight>
                <a:latin typeface="Arial" panose="020B0604020202020204" pitchFamily="34" charset="0"/>
                <a:hlinkClick r:id="rId3"/>
              </a:rPr>
              <a:t>https://data.europa.eu/doi/10.2767/013455</a:t>
            </a:r>
            <a:endParaRPr lang="hu-HU" b="1" i="0" u="none" strike="noStrike" dirty="0">
              <a:solidFill>
                <a:srgbClr val="0E47CB"/>
              </a:solidFill>
              <a:effectLst/>
              <a:highlight>
                <a:srgbClr val="FFFFFF"/>
              </a:highlight>
              <a:latin typeface="Arial" panose="020B0604020202020204" pitchFamily="34" charset="0"/>
            </a:endParaRPr>
          </a:p>
          <a:p>
            <a:endParaRPr lang="hu-HU" dirty="0"/>
          </a:p>
        </p:txBody>
      </p:sp>
      <p:sp>
        <p:nvSpPr>
          <p:cNvPr id="4" name="Slide Number Placeholder 3"/>
          <p:cNvSpPr>
            <a:spLocks noGrp="1"/>
          </p:cNvSpPr>
          <p:nvPr>
            <p:ph type="sldNum" sz="quarter" idx="5"/>
          </p:nvPr>
        </p:nvSpPr>
        <p:spPr/>
        <p:txBody>
          <a:bodyPr/>
          <a:lstStyle/>
          <a:p>
            <a:fld id="{1E9040DC-8D93-D248-A30D-A93EAD59A824}" type="slidenum">
              <a:rPr lang="nl-NL" smtClean="0"/>
              <a:t>5</a:t>
            </a:fld>
            <a:endParaRPr lang="nl-NL"/>
          </a:p>
        </p:txBody>
      </p:sp>
    </p:spTree>
    <p:extLst>
      <p:ext uri="{BB962C8B-B14F-4D97-AF65-F5344CB8AC3E}">
        <p14:creationId xmlns:p14="http://schemas.microsoft.com/office/powerpoint/2010/main" val="3350110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2000" lvl="1" indent="0">
              <a:lnSpc>
                <a:spcPct val="100000"/>
              </a:lnSpc>
              <a:buFontTx/>
              <a:buNone/>
            </a:pPr>
            <a:r>
              <a:rPr lang="en-US" noProof="0" dirty="0"/>
              <a:t>Redistribution: </a:t>
            </a:r>
          </a:p>
          <a:p>
            <a:pPr marL="594900" lvl="1" indent="-342900">
              <a:lnSpc>
                <a:spcPct val="100000"/>
              </a:lnSpc>
              <a:buFontTx/>
              <a:buChar char="―"/>
            </a:pPr>
            <a:r>
              <a:rPr lang="en-US" noProof="0" dirty="0"/>
              <a:t>Redistribution recognizes the different socioeconomic status of different socioeconomic groups</a:t>
            </a:r>
          </a:p>
          <a:p>
            <a:pPr marL="594900" lvl="1" indent="-342900">
              <a:lnSpc>
                <a:spcPct val="100000"/>
              </a:lnSpc>
              <a:buFontTx/>
              <a:buChar char="―"/>
            </a:pPr>
            <a:r>
              <a:rPr lang="en-US" noProof="0" dirty="0"/>
              <a:t>Intergenerational fairness is violated when the transfer is unintended</a:t>
            </a:r>
          </a:p>
          <a:p>
            <a:endParaRPr lang="en-US" dirty="0"/>
          </a:p>
          <a:p>
            <a:r>
              <a:rPr lang="en-US" dirty="0"/>
              <a:t>*Progressivity: </a:t>
            </a:r>
          </a:p>
          <a:p>
            <a:r>
              <a:rPr lang="en-US" dirty="0"/>
              <a:t>PAR 2024 sections 4.4.4 and 4.4.5 based on the OECD progressivity index</a:t>
            </a:r>
          </a:p>
          <a:p>
            <a:r>
              <a:rPr lang="en-US" dirty="0"/>
              <a:t>OECD (2017), Preventing Ageing Unequally, OECD Publishing, Paris. http://dx.doi.org/10.1787/9789264279087-en</a:t>
            </a:r>
          </a:p>
        </p:txBody>
      </p:sp>
      <p:sp>
        <p:nvSpPr>
          <p:cNvPr id="4" name="Slide Number Placeholder 3"/>
          <p:cNvSpPr>
            <a:spLocks noGrp="1"/>
          </p:cNvSpPr>
          <p:nvPr>
            <p:ph type="sldNum" sz="quarter" idx="5"/>
          </p:nvPr>
        </p:nvSpPr>
        <p:spPr/>
        <p:txBody>
          <a:bodyPr/>
          <a:lstStyle/>
          <a:p>
            <a:fld id="{1E9040DC-8D93-D248-A30D-A93EAD59A824}" type="slidenum">
              <a:rPr lang="nl-NL" smtClean="0"/>
              <a:t>6</a:t>
            </a:fld>
            <a:endParaRPr lang="nl-NL"/>
          </a:p>
        </p:txBody>
      </p:sp>
    </p:spTree>
    <p:extLst>
      <p:ext uri="{BB962C8B-B14F-4D97-AF65-F5344CB8AC3E}">
        <p14:creationId xmlns:p14="http://schemas.microsoft.com/office/powerpoint/2010/main" val="1702349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noProof="0" dirty="0"/>
              <a:t>GDP by expenditure (including Social security and </a:t>
            </a:r>
            <a:r>
              <a:rPr lang="hu-HU" sz="1200" noProof="0" dirty="0"/>
              <a:t>household </a:t>
            </a:r>
            <a:r>
              <a:rPr lang="en-US" sz="1200" noProof="0" dirty="0"/>
              <a:t>savings)</a:t>
            </a:r>
          </a:p>
          <a:p>
            <a:pPr>
              <a:buNone/>
            </a:pPr>
            <a:r>
              <a:rPr lang="hu-HU" sz="1200" noProof="0" dirty="0"/>
              <a:t>	</a:t>
            </a:r>
            <a:r>
              <a:rPr lang="en-US" sz="1200" noProof="0" dirty="0"/>
              <a:t>Supplementary table T29 of the ESA (European SNA) transmissions: household savings</a:t>
            </a:r>
          </a:p>
          <a:p>
            <a:r>
              <a:rPr lang="en-US" sz="1200" noProof="0" dirty="0"/>
              <a:t>GDP by income (including wages, rents, interests, dividends, undistributed corporate profits)</a:t>
            </a:r>
          </a:p>
          <a:p>
            <a:pPr>
              <a:buNone/>
            </a:pPr>
            <a:r>
              <a:rPr lang="en-US" sz="1200" noProof="0" dirty="0"/>
              <a:t>	Active age right accrual based on investment returns in funded IA DC plans really count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mbria Math" panose="02040503050406030204" pitchFamily="18" charset="0"/>
                <a:ea typeface="Calibri" panose="020F0502020204030204" pitchFamily="34" charset="0"/>
                <a:cs typeface="Times New Roman" panose="02020603050405020304" pitchFamily="18" charset="0"/>
              </a:rPr>
              <a:t>Warren McGillivray: Actuarial research into the future performance of social security, International Social Security Association 2010</a:t>
            </a:r>
          </a:p>
          <a:p>
            <a:pPr>
              <a:buNone/>
            </a:pPr>
            <a:r>
              <a:rPr lang="en-US" sz="1200" dirty="0"/>
              <a:t>Usual Long term economic assumptions:</a:t>
            </a:r>
            <a:endParaRPr lang="en-US" sz="1200" noProof="0" dirty="0"/>
          </a:p>
          <a:p>
            <a:r>
              <a:rPr lang="en-US" sz="1200" noProof="0" dirty="0"/>
              <a:t>CPI &lt; Wage inflation &lt; Investment return</a:t>
            </a:r>
            <a:r>
              <a:rPr lang="en-US" sz="1200" dirty="0"/>
              <a:t>s, </a:t>
            </a:r>
            <a:r>
              <a:rPr lang="en-US" sz="1200" noProof="0" dirty="0"/>
              <a:t>and the GDP Deflator is a proxy for CPI</a:t>
            </a:r>
            <a:endParaRPr lang="en-US" sz="1200" b="1" i="1"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t>*In general, External factors: the rate of economic growth, inflation rates, financial market returns, exchange rates, changing demography, durations of contributions and payment periods may change the relationship between contributions and benefits directly or indirectly </a:t>
            </a:r>
          </a:p>
          <a:p>
            <a:pPr>
              <a:buNone/>
            </a:pPr>
            <a:endParaRPr lang="en-US" sz="1200" noProof="0" dirty="0"/>
          </a:p>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7</a:t>
            </a:fld>
            <a:endParaRPr lang="nl-NL"/>
          </a:p>
        </p:txBody>
      </p:sp>
    </p:spTree>
    <p:extLst>
      <p:ext uri="{BB962C8B-B14F-4D97-AF65-F5344CB8AC3E}">
        <p14:creationId xmlns:p14="http://schemas.microsoft.com/office/powerpoint/2010/main" val="2079616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hu-HU" sz="1200" dirty="0">
              <a:effectLst/>
              <a:latin typeface="Cambria Math" panose="02040503050406030204" pitchFamily="18"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8</a:t>
            </a:fld>
            <a:endParaRPr lang="nl-NL"/>
          </a:p>
        </p:txBody>
      </p:sp>
    </p:spTree>
    <p:extLst>
      <p:ext uri="{BB962C8B-B14F-4D97-AF65-F5344CB8AC3E}">
        <p14:creationId xmlns:p14="http://schemas.microsoft.com/office/powerpoint/2010/main" val="1571258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Benchmarking</a:t>
            </a:r>
          </a:p>
          <a:p>
            <a:r>
              <a:rPr lang="en-US" noProof="0" dirty="0"/>
              <a:t>* Except demographic measures, where differences in time show the results</a:t>
            </a:r>
          </a:p>
        </p:txBody>
      </p:sp>
      <p:sp>
        <p:nvSpPr>
          <p:cNvPr id="4" name="Slide Number Placeholder 3"/>
          <p:cNvSpPr>
            <a:spLocks noGrp="1"/>
          </p:cNvSpPr>
          <p:nvPr>
            <p:ph type="sldNum" sz="quarter" idx="5"/>
          </p:nvPr>
        </p:nvSpPr>
        <p:spPr/>
        <p:txBody>
          <a:bodyPr/>
          <a:lstStyle/>
          <a:p>
            <a:fld id="{CE1144FE-4105-43A0-8083-6A70D29C0B22}" type="slidenum">
              <a:rPr lang="en-US" smtClean="0"/>
              <a:t>10</a:t>
            </a:fld>
            <a:endParaRPr lang="en-US"/>
          </a:p>
        </p:txBody>
      </p:sp>
    </p:spTree>
    <p:extLst>
      <p:ext uri="{BB962C8B-B14F-4D97-AF65-F5344CB8AC3E}">
        <p14:creationId xmlns:p14="http://schemas.microsoft.com/office/powerpoint/2010/main" val="3265732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5565" indent="-209550">
              <a:spcBef>
                <a:spcPts val="20"/>
              </a:spcBef>
            </a:pPr>
            <a:r>
              <a:rPr lang="en-US" b="1" i="1" kern="100" noProof="0" dirty="0">
                <a:effectLst/>
                <a:latin typeface="Aptos" panose="020B0004020202020204" pitchFamily="34" charset="0"/>
                <a:ea typeface="Arial" panose="020B0604020202020204" pitchFamily="34" charset="0"/>
                <a:cs typeface="Aptos" panose="020B0004020202020204" pitchFamily="34" charset="0"/>
              </a:rPr>
              <a:t>Actuarial fairness</a:t>
            </a:r>
            <a:r>
              <a:rPr lang="en-US" kern="100" noProof="0" dirty="0">
                <a:effectLst/>
                <a:latin typeface="Aptos" panose="020B0004020202020204" pitchFamily="34" charset="0"/>
                <a:ea typeface="Arial" panose="020B0604020202020204" pitchFamily="34" charset="0"/>
                <a:cs typeface="Aptos" panose="020B0004020202020204" pitchFamily="34" charset="0"/>
              </a:rPr>
              <a:t> concepts take into account both demographic and financial aspects of pensions </a:t>
            </a:r>
            <a:endParaRPr lang="en-US" kern="100" noProof="0" dirty="0">
              <a:effectLst/>
              <a:latin typeface="Aptos" panose="020B0004020202020204" pitchFamily="34" charset="0"/>
              <a:ea typeface="Arial" panose="020B0604020202020204" pitchFamily="34" charset="0"/>
              <a:cs typeface="Arial" panose="020B0604020202020204" pitchFamily="34" charset="0"/>
            </a:endParaRPr>
          </a:p>
          <a:p>
            <a:pPr algn="just"/>
            <a:r>
              <a:rPr lang="en-US" kern="100" noProof="0" dirty="0">
                <a:effectLst/>
                <a:latin typeface="Aptos" panose="020B0004020202020204" pitchFamily="34" charset="0"/>
                <a:ea typeface="Arial" panose="020B0604020202020204" pitchFamily="34" charset="0"/>
                <a:cs typeface="Aptos" panose="020B0004020202020204" pitchFamily="34" charset="0"/>
              </a:rPr>
              <a:t>However, for the financial part they use economic assumptions from the pricing model of funded pension schemes. </a:t>
            </a:r>
            <a:endParaRPr lang="en-US" kern="100" noProof="0" dirty="0">
              <a:effectLst/>
              <a:latin typeface="Aptos" panose="020B0004020202020204" pitchFamily="34" charset="0"/>
              <a:ea typeface="Arial" panose="020B0604020202020204" pitchFamily="34" charset="0"/>
              <a:cs typeface="Arial" panose="020B0604020202020204" pitchFamily="34" charset="0"/>
            </a:endParaRPr>
          </a:p>
          <a:p>
            <a:pPr algn="just"/>
            <a:r>
              <a:rPr lang="en-US" kern="100" noProof="0" dirty="0">
                <a:effectLst/>
                <a:latin typeface="Aptos" panose="020B0004020202020204" pitchFamily="34" charset="0"/>
                <a:ea typeface="Arial" panose="020B0604020202020204" pitchFamily="34" charset="0"/>
                <a:cs typeface="Aptos" panose="020B0004020202020204" pitchFamily="34" charset="0"/>
              </a:rPr>
              <a:t>Therefore the interpretation of the results depends on the relevance of interest rates to the subject of the exercise</a:t>
            </a:r>
            <a:endParaRPr lang="en-US" kern="100" noProof="0" dirty="0">
              <a:effectLst/>
              <a:latin typeface="Aptos" panose="020B0004020202020204" pitchFamily="34" charset="0"/>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E9040DC-8D93-D248-A30D-A93EAD59A824}" type="slidenum">
              <a:rPr lang="nl-NL" smtClean="0"/>
              <a:t>11</a:t>
            </a:fld>
            <a:endParaRPr lang="nl-NL"/>
          </a:p>
        </p:txBody>
      </p:sp>
    </p:spTree>
    <p:extLst>
      <p:ext uri="{BB962C8B-B14F-4D97-AF65-F5344CB8AC3E}">
        <p14:creationId xmlns:p14="http://schemas.microsoft.com/office/powerpoint/2010/main" val="647214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Discussion Paper for Copenhagen meeting of AAE by the Adequacy Task Force, Social Security Sub Committee, September 2017</a:t>
            </a:r>
          </a:p>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14</a:t>
            </a:fld>
            <a:endParaRPr lang="nl-NL"/>
          </a:p>
        </p:txBody>
      </p:sp>
    </p:spTree>
    <p:extLst>
      <p:ext uri="{BB962C8B-B14F-4D97-AF65-F5344CB8AC3E}">
        <p14:creationId xmlns:p14="http://schemas.microsoft.com/office/powerpoint/2010/main" val="28083709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actuary.eu/" TargetMode="External"/><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0_Titeldia 1">
    <p:spTree>
      <p:nvGrpSpPr>
        <p:cNvPr id="1" name=""/>
        <p:cNvGrpSpPr/>
        <p:nvPr/>
      </p:nvGrpSpPr>
      <p:grpSpPr>
        <a:xfrm>
          <a:off x="0" y="0"/>
          <a:ext cx="0" cy="0"/>
          <a:chOff x="0" y="0"/>
          <a:chExt cx="0" cy="0"/>
        </a:xfrm>
      </p:grpSpPr>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22069"/>
            <a:ext cx="12192000" cy="5486721"/>
          </a:xfrm>
          <a:prstGeom prst="rect">
            <a:avLst/>
          </a:prstGeom>
        </p:spPr>
      </p:pic>
      <p:sp>
        <p:nvSpPr>
          <p:cNvPr id="13315" name="Rectangle 3"/>
          <p:cNvSpPr>
            <a:spLocks noGrp="1" noChangeArrowheads="1"/>
          </p:cNvSpPr>
          <p:nvPr>
            <p:ph type="ctrTitle" sz="quarter" hasCustomPrompt="1"/>
          </p:nvPr>
        </p:nvSpPr>
        <p:spPr>
          <a:xfrm>
            <a:off x="914400" y="2819400"/>
            <a:ext cx="10058400" cy="609600"/>
          </a:xfrm>
          <a:prstGeom prst="rect">
            <a:avLst/>
          </a:prstGeom>
          <a:extLst>
            <a:ext uri="{909E8E84-426E-40dd-AFC4-6F175D3DCCD1}">
              <a14:hiddenFill xmlns="" xmlns:a14="http://schemas.microsoft.com/office/drawing/2010/main">
                <a:solidFill>
                  <a:srgbClr val="66400C"/>
                </a:solidFill>
              </a14:hiddenFill>
            </a:ext>
          </a:extLst>
        </p:spPr>
        <p:txBody>
          <a:bodyPr anchor="ctr"/>
          <a:lstStyle>
            <a:lvl1pPr>
              <a:defRPr>
                <a:solidFill>
                  <a:schemeClr val="bg1"/>
                </a:solidFill>
              </a:defRPr>
            </a:lvl1pPr>
          </a:lstStyle>
          <a:p>
            <a:r>
              <a:rPr lang="en-US" dirty="0"/>
              <a:t>ACTUARIAL ASSOCIATION OF EUROPE</a:t>
            </a:r>
          </a:p>
        </p:txBody>
      </p:sp>
      <p:sp>
        <p:nvSpPr>
          <p:cNvPr id="13316" name="Rectangle 4"/>
          <p:cNvSpPr>
            <a:spLocks noGrp="1" noChangeArrowheads="1"/>
          </p:cNvSpPr>
          <p:nvPr>
            <p:ph type="subTitle" idx="1"/>
          </p:nvPr>
        </p:nvSpPr>
        <p:spPr>
          <a:xfrm>
            <a:off x="914400" y="3839065"/>
            <a:ext cx="10058400" cy="382284"/>
          </a:xfrm>
          <a:extLst>
            <a:ext uri="{909E8E84-426E-40dd-AFC4-6F175D3DCCD1}">
              <a14:hiddenFill xmlns="" xmlns:a14="http://schemas.microsoft.com/office/drawing/2010/main">
                <a:solidFill>
                  <a:schemeClr val="accent1"/>
                </a:solidFill>
              </a14:hiddenFill>
            </a:ext>
          </a:extLst>
        </p:spPr>
        <p:txBody>
          <a:bodyPr anchor="ctr">
            <a:spAutoFit/>
          </a:bodyPr>
          <a:lstStyle>
            <a:lvl1pPr marL="0" indent="0">
              <a:defRPr sz="2200">
                <a:solidFill>
                  <a:schemeClr val="bg1"/>
                </a:solidFill>
              </a:defRPr>
            </a:lvl1pPr>
          </a:lstStyle>
          <a:p>
            <a:pPr lvl="0"/>
            <a:r>
              <a:rPr lang="en-US" noProof="0"/>
              <a:t>Click to edit Master subtitle style</a:t>
            </a:r>
            <a:endParaRPr lang="en-GB" noProof="0" dirty="0"/>
          </a:p>
        </p:txBody>
      </p:sp>
      <p:sp>
        <p:nvSpPr>
          <p:cNvPr id="13317" name="Text Box 5"/>
          <p:cNvSpPr txBox="1">
            <a:spLocks noChangeArrowheads="1"/>
          </p:cNvSpPr>
          <p:nvPr/>
        </p:nvSpPr>
        <p:spPr bwMode="auto">
          <a:xfrm>
            <a:off x="1401234" y="5194300"/>
            <a:ext cx="320601" cy="400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19" name="Text Box 7"/>
          <p:cNvSpPr txBox="1">
            <a:spLocks noChangeArrowheads="1"/>
          </p:cNvSpPr>
          <p:nvPr/>
        </p:nvSpPr>
        <p:spPr bwMode="auto">
          <a:xfrm>
            <a:off x="1524000" y="1905000"/>
            <a:ext cx="8636000" cy="400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20" name="Rectangle 8"/>
          <p:cNvSpPr>
            <a:spLocks noGrp="1" noChangeArrowheads="1"/>
          </p:cNvSpPr>
          <p:nvPr>
            <p:ph type="dt" sz="quarter" idx="2"/>
          </p:nvPr>
        </p:nvSpPr>
        <p:spPr bwMode="auto">
          <a:xfrm>
            <a:off x="2438400" y="5943600"/>
            <a:ext cx="8534400" cy="457200"/>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chemeClr val="bg1"/>
                </a:solidFill>
                <a:latin typeface="Calibri Normaal" charset="0"/>
              </a:defRPr>
            </a:lvl1pPr>
          </a:lstStyle>
          <a:p>
            <a:fld id="{792ACAE6-5620-44FE-8264-418033AB3390}" type="datetime1">
              <a:rPr lang="en-US" smtClean="0"/>
              <a:t>10/14/2024</a:t>
            </a:fld>
            <a:endParaRPr lang="en-US"/>
          </a:p>
        </p:txBody>
      </p:sp>
      <p:pic>
        <p:nvPicPr>
          <p:cNvPr id="10" name="Afbeelding 9"/>
          <p:cNvPicPr>
            <a:picLocks noChangeAspect="1"/>
          </p:cNvPicPr>
          <p:nvPr/>
        </p:nvPicPr>
        <p:blipFill>
          <a:blip r:embed="rId3"/>
          <a:stretch>
            <a:fillRect/>
          </a:stretch>
        </p:blipFill>
        <p:spPr>
          <a:xfrm>
            <a:off x="0" y="6608790"/>
            <a:ext cx="12192000" cy="258835"/>
          </a:xfrm>
          <a:prstGeom prst="rect">
            <a:avLst/>
          </a:prstGeom>
        </p:spPr>
      </p:pic>
      <p:sp>
        <p:nvSpPr>
          <p:cNvPr id="12" name="Tijdelijke aanduiding voor voettekst 10"/>
          <p:cNvSpPr txBox="1">
            <a:spLocks/>
          </p:cNvSpPr>
          <p:nvPr/>
        </p:nvSpPr>
        <p:spPr>
          <a:xfrm>
            <a:off x="914400" y="6608790"/>
            <a:ext cx="4014187" cy="249211"/>
          </a:xfrm>
          <a:prstGeom prst="rect">
            <a:avLst/>
          </a:prstGeom>
        </p:spPr>
        <p:txBody>
          <a:bodyPr vert="horz" lIns="0" tIns="18000" rIns="91440" bIns="45720" rtlCol="0" anchor="ctr"/>
          <a:lstStyle>
            <a:defPPr>
              <a:defRPr lang="en-US"/>
            </a:defPPr>
            <a:lvl1pPr algn="l" rtl="0" eaLnBrk="0" fontAlgn="base" hangingPunct="0">
              <a:spcBef>
                <a:spcPct val="0"/>
              </a:spcBef>
              <a:spcAft>
                <a:spcPct val="0"/>
              </a:spcAft>
              <a:defRPr lang="en-US" sz="1100" b="1" kern="1200" smtClean="0">
                <a:solidFill>
                  <a:schemeClr val="bg1"/>
                </a:solidFill>
                <a:effectLst/>
                <a:latin typeface="Source Sans Pro" charset="0"/>
                <a:ea typeface="Source Sans Pro" charset="0"/>
                <a:cs typeface="Source Sans Pro"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r>
              <a:rPr lang="en-US" sz="1100" b="1" i="0" dirty="0">
                <a:latin typeface="Calibri" charset="0"/>
                <a:ea typeface="Calibri" charset="0"/>
                <a:cs typeface="Calibri" charset="0"/>
              </a:rPr>
              <a:t>ACTUARIAL ASSOCIATION OF EUROPE</a:t>
            </a:r>
          </a:p>
        </p:txBody>
      </p:sp>
      <p:pic>
        <p:nvPicPr>
          <p:cNvPr id="6" name="Afbeelding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813494" y="93224"/>
            <a:ext cx="3119506" cy="910077"/>
          </a:xfrm>
          <a:prstGeom prst="rect">
            <a:avLst/>
          </a:prstGeom>
        </p:spPr>
      </p:pic>
    </p:spTree>
    <p:extLst>
      <p:ext uri="{BB962C8B-B14F-4D97-AF65-F5344CB8AC3E}">
        <p14:creationId xmlns:p14="http://schemas.microsoft.com/office/powerpoint/2010/main" val="228703098"/>
      </p:ext>
    </p:extLst>
  </p:cSld>
  <p:clrMapOvr>
    <a:masterClrMapping/>
  </p:clrMapOvr>
  <p:transition spd="med">
    <p:pull dir="d"/>
  </p:transition>
  <p:hf sldNum="0" hdr="0" ft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_Kop, tekst en foto rechts">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en-US"/>
              <a:t>Click to edit Master title style</a:t>
            </a:r>
            <a:endParaRPr lang="nl-NL" dirty="0"/>
          </a:p>
        </p:txBody>
      </p:sp>
      <p:sp>
        <p:nvSpPr>
          <p:cNvPr id="3" name="Tijdelijke aanduiding voor dianummer 2"/>
          <p:cNvSpPr>
            <a:spLocks noGrp="1"/>
          </p:cNvSpPr>
          <p:nvPr>
            <p:ph type="sldNum" sz="quarter" idx="10"/>
          </p:nvPr>
        </p:nvSpPr>
        <p:spPr/>
        <p:txBody>
          <a:bodyPr/>
          <a:lstStyle/>
          <a:p>
            <a:fld id="{D7222577-F918-4351-90A6-69028D5D5164}" type="slidenum">
              <a:rPr lang="en-US" smtClean="0"/>
              <a:pPr/>
              <a:t>‹#›</a:t>
            </a:fld>
            <a:endParaRPr lang="en-US" dirty="0"/>
          </a:p>
        </p:txBody>
      </p:sp>
      <p:sp>
        <p:nvSpPr>
          <p:cNvPr id="4" name="Tijdelijke aanduiding voor voettekst 3"/>
          <p:cNvSpPr>
            <a:spLocks noGrp="1"/>
          </p:cNvSpPr>
          <p:nvPr>
            <p:ph type="ftr" sz="quarter" idx="11"/>
          </p:nvPr>
        </p:nvSpPr>
        <p:spPr/>
        <p:txBody>
          <a:bodyPr/>
          <a:lstStyle/>
          <a:p>
            <a:r>
              <a:rPr lang="en-GB" dirty="0"/>
              <a:t>ACTUARIAL ASSOCIATION OF EUROPE</a:t>
            </a:r>
          </a:p>
        </p:txBody>
      </p:sp>
      <p:sp>
        <p:nvSpPr>
          <p:cNvPr id="6" name="Tijdelijke aanduiding voor inhoud 5"/>
          <p:cNvSpPr>
            <a:spLocks noGrp="1"/>
          </p:cNvSpPr>
          <p:nvPr>
            <p:ph sz="quarter" idx="12"/>
          </p:nvPr>
        </p:nvSpPr>
        <p:spPr>
          <a:xfrm>
            <a:off x="407624" y="1375199"/>
            <a:ext cx="8126777" cy="5040000"/>
          </a:xfrm>
        </p:spPr>
        <p:txBody>
          <a:bodyPr/>
          <a:lstStyle>
            <a:lvl1pPr marL="0" indent="0">
              <a:lnSpc>
                <a:spcPct val="120000"/>
              </a:lnSpc>
              <a:spcBef>
                <a:spcPts val="600"/>
              </a:spcBef>
              <a:defRPr sz="2000"/>
            </a:lvl1pPr>
            <a:lvl2pPr>
              <a:lnSpc>
                <a:spcPct val="120000"/>
              </a:lnSpc>
              <a:spcBef>
                <a:spcPts val="600"/>
              </a:spcBef>
              <a:defRPr sz="2000"/>
            </a:lvl2pPr>
            <a:lvl3pPr>
              <a:lnSpc>
                <a:spcPct val="120000"/>
              </a:lnSpc>
              <a:spcBef>
                <a:spcPts val="600"/>
              </a:spcBef>
              <a:defRPr sz="2000"/>
            </a:lvl3pPr>
            <a:lvl4pPr>
              <a:lnSpc>
                <a:spcPct val="120000"/>
              </a:lnSpc>
              <a:spcBef>
                <a:spcPts val="600"/>
              </a:spcBef>
              <a:defRPr sz="2000"/>
            </a:lvl4pPr>
            <a:lvl5pPr>
              <a:lnSpc>
                <a:spcPct val="120000"/>
              </a:lnSpc>
              <a:spcBef>
                <a:spcPts val="600"/>
              </a:spcBef>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8" name="Tijdelijke aanduiding voor inhoud 5"/>
          <p:cNvSpPr>
            <a:spLocks noGrp="1" noChangeAspect="1"/>
          </p:cNvSpPr>
          <p:nvPr>
            <p:ph sz="quarter" idx="13"/>
          </p:nvPr>
        </p:nvSpPr>
        <p:spPr>
          <a:xfrm>
            <a:off x="8948691" y="1381559"/>
            <a:ext cx="2949526" cy="2513640"/>
          </a:xfrm>
        </p:spPr>
        <p:txBody>
          <a:bodyPr/>
          <a:lstStyle>
            <a:lvl1pPr marL="19080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en-US"/>
              <a:t>Click to edit Master text styles</a:t>
            </a:r>
          </a:p>
        </p:txBody>
      </p:sp>
      <p:sp>
        <p:nvSpPr>
          <p:cNvPr id="9" name="Tijdelijke aanduiding voor inhoud 5"/>
          <p:cNvSpPr>
            <a:spLocks noGrp="1"/>
          </p:cNvSpPr>
          <p:nvPr>
            <p:ph sz="quarter" idx="14" hasCustomPrompt="1"/>
          </p:nvPr>
        </p:nvSpPr>
        <p:spPr>
          <a:xfrm>
            <a:off x="8948690" y="3914620"/>
            <a:ext cx="2949527" cy="740122"/>
          </a:xfrm>
        </p:spPr>
        <p:txBody>
          <a:bodyPr rIns="0"/>
          <a:lstStyle>
            <a:lvl1pPr marL="190800" algn="r">
              <a:lnSpc>
                <a:spcPts val="2600"/>
              </a:lnSpc>
              <a:spcBef>
                <a:spcPts val="0"/>
              </a:spcBef>
              <a:defRPr sz="1600" b="0" baseline="0">
                <a:solidFill>
                  <a:schemeClr val="accent3"/>
                </a:solidFill>
              </a:defRPr>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Plaats Naam</a:t>
            </a:r>
          </a:p>
        </p:txBody>
      </p:sp>
    </p:spTree>
    <p:extLst>
      <p:ext uri="{BB962C8B-B14F-4D97-AF65-F5344CB8AC3E}">
        <p14:creationId xmlns:p14="http://schemas.microsoft.com/office/powerpoint/2010/main" val="3135204244"/>
      </p:ext>
    </p:extLst>
  </p:cSld>
  <p:clrMapOvr>
    <a:masterClrMapping/>
  </p:clrMapOvr>
  <p:transition spd="med">
    <p:pull dir="d"/>
  </p:transition>
  <p:hf sldNum="0" hdr="0" ft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_Kop en grote foto">
    <p:spTree>
      <p:nvGrpSpPr>
        <p:cNvPr id="1" name=""/>
        <p:cNvGrpSpPr/>
        <p:nvPr/>
      </p:nvGrpSpPr>
      <p:grpSpPr>
        <a:xfrm>
          <a:off x="0" y="0"/>
          <a:ext cx="0" cy="0"/>
          <a:chOff x="0" y="0"/>
          <a:chExt cx="0" cy="0"/>
        </a:xfrm>
      </p:grpSpPr>
      <p:sp>
        <p:nvSpPr>
          <p:cNvPr id="2" name="Titel 1"/>
          <p:cNvSpPr>
            <a:spLocks noGrp="1"/>
          </p:cNvSpPr>
          <p:nvPr>
            <p:ph type="title"/>
          </p:nvPr>
        </p:nvSpPr>
        <p:spPr>
          <a:xfrm>
            <a:off x="870381" y="183114"/>
            <a:ext cx="10439400" cy="343738"/>
          </a:xfrm>
        </p:spPr>
        <p:txBody>
          <a:bodyPr>
            <a:normAutofit/>
          </a:bodyPr>
          <a:lstStyle>
            <a:lvl1pPr>
              <a:defRPr sz="2400"/>
            </a:lvl1pPr>
          </a:lstStyle>
          <a:p>
            <a:r>
              <a:rPr lang="en-US"/>
              <a:t>Click to edit Master title style</a:t>
            </a:r>
            <a:endParaRPr lang="nl-NL" dirty="0"/>
          </a:p>
        </p:txBody>
      </p:sp>
      <p:sp>
        <p:nvSpPr>
          <p:cNvPr id="3" name="Tijdelijke aanduiding voor dianummer 2"/>
          <p:cNvSpPr>
            <a:spLocks noGrp="1"/>
          </p:cNvSpPr>
          <p:nvPr>
            <p:ph type="sldNum" sz="quarter" idx="10"/>
          </p:nvPr>
        </p:nvSpPr>
        <p:spPr/>
        <p:txBody>
          <a:bodyPr/>
          <a:lstStyle/>
          <a:p>
            <a:fld id="{D7222577-F918-4351-90A6-69028D5D5164}" type="slidenum">
              <a:rPr lang="en-US" smtClean="0"/>
              <a:pPr/>
              <a:t>‹#›</a:t>
            </a:fld>
            <a:endParaRPr lang="en-US" dirty="0"/>
          </a:p>
        </p:txBody>
      </p:sp>
      <p:sp>
        <p:nvSpPr>
          <p:cNvPr id="4" name="Tijdelijke aanduiding voor voettekst 3"/>
          <p:cNvSpPr>
            <a:spLocks noGrp="1"/>
          </p:cNvSpPr>
          <p:nvPr>
            <p:ph type="ftr" sz="quarter" idx="11"/>
          </p:nvPr>
        </p:nvSpPr>
        <p:spPr/>
        <p:txBody>
          <a:bodyPr/>
          <a:lstStyle/>
          <a:p>
            <a:r>
              <a:rPr lang="en-GB" dirty="0"/>
              <a:t>ACTUARIAL ASSOCIATION OF EUROPE</a:t>
            </a:r>
          </a:p>
        </p:txBody>
      </p:sp>
      <p:sp>
        <p:nvSpPr>
          <p:cNvPr id="11" name="Rectangle 4"/>
          <p:cNvSpPr>
            <a:spLocks noGrp="1" noChangeArrowheads="1"/>
          </p:cNvSpPr>
          <p:nvPr>
            <p:ph type="subTitle" idx="1"/>
          </p:nvPr>
        </p:nvSpPr>
        <p:spPr>
          <a:xfrm>
            <a:off x="870381" y="527809"/>
            <a:ext cx="10437819" cy="310213"/>
          </a:xfrm>
          <a:extLst>
            <a:ext uri="{909E8E84-426E-40dd-AFC4-6F175D3DCCD1}">
              <a14:hiddenFill xmlns="" xmlns:a14="http://schemas.microsoft.com/office/drawing/2010/main">
                <a:solidFill>
                  <a:schemeClr val="accent1"/>
                </a:solidFill>
              </a14:hiddenFill>
            </a:ext>
          </a:extLst>
        </p:spPr>
        <p:txBody>
          <a:bodyPr wrap="square" anchor="ctr">
            <a:spAutoFit/>
          </a:bodyPr>
          <a:lstStyle>
            <a:lvl1pPr marL="0" indent="0">
              <a:defRPr sz="1800"/>
            </a:lvl1pPr>
          </a:lstStyle>
          <a:p>
            <a:pPr lvl="0"/>
            <a:r>
              <a:rPr lang="en-US" noProof="0"/>
              <a:t>Click to edit Master subtitle style</a:t>
            </a:r>
            <a:endParaRPr lang="en-GB" noProof="0" dirty="0"/>
          </a:p>
        </p:txBody>
      </p:sp>
      <p:sp>
        <p:nvSpPr>
          <p:cNvPr id="7" name="Tijdelijke aanduiding voor afbeelding 6"/>
          <p:cNvSpPr>
            <a:spLocks noGrp="1"/>
          </p:cNvSpPr>
          <p:nvPr>
            <p:ph type="pic" sz="quarter" idx="14"/>
          </p:nvPr>
        </p:nvSpPr>
        <p:spPr>
          <a:xfrm>
            <a:off x="870381" y="1084263"/>
            <a:ext cx="10437819" cy="5268912"/>
          </a:xfrm>
        </p:spPr>
        <p:txBody>
          <a:bodyPr/>
          <a:lstStyle/>
          <a:p>
            <a:r>
              <a:rPr lang="en-US"/>
              <a:t>Click icon to add picture</a:t>
            </a:r>
            <a:endParaRPr lang="nl-NL" dirty="0"/>
          </a:p>
        </p:txBody>
      </p:sp>
    </p:spTree>
    <p:extLst>
      <p:ext uri="{BB962C8B-B14F-4D97-AF65-F5344CB8AC3E}">
        <p14:creationId xmlns:p14="http://schemas.microsoft.com/office/powerpoint/2010/main" val="2791326843"/>
      </p:ext>
    </p:extLst>
  </p:cSld>
  <p:clrMapOvr>
    <a:masterClrMapping/>
  </p:clrMapOvr>
  <p:transition spd="med">
    <p:pull dir="d"/>
  </p:transition>
  <p:hf sldNum="0" hdr="0" ft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Kop en 1+2veel 2C tekst">
    <p:spTree>
      <p:nvGrpSpPr>
        <p:cNvPr id="1" name=""/>
        <p:cNvGrpSpPr/>
        <p:nvPr/>
      </p:nvGrpSpPr>
      <p:grpSpPr>
        <a:xfrm>
          <a:off x="0" y="0"/>
          <a:ext cx="0" cy="0"/>
          <a:chOff x="0" y="0"/>
          <a:chExt cx="0" cy="0"/>
        </a:xfrm>
      </p:grpSpPr>
      <p:sp>
        <p:nvSpPr>
          <p:cNvPr id="2" name="Titel 1"/>
          <p:cNvSpPr>
            <a:spLocks noGrp="1"/>
          </p:cNvSpPr>
          <p:nvPr>
            <p:ph type="title"/>
          </p:nvPr>
        </p:nvSpPr>
        <p:spPr>
          <a:xfrm>
            <a:off x="385590" y="1412578"/>
            <a:ext cx="5530469" cy="648392"/>
          </a:xfrm>
        </p:spPr>
        <p:txBody>
          <a:bodyPr>
            <a:normAutofit/>
          </a:bodyPr>
          <a:lstStyle>
            <a:lvl1pPr>
              <a:defRPr sz="3200"/>
            </a:lvl1pPr>
          </a:lstStyle>
          <a:p>
            <a:r>
              <a:rPr lang="en-US" dirty="0"/>
              <a:t>Click to edit Master title style</a:t>
            </a:r>
            <a:endParaRPr lang="nl-NL" dirty="0"/>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4" name="Tijdelijke aanduiding voor voettekst 3"/>
          <p:cNvSpPr>
            <a:spLocks noGrp="1"/>
          </p:cNvSpPr>
          <p:nvPr>
            <p:ph type="ftr" sz="quarter" idx="11"/>
          </p:nvPr>
        </p:nvSpPr>
        <p:spPr/>
        <p:txBody>
          <a:bodyPr/>
          <a:lstStyle/>
          <a:p>
            <a:r>
              <a:rPr lang="en-US" dirty="0"/>
              <a:t>ACTUARIAL ASSOCIATION OF EUROPE</a:t>
            </a:r>
          </a:p>
        </p:txBody>
      </p:sp>
      <p:sp>
        <p:nvSpPr>
          <p:cNvPr id="6" name="Tijdelijke aanduiding voor inhoud 5"/>
          <p:cNvSpPr>
            <a:spLocks noGrp="1"/>
          </p:cNvSpPr>
          <p:nvPr>
            <p:ph sz="quarter" idx="12"/>
          </p:nvPr>
        </p:nvSpPr>
        <p:spPr>
          <a:xfrm>
            <a:off x="385591" y="2060970"/>
            <a:ext cx="5530468" cy="4547820"/>
          </a:xfrm>
        </p:spPr>
        <p:txBody>
          <a:bodyPr/>
          <a:lstStyle>
            <a:lvl1pPr marL="0" indent="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Tartalom helye 6">
            <a:extLst>
              <a:ext uri="{FF2B5EF4-FFF2-40B4-BE49-F238E27FC236}">
                <a16:creationId xmlns:a16="http://schemas.microsoft.com/office/drawing/2014/main" id="{A5F34DF1-00BD-4588-9A10-BC730C351432}"/>
              </a:ext>
            </a:extLst>
          </p:cNvPr>
          <p:cNvSpPr>
            <a:spLocks noGrp="1"/>
          </p:cNvSpPr>
          <p:nvPr>
            <p:ph sz="quarter" idx="13"/>
          </p:nvPr>
        </p:nvSpPr>
        <p:spPr>
          <a:xfrm>
            <a:off x="6329110" y="2060970"/>
            <a:ext cx="5516646" cy="4547820"/>
          </a:xfrm>
        </p:spPr>
        <p:txBody>
          <a:bodyPr/>
          <a:lstStyle>
            <a:lvl1pPr>
              <a:lnSpc>
                <a:spcPts val="2600"/>
              </a:lnSpc>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10" name="Content Placeholder 9">
            <a:extLst>
              <a:ext uri="{FF2B5EF4-FFF2-40B4-BE49-F238E27FC236}">
                <a16:creationId xmlns:a16="http://schemas.microsoft.com/office/drawing/2014/main" id="{8CEC26BE-F063-77BA-EB6F-BDC06F5808A5}"/>
              </a:ext>
            </a:extLst>
          </p:cNvPr>
          <p:cNvSpPr>
            <a:spLocks noGrp="1"/>
          </p:cNvSpPr>
          <p:nvPr>
            <p:ph sz="quarter" idx="14"/>
          </p:nvPr>
        </p:nvSpPr>
        <p:spPr>
          <a:xfrm>
            <a:off x="6332424" y="1386986"/>
            <a:ext cx="5516646" cy="648392"/>
          </a:xfrm>
        </p:spPr>
        <p:txBody>
          <a:bodyPr vert="horz" lIns="0" tIns="0" rIns="0" bIns="0" rtlCol="0" anchor="t" anchorCtr="0">
            <a:normAutofit/>
          </a:bodyPr>
          <a:lstStyle>
            <a:lvl1pPr algn="l" defTabSz="762000" rtl="0" eaLnBrk="1" fontAlgn="base" hangingPunct="1">
              <a:spcBef>
                <a:spcPct val="0"/>
              </a:spcBef>
              <a:spcAft>
                <a:spcPct val="0"/>
              </a:spcAft>
              <a:defRPr lang="en-US" sz="3200" b="1" i="0" dirty="0" smtClean="0">
                <a:solidFill>
                  <a:schemeClr val="accent1"/>
                </a:solidFill>
                <a:latin typeface="Calibri Vet" charset="0"/>
                <a:ea typeface="Calibri Vet" charset="0"/>
                <a:cs typeface="Calibri Vet" charset="0"/>
              </a:defRPr>
            </a:lvl1pPr>
          </a:lstStyle>
          <a:p>
            <a:pPr lvl="0">
              <a:spcBef>
                <a:spcPct val="0"/>
              </a:spcBef>
            </a:pPr>
            <a:r>
              <a:rPr lang="en-US" dirty="0"/>
              <a:t>Click to edit Master text styles</a:t>
            </a:r>
          </a:p>
        </p:txBody>
      </p:sp>
      <p:sp>
        <p:nvSpPr>
          <p:cNvPr id="11" name="Text Placeholder 10">
            <a:extLst>
              <a:ext uri="{FF2B5EF4-FFF2-40B4-BE49-F238E27FC236}">
                <a16:creationId xmlns:a16="http://schemas.microsoft.com/office/drawing/2014/main" id="{C0917D7B-2146-5FC2-2D14-9D38817853BF}"/>
              </a:ext>
            </a:extLst>
          </p:cNvPr>
          <p:cNvSpPr>
            <a:spLocks noGrp="1"/>
          </p:cNvSpPr>
          <p:nvPr>
            <p:ph type="body" sz="quarter" idx="15"/>
          </p:nvPr>
        </p:nvSpPr>
        <p:spPr>
          <a:xfrm>
            <a:off x="346075" y="536576"/>
            <a:ext cx="11499850" cy="648392"/>
          </a:xfrm>
        </p:spPr>
        <p:txBody>
          <a:bodyPr anchor="ctr"/>
          <a:lstStyle>
            <a:lvl1pPr>
              <a:spcBef>
                <a:spcPts val="0"/>
              </a:spcBef>
              <a:defRPr sz="3200" b="1">
                <a:solidFill>
                  <a:srgbClr val="0070C0"/>
                </a:solidFill>
              </a:defRPr>
            </a:lvl1pPr>
          </a:lstStyle>
          <a:p>
            <a:pPr lvl="0"/>
            <a:r>
              <a:rPr lang="en-US" dirty="0"/>
              <a:t>Click to edit Master text styles</a:t>
            </a:r>
          </a:p>
        </p:txBody>
      </p:sp>
    </p:spTree>
    <p:extLst>
      <p:ext uri="{BB962C8B-B14F-4D97-AF65-F5344CB8AC3E}">
        <p14:creationId xmlns:p14="http://schemas.microsoft.com/office/powerpoint/2010/main" val="1297309877"/>
      </p:ext>
    </p:extLst>
  </p:cSld>
  <p:clrMapOvr>
    <a:masterClrMapping/>
  </p:clrMapOvr>
  <p:transition spd="med">
    <p:pull dir="d"/>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sz="1800">
                <a:solidFill>
                  <a:schemeClr val="tx1">
                    <a:lumMod val="75000"/>
                    <a:lumOff val="25000"/>
                  </a:schemeClr>
                </a:solidFill>
                <a:latin typeface="Calibri Vet"/>
              </a:defRPr>
            </a:lvl1pPr>
          </a:lstStyle>
          <a:p>
            <a:fld id="{0A544F5C-087A-439F-97C5-A604238359C8}" type="datetime1">
              <a:rPr lang="en-US" smtClean="0"/>
              <a:pPr/>
              <a:t>10/14/2024</a:t>
            </a:fld>
            <a:endParaRPr lang="en-US" dirty="0"/>
          </a:p>
        </p:txBody>
      </p:sp>
      <p:sp>
        <p:nvSpPr>
          <p:cNvPr id="5" name="Footer Placeholder 4"/>
          <p:cNvSpPr>
            <a:spLocks noGrp="1"/>
          </p:cNvSpPr>
          <p:nvPr>
            <p:ph type="ftr" sz="quarter" idx="11"/>
          </p:nvPr>
        </p:nvSpPr>
        <p:spPr/>
        <p:txBody>
          <a:bodyPr/>
          <a:lstStyle/>
          <a:p>
            <a:r>
              <a:rPr lang="en-GB" dirty="0"/>
              <a:t>ACTUARIAL ASSOCIATION OF EUROPE</a:t>
            </a:r>
          </a:p>
        </p:txBody>
      </p:sp>
      <p:sp>
        <p:nvSpPr>
          <p:cNvPr id="6" name="Slide Number Placeholder 5"/>
          <p:cNvSpPr>
            <a:spLocks noGrp="1"/>
          </p:cNvSpPr>
          <p:nvPr>
            <p:ph type="sldNum" sz="quarter" idx="12"/>
          </p:nvPr>
        </p:nvSpPr>
        <p:spPr/>
        <p:txBody>
          <a:bodyPr/>
          <a:lstStyle/>
          <a:p>
            <a:fld id="{D7222577-F918-4351-90A6-69028D5D5164}" type="slidenum">
              <a:rPr lang="en-US" smtClean="0"/>
              <a:t>‹#›</a:t>
            </a:fld>
            <a:endParaRPr lang="en-US"/>
          </a:p>
        </p:txBody>
      </p:sp>
    </p:spTree>
    <p:extLst>
      <p:ext uri="{BB962C8B-B14F-4D97-AF65-F5344CB8AC3E}">
        <p14:creationId xmlns:p14="http://schemas.microsoft.com/office/powerpoint/2010/main" val="6286134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EC450-801B-7131-257F-BB271B088CF8}"/>
              </a:ext>
            </a:extLst>
          </p:cNvPr>
          <p:cNvSpPr>
            <a:spLocks noGrp="1"/>
          </p:cNvSpPr>
          <p:nvPr>
            <p:ph type="title"/>
          </p:nvPr>
        </p:nvSpPr>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49C60E4-1942-82C0-B29C-666C981F3015}"/>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D2C02D-D8F9-85D6-E2E3-7E88FBB59DB5}"/>
              </a:ext>
            </a:extLst>
          </p:cNvPr>
          <p:cNvSpPr>
            <a:spLocks noGrp="1"/>
          </p:cNvSpPr>
          <p:nvPr>
            <p:ph type="dt" sz="half" idx="10"/>
          </p:nvPr>
        </p:nvSpPr>
        <p:spPr/>
        <p:txBody>
          <a:bodyPr/>
          <a:lstStyle>
            <a:lvl1pPr>
              <a:defRPr sz="1800">
                <a:solidFill>
                  <a:schemeClr val="tx1">
                    <a:lumMod val="75000"/>
                    <a:lumOff val="25000"/>
                  </a:schemeClr>
                </a:solidFill>
                <a:latin typeface="Calibri Vet"/>
              </a:defRPr>
            </a:lvl1pPr>
          </a:lstStyle>
          <a:p>
            <a:fld id="{DA12497C-CEB9-4844-A053-F43655C892DF}" type="datetimeFigureOut">
              <a:rPr lang="en-GB" smtClean="0"/>
              <a:pPr/>
              <a:t>14/10/2024</a:t>
            </a:fld>
            <a:endParaRPr lang="en-GB" dirty="0"/>
          </a:p>
        </p:txBody>
      </p:sp>
      <p:sp>
        <p:nvSpPr>
          <p:cNvPr id="5" name="Footer Placeholder 4">
            <a:extLst>
              <a:ext uri="{FF2B5EF4-FFF2-40B4-BE49-F238E27FC236}">
                <a16:creationId xmlns:a16="http://schemas.microsoft.com/office/drawing/2014/main" id="{9CBD57F8-A3DC-0A97-450C-F7AD39FBE2CA}"/>
              </a:ext>
            </a:extLst>
          </p:cNvPr>
          <p:cNvSpPr>
            <a:spLocks noGrp="1"/>
          </p:cNvSpPr>
          <p:nvPr>
            <p:ph type="ftr" sz="quarter" idx="11"/>
          </p:nvPr>
        </p:nvSpPr>
        <p:spPr/>
        <p:txBody>
          <a:bodyPr/>
          <a:lstStyle/>
          <a:p>
            <a:r>
              <a:rPr lang="en-GB" dirty="0"/>
              <a:t>ACTUARIAL ASSOCIATION OF EUROPE</a:t>
            </a:r>
          </a:p>
        </p:txBody>
      </p:sp>
      <p:sp>
        <p:nvSpPr>
          <p:cNvPr id="6" name="Slide Number Placeholder 5">
            <a:extLst>
              <a:ext uri="{FF2B5EF4-FFF2-40B4-BE49-F238E27FC236}">
                <a16:creationId xmlns:a16="http://schemas.microsoft.com/office/drawing/2014/main" id="{A9B18AA4-55D6-DF7E-BA63-36D892C4F26A}"/>
              </a:ext>
            </a:extLst>
          </p:cNvPr>
          <p:cNvSpPr>
            <a:spLocks noGrp="1"/>
          </p:cNvSpPr>
          <p:nvPr>
            <p:ph type="sldNum" sz="quarter" idx="12"/>
          </p:nvPr>
        </p:nvSpPr>
        <p:spPr/>
        <p:txBody>
          <a:bodyPr/>
          <a:lstStyle/>
          <a:p>
            <a:fld id="{FAC15C5A-7B7B-4421-B41E-0D0D48EFC857}" type="slidenum">
              <a:rPr lang="en-GB" smtClean="0"/>
              <a:t>‹#›</a:t>
            </a:fld>
            <a:endParaRPr lang="en-GB"/>
          </a:p>
        </p:txBody>
      </p:sp>
    </p:spTree>
    <p:extLst>
      <p:ext uri="{BB962C8B-B14F-4D97-AF65-F5344CB8AC3E}">
        <p14:creationId xmlns:p14="http://schemas.microsoft.com/office/powerpoint/2010/main" val="29828975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Kop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en-US"/>
              <a:t>Click to edit Master title style</a:t>
            </a:r>
            <a:endParaRPr lang="nl-NL" dirty="0"/>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4" name="Tijdelijke aanduiding voor voettekst 3"/>
          <p:cNvSpPr>
            <a:spLocks noGrp="1"/>
          </p:cNvSpPr>
          <p:nvPr>
            <p:ph type="ftr" sz="quarter" idx="11"/>
          </p:nvPr>
        </p:nvSpPr>
        <p:spPr/>
        <p:txBody>
          <a:bodyPr/>
          <a:lstStyle/>
          <a:p>
            <a:r>
              <a:rPr lang="en-US" dirty="0"/>
              <a:t>ACTUARIAL ASSOCIATION OF EUROPE</a:t>
            </a:r>
          </a:p>
        </p:txBody>
      </p:sp>
      <p:sp>
        <p:nvSpPr>
          <p:cNvPr id="6" name="Tijdelijke aanduiding voor inhoud 5"/>
          <p:cNvSpPr>
            <a:spLocks noGrp="1"/>
          </p:cNvSpPr>
          <p:nvPr>
            <p:ph sz="quarter" idx="12"/>
          </p:nvPr>
        </p:nvSpPr>
        <p:spPr>
          <a:xfrm>
            <a:off x="407625" y="1376314"/>
            <a:ext cx="11490592" cy="5040000"/>
          </a:xfrm>
        </p:spPr>
        <p:txBody>
          <a:bodyPr>
            <a:noAutofit/>
          </a:bodyPr>
          <a:lstStyle>
            <a:lvl1pPr marL="0" indent="0" algn="l">
              <a:spcBef>
                <a:spcPts val="0"/>
              </a:spcBef>
              <a:defRPr/>
            </a:lvl1pPr>
            <a:lvl2pPr marL="252000" indent="-252000">
              <a:spcBef>
                <a:spcPts val="0"/>
              </a:spcBef>
              <a:defRPr/>
            </a:lvl2pPr>
            <a:lvl3pPr marL="504000" indent="-252000">
              <a:spcBef>
                <a:spcPts val="0"/>
              </a:spcBef>
              <a:defRPr/>
            </a:lvl3pPr>
            <a:lvl4pPr indent="-252000">
              <a:spcBef>
                <a:spcPts val="0"/>
              </a:spcBef>
              <a:defRPr/>
            </a:lvl4pPr>
            <a:lvl5pPr>
              <a:spcBef>
                <a:spcPts val="0"/>
              </a:spcBef>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705521577"/>
      </p:ext>
    </p:extLst>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Closing_Titeldia 2">
    <p:spTree>
      <p:nvGrpSpPr>
        <p:cNvPr id="1" name=""/>
        <p:cNvGrpSpPr/>
        <p:nvPr/>
      </p:nvGrpSpPr>
      <p:grpSpPr>
        <a:xfrm>
          <a:off x="0" y="0"/>
          <a:ext cx="0" cy="0"/>
          <a:chOff x="0" y="0"/>
          <a:chExt cx="0" cy="0"/>
        </a:xfrm>
      </p:grpSpPr>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22069"/>
            <a:ext cx="12192000" cy="5486721"/>
          </a:xfrm>
          <a:prstGeom prst="rect">
            <a:avLst/>
          </a:prstGeom>
        </p:spPr>
      </p:pic>
      <p:sp>
        <p:nvSpPr>
          <p:cNvPr id="13315" name="Rectangle 3"/>
          <p:cNvSpPr>
            <a:spLocks noGrp="1" noChangeArrowheads="1"/>
          </p:cNvSpPr>
          <p:nvPr>
            <p:ph type="ctrTitle" sz="quarter" hasCustomPrompt="1"/>
          </p:nvPr>
        </p:nvSpPr>
        <p:spPr>
          <a:xfrm>
            <a:off x="914400" y="2819400"/>
            <a:ext cx="10058400" cy="609600"/>
          </a:xfrm>
          <a:prstGeom prst="rect">
            <a:avLst/>
          </a:prstGeom>
          <a:extLst>
            <a:ext uri="{909E8E84-426E-40dd-AFC4-6F175D3DCCD1}">
              <a14:hiddenFill xmlns:a14="http://schemas.microsoft.com/office/drawing/2010/main" xmlns="">
                <a:solidFill>
                  <a:srgbClr val="66400C"/>
                </a:solidFill>
              </a14:hiddenFill>
            </a:ext>
          </a:extLst>
        </p:spPr>
        <p:txBody>
          <a:bodyPr anchor="ctr"/>
          <a:lstStyle>
            <a:lvl1pPr>
              <a:defRPr>
                <a:solidFill>
                  <a:schemeClr val="bg1"/>
                </a:solidFill>
              </a:defRPr>
            </a:lvl1pPr>
          </a:lstStyle>
          <a:p>
            <a:r>
              <a:rPr lang="en-US" dirty="0"/>
              <a:t>ACTUARIAL ASSOCIATION OF EUROPE</a:t>
            </a:r>
          </a:p>
        </p:txBody>
      </p:sp>
      <p:sp>
        <p:nvSpPr>
          <p:cNvPr id="13316" name="Rectangle 4"/>
          <p:cNvSpPr>
            <a:spLocks noGrp="1" noChangeArrowheads="1"/>
          </p:cNvSpPr>
          <p:nvPr>
            <p:ph type="subTitle" idx="1" hasCustomPrompt="1"/>
          </p:nvPr>
        </p:nvSpPr>
        <p:spPr>
          <a:xfrm>
            <a:off x="2778710" y="3839065"/>
            <a:ext cx="8194089" cy="1573379"/>
          </a:xfrm>
          <a:extLst>
            <a:ext uri="{909E8E84-426E-40dd-AFC4-6F175D3DCCD1}">
              <a14:hiddenFill xmlns:a14="http://schemas.microsoft.com/office/drawing/2010/main" xmlns="">
                <a:solidFill>
                  <a:schemeClr val="accent1"/>
                </a:solidFill>
              </a14:hiddenFill>
            </a:ext>
          </a:extLst>
        </p:spPr>
        <p:txBody>
          <a:bodyPr wrap="square">
            <a:spAutoFit/>
          </a:bodyPr>
          <a:lstStyle>
            <a:lvl1pPr marL="0" indent="0">
              <a:lnSpc>
                <a:spcPct val="100000"/>
              </a:lnSpc>
              <a:defRPr sz="2200">
                <a:solidFill>
                  <a:schemeClr val="bg1"/>
                </a:solidFill>
              </a:defRPr>
            </a:lvl1pPr>
          </a:lstStyle>
          <a:p>
            <a:pPr marL="12700">
              <a:spcBef>
                <a:spcPts val="665"/>
              </a:spcBef>
            </a:pPr>
            <a:r>
              <a:rPr lang="en-GB" sz="2200" spc="-5" dirty="0">
                <a:solidFill>
                  <a:schemeClr val="bg1"/>
                </a:solidFill>
                <a:latin typeface="Calibri Normaal"/>
                <a:cs typeface="Arial"/>
              </a:rPr>
              <a:t>Actuarial</a:t>
            </a:r>
            <a:r>
              <a:rPr lang="en-GB" sz="2200" spc="-55" dirty="0">
                <a:solidFill>
                  <a:schemeClr val="bg1"/>
                </a:solidFill>
                <a:latin typeface="Calibri Normaal"/>
                <a:cs typeface="Arial"/>
              </a:rPr>
              <a:t> </a:t>
            </a:r>
            <a:r>
              <a:rPr lang="en-GB" sz="2200" spc="-5" dirty="0">
                <a:solidFill>
                  <a:schemeClr val="bg1"/>
                </a:solidFill>
                <a:latin typeface="Calibri Normaal"/>
                <a:cs typeface="Arial"/>
              </a:rPr>
              <a:t>House</a:t>
            </a:r>
            <a:endParaRPr lang="en-GB" sz="2200" dirty="0">
              <a:solidFill>
                <a:schemeClr val="bg1"/>
              </a:solidFill>
              <a:latin typeface="Calibri Normaal"/>
              <a:cs typeface="Arial"/>
            </a:endParaRPr>
          </a:p>
          <a:p>
            <a:pPr marL="12700" marR="1517015">
              <a:lnSpc>
                <a:spcPct val="121200"/>
              </a:lnSpc>
              <a:spcBef>
                <a:spcPts val="5"/>
              </a:spcBef>
            </a:pPr>
            <a:r>
              <a:rPr lang="en-GB" sz="2200" spc="-5" dirty="0">
                <a:solidFill>
                  <a:schemeClr val="bg1"/>
                </a:solidFill>
                <a:latin typeface="Calibri Normaal"/>
                <a:cs typeface="Arial"/>
              </a:rPr>
              <a:t>1 Place du</a:t>
            </a:r>
            <a:r>
              <a:rPr lang="en-GB" sz="2200" spc="-60" dirty="0">
                <a:solidFill>
                  <a:schemeClr val="bg1"/>
                </a:solidFill>
                <a:latin typeface="Calibri Normaal"/>
                <a:cs typeface="Arial"/>
              </a:rPr>
              <a:t> </a:t>
            </a:r>
            <a:r>
              <a:rPr lang="en-GB" sz="2200" spc="-5" dirty="0">
                <a:solidFill>
                  <a:schemeClr val="bg1"/>
                </a:solidFill>
                <a:latin typeface="Calibri Normaal"/>
                <a:cs typeface="Arial"/>
              </a:rPr>
              <a:t>Samedi  1000 Brussels  Belgium </a:t>
            </a:r>
            <a:r>
              <a:rPr lang="en-GB" sz="2200" spc="-5" dirty="0">
                <a:solidFill>
                  <a:schemeClr val="bg1"/>
                </a:solidFill>
                <a:latin typeface="Calibri Normaal"/>
                <a:cs typeface="Arial"/>
                <a:hlinkClick r:id="rId3"/>
              </a:rPr>
              <a:t> </a:t>
            </a:r>
            <a:r>
              <a:rPr lang="en-GB" sz="2200" spc="-5" dirty="0">
                <a:solidFill>
                  <a:schemeClr val="bg1"/>
                </a:solidFill>
                <a:latin typeface="Calibri Normaal"/>
                <a:cs typeface="Arial"/>
              </a:rPr>
              <a:t>www.actuary.eu </a:t>
            </a:r>
            <a:endParaRPr lang="en-GB" sz="2200" dirty="0">
              <a:solidFill>
                <a:schemeClr val="bg1"/>
              </a:solidFill>
              <a:latin typeface="Calibri Normaal"/>
              <a:cs typeface="Arial"/>
            </a:endParaRPr>
          </a:p>
          <a:p>
            <a:pPr marL="12700">
              <a:spcBef>
                <a:spcPts val="550"/>
              </a:spcBef>
            </a:pPr>
            <a:r>
              <a:rPr lang="en-GB" sz="2200" spc="-5" dirty="0">
                <a:solidFill>
                  <a:schemeClr val="bg1"/>
                </a:solidFill>
                <a:latin typeface="Calibri Normaal"/>
                <a:cs typeface="Arial"/>
              </a:rPr>
              <a:t>Follow us on twitter:</a:t>
            </a:r>
            <a:r>
              <a:rPr lang="en-GB" sz="2200" spc="-15" dirty="0">
                <a:solidFill>
                  <a:schemeClr val="bg1"/>
                </a:solidFill>
                <a:latin typeface="Calibri Normaal"/>
                <a:cs typeface="Arial"/>
              </a:rPr>
              <a:t> </a:t>
            </a:r>
            <a:r>
              <a:rPr lang="en-GB" sz="2200" spc="-5" dirty="0">
                <a:solidFill>
                  <a:schemeClr val="bg1"/>
                </a:solidFill>
                <a:latin typeface="Calibri Normaal"/>
                <a:cs typeface="Arial"/>
              </a:rPr>
              <a:t>@InfoAAE</a:t>
            </a:r>
            <a:endParaRPr lang="en-GB" sz="2200" dirty="0">
              <a:solidFill>
                <a:schemeClr val="bg1"/>
              </a:solidFill>
              <a:latin typeface="Calibri Normaal"/>
              <a:cs typeface="Arial"/>
            </a:endParaRPr>
          </a:p>
        </p:txBody>
      </p:sp>
      <p:sp>
        <p:nvSpPr>
          <p:cNvPr id="13317" name="Text Box 5"/>
          <p:cNvSpPr txBox="1">
            <a:spLocks noChangeArrowheads="1"/>
          </p:cNvSpPr>
          <p:nvPr/>
        </p:nvSpPr>
        <p:spPr bwMode="auto">
          <a:xfrm>
            <a:off x="1401234" y="5194300"/>
            <a:ext cx="320601" cy="4007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19" name="Text Box 7"/>
          <p:cNvSpPr txBox="1">
            <a:spLocks noChangeArrowheads="1"/>
          </p:cNvSpPr>
          <p:nvPr/>
        </p:nvSpPr>
        <p:spPr bwMode="auto">
          <a:xfrm>
            <a:off x="1524000" y="1905000"/>
            <a:ext cx="8636000" cy="4007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20" name="Rectangle 8"/>
          <p:cNvSpPr>
            <a:spLocks noGrp="1" noChangeArrowheads="1"/>
          </p:cNvSpPr>
          <p:nvPr>
            <p:ph type="dt" sz="quarter" idx="2"/>
          </p:nvPr>
        </p:nvSpPr>
        <p:spPr bwMode="auto">
          <a:xfrm>
            <a:off x="2438400" y="5943600"/>
            <a:ext cx="8534400" cy="457200"/>
          </a:xfrm>
          <a:prstGeom prst="rect">
            <a:avLst/>
          </a:prstGeom>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chemeClr val="bg1"/>
                </a:solidFill>
                <a:latin typeface="Calibri Normaal" charset="0"/>
              </a:defRPr>
            </a:lvl1pPr>
          </a:lstStyle>
          <a:p>
            <a:fld id="{792ACAE6-5620-44FE-8264-418033AB3390}" type="datetime1">
              <a:rPr lang="en-US" smtClean="0"/>
              <a:t>10/14/2024</a:t>
            </a:fld>
            <a:endParaRPr lang="en-US"/>
          </a:p>
        </p:txBody>
      </p:sp>
      <p:pic>
        <p:nvPicPr>
          <p:cNvPr id="10" name="Afbeelding 9"/>
          <p:cNvPicPr>
            <a:picLocks noChangeAspect="1"/>
          </p:cNvPicPr>
          <p:nvPr/>
        </p:nvPicPr>
        <p:blipFill>
          <a:blip r:embed="rId4"/>
          <a:stretch>
            <a:fillRect/>
          </a:stretch>
        </p:blipFill>
        <p:spPr>
          <a:xfrm>
            <a:off x="0" y="6608790"/>
            <a:ext cx="12192000" cy="258835"/>
          </a:xfrm>
          <a:prstGeom prst="rect">
            <a:avLst/>
          </a:prstGeom>
        </p:spPr>
      </p:pic>
      <p:sp>
        <p:nvSpPr>
          <p:cNvPr id="12" name="Tijdelijke aanduiding voor voettekst 10"/>
          <p:cNvSpPr txBox="1">
            <a:spLocks/>
          </p:cNvSpPr>
          <p:nvPr/>
        </p:nvSpPr>
        <p:spPr>
          <a:xfrm>
            <a:off x="914400" y="6608790"/>
            <a:ext cx="4014187" cy="249211"/>
          </a:xfrm>
          <a:prstGeom prst="rect">
            <a:avLst/>
          </a:prstGeom>
        </p:spPr>
        <p:txBody>
          <a:bodyPr vert="horz" lIns="0" tIns="18000" rIns="91440" bIns="45720" rtlCol="0" anchor="ctr"/>
          <a:lstStyle>
            <a:defPPr>
              <a:defRPr lang="en-US"/>
            </a:defPPr>
            <a:lvl1pPr algn="l" rtl="0" eaLnBrk="0" fontAlgn="base" hangingPunct="0">
              <a:spcBef>
                <a:spcPct val="0"/>
              </a:spcBef>
              <a:spcAft>
                <a:spcPct val="0"/>
              </a:spcAft>
              <a:defRPr lang="en-US" sz="1100" b="1" kern="1200" smtClean="0">
                <a:solidFill>
                  <a:schemeClr val="bg1"/>
                </a:solidFill>
                <a:effectLst/>
                <a:latin typeface="Source Sans Pro" charset="0"/>
                <a:ea typeface="Source Sans Pro" charset="0"/>
                <a:cs typeface="Source Sans Pro"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r>
              <a:rPr lang="en-US" sz="1100" b="1" i="0" dirty="0">
                <a:latin typeface="Calibri" charset="0"/>
                <a:ea typeface="Calibri" charset="0"/>
                <a:cs typeface="Calibri" charset="0"/>
              </a:rPr>
              <a:t>ACTUARIAL ASSOCIATION OF EUROPE</a:t>
            </a:r>
          </a:p>
        </p:txBody>
      </p:sp>
      <p:pic>
        <p:nvPicPr>
          <p:cNvPr id="6" name="Afbeelding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813494" y="93224"/>
            <a:ext cx="3119506" cy="910077"/>
          </a:xfrm>
          <a:prstGeom prst="rect">
            <a:avLst/>
          </a:prstGeom>
        </p:spPr>
      </p:pic>
    </p:spTree>
    <p:extLst>
      <p:ext uri="{BB962C8B-B14F-4D97-AF65-F5344CB8AC3E}">
        <p14:creationId xmlns:p14="http://schemas.microsoft.com/office/powerpoint/2010/main" val="4079865262"/>
      </p:ext>
    </p:extLst>
  </p:cSld>
  <p:clrMapOvr>
    <a:masterClrMapping/>
  </p:clrMapOvr>
  <p:transition spd="med">
    <p:pull dir="d"/>
  </p:transition>
  <p:hf sldNum="0" hdr="0" ft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0_Sub_Titeldia 2">
    <p:spTree>
      <p:nvGrpSpPr>
        <p:cNvPr id="1" name=""/>
        <p:cNvGrpSpPr/>
        <p:nvPr/>
      </p:nvGrpSpPr>
      <p:grpSpPr>
        <a:xfrm>
          <a:off x="0" y="0"/>
          <a:ext cx="0" cy="0"/>
          <a:chOff x="0" y="0"/>
          <a:chExt cx="0" cy="0"/>
        </a:xfrm>
      </p:grpSpPr>
      <p:sp>
        <p:nvSpPr>
          <p:cNvPr id="13315" name="Rectangle 3"/>
          <p:cNvSpPr>
            <a:spLocks noGrp="1" noChangeArrowheads="1"/>
          </p:cNvSpPr>
          <p:nvPr>
            <p:ph type="ctrTitle" sz="quarter" hasCustomPrompt="1"/>
          </p:nvPr>
        </p:nvSpPr>
        <p:spPr>
          <a:xfrm>
            <a:off x="914400" y="3005838"/>
            <a:ext cx="10058400" cy="609600"/>
          </a:xfrm>
          <a:prstGeom prst="rect">
            <a:avLst/>
          </a:prstGeom>
          <a:extLst>
            <a:ext uri="{909E8E84-426E-40dd-AFC4-6F175D3DCCD1}">
              <a14:hiddenFill xmlns="" xmlns:a14="http://schemas.microsoft.com/office/drawing/2010/main">
                <a:solidFill>
                  <a:srgbClr val="66400C"/>
                </a:solidFill>
              </a14:hiddenFill>
            </a:ext>
          </a:extLst>
        </p:spPr>
        <p:txBody>
          <a:bodyPr anchor="ctr"/>
          <a:lstStyle>
            <a:lvl1pPr>
              <a:defRPr>
                <a:solidFill>
                  <a:schemeClr val="accent1"/>
                </a:solidFill>
              </a:defRPr>
            </a:lvl1pPr>
          </a:lstStyle>
          <a:p>
            <a:r>
              <a:rPr lang="en-US" dirty="0"/>
              <a:t>ACTUARIAL ASSOCIATION OF EUROPE</a:t>
            </a:r>
          </a:p>
        </p:txBody>
      </p:sp>
      <p:sp>
        <p:nvSpPr>
          <p:cNvPr id="13316" name="Rectangle 4"/>
          <p:cNvSpPr>
            <a:spLocks noGrp="1" noChangeArrowheads="1"/>
          </p:cNvSpPr>
          <p:nvPr>
            <p:ph type="subTitle" idx="1"/>
          </p:nvPr>
        </p:nvSpPr>
        <p:spPr>
          <a:xfrm>
            <a:off x="914400" y="4072638"/>
            <a:ext cx="10058400" cy="382284"/>
          </a:xfrm>
          <a:extLst>
            <a:ext uri="{909E8E84-426E-40dd-AFC4-6F175D3DCCD1}">
              <a14:hiddenFill xmlns="" xmlns:a14="http://schemas.microsoft.com/office/drawing/2010/main">
                <a:solidFill>
                  <a:schemeClr val="accent1"/>
                </a:solidFill>
              </a14:hiddenFill>
            </a:ext>
          </a:extLst>
        </p:spPr>
        <p:txBody>
          <a:bodyPr anchor="ctr">
            <a:spAutoFit/>
          </a:bodyPr>
          <a:lstStyle>
            <a:lvl1pPr marL="0" indent="0">
              <a:defRPr sz="2200"/>
            </a:lvl1pPr>
          </a:lstStyle>
          <a:p>
            <a:pPr lvl="0"/>
            <a:r>
              <a:rPr lang="en-US" noProof="0"/>
              <a:t>Click to edit Master subtitle style</a:t>
            </a:r>
            <a:endParaRPr lang="en-GB" noProof="0" dirty="0"/>
          </a:p>
        </p:txBody>
      </p:sp>
      <p:sp>
        <p:nvSpPr>
          <p:cNvPr id="13317" name="Text Box 5"/>
          <p:cNvSpPr txBox="1">
            <a:spLocks noChangeArrowheads="1"/>
          </p:cNvSpPr>
          <p:nvPr/>
        </p:nvSpPr>
        <p:spPr bwMode="auto">
          <a:xfrm>
            <a:off x="1401234" y="5194300"/>
            <a:ext cx="320601" cy="400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19" name="Text Box 7"/>
          <p:cNvSpPr txBox="1">
            <a:spLocks noChangeArrowheads="1"/>
          </p:cNvSpPr>
          <p:nvPr/>
        </p:nvSpPr>
        <p:spPr bwMode="auto">
          <a:xfrm>
            <a:off x="1524000" y="1905000"/>
            <a:ext cx="8636000" cy="400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20" name="Rectangle 8"/>
          <p:cNvSpPr>
            <a:spLocks noGrp="1" noChangeArrowheads="1"/>
          </p:cNvSpPr>
          <p:nvPr>
            <p:ph type="dt" sz="quarter" idx="2"/>
          </p:nvPr>
        </p:nvSpPr>
        <p:spPr bwMode="auto">
          <a:xfrm>
            <a:off x="2438400" y="5943600"/>
            <a:ext cx="8534400" cy="457200"/>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rgbClr val="003741"/>
                </a:solidFill>
                <a:latin typeface="Calibri Normaal" charset="0"/>
              </a:defRPr>
            </a:lvl1pPr>
          </a:lstStyle>
          <a:p>
            <a:fld id="{792ACAE6-5620-44FE-8264-418033AB3390}" type="datetime1">
              <a:rPr lang="en-US" smtClean="0"/>
              <a:t>10/14/2024</a:t>
            </a:fld>
            <a:endParaRPr lang="en-US"/>
          </a:p>
        </p:txBody>
      </p:sp>
      <p:pic>
        <p:nvPicPr>
          <p:cNvPr id="10" name="Afbeelding 9"/>
          <p:cNvPicPr>
            <a:picLocks noChangeAspect="1"/>
          </p:cNvPicPr>
          <p:nvPr/>
        </p:nvPicPr>
        <p:blipFill>
          <a:blip r:embed="rId2"/>
          <a:stretch>
            <a:fillRect/>
          </a:stretch>
        </p:blipFill>
        <p:spPr>
          <a:xfrm>
            <a:off x="0" y="6608790"/>
            <a:ext cx="12192000" cy="258835"/>
          </a:xfrm>
          <a:prstGeom prst="rect">
            <a:avLst/>
          </a:prstGeom>
        </p:spPr>
      </p:pic>
      <p:sp>
        <p:nvSpPr>
          <p:cNvPr id="12" name="Tijdelijke aanduiding voor voettekst 10"/>
          <p:cNvSpPr txBox="1">
            <a:spLocks/>
          </p:cNvSpPr>
          <p:nvPr/>
        </p:nvSpPr>
        <p:spPr>
          <a:xfrm>
            <a:off x="914400" y="6608790"/>
            <a:ext cx="4014187" cy="249211"/>
          </a:xfrm>
          <a:prstGeom prst="rect">
            <a:avLst/>
          </a:prstGeom>
        </p:spPr>
        <p:txBody>
          <a:bodyPr vert="horz" lIns="0" tIns="18000" rIns="91440" bIns="45720" rtlCol="0" anchor="ctr"/>
          <a:lstStyle>
            <a:defPPr>
              <a:defRPr lang="en-US"/>
            </a:defPPr>
            <a:lvl1pPr algn="l" rtl="0" eaLnBrk="0" fontAlgn="base" hangingPunct="0">
              <a:spcBef>
                <a:spcPct val="0"/>
              </a:spcBef>
              <a:spcAft>
                <a:spcPct val="0"/>
              </a:spcAft>
              <a:defRPr lang="en-US" sz="1100" b="1" kern="1200" smtClean="0">
                <a:solidFill>
                  <a:schemeClr val="bg1"/>
                </a:solidFill>
                <a:effectLst/>
                <a:latin typeface="Source Sans Pro" charset="0"/>
                <a:ea typeface="Source Sans Pro" charset="0"/>
                <a:cs typeface="Source Sans Pro"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r>
              <a:rPr lang="en-US" sz="1100" b="1" i="0" dirty="0">
                <a:latin typeface="Calibri" charset="0"/>
                <a:ea typeface="Calibri" charset="0"/>
                <a:cs typeface="Calibri" charset="0"/>
              </a:rPr>
              <a:t>ACTUARIAL ASSOCIATION OF EUROPE</a:t>
            </a:r>
          </a:p>
        </p:txBody>
      </p:sp>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 y="1044000"/>
            <a:ext cx="12218147" cy="1906031"/>
          </a:xfrm>
          <a:prstGeom prst="rect">
            <a:avLst/>
          </a:prstGeom>
        </p:spPr>
      </p:pic>
      <p:pic>
        <p:nvPicPr>
          <p:cNvPr id="18" name="Afbeelding 1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791460" y="93224"/>
            <a:ext cx="3141540" cy="910077"/>
          </a:xfrm>
          <a:prstGeom prst="rect">
            <a:avLst/>
          </a:prstGeom>
        </p:spPr>
      </p:pic>
    </p:spTree>
    <p:extLst>
      <p:ext uri="{BB962C8B-B14F-4D97-AF65-F5344CB8AC3E}">
        <p14:creationId xmlns:p14="http://schemas.microsoft.com/office/powerpoint/2010/main" val="3873845962"/>
      </p:ext>
    </p:extLst>
  </p:cSld>
  <p:clrMapOvr>
    <a:masterClrMapping/>
  </p:clrMapOvr>
  <p:transition spd="med">
    <p:pull dir="d"/>
  </p:transition>
  <p:hf sldNum="0" hdr="0" ft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Kop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en-US"/>
              <a:t>Click to edit Master title style</a:t>
            </a:r>
            <a:endParaRPr lang="nl-NL" dirty="0"/>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4" name="Tijdelijke aanduiding voor voettekst 3"/>
          <p:cNvSpPr>
            <a:spLocks noGrp="1"/>
          </p:cNvSpPr>
          <p:nvPr>
            <p:ph type="ftr" sz="quarter" idx="11"/>
          </p:nvPr>
        </p:nvSpPr>
        <p:spPr/>
        <p:txBody>
          <a:bodyPr/>
          <a:lstStyle/>
          <a:p>
            <a:r>
              <a:rPr lang="en-US" dirty="0"/>
              <a:t>ACTUARIAL ASSOCIATION OF EUROPE</a:t>
            </a:r>
          </a:p>
        </p:txBody>
      </p:sp>
      <p:sp>
        <p:nvSpPr>
          <p:cNvPr id="6" name="Tijdelijke aanduiding voor inhoud 5"/>
          <p:cNvSpPr>
            <a:spLocks noGrp="1"/>
          </p:cNvSpPr>
          <p:nvPr>
            <p:ph sz="quarter" idx="12"/>
          </p:nvPr>
        </p:nvSpPr>
        <p:spPr>
          <a:xfrm>
            <a:off x="407625" y="1376314"/>
            <a:ext cx="11490592" cy="5040000"/>
          </a:xfrm>
        </p:spPr>
        <p:txBody>
          <a:bodyPr>
            <a:noAutofit/>
          </a:bodyPr>
          <a:lstStyle>
            <a:lvl1pPr marL="0" indent="0" algn="l">
              <a:spcBef>
                <a:spcPts val="600"/>
              </a:spcBef>
              <a:defRPr/>
            </a:lvl1pPr>
            <a:lvl2pPr marL="252000" indent="-252000">
              <a:spcBef>
                <a:spcPts val="600"/>
              </a:spcBef>
              <a:defRPr/>
            </a:lvl2pPr>
            <a:lvl3pPr marL="504000" indent="-252000">
              <a:spcBef>
                <a:spcPts val="600"/>
              </a:spcBef>
              <a:defRPr/>
            </a:lvl3pPr>
            <a:lvl4pPr indent="-252000">
              <a:spcBef>
                <a:spcPts val="600"/>
              </a:spcBef>
              <a:defRPr/>
            </a:lvl4pPr>
            <a:lvl5pPr>
              <a:spcBef>
                <a:spcPts val="0"/>
              </a:spcBef>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71624994"/>
      </p:ext>
    </p:extLst>
  </p:cSld>
  <p:clrMapOvr>
    <a:masterClrMapping/>
  </p:clrMapOvr>
  <p:transition spd="med">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Kop en veel tekst 2">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en-US"/>
              <a:t>Click to edit Master title style</a:t>
            </a:r>
            <a:endParaRPr lang="nl-NL" dirty="0"/>
          </a:p>
        </p:txBody>
      </p:sp>
      <p:sp>
        <p:nvSpPr>
          <p:cNvPr id="3" name="Tijdelijke aanduiding voor dianummer 2"/>
          <p:cNvSpPr>
            <a:spLocks noGrp="1"/>
          </p:cNvSpPr>
          <p:nvPr>
            <p:ph type="sldNum" sz="quarter" idx="10"/>
          </p:nvPr>
        </p:nvSpPr>
        <p:spPr/>
        <p:txBody>
          <a:bodyPr/>
          <a:lstStyle/>
          <a:p>
            <a:fld id="{D7222577-F918-4351-90A6-69028D5D5164}" type="slidenum">
              <a:rPr lang="en-US" smtClean="0"/>
              <a:pPr/>
              <a:t>‹#›</a:t>
            </a:fld>
            <a:endParaRPr lang="en-US" dirty="0"/>
          </a:p>
        </p:txBody>
      </p:sp>
      <p:sp>
        <p:nvSpPr>
          <p:cNvPr id="4" name="Tijdelijke aanduiding voor voettekst 3"/>
          <p:cNvSpPr>
            <a:spLocks noGrp="1"/>
          </p:cNvSpPr>
          <p:nvPr>
            <p:ph type="ftr" sz="quarter" idx="11"/>
          </p:nvPr>
        </p:nvSpPr>
        <p:spPr/>
        <p:txBody>
          <a:bodyPr/>
          <a:lstStyle/>
          <a:p>
            <a:r>
              <a:rPr lang="en-GB" dirty="0"/>
              <a:t>ACTUARIAL ASSOCIATION OF EUROPE</a:t>
            </a:r>
          </a:p>
        </p:txBody>
      </p:sp>
      <p:sp>
        <p:nvSpPr>
          <p:cNvPr id="6" name="Tijdelijke aanduiding voor inhoud 5"/>
          <p:cNvSpPr>
            <a:spLocks noGrp="1"/>
          </p:cNvSpPr>
          <p:nvPr>
            <p:ph sz="quarter" idx="12"/>
          </p:nvPr>
        </p:nvSpPr>
        <p:spPr>
          <a:xfrm>
            <a:off x="407623" y="1376314"/>
            <a:ext cx="11490593" cy="5040000"/>
          </a:xfrm>
        </p:spPr>
        <p:txBody>
          <a:bodyPr>
            <a:noAutofit/>
          </a:bodyPr>
          <a:lstStyle>
            <a:lvl1pPr marL="0" indent="0" algn="l">
              <a:lnSpc>
                <a:spcPct val="120000"/>
              </a:lnSpc>
              <a:spcBef>
                <a:spcPts val="600"/>
              </a:spcBef>
              <a:defRPr sz="2000"/>
            </a:lvl1pPr>
            <a:lvl2pPr marL="252000" indent="-252000">
              <a:lnSpc>
                <a:spcPct val="120000"/>
              </a:lnSpc>
              <a:spcBef>
                <a:spcPts val="600"/>
              </a:spcBef>
              <a:defRPr sz="2000"/>
            </a:lvl2pPr>
            <a:lvl3pPr marL="504000" indent="-252000">
              <a:lnSpc>
                <a:spcPct val="120000"/>
              </a:lnSpc>
              <a:spcBef>
                <a:spcPts val="600"/>
              </a:spcBef>
              <a:defRPr sz="2000"/>
            </a:lvl3pPr>
            <a:lvl4pPr indent="-252000">
              <a:lnSpc>
                <a:spcPct val="120000"/>
              </a:lnSpc>
              <a:spcBef>
                <a:spcPts val="600"/>
              </a:spcBef>
              <a:defRPr sz="2000"/>
            </a:lvl4pPr>
            <a:lvl5pPr>
              <a:spcBef>
                <a:spcPts val="0"/>
              </a:spcBef>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839223024"/>
      </p:ext>
    </p:extLst>
  </p:cSld>
  <p:clrMapOvr>
    <a:masterClrMapping/>
  </p:clrMapOvr>
  <p:transition spd="med">
    <p:pull dir="d"/>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Kop en veel tekst 2">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en-US"/>
              <a:t>Click to edit Master title style</a:t>
            </a:r>
            <a:endParaRPr lang="nl-NL" dirty="0"/>
          </a:p>
        </p:txBody>
      </p:sp>
      <p:sp>
        <p:nvSpPr>
          <p:cNvPr id="3" name="Tijdelijke aanduiding voor dianummer 2"/>
          <p:cNvSpPr>
            <a:spLocks noGrp="1"/>
          </p:cNvSpPr>
          <p:nvPr>
            <p:ph type="sldNum" sz="quarter" idx="10"/>
          </p:nvPr>
        </p:nvSpPr>
        <p:spPr/>
        <p:txBody>
          <a:bodyPr/>
          <a:lstStyle/>
          <a:p>
            <a:fld id="{D7222577-F918-4351-90A6-69028D5D5164}" type="slidenum">
              <a:rPr lang="en-US" smtClean="0"/>
              <a:pPr/>
              <a:t>‹#›</a:t>
            </a:fld>
            <a:endParaRPr lang="en-US" dirty="0"/>
          </a:p>
        </p:txBody>
      </p:sp>
      <p:sp>
        <p:nvSpPr>
          <p:cNvPr id="4" name="Tijdelijke aanduiding voor voettekst 3"/>
          <p:cNvSpPr>
            <a:spLocks noGrp="1"/>
          </p:cNvSpPr>
          <p:nvPr>
            <p:ph type="ftr" sz="quarter" idx="11"/>
          </p:nvPr>
        </p:nvSpPr>
        <p:spPr/>
        <p:txBody>
          <a:bodyPr/>
          <a:lstStyle/>
          <a:p>
            <a:r>
              <a:rPr lang="en-GB" dirty="0"/>
              <a:t>ACTUARIAL ASSOCIATION OF EUROPE</a:t>
            </a:r>
          </a:p>
        </p:txBody>
      </p:sp>
      <p:sp>
        <p:nvSpPr>
          <p:cNvPr id="6" name="Tijdelijke aanduiding voor inhoud 5"/>
          <p:cNvSpPr>
            <a:spLocks noGrp="1"/>
          </p:cNvSpPr>
          <p:nvPr>
            <p:ph sz="quarter" idx="12"/>
          </p:nvPr>
        </p:nvSpPr>
        <p:spPr>
          <a:xfrm>
            <a:off x="407624" y="1376314"/>
            <a:ext cx="8197661" cy="4992588"/>
          </a:xfrm>
        </p:spPr>
        <p:txBody>
          <a:bodyPr>
            <a:noAutofit/>
          </a:bodyPr>
          <a:lstStyle>
            <a:lvl1pPr marL="0" indent="0" algn="l">
              <a:lnSpc>
                <a:spcPct val="120000"/>
              </a:lnSpc>
              <a:spcBef>
                <a:spcPts val="600"/>
              </a:spcBef>
              <a:defRPr sz="2000"/>
            </a:lvl1pPr>
            <a:lvl2pPr marL="252000" indent="-252000">
              <a:lnSpc>
                <a:spcPct val="120000"/>
              </a:lnSpc>
              <a:spcBef>
                <a:spcPts val="600"/>
              </a:spcBef>
              <a:defRPr sz="2000"/>
            </a:lvl2pPr>
            <a:lvl3pPr marL="504000" indent="-252000">
              <a:lnSpc>
                <a:spcPct val="120000"/>
              </a:lnSpc>
              <a:spcBef>
                <a:spcPts val="600"/>
              </a:spcBef>
              <a:defRPr sz="2000"/>
            </a:lvl3pPr>
            <a:lvl4pPr indent="-252000">
              <a:lnSpc>
                <a:spcPct val="120000"/>
              </a:lnSpc>
              <a:spcBef>
                <a:spcPts val="600"/>
              </a:spcBef>
              <a:defRPr sz="2000"/>
            </a:lvl4pPr>
            <a:lvl5pPr>
              <a:spcBef>
                <a:spcPts val="0"/>
              </a:spcBef>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jdelijke aanduiding voor inhoud 5"/>
          <p:cNvSpPr>
            <a:spLocks noGrp="1" noChangeAspect="1"/>
          </p:cNvSpPr>
          <p:nvPr>
            <p:ph sz="quarter" idx="13"/>
          </p:nvPr>
        </p:nvSpPr>
        <p:spPr>
          <a:xfrm>
            <a:off x="8920335" y="1381559"/>
            <a:ext cx="2977881" cy="2513640"/>
          </a:xfrm>
        </p:spPr>
        <p:txBody>
          <a:bodyPr/>
          <a:lstStyle>
            <a:lvl1pPr marL="19080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en-US"/>
              <a:t>Click to edit Master text styles</a:t>
            </a:r>
          </a:p>
        </p:txBody>
      </p:sp>
      <p:sp>
        <p:nvSpPr>
          <p:cNvPr id="8" name="Tijdelijke aanduiding voor inhoud 5"/>
          <p:cNvSpPr>
            <a:spLocks noGrp="1"/>
          </p:cNvSpPr>
          <p:nvPr>
            <p:ph sz="quarter" idx="14" hasCustomPrompt="1"/>
          </p:nvPr>
        </p:nvSpPr>
        <p:spPr>
          <a:xfrm>
            <a:off x="8920336" y="3914620"/>
            <a:ext cx="2977880" cy="740122"/>
          </a:xfrm>
        </p:spPr>
        <p:txBody>
          <a:bodyPr rIns="0"/>
          <a:lstStyle>
            <a:lvl1pPr marL="190800" algn="r">
              <a:lnSpc>
                <a:spcPts val="2600"/>
              </a:lnSpc>
              <a:spcBef>
                <a:spcPts val="0"/>
              </a:spcBef>
              <a:defRPr sz="1600" b="0" baseline="0">
                <a:solidFill>
                  <a:schemeClr val="accent3"/>
                </a:solidFill>
              </a:defRPr>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Plaats Naam</a:t>
            </a:r>
          </a:p>
        </p:txBody>
      </p:sp>
    </p:spTree>
    <p:extLst>
      <p:ext uri="{BB962C8B-B14F-4D97-AF65-F5344CB8AC3E}">
        <p14:creationId xmlns:p14="http://schemas.microsoft.com/office/powerpoint/2010/main" val="1321297248"/>
      </p:ext>
    </p:extLst>
  </p:cSld>
  <p:clrMapOvr>
    <a:masterClrMapping/>
  </p:clrMapOvr>
  <p:transition spd="med">
    <p:pull dir="d"/>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Kop en veel teks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en-US"/>
              <a:t>Click to edit Master title style</a:t>
            </a:r>
            <a:endParaRPr lang="nl-NL" dirty="0"/>
          </a:p>
        </p:txBody>
      </p:sp>
      <p:sp>
        <p:nvSpPr>
          <p:cNvPr id="3" name="Tijdelijke aanduiding voor dianummer 2"/>
          <p:cNvSpPr>
            <a:spLocks noGrp="1"/>
          </p:cNvSpPr>
          <p:nvPr>
            <p:ph type="sldNum" sz="quarter" idx="10"/>
          </p:nvPr>
        </p:nvSpPr>
        <p:spPr/>
        <p:txBody>
          <a:bodyPr/>
          <a:lstStyle/>
          <a:p>
            <a:fld id="{D7222577-F918-4351-90A6-69028D5D5164}" type="slidenum">
              <a:rPr lang="en-US" smtClean="0"/>
              <a:pPr/>
              <a:t>‹#›</a:t>
            </a:fld>
            <a:endParaRPr lang="en-US" dirty="0"/>
          </a:p>
        </p:txBody>
      </p:sp>
      <p:sp>
        <p:nvSpPr>
          <p:cNvPr id="4" name="Tijdelijke aanduiding voor voettekst 3"/>
          <p:cNvSpPr>
            <a:spLocks noGrp="1"/>
          </p:cNvSpPr>
          <p:nvPr>
            <p:ph type="ftr" sz="quarter" idx="11"/>
          </p:nvPr>
        </p:nvSpPr>
        <p:spPr/>
        <p:txBody>
          <a:bodyPr/>
          <a:lstStyle/>
          <a:p>
            <a:r>
              <a:rPr lang="en-GB" dirty="0"/>
              <a:t>ACTUARIAL ASSOCIATION OF EUROPE</a:t>
            </a:r>
          </a:p>
        </p:txBody>
      </p:sp>
      <p:sp>
        <p:nvSpPr>
          <p:cNvPr id="6" name="Tijdelijke aanduiding voor inhoud 5"/>
          <p:cNvSpPr>
            <a:spLocks noGrp="1"/>
          </p:cNvSpPr>
          <p:nvPr>
            <p:ph sz="quarter" idx="12"/>
          </p:nvPr>
        </p:nvSpPr>
        <p:spPr>
          <a:xfrm>
            <a:off x="407624" y="1375200"/>
            <a:ext cx="11490593" cy="5040000"/>
          </a:xfrm>
        </p:spPr>
        <p:txBody>
          <a:bodyPr/>
          <a:lstStyle>
            <a:lvl1pPr marL="0" indent="0">
              <a:lnSpc>
                <a:spcPct val="120000"/>
              </a:lnSpc>
              <a:spcBef>
                <a:spcPts val="600"/>
              </a:spcBef>
              <a:defRPr sz="2000"/>
            </a:lvl1pPr>
            <a:lvl2pPr>
              <a:lnSpc>
                <a:spcPct val="120000"/>
              </a:lnSpc>
              <a:spcBef>
                <a:spcPts val="600"/>
              </a:spcBef>
              <a:defRPr sz="2000"/>
            </a:lvl2pPr>
            <a:lvl3pPr>
              <a:lnSpc>
                <a:spcPct val="120000"/>
              </a:lnSpc>
              <a:spcBef>
                <a:spcPts val="600"/>
              </a:spcBef>
              <a:defRPr sz="2000"/>
            </a:lvl3pPr>
            <a:lvl4pPr>
              <a:lnSpc>
                <a:spcPct val="120000"/>
              </a:lnSpc>
              <a:spcBef>
                <a:spcPts val="600"/>
              </a:spcBef>
              <a:defRPr sz="2000"/>
            </a:lvl4pPr>
            <a:lvl5pPr>
              <a:lnSpc>
                <a:spcPct val="120000"/>
              </a:lnSpc>
              <a:spcBef>
                <a:spcPts val="600"/>
              </a:spcBef>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Tree>
    <p:extLst>
      <p:ext uri="{BB962C8B-B14F-4D97-AF65-F5344CB8AC3E}">
        <p14:creationId xmlns:p14="http://schemas.microsoft.com/office/powerpoint/2010/main" val="869425282"/>
      </p:ext>
    </p:extLst>
  </p:cSld>
  <p:clrMapOvr>
    <a:masterClrMapping/>
  </p:clrMapOvr>
  <p:transition spd="med">
    <p:pull dir="d"/>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Kop en veel 2C tekst">
    <p:spTree>
      <p:nvGrpSpPr>
        <p:cNvPr id="1" name=""/>
        <p:cNvGrpSpPr/>
        <p:nvPr/>
      </p:nvGrpSpPr>
      <p:grpSpPr>
        <a:xfrm>
          <a:off x="0" y="0"/>
          <a:ext cx="0" cy="0"/>
          <a:chOff x="0" y="0"/>
          <a:chExt cx="0" cy="0"/>
        </a:xfrm>
      </p:grpSpPr>
      <p:sp>
        <p:nvSpPr>
          <p:cNvPr id="2" name="Titel 1"/>
          <p:cNvSpPr>
            <a:spLocks noGrp="1"/>
          </p:cNvSpPr>
          <p:nvPr>
            <p:ph type="title"/>
          </p:nvPr>
        </p:nvSpPr>
        <p:spPr>
          <a:xfrm>
            <a:off x="319490" y="715163"/>
            <a:ext cx="11578728" cy="648392"/>
          </a:xfrm>
        </p:spPr>
        <p:txBody>
          <a:bodyPr>
            <a:normAutofit/>
          </a:bodyPr>
          <a:lstStyle>
            <a:lvl1pPr>
              <a:defRPr sz="3200"/>
            </a:lvl1pPr>
          </a:lstStyle>
          <a:p>
            <a:r>
              <a:rPr lang="en-US"/>
              <a:t>Click to edit Master title style</a:t>
            </a:r>
            <a:endParaRPr lang="nl-NL" dirty="0"/>
          </a:p>
        </p:txBody>
      </p:sp>
      <p:sp>
        <p:nvSpPr>
          <p:cNvPr id="3" name="Tijdelijke aanduiding voor dianummer 2"/>
          <p:cNvSpPr>
            <a:spLocks noGrp="1"/>
          </p:cNvSpPr>
          <p:nvPr>
            <p:ph type="sldNum" sz="quarter" idx="10"/>
          </p:nvPr>
        </p:nvSpPr>
        <p:spPr/>
        <p:txBody>
          <a:bodyPr/>
          <a:lstStyle/>
          <a:p>
            <a:fld id="{D7222577-F918-4351-90A6-69028D5D5164}" type="slidenum">
              <a:rPr lang="en-US" smtClean="0"/>
              <a:pPr/>
              <a:t>‹#›</a:t>
            </a:fld>
            <a:endParaRPr lang="en-US" dirty="0"/>
          </a:p>
        </p:txBody>
      </p:sp>
      <p:sp>
        <p:nvSpPr>
          <p:cNvPr id="4" name="Tijdelijke aanduiding voor voettekst 3"/>
          <p:cNvSpPr>
            <a:spLocks noGrp="1"/>
          </p:cNvSpPr>
          <p:nvPr>
            <p:ph type="ftr" sz="quarter" idx="11"/>
          </p:nvPr>
        </p:nvSpPr>
        <p:spPr/>
        <p:txBody>
          <a:bodyPr/>
          <a:lstStyle/>
          <a:p>
            <a:r>
              <a:rPr lang="en-GB" dirty="0"/>
              <a:t>ACTUARIAL ASSOCIATION OF EUROPE</a:t>
            </a:r>
          </a:p>
        </p:txBody>
      </p:sp>
      <p:sp>
        <p:nvSpPr>
          <p:cNvPr id="6" name="Tijdelijke aanduiding voor inhoud 5"/>
          <p:cNvSpPr>
            <a:spLocks noGrp="1"/>
          </p:cNvSpPr>
          <p:nvPr>
            <p:ph sz="quarter" idx="12"/>
          </p:nvPr>
        </p:nvSpPr>
        <p:spPr>
          <a:xfrm>
            <a:off x="319490" y="1375200"/>
            <a:ext cx="5618603" cy="5040000"/>
          </a:xfrm>
        </p:spPr>
        <p:txBody>
          <a:bodyPr/>
          <a:lstStyle>
            <a:lvl1pPr marL="0" indent="0">
              <a:lnSpc>
                <a:spcPct val="120000"/>
              </a:lnSpc>
              <a:spcBef>
                <a:spcPts val="600"/>
              </a:spcBef>
              <a:defRPr sz="2000"/>
            </a:lvl1pPr>
            <a:lvl2pPr>
              <a:lnSpc>
                <a:spcPct val="120000"/>
              </a:lnSpc>
              <a:spcBef>
                <a:spcPts val="600"/>
              </a:spcBef>
              <a:defRPr sz="2000"/>
            </a:lvl2pPr>
            <a:lvl3pPr>
              <a:lnSpc>
                <a:spcPct val="120000"/>
              </a:lnSpc>
              <a:spcBef>
                <a:spcPts val="600"/>
              </a:spcBef>
              <a:defRPr sz="2000"/>
            </a:lvl3pPr>
            <a:lvl4pPr>
              <a:lnSpc>
                <a:spcPct val="120000"/>
              </a:lnSpc>
              <a:spcBef>
                <a:spcPts val="600"/>
              </a:spcBef>
              <a:defRPr sz="2000"/>
            </a:lvl4pPr>
            <a:lvl5pPr>
              <a:lnSpc>
                <a:spcPct val="120000"/>
              </a:lnSpc>
              <a:spcBef>
                <a:spcPts val="600"/>
              </a:spcBef>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7" name="Tartalom helye 6">
            <a:extLst>
              <a:ext uri="{FF2B5EF4-FFF2-40B4-BE49-F238E27FC236}">
                <a16:creationId xmlns:a16="http://schemas.microsoft.com/office/drawing/2014/main" id="{A5F34DF1-00BD-4588-9A10-BC730C351432}"/>
              </a:ext>
            </a:extLst>
          </p:cNvPr>
          <p:cNvSpPr>
            <a:spLocks noGrp="1"/>
          </p:cNvSpPr>
          <p:nvPr>
            <p:ph sz="quarter" idx="13" hasCustomPrompt="1"/>
          </p:nvPr>
        </p:nvSpPr>
        <p:spPr>
          <a:xfrm>
            <a:off x="6253909" y="1374775"/>
            <a:ext cx="5644404" cy="5040313"/>
          </a:xfrm>
        </p:spPr>
        <p:txBody>
          <a:bodyPr/>
          <a:lstStyle>
            <a:lvl1pPr>
              <a:defRPr sz="2000"/>
            </a:lvl1pPr>
            <a:lvl2pPr>
              <a:defRPr sz="2000"/>
            </a:lvl2pPr>
            <a:lvl3pPr>
              <a:defRPr sz="2000"/>
            </a:lvl3pPr>
            <a:lvl4pPr>
              <a:defRPr sz="2000"/>
            </a:lvl4pPr>
            <a:lvl5pPr>
              <a:defRPr sz="2000"/>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a:p>
            <a:pPr lvl="0"/>
            <a:endParaRPr lang="hu-HU" dirty="0"/>
          </a:p>
        </p:txBody>
      </p:sp>
    </p:spTree>
    <p:extLst>
      <p:ext uri="{BB962C8B-B14F-4D97-AF65-F5344CB8AC3E}">
        <p14:creationId xmlns:p14="http://schemas.microsoft.com/office/powerpoint/2010/main" val="563323337"/>
      </p:ext>
    </p:extLst>
  </p:cSld>
  <p:clrMapOvr>
    <a:masterClrMapping/>
  </p:clrMapOvr>
  <p:transition spd="med">
    <p:pull dir="d"/>
  </p:transition>
  <p:hf sldNum="0" hdr="0" ft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_Kop en 2veel 2C tekst">
    <p:spTree>
      <p:nvGrpSpPr>
        <p:cNvPr id="1" name=""/>
        <p:cNvGrpSpPr/>
        <p:nvPr/>
      </p:nvGrpSpPr>
      <p:grpSpPr>
        <a:xfrm>
          <a:off x="0" y="0"/>
          <a:ext cx="0" cy="0"/>
          <a:chOff x="0" y="0"/>
          <a:chExt cx="0" cy="0"/>
        </a:xfrm>
      </p:grpSpPr>
      <p:sp>
        <p:nvSpPr>
          <p:cNvPr id="2" name="Titel 1"/>
          <p:cNvSpPr>
            <a:spLocks noGrp="1"/>
          </p:cNvSpPr>
          <p:nvPr>
            <p:ph type="title"/>
          </p:nvPr>
        </p:nvSpPr>
        <p:spPr>
          <a:xfrm>
            <a:off x="385590" y="715163"/>
            <a:ext cx="5530469" cy="648392"/>
          </a:xfrm>
        </p:spPr>
        <p:txBody>
          <a:bodyPr>
            <a:normAutofit/>
          </a:bodyPr>
          <a:lstStyle>
            <a:lvl1pPr>
              <a:defRPr sz="3200"/>
            </a:lvl1pPr>
          </a:lstStyle>
          <a:p>
            <a:r>
              <a:rPr lang="en-US"/>
              <a:t>Click to edit Master title style</a:t>
            </a:r>
            <a:endParaRPr lang="nl-NL" dirty="0"/>
          </a:p>
        </p:txBody>
      </p:sp>
      <p:sp>
        <p:nvSpPr>
          <p:cNvPr id="3" name="Tijdelijke aanduiding voor dianummer 2"/>
          <p:cNvSpPr>
            <a:spLocks noGrp="1"/>
          </p:cNvSpPr>
          <p:nvPr>
            <p:ph type="sldNum" sz="quarter" idx="10"/>
          </p:nvPr>
        </p:nvSpPr>
        <p:spPr/>
        <p:txBody>
          <a:bodyPr/>
          <a:lstStyle/>
          <a:p>
            <a:fld id="{D7222577-F918-4351-90A6-69028D5D5164}" type="slidenum">
              <a:rPr lang="en-US" smtClean="0"/>
              <a:pPr/>
              <a:t>‹#›</a:t>
            </a:fld>
            <a:endParaRPr lang="en-US" dirty="0"/>
          </a:p>
        </p:txBody>
      </p:sp>
      <p:sp>
        <p:nvSpPr>
          <p:cNvPr id="4" name="Tijdelijke aanduiding voor voettekst 3"/>
          <p:cNvSpPr>
            <a:spLocks noGrp="1"/>
          </p:cNvSpPr>
          <p:nvPr>
            <p:ph type="ftr" sz="quarter" idx="11"/>
          </p:nvPr>
        </p:nvSpPr>
        <p:spPr/>
        <p:txBody>
          <a:bodyPr/>
          <a:lstStyle/>
          <a:p>
            <a:r>
              <a:rPr lang="en-GB" dirty="0"/>
              <a:t>ACTUARIAL ASSOCIATION OF EUROPE</a:t>
            </a:r>
          </a:p>
        </p:txBody>
      </p:sp>
      <p:sp>
        <p:nvSpPr>
          <p:cNvPr id="6" name="Tijdelijke aanduiding voor inhoud 5"/>
          <p:cNvSpPr>
            <a:spLocks noGrp="1"/>
          </p:cNvSpPr>
          <p:nvPr>
            <p:ph sz="quarter" idx="12"/>
          </p:nvPr>
        </p:nvSpPr>
        <p:spPr>
          <a:xfrm>
            <a:off x="385591" y="1375624"/>
            <a:ext cx="5530468" cy="5039575"/>
          </a:xfrm>
        </p:spPr>
        <p:txBody>
          <a:bodyPr/>
          <a:lstStyle>
            <a:lvl1pPr marL="0" indent="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7" name="Tartalom helye 6">
            <a:extLst>
              <a:ext uri="{FF2B5EF4-FFF2-40B4-BE49-F238E27FC236}">
                <a16:creationId xmlns:a16="http://schemas.microsoft.com/office/drawing/2014/main" id="{A5F34DF1-00BD-4588-9A10-BC730C351432}"/>
              </a:ext>
            </a:extLst>
          </p:cNvPr>
          <p:cNvSpPr>
            <a:spLocks noGrp="1"/>
          </p:cNvSpPr>
          <p:nvPr>
            <p:ph sz="quarter" idx="13" hasCustomPrompt="1"/>
          </p:nvPr>
        </p:nvSpPr>
        <p:spPr>
          <a:xfrm>
            <a:off x="6095999" y="1375200"/>
            <a:ext cx="5802313" cy="5039888"/>
          </a:xfrm>
        </p:spPr>
        <p:txBody>
          <a:bodyPr/>
          <a:lstStyle>
            <a:lvl1pPr>
              <a:defRPr sz="2000"/>
            </a:lvl1pPr>
            <a:lvl2pPr>
              <a:defRPr sz="2000"/>
            </a:lvl2pPr>
            <a:lvl3pPr>
              <a:defRPr sz="2000"/>
            </a:lvl3pPr>
            <a:lvl4pPr>
              <a:defRPr sz="2000"/>
            </a:lvl4pPr>
            <a:lvl5pPr>
              <a:defRPr sz="2000"/>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a:p>
            <a:pPr lvl="0"/>
            <a:endParaRPr lang="hu-HU" dirty="0"/>
          </a:p>
        </p:txBody>
      </p:sp>
      <p:sp>
        <p:nvSpPr>
          <p:cNvPr id="10" name="Titel 1">
            <a:extLst>
              <a:ext uri="{FF2B5EF4-FFF2-40B4-BE49-F238E27FC236}">
                <a16:creationId xmlns:a16="http://schemas.microsoft.com/office/drawing/2014/main" id="{8969C64C-7F38-9C84-6979-1132DB1F9B85}"/>
              </a:ext>
            </a:extLst>
          </p:cNvPr>
          <p:cNvSpPr txBox="1">
            <a:spLocks/>
          </p:cNvSpPr>
          <p:nvPr/>
        </p:nvSpPr>
        <p:spPr>
          <a:xfrm>
            <a:off x="6095424" y="707762"/>
            <a:ext cx="5802313" cy="648392"/>
          </a:xfrm>
          <a:prstGeom prst="rect">
            <a:avLst/>
          </a:prstGeom>
        </p:spPr>
        <p:txBody>
          <a:bodyPr vert="horz" lIns="0" tIns="0" rIns="0" bIns="0" rtlCol="0" anchor="t" anchorCtr="0">
            <a:normAutofit/>
          </a:bodyPr>
          <a:lstStyle>
            <a:lvl1pPr algn="l" defTabSz="762000" rtl="0" eaLnBrk="1" fontAlgn="base" hangingPunct="1">
              <a:spcBef>
                <a:spcPct val="0"/>
              </a:spcBef>
              <a:spcAft>
                <a:spcPct val="0"/>
              </a:spcAft>
              <a:defRPr sz="3200" b="1" i="0">
                <a:solidFill>
                  <a:schemeClr val="accent1"/>
                </a:solidFill>
                <a:latin typeface="Calibri Vet" charset="0"/>
                <a:ea typeface="Calibri Vet" charset="0"/>
                <a:cs typeface="Calibri Vet" charset="0"/>
              </a:defRPr>
            </a:lvl1pPr>
            <a:lvl2pPr algn="l" defTabSz="762000" rtl="0" eaLnBrk="1" fontAlgn="base" hangingPunct="1">
              <a:spcBef>
                <a:spcPct val="0"/>
              </a:spcBef>
              <a:spcAft>
                <a:spcPct val="0"/>
              </a:spcAft>
              <a:defRPr sz="3000">
                <a:solidFill>
                  <a:srgbClr val="D06000"/>
                </a:solidFill>
                <a:latin typeface="Verdana" charset="0"/>
                <a:ea typeface="ＭＳ Ｐゴシック" charset="0"/>
              </a:defRPr>
            </a:lvl2pPr>
            <a:lvl3pPr algn="l" defTabSz="762000" rtl="0" eaLnBrk="1" fontAlgn="base" hangingPunct="1">
              <a:spcBef>
                <a:spcPct val="0"/>
              </a:spcBef>
              <a:spcAft>
                <a:spcPct val="0"/>
              </a:spcAft>
              <a:defRPr sz="3000">
                <a:solidFill>
                  <a:srgbClr val="D06000"/>
                </a:solidFill>
                <a:latin typeface="Verdana" charset="0"/>
                <a:ea typeface="ＭＳ Ｐゴシック" charset="0"/>
              </a:defRPr>
            </a:lvl3pPr>
            <a:lvl4pPr algn="l" defTabSz="762000" rtl="0" eaLnBrk="1" fontAlgn="base" hangingPunct="1">
              <a:spcBef>
                <a:spcPct val="0"/>
              </a:spcBef>
              <a:spcAft>
                <a:spcPct val="0"/>
              </a:spcAft>
              <a:defRPr sz="3000">
                <a:solidFill>
                  <a:srgbClr val="D06000"/>
                </a:solidFill>
                <a:latin typeface="Verdana" charset="0"/>
                <a:ea typeface="ＭＳ Ｐゴシック" charset="0"/>
              </a:defRPr>
            </a:lvl4pPr>
            <a:lvl5pPr algn="l" defTabSz="762000" rtl="0" eaLnBrk="1" fontAlgn="base" hangingPunct="1">
              <a:spcBef>
                <a:spcPct val="0"/>
              </a:spcBef>
              <a:spcAft>
                <a:spcPct val="0"/>
              </a:spcAft>
              <a:defRPr sz="3000">
                <a:solidFill>
                  <a:srgbClr val="D06000"/>
                </a:solidFill>
                <a:latin typeface="Verdana" charset="0"/>
                <a:ea typeface="ＭＳ Ｐゴシック" charset="0"/>
              </a:defRPr>
            </a:lvl5pPr>
            <a:lvl6pPr marL="457200" algn="l" defTabSz="762000" rtl="0" eaLnBrk="1" fontAlgn="base" hangingPunct="1">
              <a:spcBef>
                <a:spcPct val="0"/>
              </a:spcBef>
              <a:spcAft>
                <a:spcPct val="0"/>
              </a:spcAft>
              <a:defRPr sz="3000">
                <a:solidFill>
                  <a:srgbClr val="D06000"/>
                </a:solidFill>
                <a:latin typeface="Verdana" charset="0"/>
                <a:ea typeface="ＭＳ Ｐゴシック" charset="0"/>
              </a:defRPr>
            </a:lvl6pPr>
            <a:lvl7pPr marL="914400" algn="l" defTabSz="762000" rtl="0" eaLnBrk="1" fontAlgn="base" hangingPunct="1">
              <a:spcBef>
                <a:spcPct val="0"/>
              </a:spcBef>
              <a:spcAft>
                <a:spcPct val="0"/>
              </a:spcAft>
              <a:defRPr sz="3000">
                <a:solidFill>
                  <a:srgbClr val="D06000"/>
                </a:solidFill>
                <a:latin typeface="Verdana" charset="0"/>
                <a:ea typeface="ＭＳ Ｐゴシック" charset="0"/>
              </a:defRPr>
            </a:lvl7pPr>
            <a:lvl8pPr marL="1371600" algn="l" defTabSz="762000" rtl="0" eaLnBrk="1" fontAlgn="base" hangingPunct="1">
              <a:spcBef>
                <a:spcPct val="0"/>
              </a:spcBef>
              <a:spcAft>
                <a:spcPct val="0"/>
              </a:spcAft>
              <a:defRPr sz="3000">
                <a:solidFill>
                  <a:srgbClr val="D06000"/>
                </a:solidFill>
                <a:latin typeface="Verdana" charset="0"/>
                <a:ea typeface="ＭＳ Ｐゴシック" charset="0"/>
              </a:defRPr>
            </a:lvl8pPr>
            <a:lvl9pPr marL="1828800" algn="l" defTabSz="762000" rtl="0" eaLnBrk="1" fontAlgn="base" hangingPunct="1">
              <a:spcBef>
                <a:spcPct val="0"/>
              </a:spcBef>
              <a:spcAft>
                <a:spcPct val="0"/>
              </a:spcAft>
              <a:defRPr sz="3000">
                <a:solidFill>
                  <a:srgbClr val="D06000"/>
                </a:solidFill>
                <a:latin typeface="Verdana" charset="0"/>
                <a:ea typeface="ＭＳ Ｐゴシック" charset="0"/>
              </a:defRPr>
            </a:lvl9pPr>
          </a:lstStyle>
          <a:p>
            <a:r>
              <a:rPr lang="en-US" kern="0" dirty="0"/>
              <a:t>Click to edit Master title style</a:t>
            </a:r>
            <a:endParaRPr lang="nl-NL" kern="0" dirty="0"/>
          </a:p>
        </p:txBody>
      </p:sp>
    </p:spTree>
    <p:extLst>
      <p:ext uri="{BB962C8B-B14F-4D97-AF65-F5344CB8AC3E}">
        <p14:creationId xmlns:p14="http://schemas.microsoft.com/office/powerpoint/2010/main" val="2120008840"/>
      </p:ext>
    </p:extLst>
  </p:cSld>
  <p:clrMapOvr>
    <a:masterClrMapping/>
  </p:clrMapOvr>
  <p:transition spd="med">
    <p:pull dir="d"/>
  </p:transition>
  <p:hf sldNum="0" hdr="0" ft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7"/>
          <a:stretch>
            <a:fillRect/>
          </a:stretch>
        </p:blipFill>
        <p:spPr>
          <a:xfrm>
            <a:off x="0" y="1"/>
            <a:ext cx="12192000" cy="6662057"/>
          </a:xfrm>
          <a:prstGeom prst="rect">
            <a:avLst/>
          </a:prstGeom>
        </p:spPr>
      </p:pic>
      <p:sp>
        <p:nvSpPr>
          <p:cNvPr id="12291" name="Rectangle 3"/>
          <p:cNvSpPr>
            <a:spLocks noGrp="1" noChangeArrowheads="1"/>
          </p:cNvSpPr>
          <p:nvPr>
            <p:ph type="body" idx="1"/>
          </p:nvPr>
        </p:nvSpPr>
        <p:spPr bwMode="auto">
          <a:xfrm>
            <a:off x="407624" y="1455630"/>
            <a:ext cx="11490592" cy="4976009"/>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1E8AC2"/>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2292" name="Text Box 4"/>
          <p:cNvSpPr txBox="1">
            <a:spLocks noChangeArrowheads="1"/>
          </p:cNvSpPr>
          <p:nvPr/>
        </p:nvSpPr>
        <p:spPr bwMode="auto">
          <a:xfrm>
            <a:off x="6908800" y="-58896"/>
            <a:ext cx="1828800" cy="292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b">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lgn="r">
              <a:lnSpc>
                <a:spcPct val="115000"/>
              </a:lnSpc>
            </a:pPr>
            <a:endParaRPr lang="nl-NL" sz="1200" b="1">
              <a:solidFill>
                <a:schemeClr val="accent1"/>
              </a:solidFill>
              <a:latin typeface="Amerigo BT" charset="0"/>
            </a:endParaRPr>
          </a:p>
        </p:txBody>
      </p:sp>
      <p:sp>
        <p:nvSpPr>
          <p:cNvPr id="12293" name="Rectangle 5"/>
          <p:cNvSpPr>
            <a:spLocks noChangeArrowheads="1"/>
          </p:cNvSpPr>
          <p:nvPr/>
        </p:nvSpPr>
        <p:spPr bwMode="auto">
          <a:xfrm>
            <a:off x="3962400" y="1828800"/>
            <a:ext cx="62992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defTabSz="762000"/>
            <a:endParaRPr lang="nl-NL" sz="2000" b="1">
              <a:solidFill>
                <a:schemeClr val="bg2"/>
              </a:solidFill>
              <a:latin typeface="Trebuchet MS" charset="0"/>
            </a:endParaRPr>
          </a:p>
        </p:txBody>
      </p:sp>
      <p:pic>
        <p:nvPicPr>
          <p:cNvPr id="4" name="Afbeelding 3"/>
          <p:cNvPicPr>
            <a:picLocks noChangeAspect="1"/>
          </p:cNvPicPr>
          <p:nvPr/>
        </p:nvPicPr>
        <p:blipFill>
          <a:blip r:embed="rId18"/>
          <a:stretch>
            <a:fillRect/>
          </a:stretch>
        </p:blipFill>
        <p:spPr>
          <a:xfrm>
            <a:off x="0" y="6608790"/>
            <a:ext cx="12192000" cy="258835"/>
          </a:xfrm>
          <a:prstGeom prst="rect">
            <a:avLst/>
          </a:prstGeom>
        </p:spPr>
      </p:pic>
      <p:sp>
        <p:nvSpPr>
          <p:cNvPr id="9" name="Tijdelijke aanduiding voor dianummer 5"/>
          <p:cNvSpPr>
            <a:spLocks noGrp="1"/>
          </p:cNvSpPr>
          <p:nvPr>
            <p:ph type="sldNum" sz="quarter" idx="4"/>
          </p:nvPr>
        </p:nvSpPr>
        <p:spPr>
          <a:xfrm>
            <a:off x="8957128" y="6608790"/>
            <a:ext cx="2351073" cy="258835"/>
          </a:xfrm>
          <a:prstGeom prst="rect">
            <a:avLst/>
          </a:prstGeom>
        </p:spPr>
        <p:txBody>
          <a:bodyPr vert="horz" lIns="91440" tIns="28800" rIns="0" bIns="45720" rtlCol="0" anchor="ctr"/>
          <a:lstStyle>
            <a:lvl1pPr algn="r">
              <a:defRPr sz="1200" b="0" i="0">
                <a:solidFill>
                  <a:schemeClr val="bg1"/>
                </a:solidFill>
                <a:latin typeface="Calibri Normaal" charset="0"/>
                <a:ea typeface="Calibri Normaal" charset="0"/>
                <a:cs typeface="Calibri Normaal" charset="0"/>
              </a:defRPr>
            </a:lvl1pPr>
          </a:lstStyle>
          <a:p>
            <a:fld id="{D7222577-F918-4351-90A6-69028D5D5164}" type="slidenum">
              <a:rPr lang="en-US" smtClean="0"/>
              <a:pPr/>
              <a:t>‹#›</a:t>
            </a:fld>
            <a:endParaRPr lang="en-US" dirty="0"/>
          </a:p>
        </p:txBody>
      </p:sp>
      <p:sp>
        <p:nvSpPr>
          <p:cNvPr id="10" name="Tijdelijke aanduiding voor titel 9"/>
          <p:cNvSpPr>
            <a:spLocks noGrp="1"/>
          </p:cNvSpPr>
          <p:nvPr>
            <p:ph type="title"/>
          </p:nvPr>
        </p:nvSpPr>
        <p:spPr>
          <a:xfrm>
            <a:off x="407624" y="715163"/>
            <a:ext cx="11490593" cy="648392"/>
          </a:xfrm>
          <a:prstGeom prst="rect">
            <a:avLst/>
          </a:prstGeom>
        </p:spPr>
        <p:txBody>
          <a:bodyPr vert="horz" lIns="0" tIns="0" rIns="0" bIns="0" rtlCol="0" anchor="ctr" anchorCtr="0">
            <a:normAutofit/>
          </a:bodyPr>
          <a:lstStyle/>
          <a:p>
            <a:r>
              <a:rPr lang="nl-NL" dirty="0"/>
              <a:t>TITELSTIJL VAN MODEL BEWERKEN</a:t>
            </a:r>
          </a:p>
        </p:txBody>
      </p:sp>
      <p:sp>
        <p:nvSpPr>
          <p:cNvPr id="11" name="Tijdelijke aanduiding voor voettekst 10"/>
          <p:cNvSpPr>
            <a:spLocks noGrp="1"/>
          </p:cNvSpPr>
          <p:nvPr>
            <p:ph type="ftr" sz="quarter" idx="3"/>
          </p:nvPr>
        </p:nvSpPr>
        <p:spPr>
          <a:xfrm>
            <a:off x="914400" y="6608790"/>
            <a:ext cx="4014187" cy="249211"/>
          </a:xfrm>
          <a:prstGeom prst="rect">
            <a:avLst/>
          </a:prstGeom>
        </p:spPr>
        <p:txBody>
          <a:bodyPr vert="horz" lIns="0" tIns="18000" rIns="91440" bIns="45720" rtlCol="0" anchor="ctr"/>
          <a:lstStyle>
            <a:lvl1pPr algn="l">
              <a:defRPr lang="en-US" sz="1100" b="1" i="0" smtClean="0">
                <a:solidFill>
                  <a:schemeClr val="bg1"/>
                </a:solidFill>
                <a:effectLst/>
                <a:latin typeface="Calibri" charset="0"/>
                <a:ea typeface="Calibri" charset="0"/>
                <a:cs typeface="Calibri" charset="0"/>
              </a:defRPr>
            </a:lvl1pPr>
          </a:lstStyle>
          <a:p>
            <a:r>
              <a:rPr lang="en-GB" dirty="0"/>
              <a:t>ACTUARIAL ASSOCIATION OF EUROPE</a:t>
            </a:r>
          </a:p>
        </p:txBody>
      </p:sp>
      <p:pic>
        <p:nvPicPr>
          <p:cNvPr id="12" name="Afbeelding 11"/>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10208578" y="82437"/>
            <a:ext cx="1828801" cy="565632"/>
          </a:xfrm>
          <a:prstGeom prst="rect">
            <a:avLst/>
          </a:prstGeom>
        </p:spPr>
      </p:pic>
    </p:spTree>
    <p:extLst>
      <p:ext uri="{BB962C8B-B14F-4D97-AF65-F5344CB8AC3E}">
        <p14:creationId xmlns:p14="http://schemas.microsoft.com/office/powerpoint/2010/main" val="2572147793"/>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661" r:id="rId15"/>
  </p:sldLayoutIdLst>
  <p:transition spd="med">
    <p:pull dir="d"/>
  </p:transition>
  <p:hf sldNum="0" hdr="0" ftr="0" dt="0"/>
  <p:txStyles>
    <p:titleStyle>
      <a:lvl1pPr algn="l" defTabSz="762000" rtl="0" eaLnBrk="1" fontAlgn="base" hangingPunct="1">
        <a:spcBef>
          <a:spcPct val="0"/>
        </a:spcBef>
        <a:spcAft>
          <a:spcPct val="0"/>
        </a:spcAft>
        <a:defRPr sz="2800" b="1" i="0">
          <a:solidFill>
            <a:schemeClr val="accent1"/>
          </a:solidFill>
          <a:latin typeface="Calibri Vet" charset="0"/>
          <a:ea typeface="Calibri Vet" charset="0"/>
          <a:cs typeface="Calibri Vet" charset="0"/>
        </a:defRPr>
      </a:lvl1pPr>
      <a:lvl2pPr algn="l" defTabSz="762000" rtl="0" eaLnBrk="1" fontAlgn="base" hangingPunct="1">
        <a:spcBef>
          <a:spcPct val="0"/>
        </a:spcBef>
        <a:spcAft>
          <a:spcPct val="0"/>
        </a:spcAft>
        <a:defRPr sz="3000">
          <a:solidFill>
            <a:srgbClr val="D06000"/>
          </a:solidFill>
          <a:latin typeface="Verdana" charset="0"/>
          <a:ea typeface="ＭＳ Ｐゴシック" charset="0"/>
        </a:defRPr>
      </a:lvl2pPr>
      <a:lvl3pPr algn="l" defTabSz="762000" rtl="0" eaLnBrk="1" fontAlgn="base" hangingPunct="1">
        <a:spcBef>
          <a:spcPct val="0"/>
        </a:spcBef>
        <a:spcAft>
          <a:spcPct val="0"/>
        </a:spcAft>
        <a:defRPr sz="3000">
          <a:solidFill>
            <a:srgbClr val="D06000"/>
          </a:solidFill>
          <a:latin typeface="Verdana" charset="0"/>
          <a:ea typeface="ＭＳ Ｐゴシック" charset="0"/>
        </a:defRPr>
      </a:lvl3pPr>
      <a:lvl4pPr algn="l" defTabSz="762000" rtl="0" eaLnBrk="1" fontAlgn="base" hangingPunct="1">
        <a:spcBef>
          <a:spcPct val="0"/>
        </a:spcBef>
        <a:spcAft>
          <a:spcPct val="0"/>
        </a:spcAft>
        <a:defRPr sz="3000">
          <a:solidFill>
            <a:srgbClr val="D06000"/>
          </a:solidFill>
          <a:latin typeface="Verdana" charset="0"/>
          <a:ea typeface="ＭＳ Ｐゴシック" charset="0"/>
        </a:defRPr>
      </a:lvl4pPr>
      <a:lvl5pPr algn="l" defTabSz="762000" rtl="0" eaLnBrk="1" fontAlgn="base" hangingPunct="1">
        <a:spcBef>
          <a:spcPct val="0"/>
        </a:spcBef>
        <a:spcAft>
          <a:spcPct val="0"/>
        </a:spcAft>
        <a:defRPr sz="3000">
          <a:solidFill>
            <a:srgbClr val="D06000"/>
          </a:solidFill>
          <a:latin typeface="Verdana" charset="0"/>
          <a:ea typeface="ＭＳ Ｐゴシック" charset="0"/>
        </a:defRPr>
      </a:lvl5pPr>
      <a:lvl6pPr marL="457200" algn="l" defTabSz="762000" rtl="0" eaLnBrk="1" fontAlgn="base" hangingPunct="1">
        <a:spcBef>
          <a:spcPct val="0"/>
        </a:spcBef>
        <a:spcAft>
          <a:spcPct val="0"/>
        </a:spcAft>
        <a:defRPr sz="3000">
          <a:solidFill>
            <a:srgbClr val="D06000"/>
          </a:solidFill>
          <a:latin typeface="Verdana" charset="0"/>
          <a:ea typeface="ＭＳ Ｐゴシック" charset="0"/>
        </a:defRPr>
      </a:lvl6pPr>
      <a:lvl7pPr marL="914400" algn="l" defTabSz="762000" rtl="0" eaLnBrk="1" fontAlgn="base" hangingPunct="1">
        <a:spcBef>
          <a:spcPct val="0"/>
        </a:spcBef>
        <a:spcAft>
          <a:spcPct val="0"/>
        </a:spcAft>
        <a:defRPr sz="3000">
          <a:solidFill>
            <a:srgbClr val="D06000"/>
          </a:solidFill>
          <a:latin typeface="Verdana" charset="0"/>
          <a:ea typeface="ＭＳ Ｐゴシック" charset="0"/>
        </a:defRPr>
      </a:lvl7pPr>
      <a:lvl8pPr marL="1371600" algn="l" defTabSz="762000" rtl="0" eaLnBrk="1" fontAlgn="base" hangingPunct="1">
        <a:spcBef>
          <a:spcPct val="0"/>
        </a:spcBef>
        <a:spcAft>
          <a:spcPct val="0"/>
        </a:spcAft>
        <a:defRPr sz="3000">
          <a:solidFill>
            <a:srgbClr val="D06000"/>
          </a:solidFill>
          <a:latin typeface="Verdana" charset="0"/>
          <a:ea typeface="ＭＳ Ｐゴシック" charset="0"/>
        </a:defRPr>
      </a:lvl8pPr>
      <a:lvl9pPr marL="1828800" algn="l" defTabSz="762000" rtl="0" eaLnBrk="1" fontAlgn="base" hangingPunct="1">
        <a:spcBef>
          <a:spcPct val="0"/>
        </a:spcBef>
        <a:spcAft>
          <a:spcPct val="0"/>
        </a:spcAft>
        <a:defRPr sz="3000">
          <a:solidFill>
            <a:srgbClr val="D06000"/>
          </a:solidFill>
          <a:latin typeface="Verdana" charset="0"/>
          <a:ea typeface="ＭＳ Ｐゴシック" charset="0"/>
        </a:defRPr>
      </a:lvl9pPr>
    </p:titleStyle>
    <p:bodyStyle>
      <a:lvl1pPr marL="190500" indent="-190500" algn="l" defTabSz="762000" rtl="0" eaLnBrk="1" fontAlgn="base" hangingPunct="1">
        <a:lnSpc>
          <a:spcPct val="120000"/>
        </a:lnSpc>
        <a:spcBef>
          <a:spcPts val="600"/>
        </a:spcBef>
        <a:spcAft>
          <a:spcPct val="0"/>
        </a:spcAft>
        <a:defRPr sz="2000" b="0" i="0">
          <a:solidFill>
            <a:srgbClr val="0E4133"/>
          </a:solidFill>
          <a:latin typeface="Calibri Normaal" charset="0"/>
          <a:ea typeface="+mn-ea"/>
          <a:cs typeface="+mn-cs"/>
        </a:defRPr>
      </a:lvl1pPr>
      <a:lvl2pPr marL="361950" indent="-169863" algn="l" defTabSz="762000" rtl="0" eaLnBrk="1" fontAlgn="base" hangingPunct="1">
        <a:lnSpc>
          <a:spcPct val="120000"/>
        </a:lnSpc>
        <a:spcBef>
          <a:spcPts val="600"/>
        </a:spcBef>
        <a:spcAft>
          <a:spcPct val="0"/>
        </a:spcAft>
        <a:buFont typeface="Times" charset="0"/>
        <a:buChar char="•"/>
        <a:defRPr sz="2000" b="0" i="0">
          <a:solidFill>
            <a:srgbClr val="0E4133"/>
          </a:solidFill>
          <a:latin typeface="Calibri Normaal" charset="0"/>
          <a:ea typeface="+mn-ea"/>
        </a:defRPr>
      </a:lvl2pPr>
      <a:lvl3pPr marL="571500" indent="-207963" algn="l" defTabSz="762000" rtl="0" eaLnBrk="1" fontAlgn="base" hangingPunct="1">
        <a:lnSpc>
          <a:spcPct val="120000"/>
        </a:lnSpc>
        <a:spcBef>
          <a:spcPts val="600"/>
        </a:spcBef>
        <a:spcAft>
          <a:spcPct val="0"/>
        </a:spcAft>
        <a:buFont typeface="Times" charset="0"/>
        <a:buChar char="–"/>
        <a:defRPr sz="2000" b="0" i="0">
          <a:solidFill>
            <a:srgbClr val="0E4133"/>
          </a:solidFill>
          <a:latin typeface="Calibri Normaal" charset="0"/>
          <a:ea typeface="+mn-ea"/>
        </a:defRPr>
      </a:lvl3pPr>
      <a:lvl4pPr marL="755650" indent="-182563" algn="l" defTabSz="762000" rtl="0" eaLnBrk="1" fontAlgn="base" hangingPunct="1">
        <a:lnSpc>
          <a:spcPct val="120000"/>
        </a:lnSpc>
        <a:spcBef>
          <a:spcPts val="600"/>
        </a:spcBef>
        <a:spcAft>
          <a:spcPct val="0"/>
        </a:spcAft>
        <a:buChar char="–"/>
        <a:defRPr sz="2000" b="0" i="0">
          <a:solidFill>
            <a:srgbClr val="0E4133"/>
          </a:solidFill>
          <a:latin typeface="Calibri Normaal" charset="0"/>
          <a:ea typeface="+mn-ea"/>
        </a:defRPr>
      </a:lvl4pPr>
      <a:lvl5pPr marL="2090738" indent="-228600" algn="l" defTabSz="762000" rtl="0" eaLnBrk="1" fontAlgn="base" hangingPunct="1">
        <a:lnSpc>
          <a:spcPct val="120000"/>
        </a:lnSpc>
        <a:spcBef>
          <a:spcPts val="600"/>
        </a:spcBef>
        <a:spcAft>
          <a:spcPct val="0"/>
        </a:spcAft>
        <a:defRPr sz="2000" b="0" i="0">
          <a:solidFill>
            <a:srgbClr val="0E4133"/>
          </a:solidFill>
          <a:latin typeface="Calibri Normaal" charset="0"/>
          <a:ea typeface="+mn-ea"/>
        </a:defRPr>
      </a:lvl5pPr>
      <a:lvl6pPr marL="2547938" indent="-228600" algn="l" defTabSz="762000" rtl="0" eaLnBrk="1" fontAlgn="base" hangingPunct="1">
        <a:lnSpc>
          <a:spcPts val="3200"/>
        </a:lnSpc>
        <a:spcBef>
          <a:spcPct val="20000"/>
        </a:spcBef>
        <a:spcAft>
          <a:spcPct val="0"/>
        </a:spcAft>
        <a:defRPr sz="2400">
          <a:solidFill>
            <a:srgbClr val="0E4133"/>
          </a:solidFill>
          <a:latin typeface="+mn-lt"/>
          <a:ea typeface="+mn-ea"/>
        </a:defRPr>
      </a:lvl6pPr>
      <a:lvl7pPr marL="3005138" indent="-228600" algn="l" defTabSz="762000" rtl="0" eaLnBrk="1" fontAlgn="base" hangingPunct="1">
        <a:lnSpc>
          <a:spcPts val="3200"/>
        </a:lnSpc>
        <a:spcBef>
          <a:spcPct val="20000"/>
        </a:spcBef>
        <a:spcAft>
          <a:spcPct val="0"/>
        </a:spcAft>
        <a:defRPr sz="2400">
          <a:solidFill>
            <a:srgbClr val="0E4133"/>
          </a:solidFill>
          <a:latin typeface="+mn-lt"/>
          <a:ea typeface="+mn-ea"/>
        </a:defRPr>
      </a:lvl7pPr>
      <a:lvl8pPr marL="3462338" indent="-228600" algn="l" defTabSz="762000" rtl="0" eaLnBrk="1" fontAlgn="base" hangingPunct="1">
        <a:lnSpc>
          <a:spcPts val="3200"/>
        </a:lnSpc>
        <a:spcBef>
          <a:spcPct val="20000"/>
        </a:spcBef>
        <a:spcAft>
          <a:spcPct val="0"/>
        </a:spcAft>
        <a:defRPr sz="2400">
          <a:solidFill>
            <a:srgbClr val="0E4133"/>
          </a:solidFill>
          <a:latin typeface="+mn-lt"/>
          <a:ea typeface="+mn-ea"/>
        </a:defRPr>
      </a:lvl8pPr>
      <a:lvl9pPr marL="3919538" indent="-228600" algn="l" defTabSz="762000" rtl="0" eaLnBrk="1" fontAlgn="base" hangingPunct="1">
        <a:lnSpc>
          <a:spcPts val="3200"/>
        </a:lnSpc>
        <a:spcBef>
          <a:spcPct val="20000"/>
        </a:spcBef>
        <a:spcAft>
          <a:spcPct val="0"/>
        </a:spcAft>
        <a:defRPr sz="2400">
          <a:solidFill>
            <a:srgbClr val="0E4133"/>
          </a:solidFill>
          <a:latin typeface="+mn-lt"/>
          <a:ea typeface="+mn-ea"/>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19E44-2D0C-A253-8BEF-B1FBAFB8FCF6}"/>
              </a:ext>
            </a:extLst>
          </p:cNvPr>
          <p:cNvSpPr>
            <a:spLocks noGrp="1"/>
          </p:cNvSpPr>
          <p:nvPr>
            <p:ph type="ctrTitle" sz="quarter"/>
          </p:nvPr>
        </p:nvSpPr>
        <p:spPr/>
        <p:txBody>
          <a:bodyPr vert="horz" lIns="91440" tIns="45720" rIns="91440" bIns="45720" rtlCol="0" anchor="b">
            <a:normAutofit/>
          </a:bodyPr>
          <a:lstStyle/>
          <a:p>
            <a:r>
              <a:rPr lang="en-US" b="1" dirty="0"/>
              <a:t>Intergenerational Fairness</a:t>
            </a:r>
          </a:p>
        </p:txBody>
      </p:sp>
      <p:sp>
        <p:nvSpPr>
          <p:cNvPr id="4" name="Subtitle 2">
            <a:extLst>
              <a:ext uri="{FF2B5EF4-FFF2-40B4-BE49-F238E27FC236}">
                <a16:creationId xmlns:a16="http://schemas.microsoft.com/office/drawing/2014/main" id="{2FB112E4-AAE1-2025-C88A-97922E36313A}"/>
              </a:ext>
            </a:extLst>
          </p:cNvPr>
          <p:cNvSpPr>
            <a:spLocks noGrp="1"/>
          </p:cNvSpPr>
          <p:nvPr>
            <p:ph type="subTitle" idx="1"/>
          </p:nvPr>
        </p:nvSpPr>
        <p:spPr>
          <a:xfrm>
            <a:off x="914400" y="3598999"/>
            <a:ext cx="8025319" cy="862416"/>
          </a:xfrm>
        </p:spPr>
        <p:txBody>
          <a:bodyPr/>
          <a:lstStyle/>
          <a:p>
            <a:pPr algn="r"/>
            <a:r>
              <a:rPr lang="hu-HU" dirty="0"/>
              <a:t>Budapest</a:t>
            </a:r>
          </a:p>
          <a:p>
            <a:pPr algn="r"/>
            <a:r>
              <a:rPr lang="hu-HU" dirty="0"/>
              <a:t>09.10.2024</a:t>
            </a:r>
            <a:endParaRPr lang="en-US" dirty="0"/>
          </a:p>
        </p:txBody>
      </p:sp>
      <p:pic>
        <p:nvPicPr>
          <p:cNvPr id="5" name="Graphic 4" descr="Marker with solid fill">
            <a:extLst>
              <a:ext uri="{FF2B5EF4-FFF2-40B4-BE49-F238E27FC236}">
                <a16:creationId xmlns:a16="http://schemas.microsoft.com/office/drawing/2014/main" id="{88E50D01-E470-564C-31DD-B513DB27D3B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42561" y="3422178"/>
            <a:ext cx="774852" cy="774852"/>
          </a:xfrm>
          <a:prstGeom prst="rect">
            <a:avLst/>
          </a:prstGeom>
        </p:spPr>
      </p:pic>
    </p:spTree>
    <p:extLst>
      <p:ext uri="{BB962C8B-B14F-4D97-AF65-F5344CB8AC3E}">
        <p14:creationId xmlns:p14="http://schemas.microsoft.com/office/powerpoint/2010/main" val="388840092"/>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152D6-88AA-82EA-FD9D-07EA4A52C14A}"/>
              </a:ext>
            </a:extLst>
          </p:cNvPr>
          <p:cNvSpPr>
            <a:spLocks noGrp="1"/>
          </p:cNvSpPr>
          <p:nvPr>
            <p:ph type="title"/>
          </p:nvPr>
        </p:nvSpPr>
        <p:spPr/>
        <p:txBody>
          <a:bodyPr>
            <a:normAutofit/>
          </a:bodyPr>
          <a:lstStyle/>
          <a:p>
            <a:r>
              <a:rPr lang="en-US" sz="4000" dirty="0">
                <a:solidFill>
                  <a:schemeClr val="tx1">
                    <a:lumMod val="75000"/>
                    <a:lumOff val="25000"/>
                  </a:schemeClr>
                </a:solidFill>
                <a:latin typeface="+mn-lt"/>
              </a:rPr>
              <a:t>Intergenerational</a:t>
            </a:r>
            <a:r>
              <a:rPr lang="en-US" sz="4000" noProof="0" dirty="0">
                <a:solidFill>
                  <a:schemeClr val="tx1">
                    <a:lumMod val="75000"/>
                    <a:lumOff val="25000"/>
                  </a:schemeClr>
                </a:solidFill>
                <a:latin typeface="+mn-lt"/>
              </a:rPr>
              <a:t> fairness measures</a:t>
            </a:r>
          </a:p>
        </p:txBody>
      </p:sp>
      <p:sp>
        <p:nvSpPr>
          <p:cNvPr id="3" name="Slide Number Placeholder 2">
            <a:extLst>
              <a:ext uri="{FF2B5EF4-FFF2-40B4-BE49-F238E27FC236}">
                <a16:creationId xmlns:a16="http://schemas.microsoft.com/office/drawing/2014/main" id="{C55EB2BD-E68E-6EAC-FD83-E804F33EE529}"/>
              </a:ext>
            </a:extLst>
          </p:cNvPr>
          <p:cNvSpPr>
            <a:spLocks noGrp="1"/>
          </p:cNvSpPr>
          <p:nvPr>
            <p:ph type="sldNum" sz="quarter" idx="10"/>
          </p:nvPr>
        </p:nvSpPr>
        <p:spPr/>
        <p:txBody>
          <a:bodyPr/>
          <a:lstStyle/>
          <a:p>
            <a:fld id="{306CB06F-8D94-B64C-AC66-62AFBAF0736E}" type="slidenum">
              <a:rPr lang="nl-NL" smtClean="0"/>
              <a:pPr/>
              <a:t>10</a:t>
            </a:fld>
            <a:endParaRPr lang="nl-NL" dirty="0"/>
          </a:p>
        </p:txBody>
      </p:sp>
      <p:sp>
        <p:nvSpPr>
          <p:cNvPr id="5" name="Content Placeholder 4">
            <a:extLst>
              <a:ext uri="{FF2B5EF4-FFF2-40B4-BE49-F238E27FC236}">
                <a16:creationId xmlns:a16="http://schemas.microsoft.com/office/drawing/2014/main" id="{0EB9CE3D-5830-A0FF-C98A-E33D668837C1}"/>
              </a:ext>
            </a:extLst>
          </p:cNvPr>
          <p:cNvSpPr>
            <a:spLocks noGrp="1"/>
          </p:cNvSpPr>
          <p:nvPr>
            <p:ph sz="quarter" idx="12"/>
          </p:nvPr>
        </p:nvSpPr>
        <p:spPr/>
        <p:txBody>
          <a:bodyPr>
            <a:noAutofit/>
          </a:bodyPr>
          <a:lstStyle/>
          <a:p>
            <a:pPr marL="75565" indent="-209550"/>
            <a:r>
              <a:rPr lang="en-US" b="1" kern="100" dirty="0">
                <a:effectLst/>
                <a:latin typeface="Aptos" panose="020B0004020202020204" pitchFamily="34" charset="0"/>
                <a:ea typeface="Arial" panose="020B0604020202020204" pitchFamily="34" charset="0"/>
                <a:cs typeface="Aptos" panose="020B0004020202020204" pitchFamily="34" charset="0"/>
              </a:rPr>
              <a:t>Actuarial fairness</a:t>
            </a:r>
            <a:r>
              <a:rPr lang="en-US" kern="100" dirty="0">
                <a:effectLst/>
                <a:latin typeface="Aptos" panose="020B0004020202020204" pitchFamily="34" charset="0"/>
                <a:ea typeface="Arial" panose="020B0604020202020204" pitchFamily="34" charset="0"/>
                <a:cs typeface="Aptos" panose="020B0004020202020204" pitchFamily="34" charset="0"/>
              </a:rPr>
              <a:t> concepts take into account both demographic and financial aspects of pensions </a:t>
            </a:r>
            <a:endParaRPr lang="en-US" kern="100" dirty="0">
              <a:effectLst/>
              <a:latin typeface="Aptos" panose="020B0004020202020204" pitchFamily="34" charset="0"/>
              <a:ea typeface="Arial" panose="020B0604020202020204" pitchFamily="34" charset="0"/>
              <a:cs typeface="Arial" panose="020B0604020202020204" pitchFamily="34" charset="0"/>
            </a:endParaRPr>
          </a:p>
          <a:p>
            <a:pPr lvl="1" algn="just"/>
            <a:r>
              <a:rPr lang="hu-HU" kern="100" dirty="0">
                <a:effectLst/>
                <a:latin typeface="Aptos" panose="020B0004020202020204" pitchFamily="34" charset="0"/>
                <a:ea typeface="Arial" panose="020B0604020202020204" pitchFamily="34" charset="0"/>
                <a:cs typeface="Aptos" panose="020B0004020202020204" pitchFamily="34" charset="0"/>
              </a:rPr>
              <a:t>T</a:t>
            </a:r>
            <a:r>
              <a:rPr lang="en-US" kern="100" dirty="0">
                <a:effectLst/>
                <a:latin typeface="Aptos" panose="020B0004020202020204" pitchFamily="34" charset="0"/>
                <a:ea typeface="Arial" panose="020B0604020202020204" pitchFamily="34" charset="0"/>
                <a:cs typeface="Aptos" panose="020B0004020202020204" pitchFamily="34" charset="0"/>
              </a:rPr>
              <a:t>he interpretation of the results depends on the relevance of interest rates to the subject of the exercise</a:t>
            </a:r>
            <a:endParaRPr lang="en-US" kern="100" dirty="0">
              <a:effectLst/>
              <a:latin typeface="Aptos" panose="020B0004020202020204" pitchFamily="34" charset="0"/>
              <a:ea typeface="Arial" panose="020B0604020202020204" pitchFamily="34" charset="0"/>
              <a:cs typeface="Arial" panose="020B0604020202020204" pitchFamily="34" charset="0"/>
            </a:endParaRPr>
          </a:p>
          <a:p>
            <a:pPr marL="0" indent="0"/>
            <a:r>
              <a:rPr lang="en-US" b="1" dirty="0">
                <a:solidFill>
                  <a:schemeClr val="tx1"/>
                </a:solidFill>
              </a:rPr>
              <a:t>Benchmarking</a:t>
            </a:r>
          </a:p>
          <a:p>
            <a:pPr marL="0" lvl="1" indent="0" algn="l">
              <a:buNone/>
            </a:pPr>
            <a:r>
              <a:rPr lang="en-US" dirty="0">
                <a:solidFill>
                  <a:schemeClr val="tx1"/>
                </a:solidFill>
              </a:rPr>
              <a:t>Absolute or relative measures: Aggregate representative agent and Socio-economic group models</a:t>
            </a:r>
          </a:p>
          <a:p>
            <a:pPr marL="342900" lvl="1" indent="-342900">
              <a:buFont typeface="Arial" panose="020B0604020202020204" pitchFamily="34" charset="0"/>
              <a:buChar char="•"/>
            </a:pPr>
            <a:r>
              <a:rPr lang="en-US" dirty="0">
                <a:solidFill>
                  <a:schemeClr val="tx1"/>
                </a:solidFill>
              </a:rPr>
              <a:t>All formulas can be interpreted for socio-economic groups for comparison to each other</a:t>
            </a:r>
            <a:endParaRPr lang="hu-HU" dirty="0">
              <a:solidFill>
                <a:schemeClr val="tx1"/>
              </a:solidFill>
            </a:endParaRPr>
          </a:p>
          <a:p>
            <a:pPr marL="342900" lvl="1" indent="-342900">
              <a:buFont typeface="Arial" panose="020B0604020202020204" pitchFamily="34" charset="0"/>
              <a:buChar char="•"/>
            </a:pPr>
            <a:r>
              <a:rPr lang="en-US" dirty="0">
                <a:solidFill>
                  <a:schemeClr val="tx1"/>
                </a:solidFill>
              </a:rPr>
              <a:t>Comparisons in time: effect of pens</a:t>
            </a:r>
            <a:r>
              <a:rPr lang="hu-HU" dirty="0">
                <a:solidFill>
                  <a:schemeClr val="tx1"/>
                </a:solidFill>
              </a:rPr>
              <a:t>i</a:t>
            </a:r>
            <a:r>
              <a:rPr lang="en-US" dirty="0">
                <a:solidFill>
                  <a:schemeClr val="tx1"/>
                </a:solidFill>
              </a:rPr>
              <a:t>on reforms</a:t>
            </a:r>
          </a:p>
        </p:txBody>
      </p:sp>
      <p:sp>
        <p:nvSpPr>
          <p:cNvPr id="4" name="Content Placeholder 3">
            <a:extLst>
              <a:ext uri="{FF2B5EF4-FFF2-40B4-BE49-F238E27FC236}">
                <a16:creationId xmlns:a16="http://schemas.microsoft.com/office/drawing/2014/main" id="{CE4B275C-C643-155E-668C-570A5368B6A5}"/>
              </a:ext>
            </a:extLst>
          </p:cNvPr>
          <p:cNvSpPr>
            <a:spLocks noGrp="1"/>
          </p:cNvSpPr>
          <p:nvPr>
            <p:ph sz="quarter" idx="13"/>
          </p:nvPr>
        </p:nvSpPr>
        <p:spPr/>
        <p:txBody>
          <a:bodyPr/>
          <a:lstStyle/>
          <a:p>
            <a:pPr>
              <a:spcBef>
                <a:spcPts val="0"/>
              </a:spcBef>
            </a:pPr>
            <a:r>
              <a:rPr lang="en-US" b="1" u="none" strike="noStrike" kern="100" baseline="0" dirty="0">
                <a:solidFill>
                  <a:schemeClr val="tx1"/>
                </a:solidFill>
                <a:latin typeface="Calibri" panose="020F0502020204030204" pitchFamily="34" charset="0"/>
              </a:rPr>
              <a:t>Actuarial fairness</a:t>
            </a:r>
            <a:r>
              <a:rPr lang="en-US" b="1" kern="100" dirty="0">
                <a:solidFill>
                  <a:schemeClr val="tx1"/>
                </a:solidFill>
                <a:effectLst/>
                <a:latin typeface="Aptos" panose="020B0004020202020204" pitchFamily="34" charset="0"/>
                <a:ea typeface="Arial" panose="020B0604020202020204" pitchFamily="34" charset="0"/>
                <a:cs typeface="Aptos" panose="020B0004020202020204" pitchFamily="34" charset="0"/>
              </a:rPr>
              <a:t> measures:</a:t>
            </a:r>
            <a:r>
              <a:rPr lang="en-US" kern="100" dirty="0">
                <a:solidFill>
                  <a:schemeClr val="tx1"/>
                </a:solidFill>
                <a:effectLst/>
                <a:latin typeface="Aptos" panose="020B0004020202020204" pitchFamily="34" charset="0"/>
                <a:ea typeface="Arial" panose="020B0604020202020204" pitchFamily="34" charset="0"/>
                <a:cs typeface="Aptos" panose="020B0004020202020204" pitchFamily="34" charset="0"/>
              </a:rPr>
              <a:t> Fair value for the contributions</a:t>
            </a:r>
          </a:p>
          <a:p>
            <a:pPr lvl="1">
              <a:spcBef>
                <a:spcPts val="0"/>
              </a:spcBef>
            </a:pPr>
            <a:r>
              <a:rPr lang="en-US" kern="100" dirty="0">
                <a:solidFill>
                  <a:schemeClr val="tx1"/>
                </a:solidFill>
                <a:effectLst/>
                <a:latin typeface="Aptos" panose="020B0004020202020204" pitchFamily="34" charset="0"/>
                <a:ea typeface="Arial" panose="020B0604020202020204" pitchFamily="34" charset="0"/>
                <a:cs typeface="Aptos" panose="020B0004020202020204" pitchFamily="34" charset="0"/>
              </a:rPr>
              <a:t>Funding ratios, Pension Wealth ratio</a:t>
            </a:r>
            <a:r>
              <a:rPr lang="en-US" kern="100" dirty="0">
                <a:solidFill>
                  <a:schemeClr val="tx1"/>
                </a:solidFill>
                <a:latin typeface="Aptos" panose="020B0004020202020204" pitchFamily="34" charset="0"/>
                <a:ea typeface="Arial" panose="020B0604020202020204" pitchFamily="34" charset="0"/>
                <a:cs typeface="Aptos" panose="020B0004020202020204" pitchFamily="34" charset="0"/>
              </a:rPr>
              <a:t>, </a:t>
            </a:r>
            <a:r>
              <a:rPr lang="en-US" kern="100" dirty="0">
                <a:solidFill>
                  <a:schemeClr val="tx1"/>
                </a:solidFill>
                <a:effectLst/>
                <a:latin typeface="Aptos" panose="020B0004020202020204" pitchFamily="34" charset="0"/>
                <a:ea typeface="Arial" panose="020B0604020202020204" pitchFamily="34" charset="0"/>
                <a:cs typeface="Aptos" panose="020B0004020202020204" pitchFamily="34" charset="0"/>
              </a:rPr>
              <a:t>Benefit to cost ratio</a:t>
            </a:r>
            <a:r>
              <a:rPr lang="en-US" kern="100" dirty="0">
                <a:solidFill>
                  <a:schemeClr val="tx1"/>
                </a:solidFill>
                <a:effectLst/>
              </a:rPr>
              <a:t> </a:t>
            </a:r>
          </a:p>
          <a:p>
            <a:pPr lvl="1">
              <a:spcBef>
                <a:spcPts val="0"/>
              </a:spcBef>
            </a:pPr>
            <a:r>
              <a:rPr lang="en-US" kern="100" dirty="0">
                <a:solidFill>
                  <a:schemeClr val="tx1"/>
                </a:solidFill>
                <a:effectLst/>
              </a:rPr>
              <a:t>Internal Rate of Return </a:t>
            </a:r>
          </a:p>
          <a:p>
            <a:pPr lvl="1">
              <a:spcBef>
                <a:spcPts val="0"/>
              </a:spcBef>
            </a:pPr>
            <a:r>
              <a:rPr lang="en-US" kern="100" dirty="0">
                <a:solidFill>
                  <a:schemeClr val="tx1"/>
                </a:solidFill>
                <a:effectLst/>
              </a:rPr>
              <a:t>Required Contribution Rate or Normal Cost</a:t>
            </a:r>
          </a:p>
          <a:p>
            <a:pPr>
              <a:spcBef>
                <a:spcPts val="0"/>
              </a:spcBef>
            </a:pPr>
            <a:r>
              <a:rPr lang="en-US" b="1" u="none" strike="noStrike" kern="100" baseline="0" dirty="0">
                <a:solidFill>
                  <a:schemeClr val="tx1"/>
                </a:solidFill>
              </a:rPr>
              <a:t>Demographic fairness:</a:t>
            </a:r>
            <a:r>
              <a:rPr lang="en-US" u="none" strike="noStrike" kern="100" baseline="0" dirty="0">
                <a:solidFill>
                  <a:schemeClr val="tx1"/>
                </a:solidFill>
              </a:rPr>
              <a:t> Long term demographic stability</a:t>
            </a:r>
            <a:r>
              <a:rPr lang="en-US" kern="100" dirty="0">
                <a:solidFill>
                  <a:schemeClr val="tx1"/>
                </a:solidFill>
                <a:effectLst/>
              </a:rPr>
              <a:t> </a:t>
            </a:r>
          </a:p>
          <a:p>
            <a:pPr lvl="1">
              <a:spcBef>
                <a:spcPts val="0"/>
              </a:spcBef>
            </a:pPr>
            <a:r>
              <a:rPr lang="en-US" kern="100" dirty="0">
                <a:solidFill>
                  <a:schemeClr val="tx1"/>
                </a:solidFill>
                <a:effectLst/>
              </a:rPr>
              <a:t>Old Age Dependency Ratio </a:t>
            </a:r>
          </a:p>
          <a:p>
            <a:pPr lvl="1">
              <a:spcBef>
                <a:spcPts val="0"/>
              </a:spcBef>
            </a:pPr>
            <a:r>
              <a:rPr lang="en-US" kern="100" dirty="0">
                <a:solidFill>
                  <a:schemeClr val="tx1"/>
                </a:solidFill>
                <a:effectLst/>
              </a:rPr>
              <a:t>Retirement ratio or Social fairness </a:t>
            </a:r>
          </a:p>
          <a:p>
            <a:pPr>
              <a:spcBef>
                <a:spcPts val="0"/>
              </a:spcBef>
            </a:pPr>
            <a:r>
              <a:rPr lang="en-US" b="1" kern="100" dirty="0">
                <a:solidFill>
                  <a:schemeClr val="tx1"/>
                </a:solidFill>
                <a:effectLst/>
              </a:rPr>
              <a:t>Adequacy and Income replacement fairness:</a:t>
            </a:r>
            <a:r>
              <a:rPr lang="en-US" kern="100" dirty="0">
                <a:solidFill>
                  <a:schemeClr val="tx1"/>
                </a:solidFill>
                <a:effectLst/>
              </a:rPr>
              <a:t> Meeting </a:t>
            </a:r>
            <a:r>
              <a:rPr lang="en-US" kern="100">
                <a:solidFill>
                  <a:schemeClr val="tx1"/>
                </a:solidFill>
                <a:effectLst/>
              </a:rPr>
              <a:t>the pension </a:t>
            </a:r>
            <a:r>
              <a:rPr lang="en-US" kern="100" dirty="0">
                <a:solidFill>
                  <a:schemeClr val="tx1"/>
                </a:solidFill>
                <a:effectLst/>
              </a:rPr>
              <a:t>objective for generations</a:t>
            </a:r>
          </a:p>
          <a:p>
            <a:pPr lvl="1">
              <a:spcBef>
                <a:spcPts val="0"/>
              </a:spcBef>
            </a:pPr>
            <a:r>
              <a:rPr lang="en-US" kern="100" dirty="0">
                <a:solidFill>
                  <a:schemeClr val="tx1"/>
                </a:solidFill>
                <a:effectLst/>
              </a:rPr>
              <a:t>Replacement Rates</a:t>
            </a:r>
          </a:p>
          <a:p>
            <a:pPr lvl="1">
              <a:spcBef>
                <a:spcPts val="0"/>
              </a:spcBef>
            </a:pPr>
            <a:r>
              <a:rPr lang="en-US" kern="100" dirty="0">
                <a:solidFill>
                  <a:schemeClr val="tx1"/>
                </a:solidFill>
                <a:effectLst/>
              </a:rPr>
              <a:t>Theoretical Replacement Rates </a:t>
            </a:r>
          </a:p>
          <a:p>
            <a:pPr lvl="1">
              <a:spcBef>
                <a:spcPts val="0"/>
              </a:spcBef>
            </a:pPr>
            <a:r>
              <a:rPr lang="en-US" kern="100" dirty="0">
                <a:solidFill>
                  <a:schemeClr val="tx1"/>
                </a:solidFill>
              </a:rPr>
              <a:t>Benefit ratio</a:t>
            </a:r>
            <a:endParaRPr lang="en-US" dirty="0">
              <a:solidFill>
                <a:schemeClr val="tx1"/>
              </a:solidFill>
            </a:endParaRPr>
          </a:p>
        </p:txBody>
      </p:sp>
    </p:spTree>
    <p:extLst>
      <p:ext uri="{BB962C8B-B14F-4D97-AF65-F5344CB8AC3E}">
        <p14:creationId xmlns:p14="http://schemas.microsoft.com/office/powerpoint/2010/main" val="912359896"/>
      </p:ext>
    </p:extLst>
  </p:cSld>
  <p:clrMapOvr>
    <a:masterClrMapping/>
  </p:clrMapOvr>
  <p:transition spd="med">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14F8E-2BB4-57CE-C0C4-3C85E6F2DF43}"/>
              </a:ext>
            </a:extLst>
          </p:cNvPr>
          <p:cNvSpPr>
            <a:spLocks noGrp="1"/>
          </p:cNvSpPr>
          <p:nvPr>
            <p:ph type="title"/>
          </p:nvPr>
        </p:nvSpPr>
        <p:spPr/>
        <p:txBody>
          <a:bodyPr>
            <a:normAutofit/>
          </a:bodyPr>
          <a:lstStyle/>
          <a:p>
            <a:r>
              <a:rPr lang="en-US" i="0" u="none" strike="noStrike" kern="100" baseline="0" noProof="0" dirty="0">
                <a:solidFill>
                  <a:schemeClr val="tx1">
                    <a:lumMod val="75000"/>
                    <a:lumOff val="25000"/>
                  </a:schemeClr>
                </a:solidFill>
                <a:latin typeface="Calibri" panose="020F0502020204030204" pitchFamily="34" charset="0"/>
              </a:rPr>
              <a:t>Actuarial fairness: A pricing cash-flow model</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DB0F844-2A22-E577-DD8E-3261E4374381}"/>
                  </a:ext>
                </a:extLst>
              </p:cNvPr>
              <p:cNvSpPr>
                <a:spLocks noGrp="1"/>
              </p:cNvSpPr>
              <p:nvPr>
                <p:ph sz="quarter" idx="12"/>
              </p:nvPr>
            </p:nvSpPr>
            <p:spPr/>
            <p:txBody>
              <a:bodyPr>
                <a:noAutofit/>
              </a:bodyPr>
              <a:lstStyle/>
              <a:p>
                <a:pPr marL="0" indent="0" algn="just">
                  <a:spcBef>
                    <a:spcPts val="600"/>
                  </a:spcBef>
                  <a:spcAft>
                    <a:spcPts val="600"/>
                  </a:spcAft>
                  <a:buNone/>
                </a:pPr>
                <a:r>
                  <a:rPr lang="en-US" b="1" kern="100" noProof="0" dirty="0">
                    <a:effectLst/>
                    <a:latin typeface="Aptos" panose="020B0004020202020204" pitchFamily="34" charset="0"/>
                    <a:ea typeface="Arial" panose="020B0604020202020204" pitchFamily="34" charset="0"/>
                    <a:cs typeface="Aptos" panose="020B0004020202020204" pitchFamily="34" charset="0"/>
                  </a:rPr>
                  <a:t>Similar concepts</a:t>
                </a:r>
                <a:r>
                  <a:rPr lang="en-US" b="1" kern="100" noProof="0" dirty="0">
                    <a:latin typeface="Aptos" panose="020B0004020202020204" pitchFamily="34" charset="0"/>
                    <a:ea typeface="Arial" panose="020B0604020202020204" pitchFamily="34" charset="0"/>
                    <a:cs typeface="Aptos" panose="020B0004020202020204" pitchFamily="34" charset="0"/>
                  </a:rPr>
                  <a:t>: </a:t>
                </a:r>
                <a:r>
                  <a:rPr lang="en-US" kern="100" noProof="0" dirty="0">
                    <a:effectLst/>
                    <a:latin typeface="Aptos" panose="020B0004020202020204" pitchFamily="34" charset="0"/>
                    <a:ea typeface="Arial" panose="020B0604020202020204" pitchFamily="34" charset="0"/>
                    <a:cs typeface="Aptos" panose="020B0004020202020204" pitchFamily="34" charset="0"/>
                  </a:rPr>
                  <a:t>Funding ratios, Pension Wealth ratio</a:t>
                </a:r>
                <a:r>
                  <a:rPr lang="en-US" kern="100" noProof="0" dirty="0">
                    <a:latin typeface="Aptos" panose="020B0004020202020204" pitchFamily="34" charset="0"/>
                    <a:ea typeface="Arial" panose="020B0604020202020204" pitchFamily="34" charset="0"/>
                    <a:cs typeface="Aptos" panose="020B0004020202020204" pitchFamily="34" charset="0"/>
                  </a:rPr>
                  <a:t>, </a:t>
                </a:r>
                <a:r>
                  <a:rPr lang="en-US" kern="100" noProof="0" dirty="0">
                    <a:effectLst/>
                    <a:latin typeface="Aptos" panose="020B0004020202020204" pitchFamily="34" charset="0"/>
                    <a:ea typeface="Arial" panose="020B0604020202020204" pitchFamily="34" charset="0"/>
                    <a:cs typeface="Aptos" panose="020B0004020202020204" pitchFamily="34" charset="0"/>
                  </a:rPr>
                  <a:t>Benefit to cost ratio (</a:t>
                </a:r>
                <a:r>
                  <a:rPr lang="en-US" kern="100" noProof="0" dirty="0" err="1">
                    <a:effectLst/>
                    <a:latin typeface="Aptos" panose="020B0004020202020204" pitchFamily="34" charset="0"/>
                    <a:ea typeface="Arial" panose="020B0604020202020204" pitchFamily="34" charset="0"/>
                    <a:cs typeface="Aptos" panose="020B0004020202020204" pitchFamily="34" charset="0"/>
                  </a:rPr>
                  <a:t>Queisser</a:t>
                </a:r>
                <a:r>
                  <a:rPr lang="en-US" kern="100" noProof="0" dirty="0">
                    <a:effectLst/>
                    <a:latin typeface="Aptos" panose="020B0004020202020204" pitchFamily="34" charset="0"/>
                    <a:ea typeface="Arial" panose="020B0604020202020204" pitchFamily="34" charset="0"/>
                    <a:cs typeface="Aptos" panose="020B0004020202020204" pitchFamily="34" charset="0"/>
                  </a:rPr>
                  <a:t> and Whitehouse OECD 2006)</a:t>
                </a:r>
              </a:p>
              <a:p>
                <a:pPr marL="0" indent="0" algn="just">
                  <a:buNone/>
                </a:pPr>
                <a:r>
                  <a:rPr lang="en-US" kern="100" noProof="0" dirty="0">
                    <a:effectLst/>
                    <a:latin typeface="Aptos" panose="020B0004020202020204" pitchFamily="34" charset="0"/>
                    <a:ea typeface="Arial" panose="020B0604020202020204" pitchFamily="34" charset="0"/>
                    <a:cs typeface="Aptos" panose="020B0004020202020204" pitchFamily="34" charset="0"/>
                  </a:rPr>
                  <a:t>Measures of the present value of total pension income (benefits) relative to the amount of retirement assets (contributions) accumulated until retirement</a:t>
                </a:r>
              </a:p>
              <a:p>
                <a:pPr marL="0" indent="0" algn="just">
                  <a:spcBef>
                    <a:spcPts val="0"/>
                  </a:spcBef>
                  <a:buNone/>
                </a:pPr>
                <a14:m>
                  <m:oMathPara xmlns:m="http://schemas.openxmlformats.org/officeDocument/2006/math">
                    <m:oMathParaPr>
                      <m:jc m:val="centerGroup"/>
                    </m:oMathParaPr>
                    <m:oMath xmlns:m="http://schemas.openxmlformats.org/officeDocument/2006/math">
                      <m:sSub>
                        <m:sSubPr>
                          <m:ctrlPr>
                            <a:rPr lang="en-US" i="1" kern="100" noProof="0">
                              <a:effectLst/>
                              <a:latin typeface="Cambria Math" panose="02040503050406030204" pitchFamily="18" charset="0"/>
                              <a:ea typeface="Arial" panose="020B0604020202020204" pitchFamily="34" charset="0"/>
                              <a:cs typeface="Aptos" panose="020B0004020202020204" pitchFamily="34" charset="0"/>
                            </a:rPr>
                          </m:ctrlPr>
                        </m:sSubPr>
                        <m:e>
                          <m:r>
                            <a:rPr lang="en-US" i="1" kern="100" noProof="0">
                              <a:effectLst/>
                              <a:latin typeface="Cambria Math" panose="02040503050406030204" pitchFamily="18" charset="0"/>
                              <a:ea typeface="Arial" panose="020B0604020202020204" pitchFamily="34" charset="0"/>
                              <a:cs typeface="Aptos" panose="020B0004020202020204" pitchFamily="34" charset="0"/>
                            </a:rPr>
                            <m:t>𝐼𝐹𝑅</m:t>
                          </m:r>
                        </m:e>
                        <m:sub>
                          <m:r>
                            <a:rPr lang="en-US" i="1" kern="100" noProof="0">
                              <a:effectLst/>
                              <a:latin typeface="Cambria Math" panose="02040503050406030204" pitchFamily="18" charset="0"/>
                              <a:ea typeface="Arial" panose="020B0604020202020204" pitchFamily="34" charset="0"/>
                              <a:cs typeface="Aptos" panose="020B0004020202020204" pitchFamily="34" charset="0"/>
                            </a:rPr>
                            <m:t>𝑥</m:t>
                          </m:r>
                          <m:r>
                            <a:rPr lang="en-US" i="1" kern="100" noProof="0">
                              <a:effectLst/>
                              <a:latin typeface="Cambria Math" panose="02040503050406030204" pitchFamily="18" charset="0"/>
                              <a:ea typeface="Arial" panose="020B0604020202020204" pitchFamily="34" charset="0"/>
                              <a:cs typeface="Aptos" panose="020B0004020202020204" pitchFamily="34" charset="0"/>
                            </a:rPr>
                            <m:t>,</m:t>
                          </m:r>
                          <m:r>
                            <a:rPr lang="en-US" i="1" kern="100" noProof="0">
                              <a:effectLst/>
                              <a:latin typeface="Cambria Math" panose="02040503050406030204" pitchFamily="18" charset="0"/>
                              <a:ea typeface="Arial" panose="020B0604020202020204" pitchFamily="34" charset="0"/>
                              <a:cs typeface="Aptos" panose="020B0004020202020204" pitchFamily="34" charset="0"/>
                            </a:rPr>
                            <m:t>𝑡</m:t>
                          </m:r>
                        </m:sub>
                      </m:sSub>
                      <m:r>
                        <a:rPr lang="en-US" i="1" kern="100" noProof="0">
                          <a:effectLst/>
                          <a:latin typeface="Cambria Math" panose="02040503050406030204" pitchFamily="18" charset="0"/>
                          <a:ea typeface="Arial" panose="020B0604020202020204" pitchFamily="34" charset="0"/>
                          <a:cs typeface="Aptos" panose="020B0004020202020204" pitchFamily="34" charset="0"/>
                        </a:rPr>
                        <m:t>=</m:t>
                      </m:r>
                      <m:f>
                        <m:fPr>
                          <m:ctrlPr>
                            <a:rPr lang="en-US" i="1" kern="100" noProof="0">
                              <a:effectLst/>
                              <a:latin typeface="Cambria Math" panose="02040503050406030204" pitchFamily="18" charset="0"/>
                              <a:ea typeface="Arial" panose="020B0604020202020204" pitchFamily="34" charset="0"/>
                              <a:cs typeface="Aptos" panose="020B0004020202020204" pitchFamily="34" charset="0"/>
                            </a:rPr>
                          </m:ctrlPr>
                        </m:fPr>
                        <m:num>
                          <m:r>
                            <a:rPr lang="en-US" i="1" kern="100" noProof="0">
                              <a:effectLst/>
                              <a:latin typeface="Cambria Math" panose="02040503050406030204" pitchFamily="18" charset="0"/>
                              <a:ea typeface="Arial" panose="020B0604020202020204" pitchFamily="34" charset="0"/>
                              <a:cs typeface="Aptos" panose="020B0004020202020204" pitchFamily="34" charset="0"/>
                            </a:rPr>
                            <m:t>𝑃𝑉</m:t>
                          </m:r>
                          <m:r>
                            <a:rPr lang="en-US" i="1" kern="100" noProof="0">
                              <a:effectLst/>
                              <a:latin typeface="Cambria Math" panose="02040503050406030204" pitchFamily="18" charset="0"/>
                              <a:ea typeface="Arial" panose="020B0604020202020204" pitchFamily="34" charset="0"/>
                              <a:cs typeface="Aptos" panose="020B0004020202020204" pitchFamily="34" charset="0"/>
                            </a:rPr>
                            <m:t>(</m:t>
                          </m:r>
                          <m:sSub>
                            <m:sSubPr>
                              <m:ctrlPr>
                                <a:rPr lang="en-US" i="1" kern="100" noProof="0">
                                  <a:effectLst/>
                                  <a:latin typeface="Cambria Math" panose="02040503050406030204" pitchFamily="18" charset="0"/>
                                  <a:ea typeface="Arial" panose="020B0604020202020204" pitchFamily="34" charset="0"/>
                                  <a:cs typeface="Aptos" panose="020B0004020202020204" pitchFamily="34" charset="0"/>
                                </a:rPr>
                              </m:ctrlPr>
                            </m:sSubPr>
                            <m:e>
                              <m:r>
                                <a:rPr lang="en-US" i="1" kern="100" noProof="0">
                                  <a:effectLst/>
                                  <a:latin typeface="Cambria Math" panose="02040503050406030204" pitchFamily="18" charset="0"/>
                                  <a:ea typeface="Arial" panose="020B0604020202020204" pitchFamily="34" charset="0"/>
                                  <a:cs typeface="Aptos" panose="020B0004020202020204" pitchFamily="34" charset="0"/>
                                </a:rPr>
                                <m:t>𝑃𝑒𝑛𝑠</m:t>
                              </m:r>
                            </m:e>
                            <m:sub>
                              <m:r>
                                <a:rPr lang="en-US" i="1" kern="100" noProof="0">
                                  <a:effectLst/>
                                  <a:latin typeface="Cambria Math" panose="02040503050406030204" pitchFamily="18" charset="0"/>
                                  <a:ea typeface="Arial" panose="020B0604020202020204" pitchFamily="34" charset="0"/>
                                  <a:cs typeface="Aptos" panose="020B0004020202020204" pitchFamily="34" charset="0"/>
                                </a:rPr>
                                <m:t>𝑥</m:t>
                              </m:r>
                              <m:r>
                                <a:rPr lang="en-US" i="1" kern="100" noProof="0">
                                  <a:effectLst/>
                                  <a:latin typeface="Cambria Math" panose="02040503050406030204" pitchFamily="18" charset="0"/>
                                  <a:ea typeface="Arial" panose="020B0604020202020204" pitchFamily="34" charset="0"/>
                                  <a:cs typeface="Aptos" panose="020B0004020202020204" pitchFamily="34" charset="0"/>
                                </a:rPr>
                                <m:t>,</m:t>
                              </m:r>
                              <m:r>
                                <a:rPr lang="en-US" i="1" kern="100" noProof="0">
                                  <a:effectLst/>
                                  <a:latin typeface="Cambria Math" panose="02040503050406030204" pitchFamily="18" charset="0"/>
                                  <a:ea typeface="Arial" panose="020B0604020202020204" pitchFamily="34" charset="0"/>
                                  <a:cs typeface="Aptos" panose="020B0004020202020204" pitchFamily="34" charset="0"/>
                                </a:rPr>
                                <m:t>𝑡</m:t>
                              </m:r>
                            </m:sub>
                          </m:sSub>
                          <m:r>
                            <a:rPr lang="en-US" i="1" kern="100" noProof="0">
                              <a:effectLst/>
                              <a:latin typeface="Cambria Math" panose="02040503050406030204" pitchFamily="18" charset="0"/>
                              <a:ea typeface="Arial" panose="020B0604020202020204" pitchFamily="34" charset="0"/>
                              <a:cs typeface="Aptos" panose="020B0004020202020204" pitchFamily="34" charset="0"/>
                            </a:rPr>
                            <m:t>)</m:t>
                          </m:r>
                        </m:num>
                        <m:den>
                          <m:r>
                            <a:rPr lang="en-US" i="1" kern="100" noProof="0">
                              <a:effectLst/>
                              <a:latin typeface="Cambria Math" panose="02040503050406030204" pitchFamily="18" charset="0"/>
                              <a:ea typeface="Arial" panose="020B0604020202020204" pitchFamily="34" charset="0"/>
                              <a:cs typeface="Aptos" panose="020B0004020202020204" pitchFamily="34" charset="0"/>
                            </a:rPr>
                            <m:t>𝑃𝑉</m:t>
                          </m:r>
                          <m:r>
                            <a:rPr lang="en-US" i="1" kern="100" noProof="0">
                              <a:effectLst/>
                              <a:latin typeface="Cambria Math" panose="02040503050406030204" pitchFamily="18" charset="0"/>
                              <a:ea typeface="Arial" panose="020B0604020202020204" pitchFamily="34" charset="0"/>
                              <a:cs typeface="Aptos" panose="020B0004020202020204" pitchFamily="34" charset="0"/>
                            </a:rPr>
                            <m:t>(</m:t>
                          </m:r>
                          <m:sSub>
                            <m:sSubPr>
                              <m:ctrlPr>
                                <a:rPr lang="en-US" i="1" kern="100" noProof="0">
                                  <a:effectLst/>
                                  <a:latin typeface="Cambria Math" panose="02040503050406030204" pitchFamily="18" charset="0"/>
                                  <a:ea typeface="Arial" panose="020B0604020202020204" pitchFamily="34" charset="0"/>
                                  <a:cs typeface="Aptos" panose="020B0004020202020204" pitchFamily="34" charset="0"/>
                                </a:rPr>
                              </m:ctrlPr>
                            </m:sSubPr>
                            <m:e>
                              <m:r>
                                <a:rPr lang="en-US" i="1" kern="100" noProof="0">
                                  <a:effectLst/>
                                  <a:latin typeface="Cambria Math" panose="02040503050406030204" pitchFamily="18" charset="0"/>
                                  <a:ea typeface="Arial" panose="020B0604020202020204" pitchFamily="34" charset="0"/>
                                  <a:cs typeface="Aptos" panose="020B0004020202020204" pitchFamily="34" charset="0"/>
                                </a:rPr>
                                <m:t>𝐶𝑜𝑛𝑡</m:t>
                              </m:r>
                            </m:e>
                            <m:sub>
                              <m:r>
                                <a:rPr lang="en-US" i="1" kern="100" noProof="0">
                                  <a:effectLst/>
                                  <a:latin typeface="Cambria Math" panose="02040503050406030204" pitchFamily="18" charset="0"/>
                                  <a:ea typeface="Arial" panose="020B0604020202020204" pitchFamily="34" charset="0"/>
                                  <a:cs typeface="Aptos" panose="020B0004020202020204" pitchFamily="34" charset="0"/>
                                </a:rPr>
                                <m:t>𝑥</m:t>
                              </m:r>
                              <m:r>
                                <a:rPr lang="en-US" i="1" kern="100" noProof="0">
                                  <a:effectLst/>
                                  <a:latin typeface="Cambria Math" panose="02040503050406030204" pitchFamily="18" charset="0"/>
                                  <a:ea typeface="Arial" panose="020B0604020202020204" pitchFamily="34" charset="0"/>
                                  <a:cs typeface="Aptos" panose="020B0004020202020204" pitchFamily="34" charset="0"/>
                                </a:rPr>
                                <m:t>,</m:t>
                              </m:r>
                              <m:r>
                                <a:rPr lang="en-US" i="1" kern="100" noProof="0">
                                  <a:effectLst/>
                                  <a:latin typeface="Cambria Math" panose="02040503050406030204" pitchFamily="18" charset="0"/>
                                  <a:ea typeface="Arial" panose="020B0604020202020204" pitchFamily="34" charset="0"/>
                                  <a:cs typeface="Aptos" panose="020B0004020202020204" pitchFamily="34" charset="0"/>
                                </a:rPr>
                                <m:t>𝑡</m:t>
                              </m:r>
                            </m:sub>
                          </m:sSub>
                          <m:r>
                            <a:rPr lang="en-US" i="1" kern="100" noProof="0">
                              <a:effectLst/>
                              <a:latin typeface="Cambria Math" panose="02040503050406030204" pitchFamily="18" charset="0"/>
                              <a:ea typeface="Arial" panose="020B0604020202020204" pitchFamily="34" charset="0"/>
                              <a:cs typeface="Aptos" panose="020B0004020202020204" pitchFamily="34" charset="0"/>
                            </a:rPr>
                            <m:t>)</m:t>
                          </m:r>
                        </m:den>
                      </m:f>
                      <m:r>
                        <a:rPr lang="en-US" i="1" kern="100" noProof="0">
                          <a:effectLst/>
                          <a:latin typeface="Cambria Math" panose="02040503050406030204" pitchFamily="18" charset="0"/>
                          <a:ea typeface="Arial" panose="020B0604020202020204" pitchFamily="34" charset="0"/>
                          <a:cs typeface="Aptos" panose="020B0004020202020204" pitchFamily="34" charset="0"/>
                        </a:rPr>
                        <m:t>, </m:t>
                      </m:r>
                      <m:r>
                        <a:rPr lang="en-US" i="1" kern="100" noProof="0">
                          <a:effectLst/>
                          <a:latin typeface="Cambria Math" panose="02040503050406030204" pitchFamily="18" charset="0"/>
                          <a:ea typeface="Arial" panose="020B0604020202020204" pitchFamily="34" charset="0"/>
                          <a:cs typeface="Aptos" panose="020B0004020202020204" pitchFamily="34" charset="0"/>
                        </a:rPr>
                        <m:t>𝑤h𝑒𝑟𝑒</m:t>
                      </m:r>
                      <m:r>
                        <a:rPr lang="en-US" i="1" kern="100" noProof="0">
                          <a:effectLst/>
                          <a:latin typeface="Cambria Math" panose="02040503050406030204" pitchFamily="18" charset="0"/>
                          <a:ea typeface="Arial" panose="020B0604020202020204" pitchFamily="34" charset="0"/>
                          <a:cs typeface="Aptos" panose="020B0004020202020204" pitchFamily="34" charset="0"/>
                        </a:rPr>
                        <m:t> </m:t>
                      </m:r>
                      <m:r>
                        <a:rPr lang="en-US" i="1" kern="100" noProof="0">
                          <a:effectLst/>
                          <a:latin typeface="Cambria Math" panose="02040503050406030204" pitchFamily="18" charset="0"/>
                          <a:ea typeface="Arial" panose="020B0604020202020204" pitchFamily="34" charset="0"/>
                          <a:cs typeface="Aptos" panose="020B0004020202020204" pitchFamily="34" charset="0"/>
                        </a:rPr>
                        <m:t>𝑥</m:t>
                      </m:r>
                      <m:r>
                        <a:rPr lang="en-US" i="1" kern="100" noProof="0">
                          <a:effectLst/>
                          <a:latin typeface="Cambria Math" panose="02040503050406030204" pitchFamily="18" charset="0"/>
                          <a:ea typeface="Arial" panose="020B0604020202020204" pitchFamily="34" charset="0"/>
                          <a:cs typeface="Aptos" panose="020B0004020202020204" pitchFamily="34" charset="0"/>
                        </a:rPr>
                        <m:t>:</m:t>
                      </m:r>
                      <m:r>
                        <a:rPr lang="en-US" i="1" kern="100" noProof="0">
                          <a:effectLst/>
                          <a:latin typeface="Cambria Math" panose="02040503050406030204" pitchFamily="18" charset="0"/>
                          <a:ea typeface="Arial" panose="020B0604020202020204" pitchFamily="34" charset="0"/>
                          <a:cs typeface="Aptos" panose="020B0004020202020204" pitchFamily="34" charset="0"/>
                        </a:rPr>
                        <m:t>𝑎𝑔𝑒</m:t>
                      </m:r>
                      <m:r>
                        <a:rPr lang="en-US" i="1" kern="100" noProof="0">
                          <a:effectLst/>
                          <a:latin typeface="Cambria Math" panose="02040503050406030204" pitchFamily="18" charset="0"/>
                          <a:ea typeface="Arial" panose="020B0604020202020204" pitchFamily="34" charset="0"/>
                          <a:cs typeface="Aptos" panose="020B0004020202020204" pitchFamily="34" charset="0"/>
                        </a:rPr>
                        <m:t>, </m:t>
                      </m:r>
                      <m:r>
                        <a:rPr lang="en-US" i="1" kern="100" noProof="0">
                          <a:effectLst/>
                          <a:latin typeface="Cambria Math" panose="02040503050406030204" pitchFamily="18" charset="0"/>
                          <a:ea typeface="Arial" panose="020B0604020202020204" pitchFamily="34" charset="0"/>
                          <a:cs typeface="Aptos" panose="020B0004020202020204" pitchFamily="34" charset="0"/>
                        </a:rPr>
                        <m:t>𝑎𝑛𝑑</m:t>
                      </m:r>
                      <m:r>
                        <a:rPr lang="en-US" i="1" kern="100" noProof="0">
                          <a:effectLst/>
                          <a:latin typeface="Cambria Math" panose="02040503050406030204" pitchFamily="18" charset="0"/>
                          <a:ea typeface="Arial" panose="020B0604020202020204" pitchFamily="34" charset="0"/>
                          <a:cs typeface="Aptos" panose="020B0004020202020204" pitchFamily="34" charset="0"/>
                        </a:rPr>
                        <m:t> </m:t>
                      </m:r>
                      <m:r>
                        <a:rPr lang="en-US" i="1" kern="100" noProof="0">
                          <a:effectLst/>
                          <a:latin typeface="Cambria Math" panose="02040503050406030204" pitchFamily="18" charset="0"/>
                          <a:ea typeface="Arial" panose="020B0604020202020204" pitchFamily="34" charset="0"/>
                          <a:cs typeface="Aptos" panose="020B0004020202020204" pitchFamily="34" charset="0"/>
                        </a:rPr>
                        <m:t>𝑥</m:t>
                      </m:r>
                      <m:r>
                        <a:rPr lang="en-US" i="1" kern="100" noProof="0">
                          <a:effectLst/>
                          <a:latin typeface="Cambria Math" panose="02040503050406030204" pitchFamily="18" charset="0"/>
                          <a:ea typeface="Arial" panose="020B0604020202020204" pitchFamily="34" charset="0"/>
                          <a:cs typeface="Aptos" panose="020B0004020202020204" pitchFamily="34" charset="0"/>
                        </a:rPr>
                        <m:t>&lt;</m:t>
                      </m:r>
                      <m:r>
                        <a:rPr lang="en-US" i="1" kern="100" noProof="0">
                          <a:effectLst/>
                          <a:latin typeface="Cambria Math" panose="02040503050406030204" pitchFamily="18" charset="0"/>
                          <a:ea typeface="Arial" panose="020B0604020202020204" pitchFamily="34" charset="0"/>
                          <a:cs typeface="Aptos" panose="020B0004020202020204" pitchFamily="34" charset="0"/>
                        </a:rPr>
                        <m:t>𝑜𝑟</m:t>
                      </m:r>
                      <m:r>
                        <a:rPr lang="en-US" i="1" kern="100" noProof="0">
                          <a:effectLst/>
                          <a:latin typeface="Cambria Math" panose="02040503050406030204" pitchFamily="18" charset="0"/>
                          <a:ea typeface="Arial" panose="020B0604020202020204" pitchFamily="34" charset="0"/>
                          <a:cs typeface="Aptos" panose="020B0004020202020204" pitchFamily="34" charset="0"/>
                        </a:rPr>
                        <m:t>≥</m:t>
                      </m:r>
                      <m:r>
                        <a:rPr lang="en-US" b="0" i="1" kern="100" noProof="0" smtClean="0">
                          <a:effectLst/>
                          <a:latin typeface="Cambria Math" panose="02040503050406030204" pitchFamily="18" charset="0"/>
                          <a:ea typeface="Arial" panose="020B0604020202020204" pitchFamily="34" charset="0"/>
                          <a:cs typeface="Aptos" panose="020B0004020202020204" pitchFamily="34" charset="0"/>
                        </a:rPr>
                        <m:t>𝑡h𝑎𝑛</m:t>
                      </m:r>
                      <m:r>
                        <a:rPr lang="en-US" b="0" i="1" kern="100" noProof="0" smtClean="0">
                          <a:effectLst/>
                          <a:latin typeface="Cambria Math" panose="02040503050406030204" pitchFamily="18" charset="0"/>
                          <a:ea typeface="Arial" panose="020B0604020202020204" pitchFamily="34" charset="0"/>
                          <a:cs typeface="Aptos" panose="020B0004020202020204" pitchFamily="34" charset="0"/>
                        </a:rPr>
                        <m:t> </m:t>
                      </m:r>
                      <m:r>
                        <a:rPr lang="en-US" i="1" kern="100" noProof="0">
                          <a:effectLst/>
                          <a:latin typeface="Cambria Math" panose="02040503050406030204" pitchFamily="18" charset="0"/>
                          <a:ea typeface="Arial" panose="020B0604020202020204" pitchFamily="34" charset="0"/>
                          <a:cs typeface="Aptos" panose="020B0004020202020204" pitchFamily="34" charset="0"/>
                        </a:rPr>
                        <m:t>𝑁𝑅𝐴</m:t>
                      </m:r>
                    </m:oMath>
                  </m:oMathPara>
                </a14:m>
                <a:endParaRPr lang="en-US" kern="100" noProof="0" dirty="0">
                  <a:effectLst/>
                  <a:latin typeface="Aptos" panose="020B0004020202020204" pitchFamily="34" charset="0"/>
                  <a:ea typeface="Arial" panose="020B0604020202020204" pitchFamily="34" charset="0"/>
                  <a:cs typeface="Arial" panose="020B0604020202020204" pitchFamily="34" charset="0"/>
                </a:endParaRPr>
              </a:p>
              <a:p>
                <a:pPr marL="0" indent="0" algn="just">
                  <a:buNone/>
                </a:pPr>
                <a:r>
                  <a:rPr lang="hu-HU" b="1" kern="100" noProof="0" dirty="0">
                    <a:effectLst/>
                    <a:latin typeface="Aptos" panose="020B0004020202020204" pitchFamily="34" charset="0"/>
                    <a:ea typeface="Arial" panose="020B0604020202020204" pitchFamily="34" charset="0"/>
                    <a:cs typeface="Aptos" panose="020B0004020202020204" pitchFamily="34" charset="0"/>
                  </a:rPr>
                  <a:t>Benchmarking: </a:t>
                </a:r>
                <a:r>
                  <a:rPr lang="en-US" kern="100" noProof="0" dirty="0">
                    <a:effectLst/>
                    <a:latin typeface="Aptos" panose="020B0004020202020204" pitchFamily="34" charset="0"/>
                    <a:ea typeface="Arial" panose="020B0604020202020204" pitchFamily="34" charset="0"/>
                    <a:cs typeface="Aptos" panose="020B0004020202020204" pitchFamily="34" charset="0"/>
                  </a:rPr>
                  <a:t>A value of 1 indicates that the system is actuarially fair for the specific individual, that is, she receives pension benefits which correspond to her contributions. A value greater (lower) than 1 indicates that the individual receives more (less) than she contributed.</a:t>
                </a:r>
                <a:endParaRPr lang="en-US" kern="100" noProof="0" dirty="0">
                  <a:effectLst/>
                  <a:latin typeface="Aptos" panose="020B0004020202020204" pitchFamily="34" charset="0"/>
                  <a:ea typeface="Arial" panose="020B0604020202020204" pitchFamily="34" charset="0"/>
                  <a:cs typeface="Arial" panose="020B0604020202020204" pitchFamily="34" charset="0"/>
                </a:endParaRPr>
              </a:p>
              <a:p>
                <a:pPr marL="0" indent="0">
                  <a:buNone/>
                </a:pPr>
                <a:endParaRPr lang="en-US" b="1" i="1" u="none" strike="noStrike" kern="100" baseline="0" noProof="0" dirty="0">
                  <a:solidFill>
                    <a:srgbClr val="0070C0"/>
                  </a:solidFill>
                  <a:latin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3DB0F844-2A22-E577-DD8E-3261E4374381}"/>
                  </a:ext>
                </a:extLst>
              </p:cNvPr>
              <p:cNvSpPr>
                <a:spLocks noGrp="1" noRot="1" noChangeAspect="1" noMove="1" noResize="1" noEditPoints="1" noAdjustHandles="1" noChangeArrowheads="1" noChangeShapeType="1" noTextEdit="1"/>
              </p:cNvSpPr>
              <p:nvPr>
                <p:ph sz="quarter" idx="12"/>
              </p:nvPr>
            </p:nvSpPr>
            <p:spPr>
              <a:blipFill>
                <a:blip r:embed="rId3"/>
                <a:stretch>
                  <a:fillRect l="-1379" t="-726" r="-1326"/>
                </a:stretch>
              </a:blipFill>
            </p:spPr>
            <p:txBody>
              <a:bodyPr/>
              <a:lstStyle/>
              <a:p>
                <a:r>
                  <a:rPr lang="en-GB">
                    <a:noFill/>
                  </a:rPr>
                  <a:t> </a:t>
                </a:r>
              </a:p>
            </p:txBody>
          </p:sp>
        </mc:Fallback>
      </mc:AlternateContent>
    </p:spTree>
    <p:extLst>
      <p:ext uri="{BB962C8B-B14F-4D97-AF65-F5344CB8AC3E}">
        <p14:creationId xmlns:p14="http://schemas.microsoft.com/office/powerpoint/2010/main" val="1341586552"/>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14F8E-2BB4-57CE-C0C4-3C85E6F2DF43}"/>
              </a:ext>
            </a:extLst>
          </p:cNvPr>
          <p:cNvSpPr>
            <a:spLocks noGrp="1"/>
          </p:cNvSpPr>
          <p:nvPr>
            <p:ph type="title"/>
          </p:nvPr>
        </p:nvSpPr>
        <p:spPr>
          <a:xfrm>
            <a:off x="407624" y="715163"/>
            <a:ext cx="11490593" cy="648392"/>
          </a:xfrm>
        </p:spPr>
        <p:txBody>
          <a:bodyPr anchor="t">
            <a:normAutofit/>
          </a:bodyPr>
          <a:lstStyle/>
          <a:p>
            <a:r>
              <a:rPr lang="en-US" i="0" u="none" strike="noStrike" kern="100" baseline="0" noProof="0" dirty="0"/>
              <a:t>Actuarial fairness: Financial profitability model</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DB0F844-2A22-E577-DD8E-3261E4374381}"/>
                  </a:ext>
                </a:extLst>
              </p:cNvPr>
              <p:cNvSpPr>
                <a:spLocks noGrp="1"/>
              </p:cNvSpPr>
              <p:nvPr>
                <p:ph type="body" idx="1"/>
              </p:nvPr>
            </p:nvSpPr>
            <p:spPr>
              <a:xfrm>
                <a:off x="407624" y="1455630"/>
                <a:ext cx="11490592" cy="4976009"/>
              </a:xfrm>
            </p:spPr>
            <p:txBody>
              <a:bodyPr wrap="square" anchor="t">
                <a:normAutofit/>
              </a:bodyPr>
              <a:lstStyle/>
              <a:p>
                <a:pPr marL="0" indent="0">
                  <a:buNone/>
                </a:pPr>
                <a:r>
                  <a:rPr lang="en-US" b="1" kern="100" noProof="0" dirty="0">
                    <a:effectLst/>
                  </a:rPr>
                  <a:t>Internal Rate of Return  (IRR) </a:t>
                </a:r>
                <a:r>
                  <a:rPr lang="en-US" kern="100" noProof="0" dirty="0">
                    <a:effectLst/>
                  </a:rPr>
                  <a:t>is the embedded rate of return of the pension cash flow </a:t>
                </a:r>
              </a:p>
              <a:p>
                <a:pPr marL="0" indent="0">
                  <a:buNone/>
                </a:pPr>
                <a:r>
                  <a:rPr lang="en-US" i="1" kern="100" noProof="0" dirty="0" err="1">
                    <a:effectLst/>
                  </a:rPr>
                  <a:t>IRR</a:t>
                </a:r>
                <a:r>
                  <a:rPr lang="en-US" i="1" kern="100" baseline="-25000" noProof="0" dirty="0" err="1">
                    <a:effectLst/>
                  </a:rPr>
                  <a:t>x,t</a:t>
                </a:r>
                <a:r>
                  <a:rPr lang="en-US" i="1" kern="100" noProof="0" dirty="0">
                    <a:effectLst/>
                  </a:rPr>
                  <a:t> </a:t>
                </a:r>
                <a:r>
                  <a:rPr lang="en-US" kern="100" noProof="0" dirty="0">
                    <a:effectLst/>
                  </a:rPr>
                  <a:t>= the technical interest rate in </a:t>
                </a:r>
                <a:r>
                  <a:rPr lang="en-US" i="1" kern="100" noProof="0" dirty="0">
                    <a:effectLst/>
                  </a:rPr>
                  <a:t>age x</a:t>
                </a:r>
                <a:r>
                  <a:rPr lang="en-US" kern="100" noProof="0" dirty="0">
                    <a:effectLst/>
                  </a:rPr>
                  <a:t> and </a:t>
                </a:r>
                <a:r>
                  <a:rPr lang="en-US" i="1" kern="100" noProof="0" dirty="0">
                    <a:effectLst/>
                  </a:rPr>
                  <a:t>calendar year t</a:t>
                </a:r>
                <a:r>
                  <a:rPr lang="en-US" kern="100" noProof="0" dirty="0">
                    <a:effectLst/>
                  </a:rPr>
                  <a:t> by which the present value of pensions equals the present value of contributions</a:t>
                </a:r>
              </a:p>
              <a:p>
                <a:pPr marL="0" indent="0">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𝐼𝑅𝑅</m:t>
                          </m:r>
                        </m:e>
                        <m:sub>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r>
                        <a:rPr lang="en-US" i="1" kern="100" noProof="0">
                          <a:effectLst/>
                          <a:latin typeface="Cambria Math" panose="02040503050406030204" pitchFamily="18" charset="0"/>
                        </a:rPr>
                        <m:t>=</m:t>
                      </m:r>
                      <m:r>
                        <a:rPr lang="en-US" i="1" kern="100" noProof="0">
                          <a:effectLst/>
                          <a:latin typeface="Cambria Math" panose="02040503050406030204" pitchFamily="18" charset="0"/>
                        </a:rPr>
                        <m:t>𝑟</m:t>
                      </m:r>
                      <m:r>
                        <a:rPr lang="en-US" i="1" kern="100" noProof="0">
                          <a:effectLst/>
                          <a:latin typeface="Cambria Math" panose="02040503050406030204" pitchFamily="18" charset="0"/>
                        </a:rPr>
                        <m:t>%, </m:t>
                      </m:r>
                      <m:r>
                        <a:rPr lang="en-US" i="1" kern="100" noProof="0">
                          <a:effectLst/>
                          <a:latin typeface="Cambria Math" panose="02040503050406030204" pitchFamily="18" charset="0"/>
                        </a:rPr>
                        <m:t>𝑤h𝑒𝑟𝑒</m:t>
                      </m:r>
                      <m:r>
                        <a:rPr lang="en-US" i="1" kern="100" noProof="0">
                          <a:effectLst/>
                          <a:latin typeface="Cambria Math" panose="02040503050406030204" pitchFamily="18" charset="0"/>
                        </a:rPr>
                        <m:t> </m:t>
                      </m:r>
                      <m:sSup>
                        <m:sSupPr>
                          <m:ctrlPr>
                            <a:rPr lang="en-US" i="1" kern="100" noProof="0">
                              <a:effectLst/>
                              <a:latin typeface="Cambria Math" panose="02040503050406030204" pitchFamily="18" charset="0"/>
                            </a:rPr>
                          </m:ctrlPr>
                        </m:sSupPr>
                        <m:e>
                          <m:r>
                            <a:rPr lang="en-US" i="1" kern="100" noProof="0">
                              <a:effectLst/>
                              <a:latin typeface="Cambria Math" panose="02040503050406030204" pitchFamily="18" charset="0"/>
                            </a:rPr>
                            <m:t>𝑃𝑉</m:t>
                          </m:r>
                        </m:e>
                        <m:sup>
                          <m:r>
                            <a:rPr lang="en-US" i="1" kern="100" noProof="0">
                              <a:effectLst/>
                              <a:latin typeface="Cambria Math" panose="02040503050406030204" pitchFamily="18" charset="0"/>
                            </a:rPr>
                            <m:t>(</m:t>
                          </m:r>
                          <m:r>
                            <a:rPr lang="en-US" i="1" kern="100" noProof="0">
                              <a:effectLst/>
                              <a:latin typeface="Cambria Math" panose="02040503050406030204" pitchFamily="18" charset="0"/>
                            </a:rPr>
                            <m:t>𝑟</m:t>
                          </m:r>
                          <m:r>
                            <a:rPr lang="en-US" i="1" kern="100" noProof="0">
                              <a:effectLst/>
                              <a:latin typeface="Cambria Math" panose="02040503050406030204" pitchFamily="18" charset="0"/>
                            </a:rPr>
                            <m:t>)</m:t>
                          </m:r>
                        </m:sup>
                      </m:sSup>
                      <m:r>
                        <a:rPr lang="en-US" i="1" kern="100" noProof="0">
                          <a:effectLst/>
                          <a:latin typeface="Cambria Math" panose="02040503050406030204" pitchFamily="18" charset="0"/>
                        </a:rPr>
                        <m:t>(</m:t>
                      </m:r>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𝑃𝑎</m:t>
                          </m:r>
                        </m:e>
                        <m:sub>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r>
                        <a:rPr lang="en-US" i="1" kern="100" noProof="0">
                          <a:effectLst/>
                          <a:latin typeface="Cambria Math" panose="02040503050406030204" pitchFamily="18" charset="0"/>
                        </a:rPr>
                        <m:t>)=</m:t>
                      </m:r>
                      <m:sSup>
                        <m:sSupPr>
                          <m:ctrlPr>
                            <a:rPr lang="en-US" i="1" kern="100" noProof="0">
                              <a:effectLst/>
                              <a:latin typeface="Cambria Math" panose="02040503050406030204" pitchFamily="18" charset="0"/>
                            </a:rPr>
                          </m:ctrlPr>
                        </m:sSupPr>
                        <m:e>
                          <m:r>
                            <a:rPr lang="en-US" i="1" kern="100" noProof="0">
                              <a:effectLst/>
                              <a:latin typeface="Cambria Math" panose="02040503050406030204" pitchFamily="18" charset="0"/>
                            </a:rPr>
                            <m:t>𝑃𝑉</m:t>
                          </m:r>
                        </m:e>
                        <m:sup>
                          <m:r>
                            <a:rPr lang="en-US" i="1" kern="100" noProof="0">
                              <a:effectLst/>
                              <a:latin typeface="Cambria Math" panose="02040503050406030204" pitchFamily="18" charset="0"/>
                            </a:rPr>
                            <m:t>(</m:t>
                          </m:r>
                          <m:r>
                            <a:rPr lang="en-US" i="1" kern="100" noProof="0">
                              <a:effectLst/>
                              <a:latin typeface="Cambria Math" panose="02040503050406030204" pitchFamily="18" charset="0"/>
                            </a:rPr>
                            <m:t>𝑟</m:t>
                          </m:r>
                          <m:r>
                            <a:rPr lang="en-US" i="1" kern="100" noProof="0">
                              <a:effectLst/>
                              <a:latin typeface="Cambria Math" panose="02040503050406030204" pitchFamily="18" charset="0"/>
                            </a:rPr>
                            <m:t>)</m:t>
                          </m:r>
                        </m:sup>
                      </m:sSup>
                      <m:r>
                        <a:rPr lang="en-US" i="1" kern="100" noProof="0">
                          <a:effectLst/>
                          <a:latin typeface="Cambria Math" panose="02040503050406030204" pitchFamily="18" charset="0"/>
                        </a:rPr>
                        <m:t>(</m:t>
                      </m:r>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𝐶𝑎</m:t>
                          </m:r>
                        </m:e>
                        <m:sub>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r>
                        <a:rPr lang="en-US" i="1" kern="100" noProof="0">
                          <a:effectLst/>
                          <a:latin typeface="Cambria Math" panose="02040503050406030204" pitchFamily="18" charset="0"/>
                        </a:rPr>
                        <m:t>)</m:t>
                      </m:r>
                    </m:oMath>
                  </m:oMathPara>
                </a14:m>
                <a:endParaRPr lang="en-US" kern="100" noProof="0" dirty="0">
                  <a:effectLst/>
                </a:endParaRPr>
              </a:p>
              <a:p>
                <a:pPr marL="0" indent="0"/>
                <a:r>
                  <a:rPr lang="en-US" b="1" kern="100" dirty="0">
                    <a:effectLst/>
                  </a:rPr>
                  <a:t>Benchmarking:</a:t>
                </a:r>
                <a:r>
                  <a:rPr lang="en-US" i="1" kern="100" dirty="0">
                    <a:effectLst/>
                  </a:rPr>
                  <a:t> IRR</a:t>
                </a:r>
                <a:r>
                  <a:rPr lang="en-US" kern="100" dirty="0">
                    <a:effectLst/>
                  </a:rPr>
                  <a:t>s different from the intrinsic economic rates of the pension system (wage increases and indexation and returns of invested funds). Compared to them, either + or –  can be regarded as actuarially not fair. </a:t>
                </a:r>
              </a:p>
              <a:p>
                <a:pPr marL="0" indent="0"/>
                <a:r>
                  <a:rPr lang="en-US" kern="100" dirty="0">
                    <a:effectLst/>
                  </a:rPr>
                  <a:t>Still, in an actuarially fair system </a:t>
                </a:r>
                <a:r>
                  <a:rPr lang="en-US" i="1" kern="100" dirty="0">
                    <a:effectLst/>
                  </a:rPr>
                  <a:t>IRR</a:t>
                </a:r>
                <a:r>
                  <a:rPr lang="en-US" kern="100" dirty="0">
                    <a:effectLst/>
                  </a:rPr>
                  <a:t> can remain the same for the subsequent cohorts, generations. In reality this is never the case.</a:t>
                </a:r>
              </a:p>
              <a:p>
                <a:pPr marL="0" indent="0">
                  <a:buNone/>
                </a:pPr>
                <a:endParaRPr lang="en-US" kern="100" noProof="0" dirty="0">
                  <a:effectLst/>
                </a:endParaRPr>
              </a:p>
            </p:txBody>
          </p:sp>
        </mc:Choice>
        <mc:Fallback xmlns="">
          <p:sp>
            <p:nvSpPr>
              <p:cNvPr id="3" name="Text Placeholder 2">
                <a:extLst>
                  <a:ext uri="{FF2B5EF4-FFF2-40B4-BE49-F238E27FC236}">
                    <a16:creationId xmlns:a16="http://schemas.microsoft.com/office/drawing/2014/main" id="{3DB0F844-2A22-E577-DD8E-3261E4374381}"/>
                  </a:ext>
                </a:extLst>
              </p:cNvPr>
              <p:cNvSpPr>
                <a:spLocks noGrp="1" noRot="1" noChangeAspect="1" noMove="1" noResize="1" noEditPoints="1" noAdjustHandles="1" noChangeArrowheads="1" noChangeShapeType="1" noTextEdit="1"/>
              </p:cNvSpPr>
              <p:nvPr>
                <p:ph type="body" idx="1"/>
              </p:nvPr>
            </p:nvSpPr>
            <p:spPr>
              <a:xfrm>
                <a:off x="407624" y="1455630"/>
                <a:ext cx="11490592" cy="4976009"/>
              </a:xfrm>
              <a:blipFill>
                <a:blip r:embed="rId2"/>
                <a:stretch>
                  <a:fillRect l="-1379" t="-858" r="-212"/>
                </a:stretch>
              </a:blipFill>
            </p:spPr>
            <p:txBody>
              <a:bodyPr/>
              <a:lstStyle/>
              <a:p>
                <a:r>
                  <a:rPr lang="en-GB">
                    <a:noFill/>
                  </a:rPr>
                  <a:t> </a:t>
                </a:r>
              </a:p>
            </p:txBody>
          </p:sp>
        </mc:Fallback>
      </mc:AlternateContent>
    </p:spTree>
    <p:extLst>
      <p:ext uri="{BB962C8B-B14F-4D97-AF65-F5344CB8AC3E}">
        <p14:creationId xmlns:p14="http://schemas.microsoft.com/office/powerpoint/2010/main" val="3049978040"/>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14F8E-2BB4-57CE-C0C4-3C85E6F2DF43}"/>
              </a:ext>
            </a:extLst>
          </p:cNvPr>
          <p:cNvSpPr>
            <a:spLocks noGrp="1"/>
          </p:cNvSpPr>
          <p:nvPr>
            <p:ph type="title"/>
          </p:nvPr>
        </p:nvSpPr>
        <p:spPr/>
        <p:txBody>
          <a:bodyPr anchor="t">
            <a:normAutofit/>
          </a:bodyPr>
          <a:lstStyle/>
          <a:p>
            <a:r>
              <a:rPr lang="en-US" i="0" u="none" strike="noStrike" kern="100" baseline="0" noProof="0" dirty="0"/>
              <a:t>Actuarial fairness: Collective DB</a:t>
            </a:r>
            <a:r>
              <a:rPr lang="hu-HU" i="0" u="none" strike="noStrike" kern="100" baseline="0" noProof="0" dirty="0"/>
              <a:t>/</a:t>
            </a:r>
            <a:r>
              <a:rPr lang="en-US" i="0" u="none" strike="noStrike" kern="100" baseline="0" dirty="0"/>
              <a:t>target benefit</a:t>
            </a:r>
            <a:r>
              <a:rPr lang="en-US" i="0" u="none" strike="noStrike" kern="100" baseline="0" noProof="0" dirty="0"/>
              <a:t> model</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DB0F844-2A22-E577-DD8E-3261E4374381}"/>
                  </a:ext>
                </a:extLst>
              </p:cNvPr>
              <p:cNvSpPr>
                <a:spLocks noGrp="1"/>
              </p:cNvSpPr>
              <p:nvPr>
                <p:ph sz="quarter" idx="12"/>
              </p:nvPr>
            </p:nvSpPr>
            <p:spPr/>
            <p:txBody>
              <a:bodyPr wrap="square" anchor="t">
                <a:normAutofit/>
              </a:bodyPr>
              <a:lstStyle/>
              <a:p>
                <a:pPr marL="0" indent="0">
                  <a:spcAft>
                    <a:spcPts val="600"/>
                  </a:spcAft>
                  <a:buNone/>
                </a:pPr>
                <a:r>
                  <a:rPr lang="en-US" b="1" kern="100" dirty="0">
                    <a:effectLst/>
                  </a:rPr>
                  <a:t>Required Contribution Rate</a:t>
                </a:r>
                <a:r>
                  <a:rPr lang="en-US" kern="100" dirty="0">
                    <a:effectLst/>
                  </a:rPr>
                  <a:t> or </a:t>
                </a:r>
                <a:r>
                  <a:rPr lang="en-US" b="1" kern="100" dirty="0">
                    <a:effectLst/>
                  </a:rPr>
                  <a:t>Normal Cost</a:t>
                </a:r>
                <a:r>
                  <a:rPr lang="en-US" kern="100" dirty="0">
                    <a:effectLst/>
                  </a:rPr>
                  <a:t>: calculated taking into account the demography, economic assumptions, and so the cash-flows of the pension scheme. Depending on how and what is taken into account in future cash flows, different standards apply: ABO, PBO. Research and analysis use the open group method. </a:t>
                </a:r>
              </a:p>
              <a:p>
                <a:pPr marL="0" indent="0">
                  <a:spcAft>
                    <a:spcPts val="600"/>
                  </a:spcAft>
                  <a:buNone/>
                </a:pPr>
                <a:r>
                  <a:rPr lang="en-US" i="1" kern="100" dirty="0">
                    <a:effectLst/>
                  </a:rPr>
                  <a:t>RCR(</a:t>
                </a:r>
                <a:r>
                  <a:rPr lang="en-US" i="1" kern="100" dirty="0" err="1">
                    <a:effectLst/>
                  </a:rPr>
                  <a:t>t,x</a:t>
                </a:r>
                <a:r>
                  <a:rPr lang="en-US" i="1" kern="100" dirty="0">
                    <a:effectLst/>
                  </a:rPr>
                  <a:t>)</a:t>
                </a:r>
                <a:r>
                  <a:rPr lang="en-US" kern="100" dirty="0">
                    <a:effectLst/>
                  </a:rPr>
                  <a:t> = the contribution rate in calendar </a:t>
                </a:r>
                <a:r>
                  <a:rPr lang="en-US" i="1" kern="100" dirty="0">
                    <a:effectLst/>
                  </a:rPr>
                  <a:t>year t</a:t>
                </a:r>
                <a:r>
                  <a:rPr lang="en-US" kern="100" dirty="0">
                    <a:effectLst/>
                  </a:rPr>
                  <a:t> and </a:t>
                </a:r>
                <a:r>
                  <a:rPr lang="en-US" i="1" kern="100" dirty="0">
                    <a:effectLst/>
                  </a:rPr>
                  <a:t>age x</a:t>
                </a:r>
                <a:r>
                  <a:rPr lang="en-US" kern="100" dirty="0">
                    <a:effectLst/>
                  </a:rPr>
                  <a:t> by which the current value of pensions equals the current value of contributions. Note that considering socioeconomic groups paying different contribution rates over periods of years is highly theoretical but allows for taking into account past experiences. </a:t>
                </a:r>
              </a:p>
              <a:p>
                <a:pPr marL="0" indent="0">
                  <a:spcAft>
                    <a:spcPts val="600"/>
                  </a:spcAft>
                  <a:buNone/>
                </a:pPr>
                <a14:m>
                  <m:oMathPara xmlns:m="http://schemas.openxmlformats.org/officeDocument/2006/math">
                    <m:oMathParaPr>
                      <m:jc m:val="centerGroup"/>
                    </m:oMathParaPr>
                    <m:oMath xmlns:m="http://schemas.openxmlformats.org/officeDocument/2006/math">
                      <m:sSub>
                        <m:sSubPr>
                          <m:ctrlPr>
                            <a:rPr lang="en-US" i="1" kern="100" smtClean="0">
                              <a:effectLst/>
                              <a:latin typeface="Cambria Math" panose="02040503050406030204" pitchFamily="18" charset="0"/>
                            </a:rPr>
                          </m:ctrlPr>
                        </m:sSubPr>
                        <m:e>
                          <m:r>
                            <a:rPr lang="en-US" i="1" kern="100">
                              <a:effectLst/>
                              <a:latin typeface="Cambria Math" panose="02040503050406030204" pitchFamily="18" charset="0"/>
                            </a:rPr>
                            <m:t>𝑅𝐶𝑅</m:t>
                          </m:r>
                        </m:e>
                        <m:sub>
                          <m:r>
                            <a:rPr lang="en-US" i="1" kern="100">
                              <a:effectLst/>
                              <a:latin typeface="Cambria Math" panose="02040503050406030204" pitchFamily="18" charset="0"/>
                            </a:rPr>
                            <m:t>𝑥</m:t>
                          </m:r>
                          <m:r>
                            <a:rPr lang="en-US" i="1" kern="100">
                              <a:effectLst/>
                              <a:latin typeface="Cambria Math" panose="02040503050406030204" pitchFamily="18" charset="0"/>
                            </a:rPr>
                            <m:t>,</m:t>
                          </m:r>
                          <m:r>
                            <a:rPr lang="en-US" i="1" kern="100">
                              <a:effectLst/>
                              <a:latin typeface="Cambria Math" panose="02040503050406030204" pitchFamily="18" charset="0"/>
                            </a:rPr>
                            <m:t>𝑡</m:t>
                          </m:r>
                        </m:sub>
                      </m:sSub>
                      <m:r>
                        <a:rPr lang="en-US" i="1" kern="100">
                          <a:effectLst/>
                          <a:latin typeface="Cambria Math" panose="02040503050406030204" pitchFamily="18" charset="0"/>
                        </a:rPr>
                        <m:t>=</m:t>
                      </m:r>
                      <m:sSub>
                        <m:sSubPr>
                          <m:ctrlPr>
                            <a:rPr lang="en-US" i="1" kern="100">
                              <a:effectLst/>
                              <a:latin typeface="Cambria Math" panose="02040503050406030204" pitchFamily="18" charset="0"/>
                            </a:rPr>
                          </m:ctrlPr>
                        </m:sSubPr>
                        <m:e>
                          <m:r>
                            <a:rPr lang="en-US" i="1" kern="100">
                              <a:effectLst/>
                              <a:latin typeface="Cambria Math" panose="02040503050406030204" pitchFamily="18" charset="0"/>
                            </a:rPr>
                            <m:t>𝑐</m:t>
                          </m:r>
                          <m:r>
                            <a:rPr lang="en-US" i="1" kern="100">
                              <a:effectLst/>
                              <a:latin typeface="Cambria Math" panose="02040503050406030204" pitchFamily="18" charset="0"/>
                            </a:rPr>
                            <m:t>%</m:t>
                          </m:r>
                        </m:e>
                        <m:sub>
                          <m:r>
                            <a:rPr lang="en-US" i="1" kern="100">
                              <a:effectLst/>
                              <a:latin typeface="Cambria Math" panose="02040503050406030204" pitchFamily="18" charset="0"/>
                            </a:rPr>
                            <m:t>𝑥</m:t>
                          </m:r>
                          <m:r>
                            <a:rPr lang="en-US" i="1" kern="100">
                              <a:effectLst/>
                              <a:latin typeface="Cambria Math" panose="02040503050406030204" pitchFamily="18" charset="0"/>
                            </a:rPr>
                            <m:t>,</m:t>
                          </m:r>
                          <m:r>
                            <a:rPr lang="en-US" i="1" kern="100">
                              <a:effectLst/>
                              <a:latin typeface="Cambria Math" panose="02040503050406030204" pitchFamily="18" charset="0"/>
                            </a:rPr>
                            <m:t>𝑡</m:t>
                          </m:r>
                        </m:sub>
                      </m:sSub>
                      <m:r>
                        <a:rPr lang="en-US" i="1" kern="100">
                          <a:effectLst/>
                          <a:latin typeface="Cambria Math" panose="02040503050406030204" pitchFamily="18" charset="0"/>
                        </a:rPr>
                        <m:t>, </m:t>
                      </m:r>
                      <m:r>
                        <a:rPr lang="en-US" i="1" kern="100">
                          <a:effectLst/>
                          <a:latin typeface="Cambria Math" panose="02040503050406030204" pitchFamily="18" charset="0"/>
                        </a:rPr>
                        <m:t>𝑤h𝑒𝑟𝑒</m:t>
                      </m:r>
                      <m:r>
                        <a:rPr lang="en-US" i="1" kern="100">
                          <a:effectLst/>
                          <a:latin typeface="Cambria Math" panose="02040503050406030204" pitchFamily="18" charset="0"/>
                        </a:rPr>
                        <m:t> </m:t>
                      </m:r>
                      <m:nary>
                        <m:naryPr>
                          <m:chr m:val="∑"/>
                          <m:limLoc m:val="subSup"/>
                          <m:supHide m:val="on"/>
                          <m:ctrlPr>
                            <a:rPr lang="en-US" i="1" kern="100">
                              <a:effectLst/>
                              <a:latin typeface="Cambria Math" panose="02040503050406030204" pitchFamily="18" charset="0"/>
                            </a:rPr>
                          </m:ctrlPr>
                        </m:naryPr>
                        <m:sub>
                          <m:r>
                            <a:rPr lang="en-US" i="1" kern="100">
                              <a:effectLst/>
                              <a:latin typeface="Cambria Math" panose="02040503050406030204" pitchFamily="18" charset="0"/>
                            </a:rPr>
                            <m:t>𝑥</m:t>
                          </m:r>
                          <m:r>
                            <a:rPr lang="en-US" i="1" kern="100">
                              <a:effectLst/>
                              <a:latin typeface="Cambria Math" panose="02040503050406030204" pitchFamily="18" charset="0"/>
                            </a:rPr>
                            <m:t>,</m:t>
                          </m:r>
                          <m:r>
                            <a:rPr lang="en-US" i="1" kern="100">
                              <a:effectLst/>
                              <a:latin typeface="Cambria Math" panose="02040503050406030204" pitchFamily="18" charset="0"/>
                            </a:rPr>
                            <m:t>𝑡</m:t>
                          </m:r>
                        </m:sub>
                        <m:sup/>
                        <m:e>
                          <m:r>
                            <a:rPr lang="en-US" i="1" kern="100">
                              <a:effectLst/>
                              <a:latin typeface="Cambria Math" panose="02040503050406030204" pitchFamily="18" charset="0"/>
                            </a:rPr>
                            <m:t>𝑃𝑉</m:t>
                          </m:r>
                          <m:r>
                            <a:rPr lang="en-US" i="1" kern="100">
                              <a:effectLst/>
                              <a:latin typeface="Cambria Math" panose="02040503050406030204" pitchFamily="18" charset="0"/>
                            </a:rPr>
                            <m:t>(</m:t>
                          </m:r>
                          <m:sSub>
                            <m:sSubPr>
                              <m:ctrlPr>
                                <a:rPr lang="en-US" i="1" kern="100">
                                  <a:effectLst/>
                                  <a:latin typeface="Cambria Math" panose="02040503050406030204" pitchFamily="18" charset="0"/>
                                </a:rPr>
                              </m:ctrlPr>
                            </m:sSubPr>
                            <m:e>
                              <m:r>
                                <a:rPr lang="en-US" i="1" kern="100">
                                  <a:effectLst/>
                                  <a:latin typeface="Cambria Math" panose="02040503050406030204" pitchFamily="18" charset="0"/>
                                </a:rPr>
                                <m:t>𝑃𝑎</m:t>
                              </m:r>
                            </m:e>
                            <m:sub>
                              <m:r>
                                <a:rPr lang="en-US" i="1" kern="100">
                                  <a:effectLst/>
                                  <a:latin typeface="Cambria Math" panose="02040503050406030204" pitchFamily="18" charset="0"/>
                                </a:rPr>
                                <m:t>𝑥</m:t>
                              </m:r>
                              <m:r>
                                <a:rPr lang="en-US" i="1" kern="100">
                                  <a:effectLst/>
                                  <a:latin typeface="Cambria Math" panose="02040503050406030204" pitchFamily="18" charset="0"/>
                                </a:rPr>
                                <m:t>,</m:t>
                              </m:r>
                              <m:r>
                                <a:rPr lang="en-US" i="1" kern="100">
                                  <a:effectLst/>
                                  <a:latin typeface="Cambria Math" panose="02040503050406030204" pitchFamily="18" charset="0"/>
                                </a:rPr>
                                <m:t>𝑡</m:t>
                              </m:r>
                            </m:sub>
                          </m:sSub>
                          <m:r>
                            <a:rPr lang="en-US" i="1" kern="100">
                              <a:effectLst/>
                              <a:latin typeface="Cambria Math" panose="02040503050406030204" pitchFamily="18" charset="0"/>
                            </a:rPr>
                            <m:t>)</m:t>
                          </m:r>
                        </m:e>
                      </m:nary>
                      <m:r>
                        <a:rPr lang="en-US" i="1" kern="100">
                          <a:effectLst/>
                          <a:latin typeface="Cambria Math" panose="02040503050406030204" pitchFamily="18" charset="0"/>
                        </a:rPr>
                        <m:t> =</m:t>
                      </m:r>
                      <m:nary>
                        <m:naryPr>
                          <m:chr m:val="∑"/>
                          <m:limLoc m:val="subSup"/>
                          <m:supHide m:val="on"/>
                          <m:ctrlPr>
                            <a:rPr lang="en-US" i="1" kern="100">
                              <a:effectLst/>
                              <a:latin typeface="Cambria Math" panose="02040503050406030204" pitchFamily="18" charset="0"/>
                            </a:rPr>
                          </m:ctrlPr>
                        </m:naryPr>
                        <m:sub>
                          <m:r>
                            <a:rPr lang="en-US" i="1" kern="100">
                              <a:effectLst/>
                              <a:latin typeface="Cambria Math" panose="02040503050406030204" pitchFamily="18" charset="0"/>
                            </a:rPr>
                            <m:t>𝑥</m:t>
                          </m:r>
                          <m:r>
                            <a:rPr lang="en-US" i="1" kern="100">
                              <a:effectLst/>
                              <a:latin typeface="Cambria Math" panose="02040503050406030204" pitchFamily="18" charset="0"/>
                            </a:rPr>
                            <m:t>,</m:t>
                          </m:r>
                          <m:r>
                            <a:rPr lang="en-US" i="1" kern="100">
                              <a:effectLst/>
                              <a:latin typeface="Cambria Math" panose="02040503050406030204" pitchFamily="18" charset="0"/>
                            </a:rPr>
                            <m:t>𝑡</m:t>
                          </m:r>
                        </m:sub>
                        <m:sup/>
                        <m:e>
                          <m:sSup>
                            <m:sSupPr>
                              <m:ctrlPr>
                                <a:rPr lang="en-US" i="1" kern="100">
                                  <a:effectLst/>
                                  <a:latin typeface="Cambria Math" panose="02040503050406030204" pitchFamily="18" charset="0"/>
                                </a:rPr>
                              </m:ctrlPr>
                            </m:sSupPr>
                            <m:e>
                              <m:r>
                                <a:rPr lang="en-US" i="1" kern="100">
                                  <a:effectLst/>
                                  <a:latin typeface="Cambria Math" panose="02040503050406030204" pitchFamily="18" charset="0"/>
                                </a:rPr>
                                <m:t>𝑃𝑉</m:t>
                              </m:r>
                            </m:e>
                            <m:sup>
                              <m:r>
                                <a:rPr lang="en-US" i="1" kern="100">
                                  <a:effectLst/>
                                  <a:latin typeface="Cambria Math" panose="02040503050406030204" pitchFamily="18" charset="0"/>
                                </a:rPr>
                                <m:t>(</m:t>
                              </m:r>
                              <m:sSub>
                                <m:sSubPr>
                                  <m:ctrlPr>
                                    <a:rPr lang="en-US" i="1" kern="100">
                                      <a:effectLst/>
                                      <a:latin typeface="Cambria Math" panose="02040503050406030204" pitchFamily="18" charset="0"/>
                                    </a:rPr>
                                  </m:ctrlPr>
                                </m:sSubPr>
                                <m:e>
                                  <m:r>
                                    <a:rPr lang="en-US" i="1" kern="100">
                                      <a:effectLst/>
                                      <a:latin typeface="Cambria Math" panose="02040503050406030204" pitchFamily="18" charset="0"/>
                                    </a:rPr>
                                    <m:t>𝑐</m:t>
                                  </m:r>
                                  <m:r>
                                    <a:rPr lang="en-US" i="1" kern="100">
                                      <a:effectLst/>
                                      <a:latin typeface="Cambria Math" panose="02040503050406030204" pitchFamily="18" charset="0"/>
                                    </a:rPr>
                                    <m:t>%</m:t>
                                  </m:r>
                                </m:e>
                                <m:sub>
                                  <m:r>
                                    <a:rPr lang="en-US" i="1" kern="100">
                                      <a:effectLst/>
                                      <a:latin typeface="Cambria Math" panose="02040503050406030204" pitchFamily="18" charset="0"/>
                                    </a:rPr>
                                    <m:t>𝑥</m:t>
                                  </m:r>
                                  <m:r>
                                    <a:rPr lang="en-US" i="1" kern="100">
                                      <a:effectLst/>
                                      <a:latin typeface="Cambria Math" panose="02040503050406030204" pitchFamily="18" charset="0"/>
                                    </a:rPr>
                                    <m:t>,</m:t>
                                  </m:r>
                                  <m:r>
                                    <a:rPr lang="en-US" i="1" kern="100">
                                      <a:effectLst/>
                                      <a:latin typeface="Cambria Math" panose="02040503050406030204" pitchFamily="18" charset="0"/>
                                    </a:rPr>
                                    <m:t>𝑡</m:t>
                                  </m:r>
                                </m:sub>
                              </m:sSub>
                              <m:r>
                                <a:rPr lang="en-US" i="1" kern="100">
                                  <a:effectLst/>
                                  <a:latin typeface="Cambria Math" panose="02040503050406030204" pitchFamily="18" charset="0"/>
                                </a:rPr>
                                <m:t>)</m:t>
                              </m:r>
                            </m:sup>
                          </m:sSup>
                          <m:r>
                            <a:rPr lang="en-US" i="1" kern="100">
                              <a:effectLst/>
                              <a:latin typeface="Cambria Math" panose="02040503050406030204" pitchFamily="18" charset="0"/>
                            </a:rPr>
                            <m:t>(</m:t>
                          </m:r>
                          <m:sSub>
                            <m:sSubPr>
                              <m:ctrlPr>
                                <a:rPr lang="en-US" i="1" kern="100">
                                  <a:effectLst/>
                                  <a:latin typeface="Cambria Math" panose="02040503050406030204" pitchFamily="18" charset="0"/>
                                </a:rPr>
                              </m:ctrlPr>
                            </m:sSubPr>
                            <m:e>
                              <m:r>
                                <a:rPr lang="en-US" i="1" kern="100">
                                  <a:effectLst/>
                                  <a:latin typeface="Cambria Math" panose="02040503050406030204" pitchFamily="18" charset="0"/>
                                </a:rPr>
                                <m:t>𝐶𝑎</m:t>
                              </m:r>
                            </m:e>
                            <m:sub>
                              <m:r>
                                <a:rPr lang="en-US" i="1" kern="100">
                                  <a:effectLst/>
                                  <a:latin typeface="Cambria Math" panose="02040503050406030204" pitchFamily="18" charset="0"/>
                                </a:rPr>
                                <m:t>𝑥</m:t>
                              </m:r>
                              <m:r>
                                <a:rPr lang="en-US" i="1" kern="100">
                                  <a:effectLst/>
                                  <a:latin typeface="Cambria Math" panose="02040503050406030204" pitchFamily="18" charset="0"/>
                                </a:rPr>
                                <m:t>,</m:t>
                              </m:r>
                              <m:r>
                                <a:rPr lang="en-US" i="1" kern="100">
                                  <a:effectLst/>
                                  <a:latin typeface="Cambria Math" panose="02040503050406030204" pitchFamily="18" charset="0"/>
                                </a:rPr>
                                <m:t>𝑡</m:t>
                              </m:r>
                            </m:sub>
                          </m:sSub>
                          <m:r>
                            <a:rPr lang="en-US" i="1" kern="100">
                              <a:effectLst/>
                              <a:latin typeface="Cambria Math" panose="02040503050406030204" pitchFamily="18" charset="0"/>
                            </a:rPr>
                            <m:t>)</m:t>
                          </m:r>
                        </m:e>
                      </m:nary>
                    </m:oMath>
                  </m:oMathPara>
                </a14:m>
                <a:endParaRPr lang="en-US" kern="100" noProof="0" dirty="0">
                  <a:effectLst/>
                </a:endParaRPr>
              </a:p>
              <a:p>
                <a:pPr marL="0" indent="0">
                  <a:spcAft>
                    <a:spcPts val="600"/>
                  </a:spcAft>
                  <a:buNone/>
                </a:pPr>
                <a:r>
                  <a:rPr lang="en-US" b="1" kern="100" noProof="0" dirty="0">
                    <a:effectLst/>
                  </a:rPr>
                  <a:t>Required Contribution Rate analysis: </a:t>
                </a:r>
              </a:p>
              <a:p>
                <a:pPr lvl="1">
                  <a:spcAft>
                    <a:spcPts val="600"/>
                  </a:spcAft>
                </a:pPr>
                <a:r>
                  <a:rPr lang="en-US" kern="100" dirty="0"/>
                  <a:t>Usually assessed against a scheme-specific benchmark rate</a:t>
                </a:r>
                <a:endParaRPr lang="en-US" kern="100" noProof="0" dirty="0">
                  <a:effectLst/>
                </a:endParaRPr>
              </a:p>
              <a:p>
                <a:pPr lvl="1">
                  <a:spcAft>
                    <a:spcPts val="600"/>
                  </a:spcAft>
                </a:pPr>
                <a:r>
                  <a:rPr lang="en-US" kern="100" noProof="0" dirty="0">
                    <a:effectLst/>
                  </a:rPr>
                  <a:t>RCR Gains/Losses: multiple (short term) factors</a:t>
                </a:r>
                <a:r>
                  <a:rPr lang="en-US" kern="100" noProof="0" dirty="0"/>
                  <a:t> effecting „overlapping cohorts”</a:t>
                </a:r>
              </a:p>
              <a:p>
                <a:pPr marL="0" indent="0">
                  <a:spcAft>
                    <a:spcPts val="600"/>
                  </a:spcAft>
                  <a:buNone/>
                </a:pPr>
                <a:endParaRPr lang="en-US" kern="100" noProof="0" dirty="0">
                  <a:effectLst/>
                </a:endParaRPr>
              </a:p>
              <a:p>
                <a:pPr marL="0" indent="0">
                  <a:spcAft>
                    <a:spcPts val="600"/>
                  </a:spcAft>
                  <a:buNone/>
                </a:pPr>
                <a:endParaRPr lang="en-US" kern="100" noProof="0" dirty="0">
                  <a:effectLst/>
                </a:endParaRPr>
              </a:p>
            </p:txBody>
          </p:sp>
        </mc:Choice>
        <mc:Fallback xmlns="">
          <p:sp>
            <p:nvSpPr>
              <p:cNvPr id="3" name="Text Placeholder 2">
                <a:extLst>
                  <a:ext uri="{FF2B5EF4-FFF2-40B4-BE49-F238E27FC236}">
                    <a16:creationId xmlns:a16="http://schemas.microsoft.com/office/drawing/2014/main" id="{3DB0F844-2A22-E577-DD8E-3261E4374381}"/>
                  </a:ext>
                </a:extLst>
              </p:cNvPr>
              <p:cNvSpPr>
                <a:spLocks noGrp="1" noRot="1" noChangeAspect="1" noMove="1" noResize="1" noEditPoints="1" noAdjustHandles="1" noChangeArrowheads="1" noChangeShapeType="1" noTextEdit="1"/>
              </p:cNvSpPr>
              <p:nvPr>
                <p:ph sz="quarter" idx="12"/>
              </p:nvPr>
            </p:nvSpPr>
            <p:spPr>
              <a:blipFill>
                <a:blip r:embed="rId2"/>
                <a:stretch>
                  <a:fillRect l="-1379" t="-847" r="-849"/>
                </a:stretch>
              </a:blipFill>
            </p:spPr>
            <p:txBody>
              <a:bodyPr/>
              <a:lstStyle/>
              <a:p>
                <a:r>
                  <a:rPr lang="en-GB">
                    <a:noFill/>
                  </a:rPr>
                  <a:t> </a:t>
                </a:r>
              </a:p>
            </p:txBody>
          </p:sp>
        </mc:Fallback>
      </mc:AlternateContent>
    </p:spTree>
    <p:extLst>
      <p:ext uri="{BB962C8B-B14F-4D97-AF65-F5344CB8AC3E}">
        <p14:creationId xmlns:p14="http://schemas.microsoft.com/office/powerpoint/2010/main" val="2088587303"/>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14F8E-2BB4-57CE-C0C4-3C85E6F2DF43}"/>
              </a:ext>
            </a:extLst>
          </p:cNvPr>
          <p:cNvSpPr>
            <a:spLocks noGrp="1"/>
          </p:cNvSpPr>
          <p:nvPr>
            <p:ph type="title"/>
          </p:nvPr>
        </p:nvSpPr>
        <p:spPr>
          <a:xfrm>
            <a:off x="407624" y="715163"/>
            <a:ext cx="11490593" cy="648392"/>
          </a:xfrm>
        </p:spPr>
        <p:txBody>
          <a:bodyPr anchor="t">
            <a:normAutofit/>
          </a:bodyPr>
          <a:lstStyle/>
          <a:p>
            <a:r>
              <a:rPr lang="en-US" i="0" u="none" strike="noStrike" kern="100" baseline="0" noProof="0" dirty="0"/>
              <a:t>Demographic fairness: Old-Age Dependency Ratio (OADR)</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DB0F844-2A22-E577-DD8E-3261E4374381}"/>
                  </a:ext>
                </a:extLst>
              </p:cNvPr>
              <p:cNvSpPr>
                <a:spLocks noGrp="1"/>
              </p:cNvSpPr>
              <p:nvPr>
                <p:ph idx="1"/>
              </p:nvPr>
            </p:nvSpPr>
            <p:spPr>
              <a:xfrm>
                <a:off x="407624" y="1455630"/>
                <a:ext cx="11490592" cy="4976009"/>
              </a:xfrm>
            </p:spPr>
            <p:txBody>
              <a:bodyPr wrap="square" anchor="t">
                <a:normAutofit fontScale="85000" lnSpcReduction="10000"/>
              </a:bodyPr>
              <a:lstStyle/>
              <a:p>
                <a:pPr marL="0" indent="0">
                  <a:buNone/>
                </a:pPr>
                <a:r>
                  <a:rPr lang="en-US" kern="100" noProof="0" dirty="0">
                    <a:effectLst/>
                  </a:rPr>
                  <a:t>Demographic fairness is aiming to maintain 'generational equity' by keeping the ratio between working and retired lifetimes about the same, while changing retirement age parameters are usual sustainability reform measures</a:t>
                </a:r>
              </a:p>
              <a:p>
                <a:pPr marL="0" indent="0">
                  <a:buNone/>
                </a:pPr>
                <a:r>
                  <a:rPr lang="en-US" b="1" kern="100" noProof="0" dirty="0">
                    <a:effectLst/>
                  </a:rPr>
                  <a:t>Old Age Dependency Ratio (OADR)</a:t>
                </a:r>
                <a:r>
                  <a:rPr lang="en-US" kern="100" noProof="0" dirty="0">
                    <a:effectLst/>
                  </a:rPr>
                  <a:t> is used as a proxy indicator for the retired/active lives</a:t>
                </a:r>
              </a:p>
              <a:p>
                <a:pPr marL="0" indent="0">
                  <a:buNone/>
                </a:pPr>
                <a14:m>
                  <m:oMathPara xmlns:m="http://schemas.openxmlformats.org/officeDocument/2006/math">
                    <m:oMathParaPr>
                      <m:jc m:val="centerGroup"/>
                    </m:oMathParaPr>
                    <m:oMath xmlns:m="http://schemas.openxmlformats.org/officeDocument/2006/math">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𝑂𝐴𝐷𝑅</m:t>
                          </m:r>
                        </m:e>
                        <m:sub>
                          <m:r>
                            <a:rPr lang="en-US" i="1" kern="100" noProof="0" smtClean="0">
                              <a:effectLst/>
                              <a:latin typeface="Cambria Math" panose="02040503050406030204" pitchFamily="18" charset="0"/>
                            </a:rPr>
                            <m:t>𝑥</m:t>
                          </m:r>
                          <m:r>
                            <a:rPr lang="en-US" i="1" kern="100" noProof="0" smtClean="0">
                              <a:effectLst/>
                              <a:latin typeface="Cambria Math" panose="02040503050406030204" pitchFamily="18" charset="0"/>
                            </a:rPr>
                            <m:t>,</m:t>
                          </m:r>
                          <m:r>
                            <a:rPr lang="en-US" i="1" kern="100" noProof="0" smtClean="0">
                              <a:effectLst/>
                              <a:latin typeface="Cambria Math" panose="02040503050406030204" pitchFamily="18" charset="0"/>
                            </a:rPr>
                            <m:t>𝑡</m:t>
                          </m:r>
                        </m:sub>
                      </m:sSub>
                      <m:r>
                        <a:rPr lang="en-US" i="1" kern="100" noProof="0" smtClean="0">
                          <a:effectLst/>
                          <a:latin typeface="Cambria Math" panose="02040503050406030204" pitchFamily="18" charset="0"/>
                        </a:rPr>
                        <m:t>=</m:t>
                      </m:r>
                      <m:f>
                        <m:fPr>
                          <m:ctrlPr>
                            <a:rPr lang="en-US" i="1" kern="100" noProof="0" smtClean="0">
                              <a:effectLst/>
                              <a:latin typeface="Cambria Math" panose="02040503050406030204" pitchFamily="18" charset="0"/>
                            </a:rPr>
                          </m:ctrlPr>
                        </m:fPr>
                        <m:num>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𝐼𝑛𝑠</m:t>
                              </m:r>
                            </m:e>
                            <m:sub>
                              <m:r>
                                <a:rPr lang="en-US" i="1" kern="100" noProof="0" smtClean="0">
                                  <a:effectLst/>
                                  <a:latin typeface="Cambria Math" panose="02040503050406030204" pitchFamily="18" charset="0"/>
                                </a:rPr>
                                <m:t>𝑥</m:t>
                              </m:r>
                              <m:r>
                                <a:rPr lang="en-US" i="1" kern="100" noProof="0" smtClean="0">
                                  <a:effectLst/>
                                  <a:latin typeface="Cambria Math" panose="02040503050406030204" pitchFamily="18" charset="0"/>
                                </a:rPr>
                                <m:t>+,</m:t>
                              </m:r>
                              <m:r>
                                <a:rPr lang="en-US" i="1" kern="100" noProof="0" smtClean="0">
                                  <a:effectLst/>
                                  <a:latin typeface="Cambria Math" panose="02040503050406030204" pitchFamily="18" charset="0"/>
                                </a:rPr>
                                <m:t>𝑡</m:t>
                              </m:r>
                            </m:sub>
                          </m:sSub>
                        </m:num>
                        <m:den>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𝐼𝑛𝑠</m:t>
                              </m:r>
                            </m:e>
                            <m:sub>
                              <m:r>
                                <a:rPr lang="en-US" i="1" kern="100" noProof="0" smtClean="0">
                                  <a:effectLst/>
                                  <a:latin typeface="Cambria Math" panose="02040503050406030204" pitchFamily="18" charset="0"/>
                                </a:rPr>
                                <m:t>16−</m:t>
                              </m:r>
                              <m:r>
                                <a:rPr lang="en-US" i="1" kern="100" noProof="0" smtClean="0">
                                  <a:effectLst/>
                                  <a:latin typeface="Cambria Math" panose="02040503050406030204" pitchFamily="18" charset="0"/>
                                </a:rPr>
                                <m:t>𝑥</m:t>
                              </m:r>
                              <m:r>
                                <a:rPr lang="en-US" i="1" kern="100" noProof="0" smtClean="0">
                                  <a:effectLst/>
                                  <a:latin typeface="Cambria Math" panose="02040503050406030204" pitchFamily="18" charset="0"/>
                                </a:rPr>
                                <m:t>,</m:t>
                              </m:r>
                              <m:r>
                                <a:rPr lang="en-US" i="1" kern="100" noProof="0" smtClean="0">
                                  <a:effectLst/>
                                  <a:latin typeface="Cambria Math" panose="02040503050406030204" pitchFamily="18" charset="0"/>
                                </a:rPr>
                                <m:t>𝑡</m:t>
                              </m:r>
                            </m:sub>
                          </m:sSub>
                        </m:den>
                      </m:f>
                      <m:r>
                        <a:rPr lang="en-US" i="1" kern="100" noProof="0" smtClean="0">
                          <a:effectLst/>
                          <a:latin typeface="Cambria Math" panose="02040503050406030204" pitchFamily="18" charset="0"/>
                        </a:rPr>
                        <m:t>=</m:t>
                      </m:r>
                      <m:f>
                        <m:fPr>
                          <m:ctrlPr>
                            <a:rPr lang="en-US" i="1" kern="100" noProof="0" smtClean="0">
                              <a:effectLst/>
                              <a:latin typeface="Cambria Math" panose="02040503050406030204" pitchFamily="18" charset="0"/>
                            </a:rPr>
                          </m:ctrlPr>
                        </m:fPr>
                        <m:num>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𝑃𝑒𝑛𝑠</m:t>
                              </m:r>
                            </m:e>
                            <m:sub>
                              <m:r>
                                <a:rPr lang="en-US" i="1" kern="100" noProof="0" smtClean="0">
                                  <a:effectLst/>
                                  <a:latin typeface="Cambria Math" panose="02040503050406030204" pitchFamily="18" charset="0"/>
                                </a:rPr>
                                <m:t>𝑥</m:t>
                              </m:r>
                              <m:r>
                                <a:rPr lang="en-US" i="1" kern="100" noProof="0" smtClean="0">
                                  <a:effectLst/>
                                  <a:latin typeface="Cambria Math" panose="02040503050406030204" pitchFamily="18" charset="0"/>
                                </a:rPr>
                                <m:t>+,</m:t>
                              </m:r>
                              <m:r>
                                <a:rPr lang="en-US" i="1" kern="100" noProof="0" smtClean="0">
                                  <a:effectLst/>
                                  <a:latin typeface="Cambria Math" panose="02040503050406030204" pitchFamily="18" charset="0"/>
                                </a:rPr>
                                <m:t>𝑡</m:t>
                              </m:r>
                            </m:sub>
                          </m:sSub>
                        </m:num>
                        <m:den>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𝐴𝑐𝑡</m:t>
                              </m:r>
                            </m:e>
                            <m:sub>
                              <m:r>
                                <a:rPr lang="en-US" i="1" kern="100" noProof="0" smtClean="0">
                                  <a:effectLst/>
                                  <a:latin typeface="Cambria Math" panose="02040503050406030204" pitchFamily="18" charset="0"/>
                                </a:rPr>
                                <m:t>16−</m:t>
                              </m:r>
                              <m:r>
                                <a:rPr lang="en-US" i="1" kern="100" noProof="0" smtClean="0">
                                  <a:effectLst/>
                                  <a:latin typeface="Cambria Math" panose="02040503050406030204" pitchFamily="18" charset="0"/>
                                </a:rPr>
                                <m:t>𝑥</m:t>
                              </m:r>
                              <m:r>
                                <a:rPr lang="en-US" i="1" kern="100" noProof="0" smtClean="0">
                                  <a:effectLst/>
                                  <a:latin typeface="Cambria Math" panose="02040503050406030204" pitchFamily="18" charset="0"/>
                                </a:rPr>
                                <m:t>,</m:t>
                              </m:r>
                              <m:r>
                                <a:rPr lang="en-US" i="1" kern="100" noProof="0" smtClean="0">
                                  <a:effectLst/>
                                  <a:latin typeface="Cambria Math" panose="02040503050406030204" pitchFamily="18" charset="0"/>
                                </a:rPr>
                                <m:t>𝑡</m:t>
                              </m:r>
                            </m:sub>
                          </m:sSub>
                        </m:den>
                      </m:f>
                      <m:r>
                        <a:rPr lang="en-US" i="1" kern="100" noProof="0" smtClean="0">
                          <a:effectLst/>
                          <a:latin typeface="Cambria Math" panose="02040503050406030204" pitchFamily="18" charset="0"/>
                        </a:rPr>
                        <m:t>, </m:t>
                      </m:r>
                    </m:oMath>
                  </m:oMathPara>
                </a14:m>
                <a:endParaRPr lang="en-US" kern="100" noProof="0" dirty="0">
                  <a:effectLst/>
                </a:endParaRPr>
              </a:p>
              <a:p>
                <a:pPr marL="0" indent="0">
                  <a:spcBef>
                    <a:spcPts val="600"/>
                  </a:spcBef>
                  <a:buNone/>
                </a:pPr>
                <a:r>
                  <a:rPr lang="en-US" i="1" kern="100" noProof="0" dirty="0">
                    <a:effectLst/>
                  </a:rPr>
                  <a:t>𝑤ℎ𝑒𝑟𝑒 𝑥: 𝑙𝑒𝑔𝑖𝑠𝑙𝑎𝑡𝑒𝑑 𝑝𝑒𝑛𝑠𝑖𝑜𝑛 𝑁𝑅𝐴, 𝑥+:𝑡ℎ𝑒 𝑐𝑜ℎ𝑜𝑟𝑡𝑠 𝑜𝑓 𝑡ℎ𝑒 𝑔𝑒𝑛𝑒𝑟𝑎𝑡𝑖𝑜𝑛 𝑎𝑏𝑜𝑣𝑒</a:t>
                </a:r>
              </a:p>
              <a:p>
                <a:pPr marL="0" indent="0">
                  <a:buNone/>
                </a:pPr>
                <a:r>
                  <a:rPr lang="en-US" i="1" kern="100" noProof="0" dirty="0">
                    <a:effectLst/>
                  </a:rPr>
                  <a:t>OADR</a:t>
                </a:r>
                <a:r>
                  <a:rPr lang="en-US" kern="100" noProof="0" dirty="0">
                    <a:effectLst/>
                  </a:rPr>
                  <a:t> is according to the legislated normal retirement age </a:t>
                </a:r>
                <a:r>
                  <a:rPr lang="en-US" i="1" kern="100" noProof="0" dirty="0">
                    <a:effectLst/>
                  </a:rPr>
                  <a:t>x</a:t>
                </a:r>
                <a:r>
                  <a:rPr lang="en-US" kern="100" noProof="0" dirty="0">
                    <a:effectLst/>
                  </a:rPr>
                  <a:t> in year </a:t>
                </a:r>
                <a:r>
                  <a:rPr lang="en-US" i="1" kern="100" noProof="0" dirty="0">
                    <a:effectLst/>
                  </a:rPr>
                  <a:t>t,</a:t>
                </a:r>
                <a:r>
                  <a:rPr lang="en-US" kern="100" noProof="0" dirty="0">
                    <a:effectLst/>
                  </a:rPr>
                  <a:t> and the </a:t>
                </a:r>
                <a:r>
                  <a:rPr lang="en-US" i="1" kern="100" noProof="0" dirty="0">
                    <a:effectLst/>
                  </a:rPr>
                  <a:t>Insured, Pensioner and Active</a:t>
                </a:r>
                <a:r>
                  <a:rPr lang="en-US" kern="100" noProof="0" dirty="0">
                    <a:effectLst/>
                  </a:rPr>
                  <a:t> are cohort specific forecast populations</a:t>
                </a:r>
              </a:p>
              <a:p>
                <a:pPr marL="0" indent="0">
                  <a:spcAft>
                    <a:spcPts val="600"/>
                  </a:spcAft>
                  <a:buNone/>
                </a:pPr>
                <a:r>
                  <a:rPr lang="en-US" b="1" kern="100" noProof="0" dirty="0">
                    <a:effectLst/>
                  </a:rPr>
                  <a:t>Reform Analysis</a:t>
                </a:r>
                <a:r>
                  <a:rPr lang="en-US" kern="100" noProof="0" dirty="0">
                    <a:effectLst/>
                  </a:rPr>
                  <a:t>: Prospective </a:t>
                </a:r>
                <a:r>
                  <a:rPr lang="en-US" i="1" kern="100" noProof="0" dirty="0">
                    <a:effectLst/>
                  </a:rPr>
                  <a:t>OADR</a:t>
                </a:r>
                <a:r>
                  <a:rPr lang="en-US" kern="100" noProof="0" dirty="0">
                    <a:effectLst/>
                  </a:rPr>
                  <a:t>s are modelling future changes in normal retirement age and therefore can be used to examine demographic fairness – that is </a:t>
                </a:r>
                <a:r>
                  <a:rPr lang="en-US" i="1" kern="100" noProof="0" dirty="0" err="1">
                    <a:effectLst/>
                  </a:rPr>
                  <a:t>OADR</a:t>
                </a:r>
                <a:r>
                  <a:rPr lang="en-US" i="1" kern="100" baseline="-25000" noProof="0" dirty="0" err="1">
                    <a:effectLst/>
                  </a:rPr>
                  <a:t>t</a:t>
                </a:r>
                <a:r>
                  <a:rPr lang="en-US" kern="100" noProof="0" dirty="0">
                    <a:effectLst/>
                  </a:rPr>
                  <a:t> remaining constant or similar in time, @ </a:t>
                </a:r>
                <a:r>
                  <a:rPr lang="en-US" i="1" kern="100" noProof="0" dirty="0">
                    <a:effectLst/>
                  </a:rPr>
                  <a:t>t = t</a:t>
                </a:r>
                <a:r>
                  <a:rPr lang="en-US" i="1" kern="100" baseline="-25000" noProof="0" dirty="0">
                    <a:effectLst/>
                  </a:rPr>
                  <a:t>0</a:t>
                </a:r>
                <a:r>
                  <a:rPr lang="en-US" i="1" kern="100" noProof="0" dirty="0">
                    <a:effectLst/>
                  </a:rPr>
                  <a:t> and t = t</a:t>
                </a:r>
                <a:r>
                  <a:rPr lang="en-US" i="1" kern="100" baseline="-25000" noProof="0" dirty="0">
                    <a:effectLst/>
                  </a:rPr>
                  <a:t>0</a:t>
                </a:r>
                <a:r>
                  <a:rPr lang="en-US" i="1" kern="100" noProof="0" dirty="0">
                    <a:effectLst/>
                  </a:rPr>
                  <a:t> + k, k = 10,….40, taking into account  parametric changes in the future</a:t>
                </a:r>
                <a:r>
                  <a:rPr lang="en-US" kern="100" noProof="0" dirty="0">
                    <a:effectLst/>
                  </a:rPr>
                  <a:t> in the system</a:t>
                </a:r>
              </a:p>
              <a:p>
                <a:pPr marL="0" indent="0">
                  <a:spcAft>
                    <a:spcPts val="600"/>
                  </a:spcAft>
                  <a:buNone/>
                </a:pPr>
                <a14:m>
                  <m:oMathPara xmlns:m="http://schemas.openxmlformats.org/officeDocument/2006/math">
                    <m:oMathParaPr>
                      <m:jc m:val="centerGroup"/>
                    </m:oMathParaPr>
                    <m:oMath xmlns:m="http://schemas.openxmlformats.org/officeDocument/2006/math">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𝑂𝐴𝐷𝑅</m:t>
                          </m:r>
                        </m:e>
                        <m:sub>
                          <m:r>
                            <a:rPr lang="en-US" i="1" kern="100" noProof="0" smtClean="0">
                              <a:effectLst/>
                              <a:latin typeface="Cambria Math" panose="02040503050406030204" pitchFamily="18" charset="0"/>
                            </a:rPr>
                            <m:t>𝑥</m:t>
                          </m:r>
                          <m:r>
                            <a:rPr lang="en-US" i="1" kern="100" noProof="0" smtClean="0">
                              <a:effectLst/>
                              <a:latin typeface="Cambria Math" panose="02040503050406030204" pitchFamily="18" charset="0"/>
                            </a:rPr>
                            <m:t>,</m:t>
                          </m:r>
                          <m:r>
                            <a:rPr lang="en-US" i="1" kern="100" noProof="0" smtClean="0">
                              <a:effectLst/>
                              <a:latin typeface="Cambria Math" panose="02040503050406030204" pitchFamily="18" charset="0"/>
                            </a:rPr>
                            <m:t>𝑡</m:t>
                          </m:r>
                        </m:sub>
                      </m:sSub>
                      <m:r>
                        <a:rPr lang="en-US" i="1" kern="100" noProof="0" smtClean="0">
                          <a:effectLst/>
                          <a:latin typeface="Cambria Math" panose="02040503050406030204" pitchFamily="18" charset="0"/>
                        </a:rPr>
                        <m:t>=</m:t>
                      </m:r>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𝑂𝐴𝐷𝑅</m:t>
                          </m:r>
                        </m:e>
                        <m:sub>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𝑥</m:t>
                              </m:r>
                            </m:e>
                            <m:sub>
                              <m:r>
                                <a:rPr lang="en-US" i="1" kern="100" noProof="0" smtClean="0">
                                  <a:effectLst/>
                                  <a:latin typeface="Cambria Math" panose="02040503050406030204" pitchFamily="18" charset="0"/>
                                </a:rPr>
                                <m:t>0</m:t>
                              </m:r>
                            </m:sub>
                          </m:sSub>
                          <m:r>
                            <a:rPr lang="en-US" i="1" kern="100" noProof="0" smtClean="0">
                              <a:effectLst/>
                              <a:latin typeface="Cambria Math" panose="02040503050406030204" pitchFamily="18" charset="0"/>
                            </a:rPr>
                            <m:t>,</m:t>
                          </m:r>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𝑡</m:t>
                              </m:r>
                            </m:e>
                            <m:sub>
                              <m:r>
                                <a:rPr lang="en-US" i="1" kern="100" noProof="0" smtClean="0">
                                  <a:effectLst/>
                                  <a:latin typeface="Cambria Math" panose="02040503050406030204" pitchFamily="18" charset="0"/>
                                </a:rPr>
                                <m:t>0</m:t>
                              </m:r>
                            </m:sub>
                          </m:sSub>
                        </m:sub>
                      </m:sSub>
                      <m:r>
                        <a:rPr lang="en-US" i="1" kern="100" noProof="0" smtClean="0">
                          <a:effectLst/>
                          <a:latin typeface="Cambria Math" panose="02040503050406030204" pitchFamily="18" charset="0"/>
                        </a:rPr>
                        <m:t>, </m:t>
                      </m:r>
                      <m:r>
                        <a:rPr lang="en-US" i="1" kern="100" noProof="0" smtClean="0">
                          <a:effectLst/>
                          <a:latin typeface="Cambria Math" panose="02040503050406030204" pitchFamily="18" charset="0"/>
                        </a:rPr>
                        <m:t>𝑎𝑛𝑑</m:t>
                      </m:r>
                      <m:r>
                        <a:rPr lang="en-US" i="1" kern="100" noProof="0" smtClean="0">
                          <a:effectLst/>
                          <a:latin typeface="Cambria Math" panose="02040503050406030204" pitchFamily="18" charset="0"/>
                        </a:rPr>
                        <m:t> </m:t>
                      </m:r>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𝑂𝐴𝐷𝑅</m:t>
                          </m:r>
                        </m:e>
                        <m:sub>
                          <m:r>
                            <a:rPr lang="en-US" i="1" kern="100" noProof="0" smtClean="0">
                              <a:effectLst/>
                              <a:latin typeface="Cambria Math" panose="02040503050406030204" pitchFamily="18" charset="0"/>
                            </a:rPr>
                            <m:t>𝑥</m:t>
                          </m:r>
                          <m:r>
                            <a:rPr lang="en-US" i="1" kern="100" noProof="0" smtClean="0">
                              <a:effectLst/>
                              <a:latin typeface="Cambria Math" panose="02040503050406030204" pitchFamily="18" charset="0"/>
                            </a:rPr>
                            <m:t>,</m:t>
                          </m:r>
                          <m:r>
                            <a:rPr lang="en-US" i="1" kern="100" noProof="0" smtClean="0">
                              <a:effectLst/>
                              <a:latin typeface="Cambria Math" panose="02040503050406030204" pitchFamily="18" charset="0"/>
                            </a:rPr>
                            <m:t>𝑡</m:t>
                          </m:r>
                        </m:sub>
                      </m:sSub>
                      <m:r>
                        <a:rPr lang="en-US" i="1" kern="100" noProof="0" smtClean="0">
                          <a:effectLst/>
                          <a:latin typeface="Cambria Math" panose="02040503050406030204" pitchFamily="18" charset="0"/>
                        </a:rPr>
                        <m:t>=</m:t>
                      </m:r>
                      <m:f>
                        <m:fPr>
                          <m:ctrlPr>
                            <a:rPr lang="en-US" i="1" kern="100" noProof="0" smtClean="0">
                              <a:effectLst/>
                              <a:latin typeface="Cambria Math" panose="02040503050406030204" pitchFamily="18" charset="0"/>
                            </a:rPr>
                          </m:ctrlPr>
                        </m:fPr>
                        <m:num>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𝑃𝑒𝑛𝑠</m:t>
                              </m:r>
                            </m:e>
                            <m:sub>
                              <m:r>
                                <a:rPr lang="en-US" i="1" kern="100" noProof="0" smtClean="0">
                                  <a:effectLst/>
                                  <a:latin typeface="Cambria Math" panose="02040503050406030204" pitchFamily="18" charset="0"/>
                                </a:rPr>
                                <m:t>𝑥</m:t>
                              </m:r>
                              <m:r>
                                <a:rPr lang="en-US" i="1" kern="100" noProof="0" smtClean="0">
                                  <a:effectLst/>
                                  <a:latin typeface="Cambria Math" panose="02040503050406030204" pitchFamily="18" charset="0"/>
                                </a:rPr>
                                <m:t>+, </m:t>
                              </m:r>
                              <m:r>
                                <a:rPr lang="en-US" i="1" kern="100" noProof="0" smtClean="0">
                                  <a:effectLst/>
                                  <a:latin typeface="Cambria Math" panose="02040503050406030204" pitchFamily="18" charset="0"/>
                                </a:rPr>
                                <m:t>𝑡</m:t>
                              </m:r>
                            </m:sub>
                          </m:sSub>
                        </m:num>
                        <m:den>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𝐴𝑐𝑡</m:t>
                              </m:r>
                            </m:e>
                            <m:sub>
                              <m:r>
                                <a:rPr lang="en-US" i="1" kern="100" noProof="0" smtClean="0">
                                  <a:effectLst/>
                                  <a:latin typeface="Cambria Math" panose="02040503050406030204" pitchFamily="18" charset="0"/>
                                </a:rPr>
                                <m:t>16−</m:t>
                              </m:r>
                              <m:r>
                                <a:rPr lang="en-US" i="1" kern="100" noProof="0" smtClean="0">
                                  <a:effectLst/>
                                  <a:latin typeface="Cambria Math" panose="02040503050406030204" pitchFamily="18" charset="0"/>
                                </a:rPr>
                                <m:t>𝑥</m:t>
                              </m:r>
                              <m:r>
                                <a:rPr lang="en-US" i="1" kern="100" noProof="0" smtClean="0">
                                  <a:effectLst/>
                                  <a:latin typeface="Cambria Math" panose="02040503050406030204" pitchFamily="18" charset="0"/>
                                </a:rPr>
                                <m:t>,</m:t>
                              </m:r>
                              <m:r>
                                <a:rPr lang="en-US" i="1" kern="100" noProof="0" smtClean="0">
                                  <a:effectLst/>
                                  <a:latin typeface="Cambria Math" panose="02040503050406030204" pitchFamily="18" charset="0"/>
                                </a:rPr>
                                <m:t>𝑡</m:t>
                              </m:r>
                            </m:sub>
                          </m:sSub>
                        </m:den>
                      </m:f>
                      <m:r>
                        <a:rPr lang="en-US" i="1" kern="100" noProof="0" smtClean="0">
                          <a:effectLst/>
                          <a:latin typeface="Cambria Math" panose="02040503050406030204" pitchFamily="18" charset="0"/>
                        </a:rPr>
                        <m:t>,</m:t>
                      </m:r>
                      <m:r>
                        <a:rPr lang="en-US" i="1" kern="100" noProof="0" smtClean="0">
                          <a:effectLst/>
                          <a:latin typeface="Cambria Math" panose="02040503050406030204" pitchFamily="18" charset="0"/>
                        </a:rPr>
                        <m:t>𝑎𝑛𝑑</m:t>
                      </m:r>
                      <m:r>
                        <a:rPr lang="en-US" i="1" kern="100" noProof="0" smtClean="0">
                          <a:effectLst/>
                          <a:latin typeface="Cambria Math" panose="02040503050406030204" pitchFamily="18" charset="0"/>
                        </a:rPr>
                        <m:t> </m:t>
                      </m:r>
                      <m:r>
                        <a:rPr lang="en-US" i="1" kern="100" noProof="0" smtClean="0">
                          <a:effectLst/>
                          <a:latin typeface="Cambria Math" panose="02040503050406030204" pitchFamily="18" charset="0"/>
                        </a:rPr>
                        <m:t>𝑡</m:t>
                      </m:r>
                      <m:r>
                        <a:rPr lang="en-US" i="1" kern="100" noProof="0" smtClean="0">
                          <a:effectLst/>
                          <a:latin typeface="Cambria Math" panose="02040503050406030204" pitchFamily="18" charset="0"/>
                        </a:rPr>
                        <m:t>=</m:t>
                      </m:r>
                      <m:sSub>
                        <m:sSubPr>
                          <m:ctrlPr>
                            <a:rPr lang="en-US" i="1" kern="100" noProof="0" smtClean="0">
                              <a:effectLst/>
                              <a:latin typeface="Cambria Math" panose="02040503050406030204" pitchFamily="18" charset="0"/>
                            </a:rPr>
                          </m:ctrlPr>
                        </m:sSubPr>
                        <m:e>
                          <m:r>
                            <a:rPr lang="en-US" i="1" kern="100" noProof="0" smtClean="0">
                              <a:effectLst/>
                              <a:latin typeface="Cambria Math" panose="02040503050406030204" pitchFamily="18" charset="0"/>
                            </a:rPr>
                            <m:t>𝑡</m:t>
                          </m:r>
                        </m:e>
                        <m:sub>
                          <m:r>
                            <a:rPr lang="en-US" i="1" kern="100" noProof="0" smtClean="0">
                              <a:effectLst/>
                              <a:latin typeface="Cambria Math" panose="02040503050406030204" pitchFamily="18" charset="0"/>
                            </a:rPr>
                            <m:t>0</m:t>
                          </m:r>
                        </m:sub>
                      </m:sSub>
                      <m:r>
                        <a:rPr lang="en-US" i="1" kern="100" noProof="0" smtClean="0">
                          <a:effectLst/>
                          <a:latin typeface="Cambria Math" panose="02040503050406030204" pitchFamily="18" charset="0"/>
                        </a:rPr>
                        <m:t>+</m:t>
                      </m:r>
                      <m:r>
                        <a:rPr lang="en-US" i="1" kern="100" noProof="0" smtClean="0">
                          <a:effectLst/>
                          <a:latin typeface="Cambria Math" panose="02040503050406030204" pitchFamily="18" charset="0"/>
                        </a:rPr>
                        <m:t>𝑘</m:t>
                      </m:r>
                      <m:r>
                        <a:rPr lang="en-US" i="1" kern="100" noProof="0" smtClean="0">
                          <a:effectLst/>
                          <a:latin typeface="Cambria Math" panose="02040503050406030204" pitchFamily="18" charset="0"/>
                        </a:rPr>
                        <m:t>, </m:t>
                      </m:r>
                      <m:r>
                        <a:rPr lang="en-US" i="1" kern="100" noProof="0" smtClean="0">
                          <a:effectLst/>
                          <a:latin typeface="Cambria Math" panose="02040503050406030204" pitchFamily="18" charset="0"/>
                        </a:rPr>
                        <m:t>𝑘</m:t>
                      </m:r>
                      <m:r>
                        <a:rPr lang="en-US" i="1" kern="100" noProof="0" smtClean="0">
                          <a:effectLst/>
                          <a:latin typeface="Cambria Math" panose="02040503050406030204" pitchFamily="18" charset="0"/>
                        </a:rPr>
                        <m:t>=</m:t>
                      </m:r>
                      <m:r>
                        <a:rPr lang="en-US" kern="100" noProof="0" smtClean="0">
                          <a:effectLst/>
                          <a:latin typeface="Cambria Math" panose="02040503050406030204" pitchFamily="18" charset="0"/>
                        </a:rPr>
                        <m:t>10, 20,</m:t>
                      </m:r>
                      <m:r>
                        <a:rPr lang="en-US" i="1" kern="100" noProof="0" smtClean="0">
                          <a:effectLst/>
                          <a:latin typeface="Cambria Math" panose="02040503050406030204" pitchFamily="18" charset="0"/>
                        </a:rPr>
                        <m:t> …</m:t>
                      </m:r>
                    </m:oMath>
                  </m:oMathPara>
                </a14:m>
                <a:endParaRPr lang="en-US" kern="100" noProof="0" dirty="0">
                  <a:effectLst/>
                </a:endParaRPr>
              </a:p>
              <a:p>
                <a:pPr marL="0" indent="0">
                  <a:spcAft>
                    <a:spcPts val="600"/>
                  </a:spcAft>
                  <a:buNone/>
                </a:pPr>
                <a:r>
                  <a:rPr lang="en-US" i="1" kern="100" noProof="0" dirty="0"/>
                  <a:t>In this case the task is to find </a:t>
                </a:r>
                <a:r>
                  <a:rPr lang="en-US" i="1" kern="100" noProof="0" dirty="0" err="1">
                    <a:effectLst/>
                  </a:rPr>
                  <a:t>x</a:t>
                </a:r>
                <a:r>
                  <a:rPr lang="en-US" i="1" kern="100" baseline="-25000" noProof="0" dirty="0" err="1">
                    <a:effectLst/>
                  </a:rPr>
                  <a:t>t</a:t>
                </a:r>
                <a:r>
                  <a:rPr lang="en-US" i="1" kern="100" noProof="0" dirty="0"/>
                  <a:t> so that the NRA remains fair. </a:t>
                </a:r>
              </a:p>
            </p:txBody>
          </p:sp>
        </mc:Choice>
        <mc:Fallback xmlns="">
          <p:sp>
            <p:nvSpPr>
              <p:cNvPr id="3" name="Text Placeholder 2">
                <a:extLst>
                  <a:ext uri="{FF2B5EF4-FFF2-40B4-BE49-F238E27FC236}">
                    <a16:creationId xmlns:a16="http://schemas.microsoft.com/office/drawing/2014/main" id="{3DB0F844-2A22-E577-DD8E-3261E4374381}"/>
                  </a:ext>
                </a:extLst>
              </p:cNvPr>
              <p:cNvSpPr>
                <a:spLocks noGrp="1" noRot="1" noChangeAspect="1" noMove="1" noResize="1" noEditPoints="1" noAdjustHandles="1" noChangeArrowheads="1" noChangeShapeType="1" noTextEdit="1"/>
              </p:cNvSpPr>
              <p:nvPr>
                <p:ph idx="1"/>
              </p:nvPr>
            </p:nvSpPr>
            <p:spPr>
              <a:xfrm>
                <a:off x="407624" y="1455630"/>
                <a:ext cx="11490592" cy="4976009"/>
              </a:xfrm>
              <a:blipFill>
                <a:blip r:embed="rId3"/>
                <a:stretch>
                  <a:fillRect l="-1167" t="-1103" r="-1008"/>
                </a:stretch>
              </a:blipFill>
            </p:spPr>
            <p:txBody>
              <a:bodyPr/>
              <a:lstStyle/>
              <a:p>
                <a:r>
                  <a:rPr lang="en-GB">
                    <a:noFill/>
                  </a:rPr>
                  <a:t> </a:t>
                </a:r>
              </a:p>
            </p:txBody>
          </p:sp>
        </mc:Fallback>
      </mc:AlternateContent>
    </p:spTree>
    <p:extLst>
      <p:ext uri="{BB962C8B-B14F-4D97-AF65-F5344CB8AC3E}">
        <p14:creationId xmlns:p14="http://schemas.microsoft.com/office/powerpoint/2010/main" val="2138028083"/>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2B8C8-1982-0665-188F-E8C732A9C6E4}"/>
              </a:ext>
            </a:extLst>
          </p:cNvPr>
          <p:cNvSpPr>
            <a:spLocks noGrp="1"/>
          </p:cNvSpPr>
          <p:nvPr>
            <p:ph type="title"/>
          </p:nvPr>
        </p:nvSpPr>
        <p:spPr>
          <a:xfrm>
            <a:off x="407624" y="715163"/>
            <a:ext cx="11490593" cy="648392"/>
          </a:xfrm>
        </p:spPr>
        <p:txBody>
          <a:bodyPr anchor="t">
            <a:normAutofit/>
          </a:bodyPr>
          <a:lstStyle/>
          <a:p>
            <a:r>
              <a:rPr lang="en-US" i="0" u="none" strike="noStrike" kern="100" baseline="0" noProof="0" dirty="0"/>
              <a:t>Demographic fairness: Retirement ratio</a:t>
            </a:r>
            <a:endParaRPr lang="en-US" noProof="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6225CA5-4DAB-9046-5301-8673FDCDF2EB}"/>
                  </a:ext>
                </a:extLst>
              </p:cNvPr>
              <p:cNvSpPr>
                <a:spLocks noGrp="1"/>
              </p:cNvSpPr>
              <p:nvPr>
                <p:ph idx="1"/>
              </p:nvPr>
            </p:nvSpPr>
            <p:spPr>
              <a:xfrm>
                <a:off x="407624" y="1455630"/>
                <a:ext cx="11490592" cy="4976009"/>
              </a:xfrm>
            </p:spPr>
            <p:txBody>
              <a:bodyPr wrap="square" anchor="t">
                <a:normAutofit/>
              </a:bodyPr>
              <a:lstStyle/>
              <a:p>
                <a:pPr marL="0" indent="0">
                  <a:spcAft>
                    <a:spcPts val="1200"/>
                  </a:spcAft>
                  <a:buNone/>
                </a:pPr>
                <a:r>
                  <a:rPr lang="en-US" b="1" i="1" kern="100" noProof="0" dirty="0">
                    <a:effectLst/>
                  </a:rPr>
                  <a:t>Retirement ratio</a:t>
                </a:r>
                <a:r>
                  <a:rPr lang="en-US" i="1" kern="100" noProof="0" dirty="0">
                    <a:effectLst/>
                  </a:rPr>
                  <a:t> </a:t>
                </a:r>
                <a:r>
                  <a:rPr lang="en-US" kern="100" noProof="0" dirty="0">
                    <a:effectLst/>
                  </a:rPr>
                  <a:t> measures the number of years spent working for each expected year in retirement on the basis of the group-specific life expectation at retirement. At individual level also called</a:t>
                </a:r>
                <a:r>
                  <a:rPr lang="en-US" b="1" i="1" kern="100" noProof="0" dirty="0">
                    <a:effectLst/>
                  </a:rPr>
                  <a:t> Social fairness</a:t>
                </a:r>
                <a:r>
                  <a:rPr lang="en-US" kern="100" noProof="0" dirty="0">
                    <a:effectLst/>
                  </a:rPr>
                  <a:t> </a:t>
                </a:r>
                <a:r>
                  <a:rPr lang="en-US" b="1" i="1" kern="100" noProof="0" dirty="0">
                    <a:effectLst/>
                  </a:rPr>
                  <a:t>(SFM)</a:t>
                </a:r>
                <a:r>
                  <a:rPr lang="en-US" kern="100" noProof="0" dirty="0">
                    <a:effectLst/>
                  </a:rPr>
                  <a:t>  is the cohort specific life expectancy at effective pension age over the years spent working, taking into account actual retirement age and life expectancy at retirement age so that monitoring that the indicator should remain at the socially accepted level</a:t>
                </a:r>
              </a:p>
              <a:p>
                <a:pPr marL="0" indent="0">
                  <a:buNone/>
                </a:pPr>
                <a14:m>
                  <m:oMathPara xmlns:m="http://schemas.openxmlformats.org/officeDocument/2006/math">
                    <m:oMathParaPr>
                      <m:jc m:val="centerGroup"/>
                    </m:oMathParaPr>
                    <m:oMath xmlns:m="http://schemas.openxmlformats.org/officeDocument/2006/math">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𝑆𝐹𝑀</m:t>
                          </m:r>
                        </m:e>
                        <m:sub>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r>
                        <a:rPr lang="en-US" i="1" kern="100" noProof="0">
                          <a:effectLst/>
                          <a:latin typeface="Cambria Math" panose="02040503050406030204" pitchFamily="18" charset="0"/>
                        </a:rPr>
                        <m:t>=</m:t>
                      </m:r>
                      <m:f>
                        <m:fPr>
                          <m:ctrlPr>
                            <a:rPr lang="en-US" i="1" kern="100" noProof="0">
                              <a:effectLst/>
                              <a:latin typeface="Cambria Math" panose="02040503050406030204" pitchFamily="18" charset="0"/>
                            </a:rPr>
                          </m:ctrlPr>
                        </m:fPr>
                        <m:num>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𝑒</m:t>
                              </m:r>
                            </m:e>
                            <m:sub>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num>
                        <m:den>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𝐼𝐿</m:t>
                              </m:r>
                            </m:e>
                            <m:sub>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den>
                      </m:f>
                      <m:r>
                        <a:rPr lang="en-US" i="1" kern="100" noProof="0">
                          <a:effectLst/>
                          <a:latin typeface="Cambria Math" panose="02040503050406030204" pitchFamily="18" charset="0"/>
                        </a:rPr>
                        <m:t>, </m:t>
                      </m:r>
                    </m:oMath>
                  </m:oMathPara>
                </a14:m>
                <a:endParaRPr lang="en-US" kern="100" noProof="0" dirty="0">
                  <a:effectLst/>
                </a:endParaRPr>
              </a:p>
              <a:p>
                <a:pPr marL="0" indent="0">
                  <a:buNone/>
                </a:pPr>
                <a:r>
                  <a:rPr lang="en-US" kern="100" noProof="0" dirty="0">
                    <a:effectLst/>
                  </a:rPr>
                  <a:t>where </a:t>
                </a:r>
                <a:r>
                  <a:rPr lang="en-US" i="1" kern="100" noProof="0" dirty="0">
                    <a:effectLst/>
                  </a:rPr>
                  <a:t>x</a:t>
                </a:r>
                <a:r>
                  <a:rPr lang="en-US" kern="100" noProof="0" dirty="0">
                    <a:effectLst/>
                  </a:rPr>
                  <a:t>: the effective pension age, </a:t>
                </a:r>
                <a:r>
                  <a:rPr lang="en-US" i="1" kern="100" noProof="0" dirty="0">
                    <a:effectLst/>
                  </a:rPr>
                  <a:t>t:</a:t>
                </a:r>
                <a:r>
                  <a:rPr lang="en-US" kern="100" noProof="0" dirty="0">
                    <a:effectLst/>
                  </a:rPr>
                  <a:t> calendar year, </a:t>
                </a:r>
                <a:r>
                  <a:rPr lang="en-US" i="1" kern="100" noProof="0" dirty="0" err="1">
                    <a:effectLst/>
                  </a:rPr>
                  <a:t>e</a:t>
                </a:r>
                <a:r>
                  <a:rPr lang="en-US" i="1" kern="100" baseline="-25000" noProof="0" dirty="0" err="1">
                    <a:effectLst/>
                  </a:rPr>
                  <a:t>x,t</a:t>
                </a:r>
                <a:r>
                  <a:rPr lang="en-US" i="1" kern="100" noProof="0" dirty="0">
                    <a:effectLst/>
                  </a:rPr>
                  <a:t>:</a:t>
                </a:r>
                <a:r>
                  <a:rPr lang="en-US" kern="100" noProof="0" dirty="0">
                    <a:effectLst/>
                  </a:rPr>
                  <a:t> Life Expectancy at </a:t>
                </a:r>
                <a:r>
                  <a:rPr lang="en-US" i="1" kern="100" noProof="0" dirty="0">
                    <a:effectLst/>
                  </a:rPr>
                  <a:t>x</a:t>
                </a:r>
                <a:r>
                  <a:rPr lang="en-US" kern="100" noProof="0" dirty="0">
                    <a:effectLst/>
                  </a:rPr>
                  <a:t> in </a:t>
                </a:r>
                <a:r>
                  <a:rPr lang="en-US" i="1" kern="100" noProof="0" dirty="0">
                    <a:effectLst/>
                  </a:rPr>
                  <a:t>t</a:t>
                </a:r>
                <a:r>
                  <a:rPr lang="en-US" kern="100" noProof="0" dirty="0">
                    <a:effectLst/>
                  </a:rPr>
                  <a:t>, and </a:t>
                </a:r>
                <a:r>
                  <a:rPr lang="en-US" i="1" kern="100" noProof="0" dirty="0" err="1">
                    <a:effectLst/>
                  </a:rPr>
                  <a:t>IL</a:t>
                </a:r>
                <a:r>
                  <a:rPr lang="en-US" i="1" kern="100" baseline="-25000" noProof="0" dirty="0" err="1">
                    <a:effectLst/>
                  </a:rPr>
                  <a:t>x</a:t>
                </a:r>
                <a:r>
                  <a:rPr lang="en-US" kern="100" noProof="0" dirty="0">
                    <a:effectLst/>
                  </a:rPr>
                  <a:t>: Actual years of working life (career) up to the effective pension age</a:t>
                </a:r>
              </a:p>
              <a:p>
                <a:pPr marL="0" indent="0">
                  <a:spcAft>
                    <a:spcPts val="600"/>
                  </a:spcAft>
                  <a:buNone/>
                </a:pPr>
                <a:r>
                  <a:rPr lang="en-US" kern="100" noProof="0" dirty="0">
                    <a:effectLst/>
                  </a:rPr>
                  <a:t>Solving the formula for </a:t>
                </a:r>
                <a:r>
                  <a:rPr lang="en-US" i="1" kern="100" noProof="0" dirty="0" err="1">
                    <a:effectLst/>
                  </a:rPr>
                  <a:t>x</a:t>
                </a:r>
                <a:r>
                  <a:rPr lang="en-US" i="1" kern="100" baseline="-25000" noProof="0" dirty="0" err="1">
                    <a:effectLst/>
                  </a:rPr>
                  <a:t>t</a:t>
                </a:r>
                <a:r>
                  <a:rPr lang="en-US" kern="100" noProof="0" dirty="0">
                    <a:effectLst/>
                  </a:rPr>
                  <a:t> is monitoring and targeting the development of the effective/normal pension age</a:t>
                </a:r>
              </a:p>
              <a:p>
                <a:pPr marL="0" indent="0">
                  <a:spcAft>
                    <a:spcPts val="600"/>
                  </a:spcAft>
                  <a:buNone/>
                </a:pPr>
                <a14:m>
                  <m:oMathPara xmlns:m="http://schemas.openxmlformats.org/officeDocument/2006/math">
                    <m:oMathParaPr>
                      <m:jc m:val="centerGroup"/>
                    </m:oMathParaPr>
                    <m:oMath xmlns:m="http://schemas.openxmlformats.org/officeDocument/2006/math">
                      <m:r>
                        <m:rPr>
                          <m:sty m:val="p"/>
                        </m:rPr>
                        <a:rPr lang="en-US" kern="100" noProof="0">
                          <a:effectLst/>
                          <a:latin typeface="Cambria Math" panose="02040503050406030204" pitchFamily="18" charset="0"/>
                        </a:rPr>
                        <m:t>Effective</m:t>
                      </m:r>
                      <m:r>
                        <a:rPr lang="en-US" kern="100" noProof="0">
                          <a:effectLst/>
                          <a:latin typeface="Cambria Math" panose="02040503050406030204" pitchFamily="18" charset="0"/>
                        </a:rPr>
                        <m:t> </m:t>
                      </m:r>
                      <m:r>
                        <m:rPr>
                          <m:sty m:val="p"/>
                        </m:rPr>
                        <a:rPr lang="en-US" kern="100" noProof="0">
                          <a:effectLst/>
                          <a:latin typeface="Cambria Math" panose="02040503050406030204" pitchFamily="18" charset="0"/>
                        </a:rPr>
                        <m:t>or</m:t>
                      </m:r>
                      <m:r>
                        <a:rPr lang="en-US" kern="100" noProof="0">
                          <a:effectLst/>
                          <a:latin typeface="Cambria Math" panose="02040503050406030204" pitchFamily="18" charset="0"/>
                        </a:rPr>
                        <m:t> </m:t>
                      </m:r>
                      <m:r>
                        <m:rPr>
                          <m:sty m:val="p"/>
                        </m:rPr>
                        <a:rPr lang="en-US" kern="100" noProof="0">
                          <a:effectLst/>
                          <a:latin typeface="Cambria Math" panose="02040503050406030204" pitchFamily="18" charset="0"/>
                        </a:rPr>
                        <m:t>normal</m:t>
                      </m:r>
                      <m:r>
                        <a:rPr lang="en-US" kern="100" noProof="0">
                          <a:effectLst/>
                          <a:latin typeface="Cambria Math" panose="02040503050406030204" pitchFamily="18" charset="0"/>
                        </a:rPr>
                        <m:t> </m:t>
                      </m:r>
                      <m:r>
                        <m:rPr>
                          <m:sty m:val="p"/>
                        </m:rPr>
                        <a:rPr lang="en-US" kern="100" noProof="0">
                          <a:effectLst/>
                          <a:latin typeface="Cambria Math" panose="02040503050406030204" pitchFamily="18" charset="0"/>
                        </a:rPr>
                        <m:t>pension</m:t>
                      </m:r>
                      <m:r>
                        <a:rPr lang="en-US" kern="100" noProof="0">
                          <a:effectLst/>
                          <a:latin typeface="Cambria Math" panose="02040503050406030204" pitchFamily="18" charset="0"/>
                        </a:rPr>
                        <m:t> </m:t>
                      </m:r>
                      <m:r>
                        <m:rPr>
                          <m:sty m:val="p"/>
                        </m:rPr>
                        <a:rPr lang="en-US" kern="100" noProof="0">
                          <a:effectLst/>
                          <a:latin typeface="Cambria Math" panose="02040503050406030204" pitchFamily="18" charset="0"/>
                        </a:rPr>
                        <m:t>age</m:t>
                      </m:r>
                      <m:r>
                        <a:rPr lang="en-US" kern="100" noProof="0">
                          <a:effectLst/>
                          <a:latin typeface="Cambria Math" panose="02040503050406030204" pitchFamily="18" charset="0"/>
                        </a:rPr>
                        <m:t> </m:t>
                      </m:r>
                      <m:r>
                        <a:rPr lang="en-US" i="1" kern="100" noProof="0">
                          <a:effectLst/>
                          <a:latin typeface="Cambria Math" panose="02040503050406030204" pitchFamily="18" charset="0"/>
                        </a:rPr>
                        <m:t>𝑥</m:t>
                      </m:r>
                      <m:r>
                        <a:rPr lang="en-US" i="1" kern="100" noProof="0">
                          <a:effectLst/>
                          <a:latin typeface="Cambria Math" panose="02040503050406030204" pitchFamily="18" charset="0"/>
                        </a:rPr>
                        <m:t> </m:t>
                      </m:r>
                      <m:r>
                        <a:rPr lang="en-US" i="1" kern="100" noProof="0">
                          <a:effectLst/>
                          <a:latin typeface="Cambria Math" panose="02040503050406030204" pitchFamily="18" charset="0"/>
                        </a:rPr>
                        <m:t>𝑤h𝑒𝑟𝑒</m:t>
                      </m:r>
                      <m:r>
                        <a:rPr lang="en-US" i="1" kern="100" noProof="0">
                          <a:effectLst/>
                          <a:latin typeface="Cambria Math" panose="02040503050406030204" pitchFamily="18" charset="0"/>
                        </a:rPr>
                        <m:t>: </m:t>
                      </m:r>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𝑆𝐹𝑀</m:t>
                          </m:r>
                        </m:e>
                        <m:sub>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𝑥</m:t>
                              </m:r>
                            </m:e>
                            <m:sub>
                              <m:r>
                                <a:rPr lang="en-US" i="1" kern="100" noProof="0">
                                  <a:effectLst/>
                                  <a:latin typeface="Cambria Math" panose="02040503050406030204" pitchFamily="18" charset="0"/>
                                </a:rPr>
                                <m:t>𝑡</m:t>
                              </m:r>
                            </m:sub>
                          </m:sSub>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r>
                        <a:rPr lang="en-US" i="1" kern="100" noProof="0">
                          <a:effectLst/>
                          <a:latin typeface="Cambria Math" panose="02040503050406030204" pitchFamily="18" charset="0"/>
                        </a:rPr>
                        <m:t>=</m:t>
                      </m:r>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𝑆𝐹𝑀</m:t>
                          </m:r>
                        </m:e>
                        <m:sub>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𝑥</m:t>
                              </m:r>
                            </m:e>
                            <m:sub>
                              <m:r>
                                <a:rPr lang="en-US" i="1" kern="100" noProof="0">
                                  <a:effectLst/>
                                  <a:latin typeface="Cambria Math" panose="02040503050406030204" pitchFamily="18" charset="0"/>
                                </a:rPr>
                                <m:t>0</m:t>
                              </m:r>
                            </m:sub>
                          </m:sSub>
                          <m:r>
                            <a:rPr lang="en-US" i="1" kern="100" noProof="0">
                              <a:effectLst/>
                              <a:latin typeface="Cambria Math" panose="02040503050406030204" pitchFamily="18" charset="0"/>
                            </a:rPr>
                            <m:t>,</m:t>
                          </m:r>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𝑡</m:t>
                              </m:r>
                            </m:e>
                            <m:sub>
                              <m:r>
                                <a:rPr lang="en-US" i="1" kern="100" noProof="0">
                                  <a:effectLst/>
                                  <a:latin typeface="Cambria Math" panose="02040503050406030204" pitchFamily="18" charset="0"/>
                                </a:rPr>
                                <m:t>0</m:t>
                              </m:r>
                            </m:sub>
                          </m:sSub>
                        </m:sub>
                      </m:sSub>
                      <m:r>
                        <a:rPr lang="en-US" i="1" kern="100" noProof="0">
                          <a:effectLst/>
                          <a:latin typeface="Cambria Math" panose="02040503050406030204" pitchFamily="18" charset="0"/>
                        </a:rPr>
                        <m:t>, </m:t>
                      </m:r>
                      <m:r>
                        <a:rPr lang="en-US" i="1" kern="100" noProof="0">
                          <a:effectLst/>
                          <a:latin typeface="Cambria Math" panose="02040503050406030204" pitchFamily="18" charset="0"/>
                        </a:rPr>
                        <m:t>𝑡</m:t>
                      </m:r>
                      <m:r>
                        <a:rPr lang="en-US" i="1" kern="100" noProof="0">
                          <a:effectLst/>
                          <a:latin typeface="Cambria Math" panose="02040503050406030204" pitchFamily="18" charset="0"/>
                        </a:rPr>
                        <m:t>=</m:t>
                      </m:r>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𝑡</m:t>
                          </m:r>
                        </m:e>
                        <m:sub>
                          <m:r>
                            <a:rPr lang="en-US" i="1" kern="100" noProof="0">
                              <a:effectLst/>
                              <a:latin typeface="Cambria Math" panose="02040503050406030204" pitchFamily="18" charset="0"/>
                            </a:rPr>
                            <m:t>0</m:t>
                          </m:r>
                        </m:sub>
                      </m:sSub>
                      <m:r>
                        <a:rPr lang="en-US" i="1" kern="100" noProof="0">
                          <a:effectLst/>
                          <a:latin typeface="Cambria Math" panose="02040503050406030204" pitchFamily="18" charset="0"/>
                        </a:rPr>
                        <m:t>+</m:t>
                      </m:r>
                      <m:r>
                        <a:rPr lang="en-US" i="1" kern="100" noProof="0">
                          <a:effectLst/>
                          <a:latin typeface="Cambria Math" panose="02040503050406030204" pitchFamily="18" charset="0"/>
                        </a:rPr>
                        <m:t>𝑘</m:t>
                      </m:r>
                      <m:r>
                        <a:rPr lang="en-US" i="1" kern="100" noProof="0">
                          <a:effectLst/>
                          <a:latin typeface="Cambria Math" panose="02040503050406030204" pitchFamily="18" charset="0"/>
                        </a:rPr>
                        <m:t>, </m:t>
                      </m:r>
                      <m:r>
                        <a:rPr lang="en-US" i="1" kern="100" noProof="0">
                          <a:effectLst/>
                          <a:latin typeface="Cambria Math" panose="02040503050406030204" pitchFamily="18" charset="0"/>
                        </a:rPr>
                        <m:t>𝑘</m:t>
                      </m:r>
                      <m:r>
                        <a:rPr lang="en-US" i="1" kern="100" noProof="0">
                          <a:effectLst/>
                          <a:latin typeface="Cambria Math" panose="02040503050406030204" pitchFamily="18" charset="0"/>
                        </a:rPr>
                        <m:t>=10, 20, …,50  </m:t>
                      </m:r>
                    </m:oMath>
                  </m:oMathPara>
                </a14:m>
                <a:endParaRPr lang="en-US" kern="100" noProof="0" dirty="0">
                  <a:effectLst/>
                </a:endParaRPr>
              </a:p>
              <a:p>
                <a:pPr marL="0" indent="0">
                  <a:spcAft>
                    <a:spcPts val="600"/>
                  </a:spcAft>
                  <a:buNone/>
                </a:pPr>
                <a:r>
                  <a:rPr lang="en-US" kern="100" noProof="0" dirty="0">
                    <a:effectLst/>
                  </a:rPr>
                  <a:t> @ </a:t>
                </a:r>
                <a:r>
                  <a:rPr lang="en-US" i="1" kern="100" noProof="0" dirty="0">
                    <a:effectLst/>
                  </a:rPr>
                  <a:t>t = t</a:t>
                </a:r>
                <a:r>
                  <a:rPr lang="en-US" i="1" kern="100" baseline="-25000" noProof="0" dirty="0">
                    <a:effectLst/>
                  </a:rPr>
                  <a:t>0</a:t>
                </a:r>
                <a:r>
                  <a:rPr lang="en-US" i="1" kern="100" noProof="0" dirty="0">
                    <a:effectLst/>
                  </a:rPr>
                  <a:t> and t = t</a:t>
                </a:r>
                <a:r>
                  <a:rPr lang="en-US" i="1" kern="100" baseline="-25000" noProof="0" dirty="0">
                    <a:effectLst/>
                  </a:rPr>
                  <a:t>0</a:t>
                </a:r>
                <a:r>
                  <a:rPr lang="en-US" i="1" kern="100" noProof="0" dirty="0">
                    <a:effectLst/>
                  </a:rPr>
                  <a:t> + k, k = 10,….40, taking into account  parametric changes in the future</a:t>
                </a:r>
                <a:r>
                  <a:rPr lang="en-US" kern="100" noProof="0" dirty="0">
                    <a:effectLst/>
                  </a:rPr>
                  <a:t> in the system</a:t>
                </a:r>
              </a:p>
            </p:txBody>
          </p:sp>
        </mc:Choice>
        <mc:Fallback xmlns="">
          <p:sp>
            <p:nvSpPr>
              <p:cNvPr id="3" name="Text Placeholder 2">
                <a:extLst>
                  <a:ext uri="{FF2B5EF4-FFF2-40B4-BE49-F238E27FC236}">
                    <a16:creationId xmlns:a16="http://schemas.microsoft.com/office/drawing/2014/main" id="{E6225CA5-4DAB-9046-5301-8673FDCDF2EB}"/>
                  </a:ext>
                </a:extLst>
              </p:cNvPr>
              <p:cNvSpPr>
                <a:spLocks noGrp="1" noRot="1" noChangeAspect="1" noMove="1" noResize="1" noEditPoints="1" noAdjustHandles="1" noChangeArrowheads="1" noChangeShapeType="1" noTextEdit="1"/>
              </p:cNvSpPr>
              <p:nvPr>
                <p:ph idx="1"/>
              </p:nvPr>
            </p:nvSpPr>
            <p:spPr>
              <a:xfrm>
                <a:off x="407624" y="1455630"/>
                <a:ext cx="11490592" cy="4976009"/>
              </a:xfrm>
              <a:blipFill>
                <a:blip r:embed="rId3"/>
                <a:stretch>
                  <a:fillRect l="-1379" t="-858" r="-637" b="-1838"/>
                </a:stretch>
              </a:blipFill>
            </p:spPr>
            <p:txBody>
              <a:bodyPr/>
              <a:lstStyle/>
              <a:p>
                <a:r>
                  <a:rPr lang="en-GB">
                    <a:noFill/>
                  </a:rPr>
                  <a:t> </a:t>
                </a:r>
              </a:p>
            </p:txBody>
          </p:sp>
        </mc:Fallback>
      </mc:AlternateContent>
      <p:sp>
        <p:nvSpPr>
          <p:cNvPr id="5" name="Slide Number Placeholder 4" hidden="1">
            <a:extLst>
              <a:ext uri="{FF2B5EF4-FFF2-40B4-BE49-F238E27FC236}">
                <a16:creationId xmlns:a16="http://schemas.microsoft.com/office/drawing/2014/main" id="{80F86255-D0FD-7878-51DA-4C2609565DBD}"/>
              </a:ext>
            </a:extLst>
          </p:cNvPr>
          <p:cNvSpPr>
            <a:spLocks noGrp="1"/>
          </p:cNvSpPr>
          <p:nvPr>
            <p:ph type="sldNum" sz="quarter" idx="12"/>
          </p:nvPr>
        </p:nvSpPr>
        <p:spPr/>
        <p:txBody>
          <a:bodyPr/>
          <a:lstStyle/>
          <a:p>
            <a:pPr>
              <a:spcAft>
                <a:spcPts val="600"/>
              </a:spcAft>
            </a:pPr>
            <a:fld id="{FAC15C5A-7B7B-4421-B41E-0D0D48EFC857}" type="slidenum">
              <a:rPr lang="en-GB" smtClean="0"/>
              <a:pPr>
                <a:spcAft>
                  <a:spcPts val="600"/>
                </a:spcAft>
              </a:pPr>
              <a:t>15</a:t>
            </a:fld>
            <a:endParaRPr lang="en-GB"/>
          </a:p>
        </p:txBody>
      </p:sp>
    </p:spTree>
    <p:extLst>
      <p:ext uri="{BB962C8B-B14F-4D97-AF65-F5344CB8AC3E}">
        <p14:creationId xmlns:p14="http://schemas.microsoft.com/office/powerpoint/2010/main" val="1274343004"/>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0E530-3B5D-4572-2328-1C2E19AEEF49}"/>
              </a:ext>
            </a:extLst>
          </p:cNvPr>
          <p:cNvSpPr>
            <a:spLocks noGrp="1"/>
          </p:cNvSpPr>
          <p:nvPr>
            <p:ph type="title"/>
          </p:nvPr>
        </p:nvSpPr>
        <p:spPr>
          <a:xfrm>
            <a:off x="407624" y="715163"/>
            <a:ext cx="11490593" cy="648392"/>
          </a:xfrm>
        </p:spPr>
        <p:txBody>
          <a:bodyPr anchor="t">
            <a:normAutofit/>
          </a:bodyPr>
          <a:lstStyle/>
          <a:p>
            <a:r>
              <a:rPr lang="en-US" noProof="0" dirty="0">
                <a:solidFill>
                  <a:schemeClr val="accent6">
                    <a:lumMod val="75000"/>
                  </a:schemeClr>
                </a:solidFill>
              </a:rPr>
              <a:t>Adequacy</a:t>
            </a:r>
            <a:r>
              <a:rPr lang="hu-HU" noProof="0" dirty="0">
                <a:solidFill>
                  <a:schemeClr val="accent6">
                    <a:lumMod val="75000"/>
                  </a:schemeClr>
                </a:solidFill>
              </a:rPr>
              <a:t> </a:t>
            </a:r>
            <a:r>
              <a:rPr lang="en-US" dirty="0">
                <a:solidFill>
                  <a:schemeClr val="accent6">
                    <a:lumMod val="75000"/>
                  </a:schemeClr>
                </a:solidFill>
              </a:rPr>
              <a:t>fairness</a:t>
            </a:r>
            <a:r>
              <a:rPr lang="en-US" noProof="0" dirty="0">
                <a:solidFill>
                  <a:schemeClr val="accent6">
                    <a:lumMod val="75000"/>
                  </a:schemeClr>
                </a:solidFill>
              </a:rPr>
              <a:t>: Income replacement remaining the same</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A0DD8A0-E1A4-FE4F-ECAD-4FA402C709F0}"/>
                  </a:ext>
                </a:extLst>
              </p:cNvPr>
              <p:cNvSpPr>
                <a:spLocks noGrp="1"/>
              </p:cNvSpPr>
              <p:nvPr>
                <p:ph idx="1"/>
              </p:nvPr>
            </p:nvSpPr>
            <p:spPr>
              <a:xfrm>
                <a:off x="407624" y="1455630"/>
                <a:ext cx="11490592" cy="4976009"/>
              </a:xfrm>
            </p:spPr>
            <p:txBody>
              <a:bodyPr wrap="square" anchor="t">
                <a:normAutofit lnSpcReduction="10000"/>
              </a:bodyPr>
              <a:lstStyle/>
              <a:p>
                <a:pPr marL="0" indent="0">
                  <a:buNone/>
                </a:pPr>
                <a:r>
                  <a:rPr lang="en-US" b="1" kern="100" noProof="0" dirty="0">
                    <a:effectLst/>
                  </a:rPr>
                  <a:t>Income replacement</a:t>
                </a:r>
                <a:r>
                  <a:rPr lang="en-US" kern="100" noProof="0" dirty="0">
                    <a:effectLst/>
                  </a:rPr>
                  <a:t>: The concept of the Aggregate Income Replacement </a:t>
                </a:r>
                <a:r>
                  <a:rPr lang="hu-HU" kern="100" noProof="0" dirty="0">
                    <a:effectLst/>
                  </a:rPr>
                  <a:t>Ratio (RR) </a:t>
                </a:r>
                <a:r>
                  <a:rPr lang="en-US" kern="100" noProof="0" dirty="0">
                    <a:effectLst/>
                  </a:rPr>
                  <a:t>indicator relating income of people </a:t>
                </a:r>
                <a:r>
                  <a:rPr lang="en-US" i="1" kern="100" noProof="0" dirty="0">
                    <a:effectLst/>
                  </a:rPr>
                  <a:t>aged x</a:t>
                </a:r>
                <a:r>
                  <a:rPr lang="en-US" kern="100" noProof="0" dirty="0">
                    <a:effectLst/>
                  </a:rPr>
                  <a:t> and over to the income of people </a:t>
                </a:r>
                <a:r>
                  <a:rPr lang="en-US" i="1" kern="100" noProof="0" dirty="0">
                    <a:effectLst/>
                  </a:rPr>
                  <a:t>working age 16 – x </a:t>
                </a:r>
                <a:endParaRPr lang="en-US" kern="100" noProof="0" dirty="0">
                  <a:effectLst/>
                </a:endParaRPr>
              </a:p>
              <a:p>
                <a:pPr marL="0" indent="0">
                  <a:buNone/>
                </a:pPr>
                <a14:m>
                  <m:oMathPara xmlns:m="http://schemas.openxmlformats.org/officeDocument/2006/math">
                    <m:oMathParaPr>
                      <m:jc m:val="centerGroup"/>
                    </m:oMathParaPr>
                    <m:oMath xmlns:m="http://schemas.openxmlformats.org/officeDocument/2006/math">
                      <m:sSup>
                        <m:sSupPr>
                          <m:ctrlPr>
                            <a:rPr lang="en-US" i="1" kern="100" noProof="0">
                              <a:effectLst/>
                              <a:latin typeface="Cambria Math" panose="02040503050406030204" pitchFamily="18" charset="0"/>
                            </a:rPr>
                          </m:ctrlPr>
                        </m:sSupPr>
                        <m:e>
                          <m:r>
                            <a:rPr lang="en-US" i="1" kern="100" noProof="0">
                              <a:effectLst/>
                              <a:latin typeface="Cambria Math" panose="02040503050406030204" pitchFamily="18" charset="0"/>
                            </a:rPr>
                            <m:t>𝑅𝑅</m:t>
                          </m:r>
                        </m:e>
                        <m:sup>
                          <m:r>
                            <a:rPr lang="en-US" i="1" kern="100" noProof="0">
                              <a:effectLst/>
                              <a:latin typeface="Cambria Math" panose="02040503050406030204" pitchFamily="18" charset="0"/>
                            </a:rPr>
                            <m:t>(</m:t>
                          </m:r>
                          <m:r>
                            <a:rPr lang="en-US" i="1" kern="100" noProof="0">
                              <a:effectLst/>
                              <a:latin typeface="Cambria Math" panose="02040503050406030204" pitchFamily="18" charset="0"/>
                            </a:rPr>
                            <m:t>𝐴</m:t>
                          </m:r>
                          <m:r>
                            <a:rPr lang="en-US" i="1" kern="100" noProof="0">
                              <a:effectLst/>
                              <a:latin typeface="Cambria Math" panose="02040503050406030204" pitchFamily="18" charset="0"/>
                            </a:rPr>
                            <m:t>)</m:t>
                          </m:r>
                        </m:sup>
                      </m:sSup>
                      <m:r>
                        <a:rPr lang="en-US" i="1" kern="100" noProof="0">
                          <a:effectLst/>
                          <a:latin typeface="Cambria Math" panose="02040503050406030204" pitchFamily="18" charset="0"/>
                        </a:rPr>
                        <m:t>=</m:t>
                      </m:r>
                      <m:f>
                        <m:fPr>
                          <m:ctrlPr>
                            <a:rPr lang="en-US" i="1" kern="100" noProof="0">
                              <a:effectLst/>
                              <a:latin typeface="Cambria Math" panose="02040503050406030204" pitchFamily="18" charset="0"/>
                            </a:rPr>
                          </m:ctrlPr>
                        </m:fPr>
                        <m:num>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𝑃𝑒𝑛𝑠𝑖𝑜𝑛𝑠</m:t>
                              </m:r>
                            </m:e>
                            <m:sub>
                              <m:r>
                                <a:rPr lang="en-US" i="1" kern="100" noProof="0">
                                  <a:effectLst/>
                                  <a:latin typeface="Cambria Math" panose="02040503050406030204" pitchFamily="18" charset="0"/>
                                </a:rPr>
                                <m:t>[</m:t>
                              </m:r>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sub>
                          </m:sSub>
                        </m:num>
                        <m:den>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𝑊𝑎𝑔𝑒𝑠</m:t>
                              </m:r>
                            </m:e>
                            <m:sub>
                              <m:r>
                                <a:rPr lang="en-US" i="1" kern="100" noProof="0">
                                  <a:effectLst/>
                                  <a:latin typeface="Cambria Math" panose="02040503050406030204" pitchFamily="18" charset="0"/>
                                </a:rPr>
                                <m:t>[16,</m:t>
                              </m:r>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sub>
                          </m:sSub>
                        </m:den>
                      </m:f>
                    </m:oMath>
                  </m:oMathPara>
                </a14:m>
                <a:endParaRPr lang="en-US" kern="100" noProof="0" dirty="0">
                  <a:effectLst/>
                </a:endParaRPr>
              </a:p>
              <a:p>
                <a:pPr marL="0" indent="0">
                  <a:buNone/>
                </a:pPr>
                <a:r>
                  <a:rPr lang="en-US" kern="100" noProof="0" dirty="0">
                    <a:effectLst/>
                  </a:rPr>
                  <a:t>, 𝑤ℎ𝑒𝑟𝑒 𝑥: 𝑙𝑒𝑔𝑖𝑠𝑙𝑎𝑡𝑒𝑑 𝑝𝑒𝑛𝑠𝑖𝑜𝑛 𝑁𝑅𝐴, 𝑥+:𝑡ℎ𝑒 𝑐𝑜ℎ𝑜𝑟𝑡𝑠 𝑜𝑓 𝑡ℎ𝑒 𝑔𝑒𝑛𝑒𝑟𝑎𝑡𝑖𝑜𝑛 𝑎𝑏𝑜𝑣𝑒</a:t>
                </a:r>
              </a:p>
              <a:p>
                <a:pPr marL="0" indent="0">
                  <a:spcBef>
                    <a:spcPts val="400"/>
                  </a:spcBef>
                  <a:spcAft>
                    <a:spcPts val="200"/>
                  </a:spcAft>
                  <a:buNone/>
                </a:pPr>
                <a:r>
                  <a:rPr lang="en-US" b="1" kern="100" noProof="0" dirty="0">
                    <a:effectLst/>
                  </a:rPr>
                  <a:t>Theoretical Replacement Rates </a:t>
                </a:r>
                <a:r>
                  <a:rPr lang="hu-HU" b="1" kern="100" noProof="0" dirty="0">
                    <a:effectLst/>
                  </a:rPr>
                  <a:t>(TRR)</a:t>
                </a:r>
                <a:endParaRPr lang="en-US" b="1" kern="100" noProof="0" dirty="0">
                  <a:effectLst/>
                </a:endParaRPr>
              </a:p>
              <a:p>
                <a:pPr marL="0" indent="0">
                  <a:buNone/>
                </a:pPr>
                <a:r>
                  <a:rPr lang="en-US" b="1" kern="100" noProof="0" dirty="0">
                    <a:effectLst/>
                  </a:rPr>
                  <a:t>Current and prospective theoretical pension replacement rates</a:t>
                </a:r>
                <a:r>
                  <a:rPr lang="en-US" kern="100" noProof="0" dirty="0">
                    <a:effectLst/>
                  </a:rPr>
                  <a:t> analyse fairness of relative adequacy</a:t>
                </a:r>
              </a:p>
              <a:p>
                <a:pPr marL="0" indent="0">
                  <a:buNone/>
                </a:pPr>
                <a14:m>
                  <m:oMathPara xmlns:m="http://schemas.openxmlformats.org/officeDocument/2006/math">
                    <m:oMathParaPr>
                      <m:jc m:val="centerGroup"/>
                    </m:oMathParaPr>
                    <m:oMath xmlns:m="http://schemas.openxmlformats.org/officeDocument/2006/math">
                      <m:sSub>
                        <m:sSubPr>
                          <m:ctrlPr>
                            <a:rPr lang="en-US" i="1" kern="100" noProof="0">
                              <a:effectLst/>
                              <a:latin typeface="Cambria Math" panose="02040503050406030204" pitchFamily="18" charset="0"/>
                            </a:rPr>
                          </m:ctrlPr>
                        </m:sSubPr>
                        <m:e>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𝑇𝑅𝑅</m:t>
                              </m:r>
                            </m:e>
                            <m:sub>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r>
                            <a:rPr lang="en-US" i="1" kern="100" noProof="0">
                              <a:effectLst/>
                              <a:latin typeface="Cambria Math" panose="02040503050406030204" pitchFamily="18" charset="0"/>
                            </a:rPr>
                            <m:t>=</m:t>
                          </m:r>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𝑇𝑅𝑅</m:t>
                              </m:r>
                            </m:e>
                            <m:sub>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𝑥</m:t>
                                  </m:r>
                                </m:e>
                                <m:sub>
                                  <m:r>
                                    <a:rPr lang="en-US" i="1" kern="100" noProof="0">
                                      <a:effectLst/>
                                      <a:latin typeface="Cambria Math" panose="02040503050406030204" pitchFamily="18" charset="0"/>
                                    </a:rPr>
                                    <m:t>0</m:t>
                                  </m:r>
                                </m:sub>
                              </m:sSub>
                              <m:r>
                                <a:rPr lang="en-US" i="1" kern="100" noProof="0">
                                  <a:effectLst/>
                                  <a:latin typeface="Cambria Math" panose="02040503050406030204" pitchFamily="18" charset="0"/>
                                </a:rPr>
                                <m:t>,</m:t>
                              </m:r>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𝑡</m:t>
                                  </m:r>
                                </m:e>
                                <m:sub>
                                  <m:r>
                                    <a:rPr lang="en-US" i="1" kern="100" noProof="0">
                                      <a:effectLst/>
                                      <a:latin typeface="Cambria Math" panose="02040503050406030204" pitchFamily="18" charset="0"/>
                                    </a:rPr>
                                    <m:t>0</m:t>
                                  </m:r>
                                </m:sub>
                              </m:sSub>
                            </m:sub>
                          </m:sSub>
                          <m:r>
                            <a:rPr lang="en-US" i="1" kern="100" noProof="0">
                              <a:effectLst/>
                              <a:latin typeface="Cambria Math" panose="02040503050406030204" pitchFamily="18" charset="0"/>
                            </a:rPr>
                            <m:t>, </m:t>
                          </m:r>
                          <m:r>
                            <a:rPr lang="en-US" i="1" kern="100" noProof="0">
                              <a:effectLst/>
                              <a:latin typeface="Cambria Math" panose="02040503050406030204" pitchFamily="18" charset="0"/>
                            </a:rPr>
                            <m:t>𝑎𝑛𝑑</m:t>
                          </m:r>
                          <m:r>
                            <a:rPr lang="en-US" i="1" kern="100" noProof="0">
                              <a:effectLst/>
                              <a:latin typeface="Cambria Math" panose="02040503050406030204" pitchFamily="18" charset="0"/>
                            </a:rPr>
                            <m:t> </m:t>
                          </m:r>
                          <m:r>
                            <a:rPr lang="en-US" i="1" kern="100" noProof="0">
                              <a:effectLst/>
                              <a:latin typeface="Cambria Math" panose="02040503050406030204" pitchFamily="18" charset="0"/>
                            </a:rPr>
                            <m:t>𝑇𝑅𝑅</m:t>
                          </m:r>
                        </m:e>
                        <m:sub>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r>
                        <a:rPr lang="en-US" i="1" kern="100" noProof="0">
                          <a:effectLst/>
                          <a:latin typeface="Cambria Math" panose="02040503050406030204" pitchFamily="18" charset="0"/>
                        </a:rPr>
                        <m:t>=</m:t>
                      </m:r>
                      <m:f>
                        <m:fPr>
                          <m:ctrlPr>
                            <a:rPr lang="en-US" i="1" kern="100" noProof="0">
                              <a:effectLst/>
                              <a:latin typeface="Cambria Math" panose="02040503050406030204" pitchFamily="18" charset="0"/>
                            </a:rPr>
                          </m:ctrlPr>
                        </m:fPr>
                        <m:num>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𝑃𝑒𝑛𝑠𝑖𝑜𝑛𝑠</m:t>
                              </m:r>
                            </m:e>
                            <m:sub>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num>
                        <m:den>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𝑊𝑎𝑔𝑒𝑠</m:t>
                              </m:r>
                            </m:e>
                            <m:sub>
                              <m:r>
                                <a:rPr lang="en-US" i="1" kern="100" noProof="0">
                                  <a:effectLst/>
                                  <a:latin typeface="Cambria Math" panose="02040503050406030204" pitchFamily="18" charset="0"/>
                                </a:rPr>
                                <m:t>[16,</m:t>
                              </m:r>
                              <m:r>
                                <a:rPr lang="en-US" i="1" kern="100" noProof="0">
                                  <a:effectLst/>
                                  <a:latin typeface="Cambria Math" panose="02040503050406030204" pitchFamily="18" charset="0"/>
                                </a:rPr>
                                <m:t>𝑥</m:t>
                              </m:r>
                              <m:r>
                                <a:rPr lang="en-US" i="1" kern="100" noProof="0">
                                  <a:effectLst/>
                                  <a:latin typeface="Cambria Math" panose="02040503050406030204" pitchFamily="18" charset="0"/>
                                </a:rPr>
                                <m:t>),</m:t>
                              </m:r>
                              <m:r>
                                <a:rPr lang="en-US" i="1" kern="100" noProof="0">
                                  <a:effectLst/>
                                  <a:latin typeface="Cambria Math" panose="02040503050406030204" pitchFamily="18" charset="0"/>
                                </a:rPr>
                                <m:t>𝑡</m:t>
                              </m:r>
                            </m:sub>
                          </m:sSub>
                        </m:den>
                      </m:f>
                      <m:r>
                        <a:rPr lang="en-US" i="1" kern="100" noProof="0">
                          <a:effectLst/>
                          <a:latin typeface="Cambria Math" panose="02040503050406030204" pitchFamily="18" charset="0"/>
                        </a:rPr>
                        <m:t>,</m:t>
                      </m:r>
                      <m:r>
                        <a:rPr lang="en-US" i="1" kern="100" noProof="0">
                          <a:effectLst/>
                          <a:latin typeface="Cambria Math" panose="02040503050406030204" pitchFamily="18" charset="0"/>
                        </a:rPr>
                        <m:t>𝑎𝑛𝑑</m:t>
                      </m:r>
                      <m:r>
                        <a:rPr lang="en-US" i="1" kern="100" noProof="0">
                          <a:effectLst/>
                          <a:latin typeface="Cambria Math" panose="02040503050406030204" pitchFamily="18" charset="0"/>
                        </a:rPr>
                        <m:t> </m:t>
                      </m:r>
                      <m:r>
                        <a:rPr lang="en-US" i="1" kern="100" noProof="0">
                          <a:effectLst/>
                          <a:latin typeface="Cambria Math" panose="02040503050406030204" pitchFamily="18" charset="0"/>
                        </a:rPr>
                        <m:t>𝑡</m:t>
                      </m:r>
                      <m:r>
                        <a:rPr lang="en-US" i="1" kern="100" noProof="0">
                          <a:effectLst/>
                          <a:latin typeface="Cambria Math" panose="02040503050406030204" pitchFamily="18" charset="0"/>
                        </a:rPr>
                        <m:t>=</m:t>
                      </m:r>
                      <m:sSub>
                        <m:sSubPr>
                          <m:ctrlPr>
                            <a:rPr lang="en-US" i="1" kern="100" noProof="0">
                              <a:effectLst/>
                              <a:latin typeface="Cambria Math" panose="02040503050406030204" pitchFamily="18" charset="0"/>
                            </a:rPr>
                          </m:ctrlPr>
                        </m:sSubPr>
                        <m:e>
                          <m:r>
                            <a:rPr lang="en-US" i="1" kern="100" noProof="0">
                              <a:effectLst/>
                              <a:latin typeface="Cambria Math" panose="02040503050406030204" pitchFamily="18" charset="0"/>
                            </a:rPr>
                            <m:t>𝑡</m:t>
                          </m:r>
                        </m:e>
                        <m:sub>
                          <m:r>
                            <a:rPr lang="en-US" i="1" kern="100" noProof="0">
                              <a:effectLst/>
                              <a:latin typeface="Cambria Math" panose="02040503050406030204" pitchFamily="18" charset="0"/>
                            </a:rPr>
                            <m:t>0</m:t>
                          </m:r>
                        </m:sub>
                      </m:sSub>
                      <m:r>
                        <a:rPr lang="en-US" i="1" kern="100" noProof="0">
                          <a:effectLst/>
                          <a:latin typeface="Cambria Math" panose="02040503050406030204" pitchFamily="18" charset="0"/>
                        </a:rPr>
                        <m:t>+</m:t>
                      </m:r>
                      <m:r>
                        <a:rPr lang="en-US" i="1" kern="100" noProof="0">
                          <a:effectLst/>
                          <a:latin typeface="Cambria Math" panose="02040503050406030204" pitchFamily="18" charset="0"/>
                        </a:rPr>
                        <m:t>𝑘</m:t>
                      </m:r>
                      <m:r>
                        <a:rPr lang="en-US" i="1" kern="100" noProof="0">
                          <a:effectLst/>
                          <a:latin typeface="Cambria Math" panose="02040503050406030204" pitchFamily="18" charset="0"/>
                        </a:rPr>
                        <m:t>, </m:t>
                      </m:r>
                      <m:r>
                        <a:rPr lang="en-US" i="1" kern="100" noProof="0">
                          <a:effectLst/>
                          <a:latin typeface="Cambria Math" panose="02040503050406030204" pitchFamily="18" charset="0"/>
                        </a:rPr>
                        <m:t>𝑘</m:t>
                      </m:r>
                      <m:r>
                        <a:rPr lang="en-US" i="1" kern="100" noProof="0">
                          <a:effectLst/>
                          <a:latin typeface="Cambria Math" panose="02040503050406030204" pitchFamily="18" charset="0"/>
                        </a:rPr>
                        <m:t>=</m:t>
                      </m:r>
                      <m:r>
                        <a:rPr lang="en-US" kern="100" noProof="0">
                          <a:effectLst/>
                          <a:latin typeface="Cambria Math" panose="02040503050406030204" pitchFamily="18" charset="0"/>
                        </a:rPr>
                        <m:t>10, 20,</m:t>
                      </m:r>
                      <m:r>
                        <a:rPr lang="en-US" i="1" kern="100" noProof="0">
                          <a:effectLst/>
                          <a:latin typeface="Cambria Math" panose="02040503050406030204" pitchFamily="18" charset="0"/>
                        </a:rPr>
                        <m:t> …</m:t>
                      </m:r>
                    </m:oMath>
                  </m:oMathPara>
                </a14:m>
                <a:endParaRPr lang="en-US" kern="100" noProof="0" dirty="0">
                  <a:effectLst/>
                </a:endParaRPr>
              </a:p>
              <a:p>
                <a:pPr marL="0" indent="0">
                  <a:buNone/>
                </a:pPr>
                <a:r>
                  <a:rPr lang="en-US" kern="100" noProof="0" dirty="0">
                    <a:effectLst/>
                  </a:rPr>
                  <a:t>@ </a:t>
                </a:r>
                <a:r>
                  <a:rPr lang="en-US" i="1" kern="100" noProof="0" dirty="0">
                    <a:effectLst/>
                  </a:rPr>
                  <a:t>t = t</a:t>
                </a:r>
                <a:r>
                  <a:rPr lang="en-US" i="1" kern="100" baseline="-25000" noProof="0" dirty="0">
                    <a:effectLst/>
                  </a:rPr>
                  <a:t>0</a:t>
                </a:r>
                <a:r>
                  <a:rPr lang="en-US" i="1" kern="100" noProof="0" dirty="0">
                    <a:effectLst/>
                  </a:rPr>
                  <a:t> and t = t</a:t>
                </a:r>
                <a:r>
                  <a:rPr lang="en-US" i="1" kern="100" baseline="-25000" noProof="0" dirty="0">
                    <a:effectLst/>
                  </a:rPr>
                  <a:t>0</a:t>
                </a:r>
                <a:r>
                  <a:rPr lang="en-US" i="1" kern="100" noProof="0" dirty="0">
                    <a:effectLst/>
                  </a:rPr>
                  <a:t> + k, k = 10,….40, taking into account  parametric changes in the future</a:t>
                </a:r>
                <a:r>
                  <a:rPr lang="en-US" kern="100" noProof="0" dirty="0">
                    <a:effectLst/>
                  </a:rPr>
                  <a:t> in the system</a:t>
                </a:r>
              </a:p>
              <a:p>
                <a:endParaRPr lang="hu-HU" b="1" kern="100" dirty="0">
                  <a:effectLst/>
                </a:endParaRPr>
              </a:p>
              <a:p>
                <a:r>
                  <a:rPr lang="en-US" b="1" kern="100" dirty="0">
                    <a:effectLst/>
                  </a:rPr>
                  <a:t>Affordability links the Replacement rates </a:t>
                </a:r>
                <a:r>
                  <a:rPr lang="hu-HU" b="1" kern="100" dirty="0">
                    <a:effectLst/>
                  </a:rPr>
                  <a:t>and Benefit ratio </a:t>
                </a:r>
                <a:r>
                  <a:rPr lang="en-US" b="1" kern="100" dirty="0">
                    <a:effectLst/>
                  </a:rPr>
                  <a:t>to Generosity</a:t>
                </a:r>
              </a:p>
              <a:p>
                <a:endParaRPr lang="en-US" noProof="0" dirty="0"/>
              </a:p>
            </p:txBody>
          </p:sp>
        </mc:Choice>
        <mc:Fallback xmlns="">
          <p:sp>
            <p:nvSpPr>
              <p:cNvPr id="3" name="Text Placeholder 2">
                <a:extLst>
                  <a:ext uri="{FF2B5EF4-FFF2-40B4-BE49-F238E27FC236}">
                    <a16:creationId xmlns:a16="http://schemas.microsoft.com/office/drawing/2014/main" id="{0A0DD8A0-E1A4-FE4F-ECAD-4FA402C709F0}"/>
                  </a:ext>
                </a:extLst>
              </p:cNvPr>
              <p:cNvSpPr>
                <a:spLocks noGrp="1" noRot="1" noChangeAspect="1" noMove="1" noResize="1" noEditPoints="1" noAdjustHandles="1" noChangeArrowheads="1" noChangeShapeType="1" noTextEdit="1"/>
              </p:cNvSpPr>
              <p:nvPr>
                <p:ph idx="1"/>
              </p:nvPr>
            </p:nvSpPr>
            <p:spPr>
              <a:xfrm>
                <a:off x="407624" y="1455630"/>
                <a:ext cx="11490592" cy="4976009"/>
              </a:xfrm>
              <a:blipFill>
                <a:blip r:embed="rId3"/>
                <a:stretch>
                  <a:fillRect l="-1379" t="-1348" r="-106"/>
                </a:stretch>
              </a:blipFill>
            </p:spPr>
            <p:txBody>
              <a:bodyPr/>
              <a:lstStyle/>
              <a:p>
                <a:r>
                  <a:rPr lang="en-GB">
                    <a:noFill/>
                  </a:rPr>
                  <a:t> </a:t>
                </a:r>
              </a:p>
            </p:txBody>
          </p:sp>
        </mc:Fallback>
      </mc:AlternateContent>
      <p:sp>
        <p:nvSpPr>
          <p:cNvPr id="5" name="Slide Number Placeholder 4" hidden="1">
            <a:extLst>
              <a:ext uri="{FF2B5EF4-FFF2-40B4-BE49-F238E27FC236}">
                <a16:creationId xmlns:a16="http://schemas.microsoft.com/office/drawing/2014/main" id="{74E1457A-8C0C-C332-1DFD-42A27C5AA384}"/>
              </a:ext>
            </a:extLst>
          </p:cNvPr>
          <p:cNvSpPr>
            <a:spLocks noGrp="1"/>
          </p:cNvSpPr>
          <p:nvPr>
            <p:ph type="sldNum" sz="quarter" idx="12"/>
          </p:nvPr>
        </p:nvSpPr>
        <p:spPr/>
        <p:txBody>
          <a:bodyPr/>
          <a:lstStyle/>
          <a:p>
            <a:pPr>
              <a:spcAft>
                <a:spcPts val="600"/>
              </a:spcAft>
            </a:pPr>
            <a:fld id="{FAC15C5A-7B7B-4421-B41E-0D0D48EFC857}" type="slidenum">
              <a:rPr lang="en-GB" smtClean="0"/>
              <a:pPr>
                <a:spcAft>
                  <a:spcPts val="600"/>
                </a:spcAft>
              </a:pPr>
              <a:t>16</a:t>
            </a:fld>
            <a:endParaRPr lang="en-GB"/>
          </a:p>
        </p:txBody>
      </p:sp>
    </p:spTree>
    <p:extLst>
      <p:ext uri="{BB962C8B-B14F-4D97-AF65-F5344CB8AC3E}">
        <p14:creationId xmlns:p14="http://schemas.microsoft.com/office/powerpoint/2010/main" val="1455755434"/>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44AD3-8FA4-28D0-4A2A-6A5E0F74845D}"/>
              </a:ext>
            </a:extLst>
          </p:cNvPr>
          <p:cNvSpPr>
            <a:spLocks noGrp="1"/>
          </p:cNvSpPr>
          <p:nvPr>
            <p:ph type="ctrTitle" sz="quarter"/>
          </p:nvPr>
        </p:nvSpPr>
        <p:spPr/>
        <p:txBody>
          <a:bodyPr vert="horz" lIns="91440" tIns="45720" rIns="91440" bIns="45720" rtlCol="0" anchor="b">
            <a:normAutofit/>
          </a:bodyPr>
          <a:lstStyle/>
          <a:p>
            <a:r>
              <a:rPr lang="en-US" b="1" dirty="0"/>
              <a:t>Transparency and Pension-System Design</a:t>
            </a:r>
          </a:p>
        </p:txBody>
      </p:sp>
      <p:sp>
        <p:nvSpPr>
          <p:cNvPr id="4" name="Subtitle 2">
            <a:extLst>
              <a:ext uri="{FF2B5EF4-FFF2-40B4-BE49-F238E27FC236}">
                <a16:creationId xmlns:a16="http://schemas.microsoft.com/office/drawing/2014/main" id="{A292CA4D-EE59-AF10-CFF6-E91A954F307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46035895"/>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14F8E-2BB4-57CE-C0C4-3C85E6F2DF43}"/>
              </a:ext>
            </a:extLst>
          </p:cNvPr>
          <p:cNvSpPr>
            <a:spLocks noGrp="1"/>
          </p:cNvSpPr>
          <p:nvPr>
            <p:ph type="title"/>
          </p:nvPr>
        </p:nvSpPr>
        <p:spPr>
          <a:xfrm>
            <a:off x="407624" y="715163"/>
            <a:ext cx="11490593" cy="648392"/>
          </a:xfrm>
        </p:spPr>
        <p:txBody>
          <a:bodyPr anchor="t">
            <a:normAutofit/>
          </a:bodyPr>
          <a:lstStyle/>
          <a:p>
            <a:pPr marR="0" rtl="0">
              <a:lnSpc>
                <a:spcPct val="90000"/>
              </a:lnSpc>
            </a:pPr>
            <a:r>
              <a:rPr lang="en-US" sz="2500" i="0" u="none" strike="noStrike" kern="100" baseline="0" noProof="0" dirty="0"/>
              <a:t>Neutral or Fair? Actuarial Concepts and Pension-System Design – </a:t>
            </a:r>
            <a:r>
              <a:rPr lang="en-US" sz="2500" i="1" u="none" strike="noStrike" kern="100" baseline="0" noProof="0" dirty="0"/>
              <a:t>only for reference</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DB0F844-2A22-E577-DD8E-3261E4374381}"/>
                  </a:ext>
                </a:extLst>
              </p:cNvPr>
              <p:cNvSpPr>
                <a:spLocks noGrp="1"/>
              </p:cNvSpPr>
              <p:nvPr>
                <p:ph sz="quarter" idx="12"/>
              </p:nvPr>
            </p:nvSpPr>
            <p:spPr>
              <a:xfrm>
                <a:off x="407625" y="1376314"/>
                <a:ext cx="11490592" cy="5040000"/>
              </a:xfrm>
            </p:spPr>
            <p:txBody>
              <a:bodyPr wrap="square" anchor="t">
                <a:normAutofit/>
              </a:bodyPr>
              <a:lstStyle/>
              <a:p>
                <a:pPr>
                  <a:spcAft>
                    <a:spcPts val="600"/>
                  </a:spcAft>
                </a:pPr>
                <a:r>
                  <a:rPr lang="en-US" sz="1700" kern="100" noProof="0" dirty="0">
                    <a:effectLst/>
                  </a:rPr>
                  <a:t>A simple, generic defined-benefit </a:t>
                </a:r>
                <a:r>
                  <a:rPr lang="en-US" sz="1700" i="1" kern="100" noProof="0" dirty="0">
                    <a:effectLst/>
                  </a:rPr>
                  <a:t>(DB)</a:t>
                </a:r>
                <a:r>
                  <a:rPr lang="en-US" sz="1700" kern="100" noProof="0" dirty="0">
                    <a:effectLst/>
                  </a:rPr>
                  <a:t> plan pays a constant accrual rate, </a:t>
                </a:r>
                <a:r>
                  <a:rPr lang="en-US" sz="1700" i="1" kern="100" noProof="0" dirty="0">
                    <a:effectLst/>
                  </a:rPr>
                  <a:t>a</a:t>
                </a:r>
                <a:r>
                  <a:rPr lang="en-US" sz="1700" kern="100" noProof="0" dirty="0">
                    <a:effectLst/>
                  </a:rPr>
                  <a:t>, for each year of service. It is based on career average revalued earnings </a:t>
                </a:r>
                <a:r>
                  <a:rPr lang="en-US" sz="1700" i="1" kern="100" noProof="0" dirty="0">
                    <a:effectLst/>
                  </a:rPr>
                  <a:t>w</a:t>
                </a:r>
                <a:r>
                  <a:rPr lang="en-US" sz="1700" kern="100" noProof="0" dirty="0">
                    <a:effectLst/>
                  </a:rPr>
                  <a:t> by </a:t>
                </a:r>
                <a:r>
                  <a:rPr lang="en-US" sz="1700" i="1" kern="100" noProof="0" dirty="0" err="1">
                    <a:effectLst/>
                  </a:rPr>
                  <a:t>i</a:t>
                </a:r>
                <a:r>
                  <a:rPr lang="en-US" sz="1700" i="1" kern="100" baseline="-25000" noProof="0" dirty="0" err="1">
                    <a:effectLst/>
                  </a:rPr>
                  <a:t>w</a:t>
                </a:r>
                <a:r>
                  <a:rPr lang="en-US" sz="1700" kern="100" noProof="0" dirty="0">
                    <a:effectLst/>
                  </a:rPr>
                  <a:t>. The </a:t>
                </a:r>
                <a:r>
                  <a:rPr lang="en-US" sz="1700" i="1" kern="100" noProof="0" dirty="0">
                    <a:effectLst/>
                  </a:rPr>
                  <a:t>DB</a:t>
                </a:r>
                <a:r>
                  <a:rPr lang="en-US" sz="1700" kern="100" noProof="0" dirty="0">
                    <a:effectLst/>
                  </a:rPr>
                  <a:t> pension benefit can therefore be written as: </a:t>
                </a:r>
              </a:p>
              <a:p>
                <a:pPr marL="0" indent="0">
                  <a:spcAft>
                    <a:spcPts val="600"/>
                  </a:spcAft>
                  <a:buNone/>
                </a:pPr>
                <a:r>
                  <a:rPr lang="en-US" sz="1700" kern="100" noProof="0" dirty="0">
                    <a:effectLst/>
                  </a:rPr>
                  <a:t>	 </a:t>
                </a:r>
                <a14:m>
                  <m:oMath xmlns:m="http://schemas.openxmlformats.org/officeDocument/2006/math">
                    <m:r>
                      <a:rPr lang="en-US" sz="1700" i="1" kern="100" noProof="0">
                        <a:effectLst/>
                        <a:latin typeface="Cambria Math" panose="02040503050406030204" pitchFamily="18" charset="0"/>
                      </a:rPr>
                      <m:t>𝐷𝐵</m:t>
                    </m:r>
                    <m:r>
                      <a:rPr lang="en-US" sz="1700" i="1" kern="100" noProof="0">
                        <a:effectLst/>
                        <a:latin typeface="Cambria Math" panose="02040503050406030204" pitchFamily="18" charset="0"/>
                      </a:rPr>
                      <m:t>=</m:t>
                    </m:r>
                    <m:nary>
                      <m:naryPr>
                        <m:chr m:val="∑"/>
                        <m:limLoc m:val="undOvr"/>
                        <m:ctrlPr>
                          <a:rPr lang="en-US" sz="1700" i="1" kern="100" noProof="0">
                            <a:effectLst/>
                            <a:latin typeface="Cambria Math" panose="02040503050406030204" pitchFamily="18" charset="0"/>
                          </a:rPr>
                        </m:ctrlPr>
                      </m:naryPr>
                      <m:sub>
                        <m:r>
                          <a:rPr lang="en-US" sz="1700" i="1" kern="100" noProof="0">
                            <a:effectLst/>
                            <a:latin typeface="Cambria Math" panose="02040503050406030204" pitchFamily="18" charset="0"/>
                          </a:rPr>
                          <m:t>𝑡</m:t>
                        </m:r>
                        <m:r>
                          <a:rPr lang="en-US" sz="1700" i="1" kern="100" noProof="0">
                            <a:effectLst/>
                            <a:latin typeface="Cambria Math" panose="02040503050406030204" pitchFamily="18" charset="0"/>
                          </a:rPr>
                          <m:t>=0</m:t>
                        </m:r>
                      </m:sub>
                      <m:sup>
                        <m:r>
                          <a:rPr lang="en-US" sz="1700" i="1" kern="100" noProof="0">
                            <a:effectLst/>
                            <a:latin typeface="Cambria Math" panose="02040503050406030204" pitchFamily="18" charset="0"/>
                          </a:rPr>
                          <m:t>𝑅</m:t>
                        </m:r>
                      </m:sup>
                      <m:e>
                        <m:sSub>
                          <m:sSubPr>
                            <m:ctrlPr>
                              <a:rPr lang="en-US" sz="1700" i="1" kern="100" noProof="0">
                                <a:effectLst/>
                                <a:latin typeface="Cambria Math" panose="02040503050406030204" pitchFamily="18" charset="0"/>
                              </a:rPr>
                            </m:ctrlPr>
                          </m:sSubPr>
                          <m:e>
                            <m:r>
                              <a:rPr lang="en-US" sz="1700" i="1" kern="100" noProof="0">
                                <a:effectLst/>
                                <a:latin typeface="Cambria Math" panose="02040503050406030204" pitchFamily="18" charset="0"/>
                              </a:rPr>
                              <m:t>𝑤</m:t>
                            </m:r>
                          </m:e>
                          <m:sub>
                            <m:r>
                              <a:rPr lang="en-US" sz="1700" i="1" kern="100" noProof="0">
                                <a:effectLst/>
                                <a:latin typeface="Cambria Math" panose="02040503050406030204" pitchFamily="18" charset="0"/>
                              </a:rPr>
                              <m:t>𝑡</m:t>
                            </m:r>
                          </m:sub>
                        </m:sSub>
                        <m:sSup>
                          <m:sSupPr>
                            <m:ctrlPr>
                              <a:rPr lang="en-US" sz="1700" i="1" kern="100" noProof="0">
                                <a:effectLst/>
                                <a:latin typeface="Cambria Math" panose="02040503050406030204" pitchFamily="18" charset="0"/>
                              </a:rPr>
                            </m:ctrlPr>
                          </m:sSupPr>
                          <m:e>
                            <m:d>
                              <m:dPr>
                                <m:ctrlPr>
                                  <a:rPr lang="en-US" sz="1700" i="1" kern="100" noProof="0">
                                    <a:effectLst/>
                                    <a:latin typeface="Cambria Math" panose="02040503050406030204" pitchFamily="18" charset="0"/>
                                  </a:rPr>
                                </m:ctrlPr>
                              </m:dPr>
                              <m:e>
                                <m:r>
                                  <a:rPr lang="en-US" sz="1700" i="1" kern="100" noProof="0">
                                    <a:effectLst/>
                                    <a:latin typeface="Cambria Math" panose="02040503050406030204" pitchFamily="18" charset="0"/>
                                  </a:rPr>
                                  <m:t>1+</m:t>
                                </m:r>
                                <m:sSub>
                                  <m:sSubPr>
                                    <m:ctrlPr>
                                      <a:rPr lang="en-US" sz="1700" i="1" kern="100" noProof="0">
                                        <a:effectLst/>
                                        <a:latin typeface="Cambria Math" panose="02040503050406030204" pitchFamily="18" charset="0"/>
                                      </a:rPr>
                                    </m:ctrlPr>
                                  </m:sSubPr>
                                  <m:e>
                                    <m:r>
                                      <a:rPr lang="en-US" sz="1700" i="1" kern="100" noProof="0">
                                        <a:effectLst/>
                                        <a:latin typeface="Cambria Math" panose="02040503050406030204" pitchFamily="18" charset="0"/>
                                      </a:rPr>
                                      <m:t>𝑖</m:t>
                                    </m:r>
                                  </m:e>
                                  <m:sub>
                                    <m:r>
                                      <a:rPr lang="en-US" sz="1700" i="1" kern="100" noProof="0">
                                        <a:effectLst/>
                                        <a:latin typeface="Cambria Math" panose="02040503050406030204" pitchFamily="18" charset="0"/>
                                      </a:rPr>
                                      <m:t>𝑤</m:t>
                                    </m:r>
                                  </m:sub>
                                </m:sSub>
                              </m:e>
                            </m:d>
                          </m:e>
                          <m:sup>
                            <m:r>
                              <a:rPr lang="en-US" sz="1700" i="1" kern="100" noProof="0">
                                <a:effectLst/>
                                <a:latin typeface="Cambria Math" panose="02040503050406030204" pitchFamily="18" charset="0"/>
                              </a:rPr>
                              <m:t>𝑅</m:t>
                            </m:r>
                            <m:r>
                              <a:rPr lang="en-US" sz="1700" i="1" kern="100" noProof="0">
                                <a:effectLst/>
                                <a:latin typeface="Cambria Math" panose="02040503050406030204" pitchFamily="18" charset="0"/>
                              </a:rPr>
                              <m:t>−</m:t>
                            </m:r>
                            <m:r>
                              <a:rPr lang="en-US" sz="1700" i="1" kern="100" noProof="0">
                                <a:effectLst/>
                                <a:latin typeface="Cambria Math" panose="02040503050406030204" pitchFamily="18" charset="0"/>
                              </a:rPr>
                              <m:t>𝑡</m:t>
                            </m:r>
                          </m:sup>
                        </m:sSup>
                        <m:r>
                          <a:rPr lang="en-US" sz="1700" i="1" kern="100" noProof="0">
                            <a:effectLst/>
                            <a:latin typeface="Cambria Math" panose="02040503050406030204" pitchFamily="18" charset="0"/>
                          </a:rPr>
                          <m:t>𝑎</m:t>
                        </m:r>
                      </m:e>
                    </m:nary>
                    <m:r>
                      <a:rPr lang="en-US" sz="1700" i="1" kern="100" noProof="0">
                        <a:effectLst/>
                        <a:latin typeface="Cambria Math" panose="02040503050406030204" pitchFamily="18" charset="0"/>
                      </a:rPr>
                      <m:t>=</m:t>
                    </m:r>
                    <m:r>
                      <a:rPr lang="en-US" sz="1700" i="1" kern="100" noProof="0">
                        <a:effectLst/>
                        <a:latin typeface="Cambria Math" panose="02040503050406030204" pitchFamily="18" charset="0"/>
                      </a:rPr>
                      <m:t>𝑎</m:t>
                    </m:r>
                    <m:nary>
                      <m:naryPr>
                        <m:chr m:val="∑"/>
                        <m:limLoc m:val="undOvr"/>
                        <m:ctrlPr>
                          <a:rPr lang="en-US" sz="1700" i="1" kern="100" noProof="0">
                            <a:effectLst/>
                            <a:latin typeface="Cambria Math" panose="02040503050406030204" pitchFamily="18" charset="0"/>
                          </a:rPr>
                        </m:ctrlPr>
                      </m:naryPr>
                      <m:sub>
                        <m:r>
                          <a:rPr lang="en-US" sz="1700" i="1" kern="100" noProof="0">
                            <a:effectLst/>
                            <a:latin typeface="Cambria Math" panose="02040503050406030204" pitchFamily="18" charset="0"/>
                          </a:rPr>
                          <m:t>𝑡</m:t>
                        </m:r>
                        <m:r>
                          <a:rPr lang="en-US" sz="1700" i="1" kern="100" noProof="0">
                            <a:effectLst/>
                            <a:latin typeface="Cambria Math" panose="02040503050406030204" pitchFamily="18" charset="0"/>
                          </a:rPr>
                          <m:t>=0</m:t>
                        </m:r>
                      </m:sub>
                      <m:sup>
                        <m:r>
                          <a:rPr lang="en-US" sz="1700" i="1" kern="100" noProof="0">
                            <a:effectLst/>
                            <a:latin typeface="Cambria Math" panose="02040503050406030204" pitchFamily="18" charset="0"/>
                          </a:rPr>
                          <m:t>𝑅</m:t>
                        </m:r>
                      </m:sup>
                      <m:e>
                        <m:sSub>
                          <m:sSubPr>
                            <m:ctrlPr>
                              <a:rPr lang="en-US" sz="1700" i="1" kern="100" noProof="0">
                                <a:effectLst/>
                                <a:latin typeface="Cambria Math" panose="02040503050406030204" pitchFamily="18" charset="0"/>
                              </a:rPr>
                            </m:ctrlPr>
                          </m:sSubPr>
                          <m:e>
                            <m:r>
                              <a:rPr lang="en-US" sz="1700" i="1" kern="100" noProof="0">
                                <a:effectLst/>
                                <a:latin typeface="Cambria Math" panose="02040503050406030204" pitchFamily="18" charset="0"/>
                              </a:rPr>
                              <m:t>𝑤</m:t>
                            </m:r>
                          </m:e>
                          <m:sub>
                            <m:r>
                              <a:rPr lang="en-US" sz="1700" i="1" kern="100" noProof="0">
                                <a:effectLst/>
                                <a:latin typeface="Cambria Math" panose="02040503050406030204" pitchFamily="18" charset="0"/>
                              </a:rPr>
                              <m:t>𝑡</m:t>
                            </m:r>
                          </m:sub>
                        </m:sSub>
                        <m:sSup>
                          <m:sSupPr>
                            <m:ctrlPr>
                              <a:rPr lang="en-US" sz="1700" i="1" kern="100" noProof="0">
                                <a:effectLst/>
                                <a:latin typeface="Cambria Math" panose="02040503050406030204" pitchFamily="18" charset="0"/>
                              </a:rPr>
                            </m:ctrlPr>
                          </m:sSupPr>
                          <m:e>
                            <m:d>
                              <m:dPr>
                                <m:ctrlPr>
                                  <a:rPr lang="en-US" sz="1700" i="1" kern="100" noProof="0">
                                    <a:effectLst/>
                                    <a:latin typeface="Cambria Math" panose="02040503050406030204" pitchFamily="18" charset="0"/>
                                  </a:rPr>
                                </m:ctrlPr>
                              </m:dPr>
                              <m:e>
                                <m:r>
                                  <a:rPr lang="en-US" sz="1700" i="1" kern="100" noProof="0">
                                    <a:effectLst/>
                                    <a:latin typeface="Cambria Math" panose="02040503050406030204" pitchFamily="18" charset="0"/>
                                  </a:rPr>
                                  <m:t>1+</m:t>
                                </m:r>
                                <m:sSub>
                                  <m:sSubPr>
                                    <m:ctrlPr>
                                      <a:rPr lang="en-US" sz="1700" i="1" kern="100" noProof="0">
                                        <a:effectLst/>
                                        <a:latin typeface="Cambria Math" panose="02040503050406030204" pitchFamily="18" charset="0"/>
                                      </a:rPr>
                                    </m:ctrlPr>
                                  </m:sSubPr>
                                  <m:e>
                                    <m:r>
                                      <a:rPr lang="en-US" sz="1700" i="1" kern="100" noProof="0">
                                        <a:effectLst/>
                                        <a:latin typeface="Cambria Math" panose="02040503050406030204" pitchFamily="18" charset="0"/>
                                      </a:rPr>
                                      <m:t>𝑖</m:t>
                                    </m:r>
                                  </m:e>
                                  <m:sub>
                                    <m:r>
                                      <a:rPr lang="en-US" sz="1700" i="1" kern="100" noProof="0">
                                        <a:effectLst/>
                                        <a:latin typeface="Cambria Math" panose="02040503050406030204" pitchFamily="18" charset="0"/>
                                      </a:rPr>
                                      <m:t>𝑤</m:t>
                                    </m:r>
                                  </m:sub>
                                </m:sSub>
                              </m:e>
                            </m:d>
                          </m:e>
                          <m:sup>
                            <m:r>
                              <a:rPr lang="en-US" sz="1700" i="1" kern="100" noProof="0">
                                <a:effectLst/>
                                <a:latin typeface="Cambria Math" panose="02040503050406030204" pitchFamily="18" charset="0"/>
                              </a:rPr>
                              <m:t>𝑅</m:t>
                            </m:r>
                            <m:r>
                              <a:rPr lang="en-US" sz="1700" i="1" kern="100" noProof="0">
                                <a:effectLst/>
                                <a:latin typeface="Cambria Math" panose="02040503050406030204" pitchFamily="18" charset="0"/>
                              </a:rPr>
                              <m:t>−</m:t>
                            </m:r>
                            <m:r>
                              <a:rPr lang="en-US" sz="1700" i="1" kern="100" noProof="0">
                                <a:effectLst/>
                                <a:latin typeface="Cambria Math" panose="02040503050406030204" pitchFamily="18" charset="0"/>
                              </a:rPr>
                              <m:t>𝑡</m:t>
                            </m:r>
                          </m:sup>
                        </m:sSup>
                      </m:e>
                    </m:nary>
                  </m:oMath>
                </a14:m>
                <a:r>
                  <a:rPr lang="en-US" sz="1700" kern="100" noProof="0" dirty="0">
                    <a:effectLst/>
                  </a:rPr>
                  <a:t>, </a:t>
                </a:r>
              </a:p>
              <a:p>
                <a:pPr marL="0" indent="0">
                  <a:spcAft>
                    <a:spcPts val="600"/>
                  </a:spcAft>
                  <a:buNone/>
                </a:pPr>
                <a:r>
                  <a:rPr lang="en-US" sz="1700" kern="100" noProof="0" dirty="0">
                    <a:effectLst/>
                  </a:rPr>
                  <a:t>	where </a:t>
                </a:r>
                <a:r>
                  <a:rPr lang="en-US" sz="1700" i="1" kern="100" noProof="0" dirty="0" err="1">
                    <a:effectLst/>
                  </a:rPr>
                  <a:t>w</a:t>
                </a:r>
                <a:r>
                  <a:rPr lang="en-US" sz="1700" i="1" kern="100" baseline="-25000" noProof="0" dirty="0" err="1">
                    <a:effectLst/>
                  </a:rPr>
                  <a:t>t</a:t>
                </a:r>
                <a:r>
                  <a:rPr lang="en-US" sz="1700" i="1" kern="100" noProof="0" dirty="0">
                    <a:effectLst/>
                  </a:rPr>
                  <a:t> </a:t>
                </a:r>
                <a:r>
                  <a:rPr lang="en-US" sz="1700" kern="100" noProof="0" dirty="0">
                    <a:effectLst/>
                  </a:rPr>
                  <a:t>are individual earnings in a particular year </a:t>
                </a:r>
                <a:r>
                  <a:rPr lang="en-US" sz="1700" i="1" kern="100" noProof="0" dirty="0">
                    <a:effectLst/>
                  </a:rPr>
                  <a:t>t</a:t>
                </a:r>
                <a:r>
                  <a:rPr lang="en-US" sz="1700" kern="100" noProof="0" dirty="0">
                    <a:effectLst/>
                  </a:rPr>
                  <a:t>, </a:t>
                </a:r>
                <a:r>
                  <a:rPr lang="en-US" sz="1700" i="1" kern="100" noProof="0" dirty="0">
                    <a:effectLst/>
                  </a:rPr>
                  <a:t>R </a:t>
                </a:r>
                <a:r>
                  <a:rPr lang="en-US" sz="1700" kern="100" noProof="0" dirty="0">
                    <a:effectLst/>
                  </a:rPr>
                  <a:t>is the year of retirement  and </a:t>
                </a:r>
                <a:r>
                  <a:rPr lang="en-US" sz="1700" i="1" kern="100" noProof="0" dirty="0" err="1">
                    <a:effectLst/>
                  </a:rPr>
                  <a:t>i</a:t>
                </a:r>
                <a:r>
                  <a:rPr lang="en-US" sz="1700" i="1" kern="100" baseline="-25000" noProof="0" dirty="0" err="1">
                    <a:effectLst/>
                  </a:rPr>
                  <a:t>w</a:t>
                </a:r>
                <a:r>
                  <a:rPr lang="en-US" sz="1700" i="1" kern="100" noProof="0" dirty="0">
                    <a:effectLst/>
                  </a:rPr>
                  <a:t> </a:t>
                </a:r>
                <a:r>
                  <a:rPr lang="en-US" sz="1700" kern="100" noProof="0" dirty="0">
                    <a:effectLst/>
                  </a:rPr>
                  <a:t>is the wage valorization factor, by which earlier years’ earnings are revalued </a:t>
                </a:r>
              </a:p>
              <a:p>
                <a:pPr>
                  <a:spcAft>
                    <a:spcPts val="600"/>
                  </a:spcAft>
                </a:pPr>
                <a:r>
                  <a:rPr lang="en-US" sz="1700" kern="100" noProof="0" dirty="0">
                    <a:effectLst/>
                  </a:rPr>
                  <a:t>In a </a:t>
                </a:r>
                <a:r>
                  <a:rPr lang="en-US" sz="1700" i="1" kern="100" noProof="0" dirty="0">
                    <a:effectLst/>
                  </a:rPr>
                  <a:t>DC</a:t>
                </a:r>
                <a:r>
                  <a:rPr lang="en-US" sz="1700" kern="100" noProof="0" dirty="0">
                    <a:effectLst/>
                  </a:rPr>
                  <a:t> individual account system, the inflow each year is wages </a:t>
                </a:r>
                <a:r>
                  <a:rPr lang="en-US" sz="1700" i="1" kern="100" noProof="0" dirty="0" err="1">
                    <a:effectLst/>
                  </a:rPr>
                  <a:t>w</a:t>
                </a:r>
                <a:r>
                  <a:rPr lang="en-US" sz="1700" i="1" kern="100" baseline="-25000" noProof="0" dirty="0" err="1">
                    <a:effectLst/>
                  </a:rPr>
                  <a:t>t</a:t>
                </a:r>
                <a:r>
                  <a:rPr lang="en-US" sz="1700" kern="100" noProof="0" dirty="0">
                    <a:effectLst/>
                  </a:rPr>
                  <a:t> multiplied by the contribution rate </a:t>
                </a:r>
                <a:r>
                  <a:rPr lang="en-US" sz="1700" i="1" kern="100" noProof="0" dirty="0">
                    <a:effectLst/>
                  </a:rPr>
                  <a:t>c</a:t>
                </a:r>
                <a:r>
                  <a:rPr lang="en-US" sz="1700" kern="100" noProof="0" dirty="0">
                    <a:effectLst/>
                  </a:rPr>
                  <a:t>. The account is increased each year by an interest rate, </a:t>
                </a:r>
                <a:r>
                  <a:rPr lang="en-US" sz="1700" i="1" kern="100" noProof="0" dirty="0">
                    <a:effectLst/>
                  </a:rPr>
                  <a:t>g</a:t>
                </a:r>
                <a:r>
                  <a:rPr lang="en-US" sz="1700" kern="100" noProof="0" dirty="0">
                    <a:effectLst/>
                  </a:rPr>
                  <a:t>. At retirement, the accumulated savings (capital) is divided by the annuity factor, </a:t>
                </a:r>
                <a:r>
                  <a:rPr lang="en-US" sz="1700" i="1" kern="100" noProof="0" dirty="0">
                    <a:effectLst/>
                  </a:rPr>
                  <a:t>A</a:t>
                </a:r>
                <a:r>
                  <a:rPr lang="en-US" sz="1700" kern="100" noProof="0" dirty="0">
                    <a:effectLst/>
                  </a:rPr>
                  <a:t>, where </a:t>
                </a:r>
                <a:r>
                  <a:rPr lang="en-US" sz="1700" i="1" kern="100" noProof="0" dirty="0">
                    <a:effectLst/>
                  </a:rPr>
                  <a:t>A</a:t>
                </a:r>
                <a:r>
                  <a:rPr lang="en-US" sz="1700" kern="100" noProof="0" dirty="0">
                    <a:effectLst/>
                  </a:rPr>
                  <a:t> is taking into account also life expectancy. The </a:t>
                </a:r>
                <a:r>
                  <a:rPr lang="en-US" sz="1700" i="1" kern="100" noProof="0" dirty="0">
                    <a:effectLst/>
                  </a:rPr>
                  <a:t>DC</a:t>
                </a:r>
                <a:r>
                  <a:rPr lang="en-US" sz="1700" kern="100" noProof="0" dirty="0">
                    <a:effectLst/>
                  </a:rPr>
                  <a:t> pension benefit can be written as: </a:t>
                </a:r>
              </a:p>
              <a:p>
                <a:pPr marL="0" indent="0">
                  <a:spcAft>
                    <a:spcPts val="600"/>
                  </a:spcAft>
                  <a:buNone/>
                </a:pPr>
                <a:r>
                  <a:rPr lang="en-US" sz="1700" kern="100" noProof="0" dirty="0"/>
                  <a:t>	 </a:t>
                </a:r>
                <a14:m>
                  <m:oMath xmlns:m="http://schemas.openxmlformats.org/officeDocument/2006/math">
                    <m:r>
                      <a:rPr lang="en-US" sz="1700" i="1" kern="100" noProof="0">
                        <a:effectLst/>
                        <a:latin typeface="Cambria Math" panose="02040503050406030204" pitchFamily="18" charset="0"/>
                      </a:rPr>
                      <m:t>𝐷𝐶</m:t>
                    </m:r>
                    <m:r>
                      <a:rPr lang="en-US" sz="1700" i="1" kern="100" noProof="0">
                        <a:effectLst/>
                        <a:latin typeface="Cambria Math" panose="02040503050406030204" pitchFamily="18" charset="0"/>
                      </a:rPr>
                      <m:t>=</m:t>
                    </m:r>
                    <m:nary>
                      <m:naryPr>
                        <m:chr m:val="∑"/>
                        <m:limLoc m:val="undOvr"/>
                        <m:ctrlPr>
                          <a:rPr lang="en-US" sz="1700" i="1" kern="100" noProof="0">
                            <a:effectLst/>
                            <a:latin typeface="Cambria Math" panose="02040503050406030204" pitchFamily="18" charset="0"/>
                          </a:rPr>
                        </m:ctrlPr>
                      </m:naryPr>
                      <m:sub>
                        <m:r>
                          <a:rPr lang="en-US" sz="1700" i="1" kern="100" noProof="0">
                            <a:effectLst/>
                            <a:latin typeface="Cambria Math" panose="02040503050406030204" pitchFamily="18" charset="0"/>
                          </a:rPr>
                          <m:t>𝑡</m:t>
                        </m:r>
                        <m:r>
                          <a:rPr lang="en-US" sz="1700" i="1" kern="100" noProof="0">
                            <a:effectLst/>
                            <a:latin typeface="Cambria Math" panose="02040503050406030204" pitchFamily="18" charset="0"/>
                          </a:rPr>
                          <m:t>=0</m:t>
                        </m:r>
                      </m:sub>
                      <m:sup>
                        <m:r>
                          <a:rPr lang="en-US" sz="1700" i="1" kern="100" noProof="0">
                            <a:effectLst/>
                            <a:latin typeface="Cambria Math" panose="02040503050406030204" pitchFamily="18" charset="0"/>
                          </a:rPr>
                          <m:t>𝑅</m:t>
                        </m:r>
                      </m:sup>
                      <m:e>
                        <m:f>
                          <m:fPr>
                            <m:ctrlPr>
                              <a:rPr lang="en-US" sz="1700" i="1" kern="100" noProof="0">
                                <a:effectLst/>
                                <a:latin typeface="Cambria Math" panose="02040503050406030204" pitchFamily="18" charset="0"/>
                              </a:rPr>
                            </m:ctrlPr>
                          </m:fPr>
                          <m:num>
                            <m:sSub>
                              <m:sSubPr>
                                <m:ctrlPr>
                                  <a:rPr lang="en-US" sz="1700" i="1" kern="100" noProof="0">
                                    <a:effectLst/>
                                    <a:latin typeface="Cambria Math" panose="02040503050406030204" pitchFamily="18" charset="0"/>
                                  </a:rPr>
                                </m:ctrlPr>
                              </m:sSubPr>
                              <m:e>
                                <m:r>
                                  <a:rPr lang="en-US" sz="1700" i="1" kern="100" noProof="0">
                                    <a:effectLst/>
                                    <a:latin typeface="Cambria Math" panose="02040503050406030204" pitchFamily="18" charset="0"/>
                                  </a:rPr>
                                  <m:t>𝑤</m:t>
                                </m:r>
                              </m:e>
                              <m:sub>
                                <m:r>
                                  <a:rPr lang="en-US" sz="1700" i="1" kern="100" noProof="0">
                                    <a:effectLst/>
                                    <a:latin typeface="Cambria Math" panose="02040503050406030204" pitchFamily="18" charset="0"/>
                                  </a:rPr>
                                  <m:t>𝑡</m:t>
                                </m:r>
                              </m:sub>
                            </m:sSub>
                            <m:r>
                              <a:rPr lang="en-US" sz="1700" i="1" kern="100" noProof="0">
                                <a:effectLst/>
                                <a:latin typeface="Cambria Math" panose="02040503050406030204" pitchFamily="18" charset="0"/>
                              </a:rPr>
                              <m:t>𝑐</m:t>
                            </m:r>
                          </m:num>
                          <m:den>
                            <m:r>
                              <a:rPr lang="en-US" sz="1700" i="1" kern="100" noProof="0">
                                <a:effectLst/>
                                <a:latin typeface="Cambria Math" panose="02040503050406030204" pitchFamily="18" charset="0"/>
                              </a:rPr>
                              <m:t>𝐴</m:t>
                            </m:r>
                          </m:den>
                        </m:f>
                        <m:sSup>
                          <m:sSupPr>
                            <m:ctrlPr>
                              <a:rPr lang="en-US" sz="1700" i="1" kern="100" noProof="0">
                                <a:effectLst/>
                                <a:latin typeface="Cambria Math" panose="02040503050406030204" pitchFamily="18" charset="0"/>
                              </a:rPr>
                            </m:ctrlPr>
                          </m:sSupPr>
                          <m:e>
                            <m:d>
                              <m:dPr>
                                <m:ctrlPr>
                                  <a:rPr lang="en-US" sz="1700" i="1" kern="100" noProof="0">
                                    <a:effectLst/>
                                    <a:latin typeface="Cambria Math" panose="02040503050406030204" pitchFamily="18" charset="0"/>
                                  </a:rPr>
                                </m:ctrlPr>
                              </m:dPr>
                              <m:e>
                                <m:r>
                                  <a:rPr lang="en-US" sz="1700" i="1" kern="100" noProof="0">
                                    <a:effectLst/>
                                    <a:latin typeface="Cambria Math" panose="02040503050406030204" pitchFamily="18" charset="0"/>
                                  </a:rPr>
                                  <m:t>1+</m:t>
                                </m:r>
                                <m:r>
                                  <a:rPr lang="en-US" sz="1700" i="1" kern="100" noProof="0">
                                    <a:effectLst/>
                                    <a:latin typeface="Cambria Math" panose="02040503050406030204" pitchFamily="18" charset="0"/>
                                  </a:rPr>
                                  <m:t>𝑔</m:t>
                                </m:r>
                              </m:e>
                            </m:d>
                          </m:e>
                          <m:sup>
                            <m:r>
                              <a:rPr lang="en-US" sz="1700" i="1" kern="100" noProof="0">
                                <a:effectLst/>
                                <a:latin typeface="Cambria Math" panose="02040503050406030204" pitchFamily="18" charset="0"/>
                              </a:rPr>
                              <m:t>𝑅</m:t>
                            </m:r>
                            <m:r>
                              <a:rPr lang="en-US" sz="1700" i="1" kern="100" noProof="0">
                                <a:effectLst/>
                                <a:latin typeface="Cambria Math" panose="02040503050406030204" pitchFamily="18" charset="0"/>
                              </a:rPr>
                              <m:t>−</m:t>
                            </m:r>
                            <m:r>
                              <a:rPr lang="en-US" sz="1700" i="1" kern="100" noProof="0">
                                <a:effectLst/>
                                <a:latin typeface="Cambria Math" panose="02040503050406030204" pitchFamily="18" charset="0"/>
                              </a:rPr>
                              <m:t>𝑡</m:t>
                            </m:r>
                          </m:sup>
                        </m:sSup>
                      </m:e>
                    </m:nary>
                    <m:r>
                      <a:rPr lang="en-US" sz="1700" i="1" kern="100" noProof="0">
                        <a:effectLst/>
                        <a:latin typeface="Cambria Math" panose="02040503050406030204" pitchFamily="18" charset="0"/>
                      </a:rPr>
                      <m:t>=</m:t>
                    </m:r>
                    <m:f>
                      <m:fPr>
                        <m:ctrlPr>
                          <a:rPr lang="en-US" sz="1700" i="1" kern="100" noProof="0">
                            <a:effectLst/>
                            <a:latin typeface="Cambria Math" panose="02040503050406030204" pitchFamily="18" charset="0"/>
                          </a:rPr>
                        </m:ctrlPr>
                      </m:fPr>
                      <m:num>
                        <m:r>
                          <a:rPr lang="en-US" sz="1700" i="1" kern="100" noProof="0">
                            <a:effectLst/>
                            <a:latin typeface="Cambria Math" panose="02040503050406030204" pitchFamily="18" charset="0"/>
                          </a:rPr>
                          <m:t>𝑐</m:t>
                        </m:r>
                      </m:num>
                      <m:den>
                        <m:r>
                          <a:rPr lang="en-US" sz="1700" i="1" kern="100" noProof="0">
                            <a:effectLst/>
                            <a:latin typeface="Cambria Math" panose="02040503050406030204" pitchFamily="18" charset="0"/>
                          </a:rPr>
                          <m:t>𝐴</m:t>
                        </m:r>
                      </m:den>
                    </m:f>
                    <m:nary>
                      <m:naryPr>
                        <m:chr m:val="∑"/>
                        <m:limLoc m:val="undOvr"/>
                        <m:ctrlPr>
                          <a:rPr lang="en-US" sz="1700" i="1" kern="100" noProof="0">
                            <a:effectLst/>
                            <a:latin typeface="Cambria Math" panose="02040503050406030204" pitchFamily="18" charset="0"/>
                          </a:rPr>
                        </m:ctrlPr>
                      </m:naryPr>
                      <m:sub>
                        <m:r>
                          <a:rPr lang="en-US" sz="1700" i="1" kern="100" noProof="0">
                            <a:effectLst/>
                            <a:latin typeface="Cambria Math" panose="02040503050406030204" pitchFamily="18" charset="0"/>
                          </a:rPr>
                          <m:t>𝑡</m:t>
                        </m:r>
                        <m:r>
                          <a:rPr lang="en-US" sz="1700" i="1" kern="100" noProof="0">
                            <a:effectLst/>
                            <a:latin typeface="Cambria Math" panose="02040503050406030204" pitchFamily="18" charset="0"/>
                          </a:rPr>
                          <m:t>=0</m:t>
                        </m:r>
                      </m:sub>
                      <m:sup>
                        <m:r>
                          <a:rPr lang="en-US" sz="1700" i="1" kern="100" noProof="0">
                            <a:effectLst/>
                            <a:latin typeface="Cambria Math" panose="02040503050406030204" pitchFamily="18" charset="0"/>
                          </a:rPr>
                          <m:t>𝑅</m:t>
                        </m:r>
                      </m:sup>
                      <m:e>
                        <m:sSub>
                          <m:sSubPr>
                            <m:ctrlPr>
                              <a:rPr lang="en-US" sz="1700" i="1" kern="100" noProof="0">
                                <a:effectLst/>
                                <a:latin typeface="Cambria Math" panose="02040503050406030204" pitchFamily="18" charset="0"/>
                              </a:rPr>
                            </m:ctrlPr>
                          </m:sSubPr>
                          <m:e>
                            <m:r>
                              <a:rPr lang="en-US" sz="1700" i="1" kern="100" noProof="0">
                                <a:effectLst/>
                                <a:latin typeface="Cambria Math" panose="02040503050406030204" pitchFamily="18" charset="0"/>
                              </a:rPr>
                              <m:t>𝑤</m:t>
                            </m:r>
                          </m:e>
                          <m:sub>
                            <m:r>
                              <a:rPr lang="en-US" sz="1700" i="1" kern="100" noProof="0">
                                <a:effectLst/>
                                <a:latin typeface="Cambria Math" panose="02040503050406030204" pitchFamily="18" charset="0"/>
                              </a:rPr>
                              <m:t>𝑡</m:t>
                            </m:r>
                          </m:sub>
                        </m:sSub>
                        <m:sSup>
                          <m:sSupPr>
                            <m:ctrlPr>
                              <a:rPr lang="en-US" sz="1700" i="1" kern="100" noProof="0">
                                <a:effectLst/>
                                <a:latin typeface="Cambria Math" panose="02040503050406030204" pitchFamily="18" charset="0"/>
                              </a:rPr>
                            </m:ctrlPr>
                          </m:sSupPr>
                          <m:e>
                            <m:d>
                              <m:dPr>
                                <m:ctrlPr>
                                  <a:rPr lang="en-US" sz="1700" i="1" kern="100" noProof="0">
                                    <a:effectLst/>
                                    <a:latin typeface="Cambria Math" panose="02040503050406030204" pitchFamily="18" charset="0"/>
                                  </a:rPr>
                                </m:ctrlPr>
                              </m:dPr>
                              <m:e>
                                <m:r>
                                  <a:rPr lang="en-US" sz="1700" i="1" kern="100" noProof="0">
                                    <a:effectLst/>
                                    <a:latin typeface="Cambria Math" panose="02040503050406030204" pitchFamily="18" charset="0"/>
                                  </a:rPr>
                                  <m:t>1+</m:t>
                                </m:r>
                                <m:r>
                                  <a:rPr lang="en-US" sz="1700" i="1" kern="100" noProof="0">
                                    <a:effectLst/>
                                    <a:latin typeface="Cambria Math" panose="02040503050406030204" pitchFamily="18" charset="0"/>
                                  </a:rPr>
                                  <m:t>𝑔</m:t>
                                </m:r>
                              </m:e>
                            </m:d>
                          </m:e>
                          <m:sup>
                            <m:r>
                              <a:rPr lang="en-US" sz="1700" i="1" kern="100" noProof="0">
                                <a:effectLst/>
                                <a:latin typeface="Cambria Math" panose="02040503050406030204" pitchFamily="18" charset="0"/>
                              </a:rPr>
                              <m:t>𝑅</m:t>
                            </m:r>
                            <m:r>
                              <a:rPr lang="en-US" sz="1700" i="1" kern="100" noProof="0">
                                <a:effectLst/>
                                <a:latin typeface="Cambria Math" panose="02040503050406030204" pitchFamily="18" charset="0"/>
                              </a:rPr>
                              <m:t>−</m:t>
                            </m:r>
                            <m:r>
                              <a:rPr lang="en-US" sz="1700" i="1" kern="100" noProof="0">
                                <a:effectLst/>
                                <a:latin typeface="Cambria Math" panose="02040503050406030204" pitchFamily="18" charset="0"/>
                              </a:rPr>
                              <m:t>𝑡</m:t>
                            </m:r>
                          </m:sup>
                        </m:sSup>
                      </m:e>
                    </m:nary>
                  </m:oMath>
                </a14:m>
                <a:endParaRPr lang="en-US" sz="1700" kern="100" noProof="0" dirty="0">
                  <a:effectLst/>
                </a:endParaRPr>
              </a:p>
              <a:p>
                <a:pPr>
                  <a:spcAft>
                    <a:spcPts val="600"/>
                  </a:spcAft>
                </a:pPr>
                <a:r>
                  <a:rPr lang="en-US" sz="1700" kern="100" noProof="0" dirty="0">
                    <a:effectLst/>
                  </a:rPr>
                  <a:t>In case of higher investment income, 𝑖_𝑤  &gt; 𝑔 there will be surplus. </a:t>
                </a:r>
              </a:p>
              <a:p>
                <a:pPr marL="0" indent="0">
                  <a:spcAft>
                    <a:spcPts val="600"/>
                  </a:spcAft>
                  <a:buNone/>
                </a:pPr>
                <a:endParaRPr lang="en-US" sz="1700" kern="100" noProof="0" dirty="0">
                  <a:effectLst/>
                </a:endParaRPr>
              </a:p>
            </p:txBody>
          </p:sp>
        </mc:Choice>
        <mc:Fallback xmlns="">
          <p:sp>
            <p:nvSpPr>
              <p:cNvPr id="3" name="Text Placeholder 2">
                <a:extLst>
                  <a:ext uri="{FF2B5EF4-FFF2-40B4-BE49-F238E27FC236}">
                    <a16:creationId xmlns:a16="http://schemas.microsoft.com/office/drawing/2014/main" id="{3DB0F844-2A22-E577-DD8E-3261E4374381}"/>
                  </a:ext>
                </a:extLst>
              </p:cNvPr>
              <p:cNvSpPr>
                <a:spLocks noGrp="1" noRot="1" noChangeAspect="1" noMove="1" noResize="1" noEditPoints="1" noAdjustHandles="1" noChangeArrowheads="1" noChangeShapeType="1" noTextEdit="1"/>
              </p:cNvSpPr>
              <p:nvPr>
                <p:ph sz="quarter" idx="12"/>
              </p:nvPr>
            </p:nvSpPr>
            <p:spPr>
              <a:xfrm>
                <a:off x="407625" y="1376314"/>
                <a:ext cx="11490592" cy="5040000"/>
              </a:xfrm>
              <a:blipFill>
                <a:blip r:embed="rId3"/>
                <a:stretch>
                  <a:fillRect l="-1167" t="-726" r="-743"/>
                </a:stretch>
              </a:blipFill>
            </p:spPr>
            <p:txBody>
              <a:bodyPr/>
              <a:lstStyle/>
              <a:p>
                <a:r>
                  <a:rPr lang="en-GB">
                    <a:noFill/>
                  </a:rPr>
                  <a:t> </a:t>
                </a:r>
              </a:p>
            </p:txBody>
          </p:sp>
        </mc:Fallback>
      </mc:AlternateContent>
    </p:spTree>
    <p:extLst>
      <p:ext uri="{BB962C8B-B14F-4D97-AF65-F5344CB8AC3E}">
        <p14:creationId xmlns:p14="http://schemas.microsoft.com/office/powerpoint/2010/main" val="1359136919"/>
      </p:ext>
    </p:extLst>
  </p:cSld>
  <p:clrMapOvr>
    <a:masterClrMapping/>
  </p:clrMapOvr>
  <p:transition spd="med">
    <p:pull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14F8E-2BB4-57CE-C0C4-3C85E6F2DF43}"/>
              </a:ext>
            </a:extLst>
          </p:cNvPr>
          <p:cNvSpPr>
            <a:spLocks noGrp="1"/>
          </p:cNvSpPr>
          <p:nvPr>
            <p:ph type="title"/>
          </p:nvPr>
        </p:nvSpPr>
        <p:spPr>
          <a:xfrm>
            <a:off x="407624" y="715163"/>
            <a:ext cx="11490593" cy="648392"/>
          </a:xfrm>
        </p:spPr>
        <p:txBody>
          <a:bodyPr anchor="t">
            <a:normAutofit/>
          </a:bodyPr>
          <a:lstStyle/>
          <a:p>
            <a:pPr marR="0" rtl="0"/>
            <a:r>
              <a:rPr lang="en-US" sz="2800" i="0" u="none" strike="noStrike" kern="100" baseline="0" noProof="0" dirty="0"/>
              <a:t>Neutral or Fair? Actuarial Concepts and Pension-System Design - Implications</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DB0F844-2A22-E577-DD8E-3261E4374381}"/>
                  </a:ext>
                </a:extLst>
              </p:cNvPr>
              <p:cNvSpPr>
                <a:spLocks noGrp="1"/>
              </p:cNvSpPr>
              <p:nvPr>
                <p:ph idx="1"/>
              </p:nvPr>
            </p:nvSpPr>
            <p:spPr>
              <a:xfrm>
                <a:off x="407624" y="1455630"/>
                <a:ext cx="11490592" cy="4976009"/>
              </a:xfrm>
            </p:spPr>
            <p:txBody>
              <a:bodyPr wrap="square" anchor="t">
                <a:normAutofit/>
              </a:bodyPr>
              <a:lstStyle/>
              <a:p>
                <a:pPr marL="0" indent="0">
                  <a:buNone/>
                </a:pPr>
                <a:r>
                  <a:rPr lang="en-US" sz="1700" kern="100" noProof="0" dirty="0">
                    <a:effectLst/>
                  </a:rPr>
                  <a:t>If the investment income is higher or equal to the wage index, the policy for valorizing earlier years’ earnings (</a:t>
                </a:r>
                <a:r>
                  <a:rPr lang="en-US" sz="1700" i="1" kern="100" noProof="0" dirty="0" err="1">
                    <a:effectLst/>
                  </a:rPr>
                  <a:t>i</a:t>
                </a:r>
                <a:r>
                  <a:rPr lang="en-US" sz="1700" i="1" kern="100" baseline="-25000" noProof="0" dirty="0" err="1">
                    <a:effectLst/>
                  </a:rPr>
                  <a:t>w</a:t>
                </a:r>
                <a:r>
                  <a:rPr lang="en-US" sz="1700" kern="100" noProof="0" dirty="0">
                    <a:effectLst/>
                  </a:rPr>
                  <a:t>) in DB can be the same as the uprating procedure for the interest rate (</a:t>
                </a:r>
                <a:r>
                  <a:rPr lang="en-US" sz="1700" i="1" kern="100" noProof="0" dirty="0">
                    <a:effectLst/>
                  </a:rPr>
                  <a:t>g</a:t>
                </a:r>
                <a:r>
                  <a:rPr lang="en-US" sz="1700" kern="100" noProof="0" dirty="0">
                    <a:effectLst/>
                  </a:rPr>
                  <a:t>) in DC, </a:t>
                </a:r>
                <a:r>
                  <a:rPr lang="en-US" sz="1700" i="1" kern="100" noProof="0" dirty="0">
                    <a:effectLst/>
                  </a:rPr>
                  <a:t>i.e. </a:t>
                </a:r>
                <a14:m>
                  <m:oMath xmlns:m="http://schemas.openxmlformats.org/officeDocument/2006/math">
                    <m:sSub>
                      <m:sSubPr>
                        <m:ctrlPr>
                          <a:rPr lang="en-US" sz="1700" i="1" kern="100" noProof="0">
                            <a:effectLst/>
                            <a:latin typeface="Cambria Math" panose="02040503050406030204" pitchFamily="18" charset="0"/>
                          </a:rPr>
                        </m:ctrlPr>
                      </m:sSubPr>
                      <m:e>
                        <m:r>
                          <a:rPr lang="en-US" sz="1700" i="1" kern="100" noProof="0">
                            <a:effectLst/>
                            <a:latin typeface="Cambria Math" panose="02040503050406030204" pitchFamily="18" charset="0"/>
                          </a:rPr>
                          <m:t>𝑖</m:t>
                        </m:r>
                      </m:e>
                      <m:sub>
                        <m:r>
                          <a:rPr lang="en-US" sz="1700" i="1" kern="100" noProof="0">
                            <a:effectLst/>
                            <a:latin typeface="Cambria Math" panose="02040503050406030204" pitchFamily="18" charset="0"/>
                          </a:rPr>
                          <m:t>𝑤</m:t>
                        </m:r>
                      </m:sub>
                    </m:sSub>
                    <m:r>
                      <a:rPr lang="en-US" sz="1700" i="1" kern="100" noProof="0">
                        <a:effectLst/>
                        <a:latin typeface="Cambria Math" panose="02040503050406030204" pitchFamily="18" charset="0"/>
                      </a:rPr>
                      <m:t> ≤ </m:t>
                    </m:r>
                    <m:r>
                      <a:rPr lang="en-US" sz="1700" i="1" kern="100" noProof="0">
                        <a:effectLst/>
                        <a:latin typeface="Cambria Math" panose="02040503050406030204" pitchFamily="18" charset="0"/>
                      </a:rPr>
                      <m:t>𝑔</m:t>
                    </m:r>
                  </m:oMath>
                </a14:m>
                <a:r>
                  <a:rPr lang="en-US" sz="1700" kern="100" noProof="0" dirty="0">
                    <a:effectLst/>
                  </a:rPr>
                  <a:t>, </a:t>
                </a:r>
                <a:r>
                  <a:rPr lang="en-US" sz="1700" b="1" i="1" kern="100" noProof="0" dirty="0"/>
                  <a:t>	„</a:t>
                </a:r>
                <a:r>
                  <a:rPr lang="en-US" sz="1700" b="1" i="1" kern="100" noProof="0" dirty="0">
                    <a:effectLst/>
                  </a:rPr>
                  <a:t>and then the structure of the two equations is very similar”</a:t>
                </a:r>
              </a:p>
              <a:p>
                <a:pPr marL="342900" indent="-342900">
                  <a:spcBef>
                    <a:spcPts val="0"/>
                  </a:spcBef>
                  <a:spcAft>
                    <a:spcPts val="600"/>
                  </a:spcAft>
                  <a:buFont typeface="Arial" panose="020B0604020202020204" pitchFamily="34" charset="0"/>
                  <a:buChar char="•"/>
                </a:pPr>
                <a:r>
                  <a:rPr lang="en-US" sz="1700" kern="100" noProof="0" dirty="0">
                    <a:effectLst/>
                  </a:rPr>
                  <a:t>The </a:t>
                </a:r>
                <a:r>
                  <a:rPr lang="en-US" sz="1700" i="1" kern="100" noProof="0" dirty="0">
                    <a:effectLst/>
                  </a:rPr>
                  <a:t>DB </a:t>
                </a:r>
                <a:r>
                  <a:rPr lang="en-US" sz="1700" kern="100" noProof="0" dirty="0">
                    <a:effectLst/>
                  </a:rPr>
                  <a:t>valorization procedure: </a:t>
                </a:r>
                <a14:m>
                  <m:oMath xmlns:m="http://schemas.openxmlformats.org/officeDocument/2006/math">
                    <m:sSub>
                      <m:sSubPr>
                        <m:ctrlPr>
                          <a:rPr lang="en-US" sz="1700" i="1" kern="100" noProof="0" smtClean="0">
                            <a:effectLst/>
                            <a:latin typeface="Cambria Math" panose="02040503050406030204" pitchFamily="18" charset="0"/>
                          </a:rPr>
                        </m:ctrlPr>
                      </m:sSubPr>
                      <m:e>
                        <m:r>
                          <a:rPr lang="en-US" sz="1700" i="1" kern="100" noProof="0">
                            <a:effectLst/>
                            <a:latin typeface="Cambria Math" panose="02040503050406030204" pitchFamily="18" charset="0"/>
                          </a:rPr>
                          <m:t>𝑤</m:t>
                        </m:r>
                      </m:e>
                      <m:sub>
                        <m:r>
                          <a:rPr lang="en-US" sz="1700" i="1" kern="100" noProof="0">
                            <a:effectLst/>
                            <a:latin typeface="Cambria Math" panose="02040503050406030204" pitchFamily="18" charset="0"/>
                          </a:rPr>
                          <m:t>𝑡</m:t>
                        </m:r>
                      </m:sub>
                    </m:sSub>
                    <m:sSup>
                      <m:sSupPr>
                        <m:ctrlPr>
                          <a:rPr lang="en-US" sz="1700" i="1" kern="100" noProof="0">
                            <a:effectLst/>
                            <a:latin typeface="Cambria Math" panose="02040503050406030204" pitchFamily="18" charset="0"/>
                          </a:rPr>
                        </m:ctrlPr>
                      </m:sSupPr>
                      <m:e>
                        <m:d>
                          <m:dPr>
                            <m:ctrlPr>
                              <a:rPr lang="en-US" sz="1700" i="1" kern="100" noProof="0">
                                <a:effectLst/>
                                <a:latin typeface="Cambria Math" panose="02040503050406030204" pitchFamily="18" charset="0"/>
                              </a:rPr>
                            </m:ctrlPr>
                          </m:dPr>
                          <m:e>
                            <m:r>
                              <a:rPr lang="en-US" sz="1700" i="1" kern="100" noProof="0">
                                <a:effectLst/>
                                <a:latin typeface="Cambria Math" panose="02040503050406030204" pitchFamily="18" charset="0"/>
                              </a:rPr>
                              <m:t>1+</m:t>
                            </m:r>
                            <m:sSub>
                              <m:sSubPr>
                                <m:ctrlPr>
                                  <a:rPr lang="en-US" sz="1700" i="1" kern="100" noProof="0">
                                    <a:effectLst/>
                                    <a:latin typeface="Cambria Math" panose="02040503050406030204" pitchFamily="18" charset="0"/>
                                  </a:rPr>
                                </m:ctrlPr>
                              </m:sSubPr>
                              <m:e>
                                <m:r>
                                  <a:rPr lang="en-US" sz="1700" i="1" kern="100" noProof="0">
                                    <a:effectLst/>
                                    <a:latin typeface="Cambria Math" panose="02040503050406030204" pitchFamily="18" charset="0"/>
                                  </a:rPr>
                                  <m:t>𝑖</m:t>
                                </m:r>
                              </m:e>
                              <m:sub>
                                <m:r>
                                  <a:rPr lang="en-US" sz="1700" i="1" kern="100" noProof="0">
                                    <a:effectLst/>
                                    <a:latin typeface="Cambria Math" panose="02040503050406030204" pitchFamily="18" charset="0"/>
                                  </a:rPr>
                                  <m:t>𝑤</m:t>
                                </m:r>
                              </m:sub>
                            </m:sSub>
                          </m:e>
                        </m:d>
                      </m:e>
                      <m:sup>
                        <m:r>
                          <a:rPr lang="en-US" sz="1700" i="1" kern="100" noProof="0">
                            <a:effectLst/>
                            <a:latin typeface="Cambria Math" panose="02040503050406030204" pitchFamily="18" charset="0"/>
                          </a:rPr>
                          <m:t>𝑅</m:t>
                        </m:r>
                        <m:r>
                          <a:rPr lang="en-US" sz="1700" i="1" kern="100" noProof="0">
                            <a:effectLst/>
                            <a:latin typeface="Cambria Math" panose="02040503050406030204" pitchFamily="18" charset="0"/>
                          </a:rPr>
                          <m:t>−</m:t>
                        </m:r>
                        <m:r>
                          <a:rPr lang="en-US" sz="1700" i="1" kern="100" noProof="0">
                            <a:effectLst/>
                            <a:latin typeface="Cambria Math" panose="02040503050406030204" pitchFamily="18" charset="0"/>
                          </a:rPr>
                          <m:t>𝑡</m:t>
                        </m:r>
                      </m:sup>
                    </m:sSup>
                    <m:r>
                      <a:rPr lang="en-US" sz="1700" i="1" kern="100" noProof="0">
                        <a:effectLst/>
                        <a:latin typeface="Cambria Math" panose="02040503050406030204" pitchFamily="18" charset="0"/>
                      </a:rPr>
                      <m:t> </m:t>
                    </m:r>
                  </m:oMath>
                </a14:m>
                <a:r>
                  <a:rPr lang="en-US" sz="1700" kern="100" noProof="0" dirty="0">
                    <a:effectLst/>
                  </a:rPr>
                  <a:t>and setting the interest rate in </a:t>
                </a:r>
                <a:r>
                  <a:rPr lang="en-US" sz="1700" i="1" kern="100" noProof="0" dirty="0">
                    <a:effectLst/>
                  </a:rPr>
                  <a:t>DC: </a:t>
                </a:r>
                <a14:m>
                  <m:oMath xmlns:m="http://schemas.openxmlformats.org/officeDocument/2006/math">
                    <m:sSub>
                      <m:sSubPr>
                        <m:ctrlPr>
                          <a:rPr lang="en-US" sz="1700" i="1" kern="100" noProof="0">
                            <a:latin typeface="Cambria Math" panose="02040503050406030204" pitchFamily="18" charset="0"/>
                          </a:rPr>
                        </m:ctrlPr>
                      </m:sSubPr>
                      <m:e>
                        <m:r>
                          <a:rPr lang="en-US" sz="1700" i="1" kern="100" noProof="0">
                            <a:latin typeface="Cambria Math" panose="02040503050406030204" pitchFamily="18" charset="0"/>
                          </a:rPr>
                          <m:t>𝑤</m:t>
                        </m:r>
                      </m:e>
                      <m:sub>
                        <m:r>
                          <a:rPr lang="en-US" sz="1700" i="1" kern="100" noProof="0">
                            <a:latin typeface="Cambria Math" panose="02040503050406030204" pitchFamily="18" charset="0"/>
                          </a:rPr>
                          <m:t>𝑡</m:t>
                        </m:r>
                      </m:sub>
                    </m:sSub>
                    <m:sSup>
                      <m:sSupPr>
                        <m:ctrlPr>
                          <a:rPr lang="en-US" sz="1700" i="1" kern="100" noProof="0">
                            <a:latin typeface="Cambria Math" panose="02040503050406030204" pitchFamily="18" charset="0"/>
                          </a:rPr>
                        </m:ctrlPr>
                      </m:sSupPr>
                      <m:e>
                        <m:d>
                          <m:dPr>
                            <m:ctrlPr>
                              <a:rPr lang="en-US" sz="1700" i="1" kern="100" noProof="0">
                                <a:latin typeface="Cambria Math" panose="02040503050406030204" pitchFamily="18" charset="0"/>
                              </a:rPr>
                            </m:ctrlPr>
                          </m:dPr>
                          <m:e>
                            <m:r>
                              <a:rPr lang="en-US" sz="1700" i="1" kern="100" noProof="0">
                                <a:latin typeface="Cambria Math" panose="02040503050406030204" pitchFamily="18" charset="0"/>
                              </a:rPr>
                              <m:t>1+</m:t>
                            </m:r>
                            <m:r>
                              <a:rPr lang="en-US" sz="1700" i="1" kern="100" noProof="0">
                                <a:latin typeface="Cambria Math" panose="02040503050406030204" pitchFamily="18" charset="0"/>
                              </a:rPr>
                              <m:t>𝑔</m:t>
                            </m:r>
                          </m:e>
                        </m:d>
                      </m:e>
                      <m:sup>
                        <m:r>
                          <a:rPr lang="en-US" sz="1700" i="1" kern="100" noProof="0">
                            <a:latin typeface="Cambria Math" panose="02040503050406030204" pitchFamily="18" charset="0"/>
                          </a:rPr>
                          <m:t>𝑅</m:t>
                        </m:r>
                        <m:r>
                          <a:rPr lang="en-US" sz="1700" i="1" kern="100" noProof="0">
                            <a:latin typeface="Cambria Math" panose="02040503050406030204" pitchFamily="18" charset="0"/>
                          </a:rPr>
                          <m:t>−</m:t>
                        </m:r>
                        <m:r>
                          <a:rPr lang="en-US" sz="1700" i="1" kern="100" noProof="0">
                            <a:latin typeface="Cambria Math" panose="02040503050406030204" pitchFamily="18" charset="0"/>
                          </a:rPr>
                          <m:t>𝑡</m:t>
                        </m:r>
                      </m:sup>
                    </m:sSup>
                  </m:oMath>
                </a14:m>
                <a:r>
                  <a:rPr lang="en-US" sz="1700" kern="100" noProof="0" dirty="0">
                    <a:effectLst/>
                  </a:rPr>
                  <a:t> are parallel policies </a:t>
                </a:r>
              </a:p>
              <a:p>
                <a:pPr marL="342900" indent="-342900">
                  <a:spcBef>
                    <a:spcPts val="0"/>
                  </a:spcBef>
                  <a:spcAft>
                    <a:spcPts val="600"/>
                  </a:spcAft>
                  <a:buFont typeface="Arial" panose="020B0604020202020204" pitchFamily="34" charset="0"/>
                  <a:buChar char="•"/>
                </a:pPr>
                <a:r>
                  <a:rPr lang="en-US" sz="1700" kern="100" noProof="0" dirty="0">
                    <a:effectLst/>
                  </a:rPr>
                  <a:t>The effective </a:t>
                </a:r>
                <a:r>
                  <a:rPr lang="en-US" sz="1700" i="1" kern="100" noProof="0" dirty="0">
                    <a:effectLst/>
                  </a:rPr>
                  <a:t>DC</a:t>
                </a:r>
                <a:r>
                  <a:rPr lang="en-US" sz="1700" kern="100" noProof="0" dirty="0">
                    <a:effectLst/>
                  </a:rPr>
                  <a:t> accrual rate can be calculated: </a:t>
                </a:r>
                <a14:m>
                  <m:oMath xmlns:m="http://schemas.openxmlformats.org/officeDocument/2006/math">
                    <m:r>
                      <m:rPr>
                        <m:sty m:val="p"/>
                      </m:rPr>
                      <a:rPr lang="en-US" sz="1700" b="0" i="0" kern="100" noProof="0" smtClean="0">
                        <a:effectLst/>
                        <a:latin typeface="Cambria Math" panose="02040503050406030204" pitchFamily="18" charset="0"/>
                      </a:rPr>
                      <m:t>a</m:t>
                    </m:r>
                    <m:r>
                      <a:rPr lang="en-US" sz="1700" i="1" kern="100" noProof="0" smtClean="0">
                        <a:effectLst/>
                        <a:latin typeface="Cambria Math" panose="02040503050406030204" pitchFamily="18" charset="0"/>
                      </a:rPr>
                      <m:t>=</m:t>
                    </m:r>
                    <m:f>
                      <m:fPr>
                        <m:ctrlPr>
                          <a:rPr lang="en-US" sz="1700" i="1" kern="100" noProof="0">
                            <a:effectLst/>
                            <a:latin typeface="Cambria Math" panose="02040503050406030204" pitchFamily="18" charset="0"/>
                          </a:rPr>
                        </m:ctrlPr>
                      </m:fPr>
                      <m:num>
                        <m:r>
                          <a:rPr lang="en-US" sz="1700" i="1" kern="100" noProof="0">
                            <a:effectLst/>
                            <a:latin typeface="Cambria Math" panose="02040503050406030204" pitchFamily="18" charset="0"/>
                          </a:rPr>
                          <m:t>𝑐</m:t>
                        </m:r>
                      </m:num>
                      <m:den>
                        <m:r>
                          <a:rPr lang="en-US" sz="1700" i="1" kern="100" noProof="0">
                            <a:effectLst/>
                            <a:latin typeface="Cambria Math" panose="02040503050406030204" pitchFamily="18" charset="0"/>
                          </a:rPr>
                          <m:t>𝐴</m:t>
                        </m:r>
                      </m:den>
                    </m:f>
                  </m:oMath>
                </a14:m>
                <a:r>
                  <a:rPr lang="en-US" sz="1700" kern="100" noProof="0" dirty="0">
                    <a:effectLst/>
                  </a:rPr>
                  <a:t> </a:t>
                </a:r>
              </a:p>
              <a:p>
                <a:pPr marL="342900" indent="-342900">
                  <a:spcBef>
                    <a:spcPts val="0"/>
                  </a:spcBef>
                  <a:spcAft>
                    <a:spcPts val="600"/>
                  </a:spcAft>
                  <a:buFont typeface="Arial" panose="020B0604020202020204" pitchFamily="34" charset="0"/>
                  <a:buChar char="•"/>
                </a:pPr>
                <a:r>
                  <a:rPr lang="en-US" sz="1700" kern="100" noProof="0" dirty="0">
                    <a:effectLst/>
                  </a:rPr>
                  <a:t>As for the replacement rate of the </a:t>
                </a:r>
                <a:r>
                  <a:rPr lang="en-US" sz="1700" i="1" kern="100" noProof="0" dirty="0">
                    <a:effectLst/>
                  </a:rPr>
                  <a:t>DB</a:t>
                </a:r>
                <a:r>
                  <a:rPr lang="en-US" sz="1700" kern="100" noProof="0" dirty="0">
                    <a:effectLst/>
                  </a:rPr>
                  <a:t> and </a:t>
                </a:r>
                <a:r>
                  <a:rPr lang="en-US" sz="1700" i="1" kern="100" noProof="0" dirty="0">
                    <a:effectLst/>
                  </a:rPr>
                  <a:t>DC</a:t>
                </a:r>
                <a:r>
                  <a:rPr lang="en-US" sz="1700" kern="100" noProof="0" dirty="0">
                    <a:effectLst/>
                  </a:rPr>
                  <a:t>:  </a:t>
                </a:r>
                <a14:m>
                  <m:oMath xmlns:m="http://schemas.openxmlformats.org/officeDocument/2006/math">
                    <m:r>
                      <a:rPr lang="en-US" sz="1700" i="1" kern="100" noProof="0">
                        <a:effectLst/>
                        <a:latin typeface="Cambria Math" panose="02040503050406030204" pitchFamily="18" charset="0"/>
                      </a:rPr>
                      <m:t>𝑅𝑅</m:t>
                    </m:r>
                    <m:r>
                      <a:rPr lang="en-US" sz="1700" i="1" kern="100" noProof="0">
                        <a:effectLst/>
                        <a:latin typeface="Cambria Math" panose="02040503050406030204" pitchFamily="18" charset="0"/>
                      </a:rPr>
                      <m:t>=</m:t>
                    </m:r>
                    <m:r>
                      <a:rPr lang="en-US" sz="1700" i="1" kern="100" noProof="0">
                        <a:effectLst/>
                        <a:latin typeface="Cambria Math" panose="02040503050406030204" pitchFamily="18" charset="0"/>
                      </a:rPr>
                      <m:t>𝑅𝑎</m:t>
                    </m:r>
                    <m:r>
                      <a:rPr lang="en-US" sz="1700" i="1" kern="100" noProof="0">
                        <a:effectLst/>
                        <a:latin typeface="Cambria Math" panose="02040503050406030204" pitchFamily="18" charset="0"/>
                      </a:rPr>
                      <m:t>= </m:t>
                    </m:r>
                    <m:f>
                      <m:fPr>
                        <m:ctrlPr>
                          <a:rPr lang="en-US" sz="1700" i="1" kern="100" noProof="0">
                            <a:effectLst/>
                            <a:latin typeface="Cambria Math" panose="02040503050406030204" pitchFamily="18" charset="0"/>
                          </a:rPr>
                        </m:ctrlPr>
                      </m:fPr>
                      <m:num>
                        <m:r>
                          <a:rPr lang="en-US" sz="1700" i="1" kern="100" noProof="0">
                            <a:effectLst/>
                            <a:latin typeface="Cambria Math" panose="02040503050406030204" pitchFamily="18" charset="0"/>
                          </a:rPr>
                          <m:t>𝐴</m:t>
                        </m:r>
                      </m:num>
                      <m:den>
                        <m:sSub>
                          <m:sSubPr>
                            <m:ctrlPr>
                              <a:rPr lang="en-US" sz="1700" i="1" kern="100" noProof="0">
                                <a:effectLst/>
                                <a:latin typeface="Cambria Math" panose="02040503050406030204" pitchFamily="18" charset="0"/>
                              </a:rPr>
                            </m:ctrlPr>
                          </m:sSubPr>
                          <m:e>
                            <m:r>
                              <a:rPr lang="en-US" sz="1700" i="1" kern="100" noProof="0">
                                <a:effectLst/>
                                <a:latin typeface="Cambria Math" panose="02040503050406030204" pitchFamily="18" charset="0"/>
                              </a:rPr>
                              <m:t>𝑤</m:t>
                            </m:r>
                          </m:e>
                          <m:sub>
                            <m:r>
                              <a:rPr lang="en-US" sz="1700" i="1" kern="100" noProof="0">
                                <a:effectLst/>
                                <a:latin typeface="Cambria Math" panose="02040503050406030204" pitchFamily="18" charset="0"/>
                              </a:rPr>
                              <m:t>𝑅</m:t>
                            </m:r>
                          </m:sub>
                        </m:sSub>
                      </m:den>
                    </m:f>
                  </m:oMath>
                </a14:m>
                <a:endParaRPr lang="en-US" sz="1700" kern="100" noProof="0" dirty="0">
                  <a:effectLst/>
                </a:endParaRPr>
              </a:p>
              <a:p>
                <a:pPr marL="342900" indent="-342900">
                  <a:spcBef>
                    <a:spcPts val="0"/>
                  </a:spcBef>
                  <a:spcAft>
                    <a:spcPts val="600"/>
                  </a:spcAft>
                  <a:buFont typeface="Arial" panose="020B0604020202020204" pitchFamily="34" charset="0"/>
                  <a:buChar char="•"/>
                </a:pPr>
                <a:r>
                  <a:rPr lang="en-US" sz="1700" kern="100" noProof="0" dirty="0">
                    <a:effectLst/>
                  </a:rPr>
                  <a:t>And the </a:t>
                </a:r>
                <a:r>
                  <a:rPr lang="en-US" sz="1700" i="1" kern="100" noProof="0" dirty="0">
                    <a:effectLst/>
                  </a:rPr>
                  <a:t>DB</a:t>
                </a:r>
                <a:r>
                  <a:rPr lang="en-US" sz="1700" kern="100" noProof="0" dirty="0">
                    <a:effectLst/>
                  </a:rPr>
                  <a:t> contribution rate: </a:t>
                </a:r>
                <a14:m>
                  <m:oMath xmlns:m="http://schemas.openxmlformats.org/officeDocument/2006/math">
                    <m:r>
                      <a:rPr lang="en-US" sz="1700" b="0" i="1" kern="100" noProof="0" smtClean="0">
                        <a:effectLst/>
                        <a:latin typeface="Cambria Math" panose="02040503050406030204" pitchFamily="18" charset="0"/>
                      </a:rPr>
                      <m:t>𝑐</m:t>
                    </m:r>
                    <m:r>
                      <a:rPr lang="en-US" sz="1700" i="1" kern="100" noProof="0" smtClean="0">
                        <a:effectLst/>
                        <a:latin typeface="Cambria Math" panose="02040503050406030204" pitchFamily="18" charset="0"/>
                      </a:rPr>
                      <m:t>=</m:t>
                    </m:r>
                    <m:r>
                      <a:rPr lang="en-US" sz="1700" b="0" i="1" kern="100" noProof="0" smtClean="0">
                        <a:effectLst/>
                        <a:latin typeface="Cambria Math" panose="02040503050406030204" pitchFamily="18" charset="0"/>
                      </a:rPr>
                      <m:t>𝐴</m:t>
                    </m:r>
                    <m:r>
                      <a:rPr lang="en-US" sz="1700" i="1" kern="100" noProof="0" smtClean="0">
                        <a:effectLst/>
                        <a:latin typeface="Cambria Math" panose="02040503050406030204" pitchFamily="18" charset="0"/>
                      </a:rPr>
                      <m:t>𝑎</m:t>
                    </m:r>
                  </m:oMath>
                </a14:m>
                <a:endParaRPr lang="en-US" sz="1700" kern="100" noProof="0" dirty="0">
                  <a:effectLst/>
                </a:endParaRPr>
              </a:p>
              <a:p>
                <a:pPr marL="0" indent="0">
                  <a:spcBef>
                    <a:spcPts val="1200"/>
                  </a:spcBef>
                  <a:buNone/>
                </a:pPr>
                <a:r>
                  <a:rPr lang="en-US" sz="1700" b="1" i="1" kern="100" noProof="0" dirty="0">
                    <a:effectLst/>
                  </a:rPr>
                  <a:t>Different choices of variables have the same effect in the different types of systems: they are closely related variants of earnings-related pension schemes, and </a:t>
                </a:r>
              </a:p>
              <a:p>
                <a:pPr marL="0" indent="0">
                  <a:buNone/>
                </a:pPr>
                <a:r>
                  <a:rPr lang="en-US" sz="1700" b="1" i="1" noProof="0" dirty="0"/>
                  <a:t>“All pension plans/systems can spend only their available/limited resources”</a:t>
                </a:r>
              </a:p>
              <a:p>
                <a:endParaRPr lang="en-US" sz="1700" kern="100" noProof="0" dirty="0">
                  <a:effectLst/>
                </a:endParaRPr>
              </a:p>
            </p:txBody>
          </p:sp>
        </mc:Choice>
        <mc:Fallback xmlns="">
          <p:sp>
            <p:nvSpPr>
              <p:cNvPr id="3" name="Text Placeholder 2">
                <a:extLst>
                  <a:ext uri="{FF2B5EF4-FFF2-40B4-BE49-F238E27FC236}">
                    <a16:creationId xmlns:a16="http://schemas.microsoft.com/office/drawing/2014/main" id="{3DB0F844-2A22-E577-DD8E-3261E4374381}"/>
                  </a:ext>
                </a:extLst>
              </p:cNvPr>
              <p:cNvSpPr>
                <a:spLocks noGrp="1" noRot="1" noChangeAspect="1" noMove="1" noResize="1" noEditPoints="1" noAdjustHandles="1" noChangeArrowheads="1" noChangeShapeType="1" noTextEdit="1"/>
              </p:cNvSpPr>
              <p:nvPr>
                <p:ph idx="1"/>
              </p:nvPr>
            </p:nvSpPr>
            <p:spPr>
              <a:xfrm>
                <a:off x="407624" y="1455630"/>
                <a:ext cx="11490592" cy="4976009"/>
              </a:xfrm>
              <a:blipFill>
                <a:blip r:embed="rId3"/>
                <a:stretch>
                  <a:fillRect l="-1167"/>
                </a:stretch>
              </a:blipFill>
            </p:spPr>
            <p:txBody>
              <a:bodyPr/>
              <a:lstStyle/>
              <a:p>
                <a:r>
                  <a:rPr lang="en-GB">
                    <a:noFill/>
                  </a:rPr>
                  <a:t> </a:t>
                </a:r>
              </a:p>
            </p:txBody>
          </p:sp>
        </mc:Fallback>
      </mc:AlternateContent>
    </p:spTree>
    <p:extLst>
      <p:ext uri="{BB962C8B-B14F-4D97-AF65-F5344CB8AC3E}">
        <p14:creationId xmlns:p14="http://schemas.microsoft.com/office/powerpoint/2010/main" val="114827306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19E44-2D0C-A253-8BEF-B1FBAFB8FCF6}"/>
              </a:ext>
            </a:extLst>
          </p:cNvPr>
          <p:cNvSpPr>
            <a:spLocks noGrp="1"/>
          </p:cNvSpPr>
          <p:nvPr>
            <p:ph type="ctrTitle" sz="quarter"/>
          </p:nvPr>
        </p:nvSpPr>
        <p:spPr/>
        <p:txBody>
          <a:bodyPr vert="horz" lIns="91440" tIns="45720" rIns="91440" bIns="45720" rtlCol="0" anchor="b">
            <a:noAutofit/>
          </a:bodyPr>
          <a:lstStyle/>
          <a:p>
            <a:pPr algn="ctr">
              <a:lnSpc>
                <a:spcPct val="100000"/>
              </a:lnSpc>
            </a:pPr>
            <a:r>
              <a:rPr lang="en-US" sz="3600" b="1" dirty="0"/>
              <a:t>Intergenerational </a:t>
            </a:r>
            <a:r>
              <a:rPr lang="hu-HU" sz="3600" b="1" dirty="0"/>
              <a:t>f</a:t>
            </a:r>
            <a:r>
              <a:rPr lang="en-US" sz="3600" b="1" dirty="0" err="1"/>
              <a:t>airness</a:t>
            </a:r>
            <a:r>
              <a:rPr lang="en-US" sz="3600" b="1" dirty="0"/>
              <a:t> concepts</a:t>
            </a:r>
          </a:p>
        </p:txBody>
      </p:sp>
      <p:sp>
        <p:nvSpPr>
          <p:cNvPr id="3" name="Subtitle 2">
            <a:extLst>
              <a:ext uri="{FF2B5EF4-FFF2-40B4-BE49-F238E27FC236}">
                <a16:creationId xmlns:a16="http://schemas.microsoft.com/office/drawing/2014/main" id="{99E37F93-784C-6CBA-B015-EBFA68EC4B69}"/>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322592774"/>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FC21F-1321-C887-1F5D-847D43F0751C}"/>
              </a:ext>
            </a:extLst>
          </p:cNvPr>
          <p:cNvSpPr>
            <a:spLocks noGrp="1"/>
          </p:cNvSpPr>
          <p:nvPr>
            <p:ph type="ctrTitle" sz="quarter"/>
          </p:nvPr>
        </p:nvSpPr>
        <p:spPr/>
        <p:txBody>
          <a:bodyPr vert="horz" lIns="91440" tIns="45720" rIns="91440" bIns="45720" rtlCol="0" anchor="ctr">
            <a:normAutofit/>
          </a:bodyPr>
          <a:lstStyle/>
          <a:p>
            <a:pPr>
              <a:lnSpc>
                <a:spcPct val="90000"/>
              </a:lnSpc>
            </a:pPr>
            <a:r>
              <a:rPr lang="en-US" b="1" dirty="0"/>
              <a:t>Opinions</a:t>
            </a:r>
          </a:p>
        </p:txBody>
      </p:sp>
      <p:sp>
        <p:nvSpPr>
          <p:cNvPr id="3" name="Subtitle 2">
            <a:extLst>
              <a:ext uri="{FF2B5EF4-FFF2-40B4-BE49-F238E27FC236}">
                <a16:creationId xmlns:a16="http://schemas.microsoft.com/office/drawing/2014/main" id="{9D6A05C1-A10D-5C4A-4D2D-8BA9F8EF2EAE}"/>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889208140"/>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B38A2-85CC-9047-CE22-FBA9F2D0A9E0}"/>
              </a:ext>
            </a:extLst>
          </p:cNvPr>
          <p:cNvSpPr>
            <a:spLocks noGrp="1"/>
          </p:cNvSpPr>
          <p:nvPr>
            <p:ph type="title"/>
          </p:nvPr>
        </p:nvSpPr>
        <p:spPr/>
        <p:txBody>
          <a:bodyPr anchor="t">
            <a:normAutofit/>
          </a:bodyPr>
          <a:lstStyle/>
          <a:p>
            <a:r>
              <a:rPr lang="en-US" noProof="0" dirty="0"/>
              <a:t>Relevant recent trends</a:t>
            </a:r>
          </a:p>
        </p:txBody>
      </p:sp>
      <p:sp>
        <p:nvSpPr>
          <p:cNvPr id="3" name="Slide Number Placeholder 2" hidden="1">
            <a:extLst>
              <a:ext uri="{FF2B5EF4-FFF2-40B4-BE49-F238E27FC236}">
                <a16:creationId xmlns:a16="http://schemas.microsoft.com/office/drawing/2014/main" id="{E7916F5C-96D3-7A75-C169-1E5ED81E596B}"/>
              </a:ext>
            </a:extLst>
          </p:cNvPr>
          <p:cNvSpPr>
            <a:spLocks noGrp="1"/>
          </p:cNvSpPr>
          <p:nvPr>
            <p:ph type="sldNum" sz="quarter" idx="10"/>
          </p:nvPr>
        </p:nvSpPr>
        <p:spPr/>
        <p:txBody>
          <a:bodyPr/>
          <a:lstStyle/>
          <a:p>
            <a:pPr>
              <a:spcAft>
                <a:spcPts val="600"/>
              </a:spcAft>
            </a:pPr>
            <a:fld id="{306CB06F-8D94-B64C-AC66-62AFBAF0736E}" type="slidenum">
              <a:rPr lang="nl-NL" smtClean="0"/>
              <a:pPr>
                <a:spcAft>
                  <a:spcPts val="600"/>
                </a:spcAft>
              </a:pPr>
              <a:t>21</a:t>
            </a:fld>
            <a:endParaRPr lang="nl-NL"/>
          </a:p>
        </p:txBody>
      </p:sp>
      <p:sp>
        <p:nvSpPr>
          <p:cNvPr id="5" name="Content Placeholder 4">
            <a:extLst>
              <a:ext uri="{FF2B5EF4-FFF2-40B4-BE49-F238E27FC236}">
                <a16:creationId xmlns:a16="http://schemas.microsoft.com/office/drawing/2014/main" id="{8650DBBB-3BBB-E108-E654-220A6C40751E}"/>
              </a:ext>
            </a:extLst>
          </p:cNvPr>
          <p:cNvSpPr>
            <a:spLocks noGrp="1"/>
          </p:cNvSpPr>
          <p:nvPr>
            <p:ph sz="quarter" idx="12"/>
          </p:nvPr>
        </p:nvSpPr>
        <p:spPr/>
        <p:txBody>
          <a:bodyPr wrap="square" anchor="t">
            <a:noAutofit/>
          </a:bodyPr>
          <a:lstStyle/>
          <a:p>
            <a:pPr>
              <a:spcAft>
                <a:spcPts val="0"/>
              </a:spcAft>
              <a:buNone/>
            </a:pPr>
            <a:r>
              <a:rPr lang="en-US" noProof="0" dirty="0"/>
              <a:t>Intergenerational fairness/equity is a long-term issue</a:t>
            </a:r>
          </a:p>
          <a:p>
            <a:pPr marL="342900" indent="-342900">
              <a:spcAft>
                <a:spcPts val="0"/>
              </a:spcAft>
              <a:buFont typeface="Arial" panose="020B0604020202020204" pitchFamily="34" charset="0"/>
              <a:buChar char="•"/>
            </a:pPr>
            <a:r>
              <a:rPr lang="en-US" dirty="0"/>
              <a:t>DB – DC shift: </a:t>
            </a:r>
          </a:p>
          <a:p>
            <a:pPr marL="594900" lvl="1" indent="-342900">
              <a:spcAft>
                <a:spcPts val="0"/>
              </a:spcAft>
              <a:buFontTx/>
              <a:buChar char="―"/>
            </a:pPr>
            <a:r>
              <a:rPr lang="en-US" dirty="0"/>
              <a:t>Solutions (pure DC, CDC, Defined Ambition (DA) or Target Replacement)</a:t>
            </a:r>
          </a:p>
          <a:p>
            <a:pPr marL="457200" lvl="1" indent="0">
              <a:spcAft>
                <a:spcPts val="0"/>
              </a:spcAft>
              <a:buNone/>
            </a:pPr>
            <a:r>
              <a:rPr lang="en-US" noProof="0" dirty="0"/>
              <a:t>	</a:t>
            </a:r>
            <a:r>
              <a:rPr lang="en-US" i="1" noProof="0" dirty="0"/>
              <a:t>In fact, it doesn’t matter as much as it is usually believed </a:t>
            </a:r>
            <a:endParaRPr lang="en-US" i="1" dirty="0"/>
          </a:p>
          <a:p>
            <a:pPr>
              <a:spcAft>
                <a:spcPts val="0"/>
              </a:spcAft>
            </a:pPr>
            <a:r>
              <a:rPr lang="en-US" dirty="0"/>
              <a:t>Difference between privately managed funded and public social security systems </a:t>
            </a:r>
          </a:p>
          <a:p>
            <a:pPr marL="342900" lvl="1" indent="-342900">
              <a:spcAft>
                <a:spcPts val="0"/>
              </a:spcAft>
              <a:buFont typeface="Arial" panose="020B0604020202020204" pitchFamily="34" charset="0"/>
              <a:buChar char="•"/>
            </a:pPr>
            <a:r>
              <a:rPr lang="en-US">
                <a:cs typeface="+mn-cs"/>
              </a:rPr>
              <a:t>Solidarity, redistribution – a socioeconomic (groups) issue, part and parcel of social fairness</a:t>
            </a:r>
          </a:p>
          <a:p>
            <a:pPr marL="190500" lvl="1" indent="-190500">
              <a:spcAft>
                <a:spcPts val="0"/>
              </a:spcAft>
              <a:buNone/>
            </a:pPr>
            <a:r>
              <a:rPr lang="en-US" dirty="0">
                <a:cs typeface="+mn-cs"/>
              </a:rPr>
              <a:t>Risk management: Accepting unavoidable future changes in the pension systems</a:t>
            </a:r>
          </a:p>
          <a:p>
            <a:pPr marL="342900" indent="-342900">
              <a:spcAft>
                <a:spcPts val="0"/>
              </a:spcAft>
              <a:buFont typeface="Arial" panose="020B0604020202020204" pitchFamily="34" charset="0"/>
              <a:buChar char="•"/>
            </a:pPr>
            <a:r>
              <a:rPr lang="en-US" noProof="0" dirty="0"/>
              <a:t>Transition smoothing</a:t>
            </a:r>
          </a:p>
          <a:p>
            <a:pPr marL="594900" lvl="1" indent="-342900">
              <a:spcAft>
                <a:spcPts val="0"/>
              </a:spcAft>
              <a:buFontTx/>
              <a:buChar char="―"/>
            </a:pPr>
            <a:r>
              <a:rPr lang="en-US" noProof="0" dirty="0"/>
              <a:t>Automatic Adjustment and Risk Sharing Mechanisms (AAMs, ABMs and RSMs)</a:t>
            </a:r>
          </a:p>
          <a:p>
            <a:pPr marL="594900" lvl="1" indent="-342900">
              <a:spcAft>
                <a:spcPts val="0"/>
              </a:spcAft>
              <a:buFontTx/>
              <a:buChar char="―"/>
            </a:pPr>
            <a:r>
              <a:rPr lang="en-US" noProof="0" dirty="0"/>
              <a:t> Contingency/Liquidity funds: The aim of this inter-temporal buffer is to absorb the uncertainty in mortality, fertility rate and other events by explicitly transfer from one cohort to another</a:t>
            </a:r>
          </a:p>
        </p:txBody>
      </p:sp>
    </p:spTree>
    <p:extLst>
      <p:ext uri="{BB962C8B-B14F-4D97-AF65-F5344CB8AC3E}">
        <p14:creationId xmlns:p14="http://schemas.microsoft.com/office/powerpoint/2010/main" val="3823072737"/>
      </p:ext>
    </p:extLst>
  </p:cSld>
  <p:clrMapOvr>
    <a:masterClrMapping/>
  </p:clrMapOvr>
  <p:transition spd="med">
    <p:pull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80465-1848-809E-1235-FCCE742349F5}"/>
              </a:ext>
            </a:extLst>
          </p:cNvPr>
          <p:cNvSpPr>
            <a:spLocks noGrp="1"/>
          </p:cNvSpPr>
          <p:nvPr>
            <p:ph type="title"/>
          </p:nvPr>
        </p:nvSpPr>
        <p:spPr/>
        <p:txBody>
          <a:bodyPr anchor="t">
            <a:normAutofit/>
          </a:bodyPr>
          <a:lstStyle/>
          <a:p>
            <a:r>
              <a:rPr lang="en-US" noProof="0" dirty="0"/>
              <a:t>Next steps</a:t>
            </a:r>
          </a:p>
        </p:txBody>
      </p:sp>
      <p:sp>
        <p:nvSpPr>
          <p:cNvPr id="3" name="Slide Number Placeholder 2" hidden="1">
            <a:extLst>
              <a:ext uri="{FF2B5EF4-FFF2-40B4-BE49-F238E27FC236}">
                <a16:creationId xmlns:a16="http://schemas.microsoft.com/office/drawing/2014/main" id="{B61AFA91-4BCA-0F75-527D-36FEA3D3D082}"/>
              </a:ext>
            </a:extLst>
          </p:cNvPr>
          <p:cNvSpPr>
            <a:spLocks noGrp="1"/>
          </p:cNvSpPr>
          <p:nvPr>
            <p:ph type="sldNum" sz="quarter" idx="10"/>
          </p:nvPr>
        </p:nvSpPr>
        <p:spPr/>
        <p:txBody>
          <a:bodyPr/>
          <a:lstStyle/>
          <a:p>
            <a:pPr>
              <a:spcAft>
                <a:spcPts val="600"/>
              </a:spcAft>
            </a:pPr>
            <a:fld id="{306CB06F-8D94-B64C-AC66-62AFBAF0736E}" type="slidenum">
              <a:rPr lang="nl-NL" smtClean="0"/>
              <a:pPr>
                <a:spcAft>
                  <a:spcPts val="600"/>
                </a:spcAft>
              </a:pPr>
              <a:t>22</a:t>
            </a:fld>
            <a:endParaRPr lang="nl-NL"/>
          </a:p>
        </p:txBody>
      </p:sp>
      <p:sp>
        <p:nvSpPr>
          <p:cNvPr id="5" name="Content Placeholder 4">
            <a:extLst>
              <a:ext uri="{FF2B5EF4-FFF2-40B4-BE49-F238E27FC236}">
                <a16:creationId xmlns:a16="http://schemas.microsoft.com/office/drawing/2014/main" id="{680EC9FD-49D0-EE97-C80A-D22FAE533A59}"/>
              </a:ext>
            </a:extLst>
          </p:cNvPr>
          <p:cNvSpPr>
            <a:spLocks noGrp="1"/>
          </p:cNvSpPr>
          <p:nvPr>
            <p:ph sz="quarter" idx="12"/>
          </p:nvPr>
        </p:nvSpPr>
        <p:spPr/>
        <p:txBody>
          <a:bodyPr wrap="square" anchor="t">
            <a:normAutofit/>
          </a:bodyPr>
          <a:lstStyle/>
          <a:p>
            <a:pPr>
              <a:spcAft>
                <a:spcPts val="600"/>
              </a:spcAft>
            </a:pPr>
            <a:r>
              <a:rPr lang="en-US" noProof="0" dirty="0"/>
              <a:t>Further research, new approaches would be necessary</a:t>
            </a:r>
            <a:endParaRPr lang="hu-HU" noProof="0" dirty="0"/>
          </a:p>
          <a:p>
            <a:pPr lvl="1">
              <a:spcAft>
                <a:spcPts val="600"/>
              </a:spcAft>
            </a:pPr>
            <a:r>
              <a:rPr lang="en-US" dirty="0"/>
              <a:t>Examining fairness and adequacy of</a:t>
            </a:r>
          </a:p>
          <a:p>
            <a:pPr lvl="1">
              <a:spcAft>
                <a:spcPts val="600"/>
              </a:spcAft>
            </a:pPr>
            <a:r>
              <a:rPr lang="en-US" dirty="0"/>
              <a:t>Pension plan designs with and without Automatic Adjustment and Risk Sharing Mechanisms</a:t>
            </a:r>
          </a:p>
          <a:p>
            <a:pPr>
              <a:spcAft>
                <a:spcPts val="600"/>
              </a:spcAft>
            </a:pPr>
            <a:r>
              <a:rPr lang="en-US" dirty="0"/>
              <a:t>Modeling</a:t>
            </a:r>
            <a:r>
              <a:rPr lang="hu-HU"/>
              <a:t> </a:t>
            </a:r>
            <a:r>
              <a:rPr lang="en-US"/>
              <a:t>EU </a:t>
            </a:r>
            <a:r>
              <a:rPr lang="en-US" dirty="0"/>
              <a:t>social security systems</a:t>
            </a:r>
          </a:p>
          <a:p>
            <a:pPr lvl="1">
              <a:spcAft>
                <a:spcPts val="600"/>
              </a:spcAft>
            </a:pPr>
            <a:r>
              <a:rPr lang="en-US" dirty="0"/>
              <a:t>EUROSTAT, EU-SILC, OECD Databases, cooperations?</a:t>
            </a:r>
          </a:p>
          <a:p>
            <a:pPr lvl="1">
              <a:spcAft>
                <a:spcPts val="600"/>
              </a:spcAft>
            </a:pPr>
            <a:r>
              <a:rPr lang="en-US" dirty="0"/>
              <a:t>Links to AI</a:t>
            </a:r>
            <a:r>
              <a:rPr lang="hu-HU" dirty="0"/>
              <a:t>-DS</a:t>
            </a:r>
            <a:r>
              <a:rPr lang="en-US" dirty="0"/>
              <a:t>?</a:t>
            </a:r>
          </a:p>
          <a:p>
            <a:pPr marL="457200" lvl="1" indent="0">
              <a:spcAft>
                <a:spcPts val="600"/>
              </a:spcAft>
              <a:buNone/>
            </a:pPr>
            <a:endParaRPr lang="en-US" noProof="0" dirty="0"/>
          </a:p>
        </p:txBody>
      </p:sp>
    </p:spTree>
    <p:extLst>
      <p:ext uri="{BB962C8B-B14F-4D97-AF65-F5344CB8AC3E}">
        <p14:creationId xmlns:p14="http://schemas.microsoft.com/office/powerpoint/2010/main" val="2840555088"/>
      </p:ext>
    </p:extLst>
  </p:cSld>
  <p:clrMapOvr>
    <a:masterClrMapping/>
  </p:clrMapOvr>
  <p:transition spd="med">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9D5BF-125C-BD21-D888-6A7A90F65127}"/>
              </a:ext>
            </a:extLst>
          </p:cNvPr>
          <p:cNvSpPr>
            <a:spLocks noGrp="1"/>
          </p:cNvSpPr>
          <p:nvPr>
            <p:ph type="title"/>
          </p:nvPr>
        </p:nvSpPr>
        <p:spPr/>
        <p:txBody>
          <a:bodyPr anchor="ctr" anchorCtr="0">
            <a:normAutofit/>
          </a:bodyPr>
          <a:lstStyle/>
          <a:p>
            <a:r>
              <a:rPr lang="en-US" b="1" noProof="0" dirty="0">
                <a:solidFill>
                  <a:schemeClr val="accent1"/>
                </a:solidFill>
                <a:latin typeface="Calibri Vet" charset="0"/>
              </a:rPr>
              <a:t>Recurring </a:t>
            </a:r>
            <a:r>
              <a:rPr lang="en-US" b="1" dirty="0">
                <a:solidFill>
                  <a:schemeClr val="accent1"/>
                </a:solidFill>
                <a:latin typeface="Calibri Vet" charset="0"/>
              </a:rPr>
              <a:t>concerns …</a:t>
            </a:r>
          </a:p>
        </p:txBody>
      </p:sp>
      <p:sp>
        <p:nvSpPr>
          <p:cNvPr id="3" name="Subtitle 2">
            <a:extLst>
              <a:ext uri="{FF2B5EF4-FFF2-40B4-BE49-F238E27FC236}">
                <a16:creationId xmlns:a16="http://schemas.microsoft.com/office/drawing/2014/main" id="{53EBA483-DD67-DA89-89E3-5BC4D929760F}"/>
              </a:ext>
            </a:extLst>
          </p:cNvPr>
          <p:cNvSpPr>
            <a:spLocks noGrp="1"/>
          </p:cNvSpPr>
          <p:nvPr>
            <p:ph sz="quarter" idx="12"/>
          </p:nvPr>
        </p:nvSpPr>
        <p:spPr/>
        <p:txBody>
          <a:bodyPr>
            <a:normAutofit lnSpcReduction="10000"/>
          </a:bodyPr>
          <a:lstStyle/>
          <a:p>
            <a:pPr marL="457200" indent="-457200">
              <a:lnSpc>
                <a:spcPct val="120000"/>
              </a:lnSpc>
              <a:spcBef>
                <a:spcPts val="600"/>
              </a:spcBef>
              <a:buFont typeface="+mj-lt"/>
              <a:buAutoNum type="arabicPeriod"/>
            </a:pPr>
            <a:r>
              <a:rPr lang="en-US" b="1" dirty="0"/>
              <a:t>Subsidizing:</a:t>
            </a:r>
            <a:r>
              <a:rPr lang="en-US" dirty="0"/>
              <a:t> There are circumstances when active generations finance unearned benefit increases of retired generations</a:t>
            </a:r>
          </a:p>
          <a:p>
            <a:pPr marL="457200" indent="-457200">
              <a:lnSpc>
                <a:spcPct val="120000"/>
              </a:lnSpc>
              <a:spcBef>
                <a:spcPts val="600"/>
              </a:spcBef>
              <a:buFont typeface="+mj-lt"/>
              <a:buAutoNum type="arabicPeriod"/>
            </a:pPr>
            <a:r>
              <a:rPr lang="en-US" b="1" dirty="0"/>
              <a:t>Redistribution</a:t>
            </a:r>
            <a:r>
              <a:rPr lang="hu-HU" b="1" dirty="0"/>
              <a:t>:</a:t>
            </a:r>
            <a:r>
              <a:rPr lang="en-US" dirty="0"/>
              <a:t> Not regarded fair because redistribution distorts the social contract</a:t>
            </a:r>
            <a:endParaRPr lang="hu-HU" noProof="0" dirty="0"/>
          </a:p>
          <a:p>
            <a:pPr marL="457200" indent="-457200">
              <a:lnSpc>
                <a:spcPct val="120000"/>
              </a:lnSpc>
              <a:spcBef>
                <a:spcPts val="600"/>
              </a:spcBef>
              <a:buFont typeface="+mj-lt"/>
              <a:buAutoNum type="arabicPeriod"/>
            </a:pPr>
            <a:r>
              <a:rPr lang="en-US" b="1" dirty="0"/>
              <a:t>Plan design:</a:t>
            </a:r>
            <a:r>
              <a:rPr lang="en-US" dirty="0"/>
              <a:t> DB plans are frequently deemed to be not transparent vs. Fair and transparent and sustainable DC plans</a:t>
            </a:r>
          </a:p>
          <a:p>
            <a:pPr>
              <a:lnSpc>
                <a:spcPct val="120000"/>
              </a:lnSpc>
              <a:spcBef>
                <a:spcPts val="600"/>
              </a:spcBef>
              <a:buNone/>
            </a:pPr>
            <a:endParaRPr lang="hu-HU" b="1" i="1" noProof="0" dirty="0"/>
          </a:p>
          <a:p>
            <a:pPr>
              <a:lnSpc>
                <a:spcPct val="120000"/>
              </a:lnSpc>
              <a:spcBef>
                <a:spcPts val="600"/>
              </a:spcBef>
              <a:buNone/>
            </a:pPr>
            <a:r>
              <a:rPr lang="en-GB" b="1" i="1" dirty="0"/>
              <a:t>Intergenerational fairness often formulated from individual equity perspective</a:t>
            </a:r>
            <a:r>
              <a:rPr lang="hu-HU" b="1" i="1" dirty="0"/>
              <a:t> and </a:t>
            </a:r>
            <a:r>
              <a:rPr lang="en-US" b="1" i="1" dirty="0"/>
              <a:t>refer to actuarial fairness</a:t>
            </a:r>
          </a:p>
        </p:txBody>
      </p:sp>
      <p:sp>
        <p:nvSpPr>
          <p:cNvPr id="4" name="Content Placeholder 3">
            <a:extLst>
              <a:ext uri="{FF2B5EF4-FFF2-40B4-BE49-F238E27FC236}">
                <a16:creationId xmlns:a16="http://schemas.microsoft.com/office/drawing/2014/main" id="{8BE2C1F1-06EB-7E09-A76D-C6046D507D6A}"/>
              </a:ext>
            </a:extLst>
          </p:cNvPr>
          <p:cNvSpPr>
            <a:spLocks noGrp="1"/>
          </p:cNvSpPr>
          <p:nvPr>
            <p:ph sz="quarter" idx="13"/>
          </p:nvPr>
        </p:nvSpPr>
        <p:spPr/>
        <p:txBody>
          <a:bodyPr>
            <a:normAutofit fontScale="85000" lnSpcReduction="10000"/>
          </a:bodyPr>
          <a:lstStyle/>
          <a:p>
            <a:pPr marL="457200" indent="-457200">
              <a:buFont typeface="+mj-lt"/>
              <a:buAutoNum type="arabicPeriod"/>
            </a:pPr>
            <a:r>
              <a:rPr lang="en-US" sz="2400" noProof="0" dirty="0"/>
              <a:t>Plan rules changes do occur – in both directions – irrespectively of the generational cycle</a:t>
            </a:r>
          </a:p>
          <a:p>
            <a:pPr marL="457200" indent="-457200">
              <a:buFont typeface="+mj-lt"/>
              <a:buAutoNum type="arabicPeriod"/>
            </a:pPr>
            <a:r>
              <a:rPr lang="en-US" sz="2400" noProof="0" dirty="0"/>
              <a:t>Generosity: Discussions on fairness have never questioned the requirement of adequacy</a:t>
            </a:r>
            <a:r>
              <a:rPr lang="hu-HU" sz="2400" noProof="0" dirty="0"/>
              <a:t>. </a:t>
            </a:r>
            <a:endParaRPr lang="hu-HU" sz="2400" dirty="0"/>
          </a:p>
          <a:p>
            <a:pPr marL="565150" lvl="3" indent="0">
              <a:buNone/>
            </a:pPr>
            <a:r>
              <a:rPr lang="en-US" sz="2400" dirty="0"/>
              <a:t>However, overspending indeed leads to financial unsustainability in the long term</a:t>
            </a:r>
          </a:p>
          <a:p>
            <a:pPr marL="457200" indent="-457200">
              <a:buFont typeface="+mj-lt"/>
              <a:buAutoNum type="arabicPeriod"/>
            </a:pPr>
            <a:r>
              <a:rPr lang="en-US" sz="2400" dirty="0"/>
              <a:t>All pension plans/systems can spend only their available/limited resources</a:t>
            </a:r>
          </a:p>
          <a:p>
            <a:pPr marL="0" indent="0"/>
            <a:endParaRPr lang="en-US" sz="2400" b="1" i="1" noProof="0" dirty="0"/>
          </a:p>
          <a:p>
            <a:pPr marL="0" indent="0"/>
            <a:r>
              <a:rPr lang="en-US" sz="2400" b="1" i="1" dirty="0"/>
              <a:t>In a broader context we should examine fairness together with adequacy, financial sustainability and risk sharing between generations</a:t>
            </a:r>
          </a:p>
          <a:p>
            <a:pPr marL="0" indent="0">
              <a:spcBef>
                <a:spcPts val="0"/>
              </a:spcBef>
              <a:buNone/>
            </a:pPr>
            <a:endParaRPr lang="en-US" sz="2400" b="1" i="1" noProof="0" dirty="0"/>
          </a:p>
          <a:p>
            <a:pPr marL="0" indent="0">
              <a:lnSpc>
                <a:spcPts val="2600"/>
              </a:lnSpc>
              <a:spcBef>
                <a:spcPts val="0"/>
              </a:spcBef>
            </a:pPr>
            <a:endParaRPr lang="en-US" sz="2400" noProof="0" dirty="0"/>
          </a:p>
          <a:p>
            <a:pPr>
              <a:spcBef>
                <a:spcPts val="0"/>
              </a:spcBef>
            </a:pPr>
            <a:endParaRPr lang="en-US" sz="2400" noProof="0" dirty="0"/>
          </a:p>
        </p:txBody>
      </p:sp>
      <p:sp>
        <p:nvSpPr>
          <p:cNvPr id="6" name="Content Placeholder 5">
            <a:extLst>
              <a:ext uri="{FF2B5EF4-FFF2-40B4-BE49-F238E27FC236}">
                <a16:creationId xmlns:a16="http://schemas.microsoft.com/office/drawing/2014/main" id="{48D15BCB-7E47-3834-5E20-C60DBBEDC0C8}"/>
              </a:ext>
            </a:extLst>
          </p:cNvPr>
          <p:cNvSpPr>
            <a:spLocks noGrp="1"/>
          </p:cNvSpPr>
          <p:nvPr>
            <p:ph sz="quarter" idx="14"/>
          </p:nvPr>
        </p:nvSpPr>
        <p:spPr/>
        <p:txBody>
          <a:bodyPr anchor="ctr" anchorCtr="0"/>
          <a:lstStyle/>
          <a:p>
            <a:pPr marL="0" indent="0">
              <a:buNone/>
            </a:pPr>
            <a:r>
              <a:rPr lang="hu-HU" dirty="0"/>
              <a:t>… f</a:t>
            </a:r>
            <a:r>
              <a:rPr lang="en-US" dirty="0"/>
              <a:t>rom a different perspective</a:t>
            </a:r>
          </a:p>
        </p:txBody>
      </p:sp>
      <p:sp>
        <p:nvSpPr>
          <p:cNvPr id="7" name="Text Placeholder 6">
            <a:extLst>
              <a:ext uri="{FF2B5EF4-FFF2-40B4-BE49-F238E27FC236}">
                <a16:creationId xmlns:a16="http://schemas.microsoft.com/office/drawing/2014/main" id="{B6E2FF48-A501-C089-480C-8386E474419E}"/>
              </a:ext>
            </a:extLst>
          </p:cNvPr>
          <p:cNvSpPr>
            <a:spLocks noGrp="1"/>
          </p:cNvSpPr>
          <p:nvPr>
            <p:ph type="body" sz="quarter" idx="15"/>
          </p:nvPr>
        </p:nvSpPr>
        <p:spPr/>
        <p:txBody>
          <a:bodyPr anchor="ctr" anchorCtr="0"/>
          <a:lstStyle/>
          <a:p>
            <a:pPr marL="0" indent="0">
              <a:buNone/>
            </a:pPr>
            <a:r>
              <a:rPr lang="en-US" noProof="0" dirty="0">
                <a:solidFill>
                  <a:schemeClr val="tx1">
                    <a:lumMod val="75000"/>
                    <a:lumOff val="25000"/>
                  </a:schemeClr>
                </a:solidFill>
              </a:rPr>
              <a:t>Origins of the issue</a:t>
            </a:r>
          </a:p>
        </p:txBody>
      </p:sp>
    </p:spTree>
    <p:extLst>
      <p:ext uri="{BB962C8B-B14F-4D97-AF65-F5344CB8AC3E}">
        <p14:creationId xmlns:p14="http://schemas.microsoft.com/office/powerpoint/2010/main" val="6073238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53988-63B4-0221-37A6-042A42C31F7A}"/>
              </a:ext>
            </a:extLst>
          </p:cNvPr>
          <p:cNvSpPr>
            <a:spLocks noGrp="1"/>
          </p:cNvSpPr>
          <p:nvPr>
            <p:ph type="title"/>
          </p:nvPr>
        </p:nvSpPr>
        <p:spPr/>
        <p:txBody>
          <a:bodyPr/>
          <a:lstStyle/>
          <a:p>
            <a:r>
              <a:rPr lang="en-US" dirty="0"/>
              <a:t>Concept and definition</a:t>
            </a:r>
          </a:p>
        </p:txBody>
      </p:sp>
      <p:sp>
        <p:nvSpPr>
          <p:cNvPr id="3" name="Content Placeholder 2">
            <a:extLst>
              <a:ext uri="{FF2B5EF4-FFF2-40B4-BE49-F238E27FC236}">
                <a16:creationId xmlns:a16="http://schemas.microsoft.com/office/drawing/2014/main" id="{6C87E390-78A3-4AC8-F33E-C3238D0137FF}"/>
              </a:ext>
            </a:extLst>
          </p:cNvPr>
          <p:cNvSpPr>
            <a:spLocks noGrp="1"/>
          </p:cNvSpPr>
          <p:nvPr>
            <p:ph sz="quarter" idx="12"/>
          </p:nvPr>
        </p:nvSpPr>
        <p:spPr/>
        <p:txBody>
          <a:bodyPr/>
          <a:lstStyle/>
          <a:p>
            <a:endParaRPr lang="en-US" dirty="0"/>
          </a:p>
          <a:p>
            <a:r>
              <a:rPr lang="en-US" b="1" dirty="0"/>
              <a:t>Definition:</a:t>
            </a:r>
            <a:r>
              <a:rPr lang="en-US" dirty="0"/>
              <a:t> We suppose fairness as a relative rather than an absolute concept, according to which </a:t>
            </a:r>
            <a:endParaRPr lang="hu-HU" dirty="0"/>
          </a:p>
          <a:p>
            <a:r>
              <a:rPr lang="en-US" dirty="0"/>
              <a:t>insured persons get their socially agreed level of pensions over long periods under the same conditions</a:t>
            </a:r>
          </a:p>
          <a:p>
            <a:pPr lvl="1"/>
            <a:r>
              <a:rPr lang="en-US" dirty="0"/>
              <a:t>Paying the same contribution rate for the same (or similar) years and retiring same (or similar) age should result in the same (or similar) benefits</a:t>
            </a:r>
          </a:p>
          <a:p>
            <a:pPr lvl="1"/>
            <a:r>
              <a:rPr lang="en-US" dirty="0"/>
              <a:t>Specifically, reflecting to changing life expectancies: The active/retired period should be stable over generations (and also supporting sustainability)</a:t>
            </a:r>
          </a:p>
          <a:p>
            <a:pPr lvl="1"/>
            <a:r>
              <a:rPr lang="hu-HU" b="1" dirty="0"/>
              <a:t>T</a:t>
            </a:r>
            <a:r>
              <a:rPr lang="en-US" b="1" dirty="0"/>
              <a:t>he adequacy objective of the system should be the same for generations</a:t>
            </a:r>
            <a:endParaRPr lang="hu-HU" b="1" dirty="0"/>
          </a:p>
          <a:p>
            <a:pPr marL="192087" lvl="1" indent="0">
              <a:buNone/>
            </a:pPr>
            <a:r>
              <a:rPr lang="en-US" b="1" dirty="0"/>
              <a:t>Adequacy</a:t>
            </a:r>
            <a:r>
              <a:rPr lang="en-US" dirty="0"/>
              <a:t> may allow for social objectives in social security pension systems</a:t>
            </a:r>
          </a:p>
          <a:p>
            <a:endParaRPr lang="hu-HU" dirty="0"/>
          </a:p>
          <a:p>
            <a:r>
              <a:rPr lang="en-US" b="1" i="1" dirty="0"/>
              <a:t>Weak definition </a:t>
            </a:r>
            <a:r>
              <a:rPr lang="hu-HU" b="1" i="1" dirty="0"/>
              <a:t>– </a:t>
            </a:r>
            <a:r>
              <a:rPr lang="en-US" b="1" i="1" dirty="0"/>
              <a:t>keeping the adequacy focus: Sim</a:t>
            </a:r>
            <a:r>
              <a:rPr lang="hu-HU" b="1" i="1" dirty="0"/>
              <a:t>i</a:t>
            </a:r>
            <a:r>
              <a:rPr lang="en-US" b="1" i="1" dirty="0"/>
              <a:t>lar careers should result in similar benefits</a:t>
            </a:r>
          </a:p>
        </p:txBody>
      </p:sp>
    </p:spTree>
    <p:extLst>
      <p:ext uri="{BB962C8B-B14F-4D97-AF65-F5344CB8AC3E}">
        <p14:creationId xmlns:p14="http://schemas.microsoft.com/office/powerpoint/2010/main" val="2260493610"/>
      </p:ext>
    </p:extLst>
  </p:cSld>
  <p:clrMapOvr>
    <a:masterClrMapping/>
  </p:clrMapOvr>
  <p:transition spd="med">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chor="ctr">
            <a:normAutofit/>
          </a:bodyPr>
          <a:lstStyle/>
          <a:p>
            <a:pPr>
              <a:defRPr/>
            </a:pPr>
            <a:r>
              <a:rPr lang="en-US" noProof="0" dirty="0">
                <a:solidFill>
                  <a:schemeClr val="tx1">
                    <a:lumMod val="75000"/>
                    <a:lumOff val="25000"/>
                  </a:schemeClr>
                </a:solidFill>
                <a:latin typeface="+mn-lt"/>
              </a:rPr>
              <a:t>A European fairness concept</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5</a:t>
            </a:fld>
            <a:endParaRPr lang="nl-NL" dirty="0"/>
          </a:p>
        </p:txBody>
      </p:sp>
      <p:sp>
        <p:nvSpPr>
          <p:cNvPr id="7" name="Tijdelijke aanduiding voor inhoud 6"/>
          <p:cNvSpPr>
            <a:spLocks noGrp="1"/>
          </p:cNvSpPr>
          <p:nvPr>
            <p:ph sz="quarter" idx="12"/>
          </p:nvPr>
        </p:nvSpPr>
        <p:spPr/>
        <p:txBody>
          <a:bodyPr wrap="square">
            <a:noAutofit/>
          </a:bodyPr>
          <a:lstStyle/>
          <a:p>
            <a:pPr marL="0" lvl="1" indent="0">
              <a:buNone/>
            </a:pPr>
            <a:r>
              <a:rPr lang="en-US" b="1" dirty="0"/>
              <a:t>Social fairness and solidarity</a:t>
            </a:r>
            <a:r>
              <a:rPr lang="hu-HU" b="1" dirty="0"/>
              <a:t>: </a:t>
            </a:r>
            <a:r>
              <a:rPr lang="en-US" noProof="0" dirty="0"/>
              <a:t>The concept of Economic Policy Committee and the Social Protection Committee</a:t>
            </a:r>
          </a:p>
          <a:p>
            <a:pPr marL="0" lvl="1" indent="0">
              <a:buNone/>
            </a:pPr>
            <a:r>
              <a:rPr lang="en-US" noProof="0" dirty="0"/>
              <a:t> The concept links fairness, solidarity, financial sustainability and adequacy through risk sharing</a:t>
            </a:r>
          </a:p>
          <a:p>
            <a:pPr lvl="1"/>
            <a:r>
              <a:rPr lang="en-US" noProof="0" dirty="0"/>
              <a:t>Pension systems affect solidarity and redistribution between and within generations</a:t>
            </a:r>
          </a:p>
          <a:p>
            <a:pPr lvl="1"/>
            <a:r>
              <a:rPr lang="en-US" noProof="0" dirty="0"/>
              <a:t>Socioeconomic differences cause differences in pension income</a:t>
            </a:r>
          </a:p>
          <a:p>
            <a:pPr lvl="1"/>
            <a:r>
              <a:rPr lang="en-US" noProof="0" dirty="0"/>
              <a:t>Sustainability focus reforms limit the redistributive capacity of pension systems, and therefore limit fairness across different income and other socioeconomic groups</a:t>
            </a:r>
          </a:p>
          <a:p>
            <a:pPr lvl="1"/>
            <a:r>
              <a:rPr lang="en-US" noProof="0" dirty="0"/>
              <a:t>Without solidarity and redistribution, the system reproduces </a:t>
            </a:r>
            <a:r>
              <a:rPr lang="en-US" b="1" noProof="0" dirty="0"/>
              <a:t>the risk of poverty </a:t>
            </a:r>
          </a:p>
          <a:p>
            <a:pPr marL="0" lvl="1" indent="0">
              <a:buNone/>
            </a:pPr>
            <a:endParaRPr lang="hu-HU" noProof="0" dirty="0"/>
          </a:p>
          <a:p>
            <a:pPr marL="0" lvl="1" indent="0">
              <a:buNone/>
            </a:pPr>
            <a:r>
              <a:rPr lang="en-US" b="1" i="1" noProof="0" dirty="0"/>
              <a:t>In a holistic view intergenerational fairness may include longitudinal (re)distribution of risks and resources, and so creating opportunities transferred from one generation to another, including education and the environment</a:t>
            </a:r>
            <a:endParaRPr lang="en-US" b="1" noProof="0" dirty="0"/>
          </a:p>
        </p:txBody>
      </p:sp>
    </p:spTree>
    <p:extLst>
      <p:ext uri="{BB962C8B-B14F-4D97-AF65-F5344CB8AC3E}">
        <p14:creationId xmlns:p14="http://schemas.microsoft.com/office/powerpoint/2010/main" val="3181716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57413-BC82-0711-70D0-70CE13DAD5E6}"/>
              </a:ext>
            </a:extLst>
          </p:cNvPr>
          <p:cNvSpPr>
            <a:spLocks noGrp="1"/>
          </p:cNvSpPr>
          <p:nvPr>
            <p:ph type="title"/>
          </p:nvPr>
        </p:nvSpPr>
        <p:spPr>
          <a:xfrm>
            <a:off x="266140" y="368861"/>
            <a:ext cx="10515600" cy="723220"/>
          </a:xfrm>
        </p:spPr>
        <p:txBody>
          <a:bodyPr>
            <a:normAutofit/>
          </a:bodyPr>
          <a:lstStyle/>
          <a:p>
            <a:r>
              <a:rPr lang="en-US" noProof="0" dirty="0">
                <a:solidFill>
                  <a:schemeClr val="tx1">
                    <a:lumMod val="75000"/>
                    <a:lumOff val="25000"/>
                  </a:schemeClr>
                </a:solidFill>
                <a:latin typeface="+mn-lt"/>
              </a:rPr>
              <a:t>Intergenerational fairness – Related concepts</a:t>
            </a:r>
          </a:p>
        </p:txBody>
      </p:sp>
      <p:sp>
        <p:nvSpPr>
          <p:cNvPr id="3" name="Slide Number Placeholder 2">
            <a:extLst>
              <a:ext uri="{FF2B5EF4-FFF2-40B4-BE49-F238E27FC236}">
                <a16:creationId xmlns:a16="http://schemas.microsoft.com/office/drawing/2014/main" id="{C20E1E5A-F28B-2408-E964-5EB0634F260A}"/>
              </a:ext>
            </a:extLst>
          </p:cNvPr>
          <p:cNvSpPr>
            <a:spLocks noGrp="1"/>
          </p:cNvSpPr>
          <p:nvPr>
            <p:ph type="sldNum" sz="quarter" idx="10"/>
          </p:nvPr>
        </p:nvSpPr>
        <p:spPr/>
        <p:txBody>
          <a:bodyPr/>
          <a:lstStyle/>
          <a:p>
            <a:fld id="{306CB06F-8D94-B64C-AC66-62AFBAF0736E}" type="slidenum">
              <a:rPr lang="nl-NL" smtClean="0"/>
              <a:pPr/>
              <a:t>6</a:t>
            </a:fld>
            <a:endParaRPr lang="nl-NL" dirty="0"/>
          </a:p>
        </p:txBody>
      </p:sp>
      <p:sp>
        <p:nvSpPr>
          <p:cNvPr id="5" name="Content Placeholder 4">
            <a:extLst>
              <a:ext uri="{FF2B5EF4-FFF2-40B4-BE49-F238E27FC236}">
                <a16:creationId xmlns:a16="http://schemas.microsoft.com/office/drawing/2014/main" id="{E1A5675F-45ED-70A2-2C52-4FBE99DAE24B}"/>
              </a:ext>
            </a:extLst>
          </p:cNvPr>
          <p:cNvSpPr>
            <a:spLocks noGrp="1"/>
          </p:cNvSpPr>
          <p:nvPr>
            <p:ph sz="quarter" idx="12"/>
          </p:nvPr>
        </p:nvSpPr>
        <p:spPr>
          <a:xfrm>
            <a:off x="167772" y="1583408"/>
            <a:ext cx="11846692" cy="5154663"/>
          </a:xfrm>
        </p:spPr>
        <p:txBody>
          <a:bodyPr/>
          <a:lstStyle/>
          <a:p>
            <a:pPr>
              <a:spcAft>
                <a:spcPts val="1200"/>
              </a:spcAft>
              <a:buNone/>
            </a:pPr>
            <a:r>
              <a:rPr lang="en-US" b="1" i="1" noProof="0" dirty="0"/>
              <a:t>Discussing adequacy, sustainability  and fairness together</a:t>
            </a:r>
            <a:endParaRPr lang="en-US" noProof="0" dirty="0"/>
          </a:p>
          <a:p>
            <a:pPr>
              <a:spcAft>
                <a:spcPts val="1200"/>
              </a:spcAft>
            </a:pPr>
            <a:r>
              <a:rPr lang="en-US" b="1" dirty="0"/>
              <a:t>Pension definitions</a:t>
            </a:r>
            <a:r>
              <a:rPr lang="en-US" dirty="0"/>
              <a:t>: Protection against poverty, deferred income (past affordability) or income replacement (adequacy)</a:t>
            </a:r>
          </a:p>
          <a:p>
            <a:pPr>
              <a:spcAft>
                <a:spcPts val="1200"/>
              </a:spcAft>
              <a:buNone/>
            </a:pPr>
            <a:r>
              <a:rPr lang="en-US" b="1" noProof="0" dirty="0"/>
              <a:t>Adequacy</a:t>
            </a:r>
            <a:r>
              <a:rPr lang="en-US" b="1" i="1" noProof="0" dirty="0"/>
              <a:t>:</a:t>
            </a:r>
            <a:r>
              <a:rPr lang="en-US" noProof="0" dirty="0"/>
              <a:t> The objective of a pension plan is providing adequate and affordable pensions</a:t>
            </a:r>
          </a:p>
          <a:p>
            <a:pPr>
              <a:spcAft>
                <a:spcPts val="1200"/>
              </a:spcAft>
              <a:buNone/>
            </a:pPr>
            <a:r>
              <a:rPr lang="en-US" b="1" noProof="0" dirty="0"/>
              <a:t>Financial Sustainability</a:t>
            </a:r>
            <a:r>
              <a:rPr lang="en-US" b="1" i="1" noProof="0" dirty="0"/>
              <a:t>:</a:t>
            </a:r>
            <a:r>
              <a:rPr lang="en-US" noProof="0" dirty="0"/>
              <a:t> availability of resources to finance benefits (present </a:t>
            </a:r>
            <a:r>
              <a:rPr lang="hu-HU" noProof="0" dirty="0"/>
              <a:t>and </a:t>
            </a:r>
            <a:r>
              <a:rPr lang="en-US" dirty="0"/>
              <a:t>future</a:t>
            </a:r>
            <a:r>
              <a:rPr lang="hu-HU" noProof="0" dirty="0"/>
              <a:t> </a:t>
            </a:r>
            <a:r>
              <a:rPr lang="en-US" noProof="0" dirty="0"/>
              <a:t>affordability) – from limited resources</a:t>
            </a:r>
            <a:endParaRPr lang="hu-HU" noProof="0" dirty="0"/>
          </a:p>
          <a:p>
            <a:pPr>
              <a:spcAft>
                <a:spcPts val="1200"/>
              </a:spcAft>
              <a:buNone/>
            </a:pPr>
            <a:r>
              <a:rPr lang="en-US" b="1" dirty="0"/>
              <a:t>Socio-economic groups and Solidarity</a:t>
            </a:r>
            <a:r>
              <a:rPr lang="en-US" dirty="0"/>
              <a:t>: Belonging to different socio-economic groups lead to different pension outcome. </a:t>
            </a:r>
          </a:p>
          <a:p>
            <a:pPr>
              <a:spcAft>
                <a:spcPts val="1200"/>
              </a:spcAft>
              <a:buNone/>
            </a:pPr>
            <a:r>
              <a:rPr lang="en-US" b="1" dirty="0"/>
              <a:t>Redistribution and Progressivity</a:t>
            </a:r>
            <a:r>
              <a:rPr lang="en-US" dirty="0"/>
              <a:t>: Taking into account the consequences of belonging to different socio-economic groups to the pension outcome. Intentional redistribution is the tool of solidarity in social security pension systems. In welfare economics public finances, the term of </a:t>
            </a:r>
            <a:r>
              <a:rPr lang="en-US" i="1" dirty="0"/>
              <a:t>progressivity</a:t>
            </a:r>
            <a:r>
              <a:rPr lang="en-US" dirty="0"/>
              <a:t> is also used for this concept*</a:t>
            </a:r>
          </a:p>
          <a:p>
            <a:pPr>
              <a:spcAft>
                <a:spcPts val="1200"/>
              </a:spcAft>
              <a:buNone/>
            </a:pPr>
            <a:endParaRPr lang="en-US" b="1" i="1" noProof="0" dirty="0"/>
          </a:p>
        </p:txBody>
      </p:sp>
    </p:spTree>
    <p:extLst>
      <p:ext uri="{BB962C8B-B14F-4D97-AF65-F5344CB8AC3E}">
        <p14:creationId xmlns:p14="http://schemas.microsoft.com/office/powerpoint/2010/main" val="775690244"/>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57413-BC82-0711-70D0-70CE13DAD5E6}"/>
              </a:ext>
            </a:extLst>
          </p:cNvPr>
          <p:cNvSpPr>
            <a:spLocks noGrp="1"/>
          </p:cNvSpPr>
          <p:nvPr>
            <p:ph type="title"/>
          </p:nvPr>
        </p:nvSpPr>
        <p:spPr>
          <a:xfrm>
            <a:off x="266140" y="368861"/>
            <a:ext cx="10515600" cy="723220"/>
          </a:xfrm>
        </p:spPr>
        <p:txBody>
          <a:bodyPr>
            <a:normAutofit/>
          </a:bodyPr>
          <a:lstStyle/>
          <a:p>
            <a:r>
              <a:rPr lang="en-US" noProof="0" dirty="0">
                <a:solidFill>
                  <a:schemeClr val="tx1">
                    <a:lumMod val="75000"/>
                    <a:lumOff val="25000"/>
                  </a:schemeClr>
                </a:solidFill>
                <a:latin typeface="+mn-lt"/>
              </a:rPr>
              <a:t>Macro intergenerational models</a:t>
            </a:r>
          </a:p>
        </p:txBody>
      </p:sp>
      <p:sp>
        <p:nvSpPr>
          <p:cNvPr id="3" name="Slide Number Placeholder 2">
            <a:extLst>
              <a:ext uri="{FF2B5EF4-FFF2-40B4-BE49-F238E27FC236}">
                <a16:creationId xmlns:a16="http://schemas.microsoft.com/office/drawing/2014/main" id="{C20E1E5A-F28B-2408-E964-5EB0634F260A}"/>
              </a:ext>
            </a:extLst>
          </p:cNvPr>
          <p:cNvSpPr>
            <a:spLocks noGrp="1"/>
          </p:cNvSpPr>
          <p:nvPr>
            <p:ph type="sldNum" sz="quarter" idx="10"/>
          </p:nvPr>
        </p:nvSpPr>
        <p:spPr/>
        <p:txBody>
          <a:bodyPr/>
          <a:lstStyle/>
          <a:p>
            <a:fld id="{306CB06F-8D94-B64C-AC66-62AFBAF0736E}" type="slidenum">
              <a:rPr lang="nl-NL" smtClean="0"/>
              <a:pPr/>
              <a:t>7</a:t>
            </a:fld>
            <a:endParaRPr lang="nl-NL" dirty="0"/>
          </a:p>
        </p:txBody>
      </p:sp>
      <p:sp>
        <p:nvSpPr>
          <p:cNvPr id="5" name="Content Placeholder 4">
            <a:extLst>
              <a:ext uri="{FF2B5EF4-FFF2-40B4-BE49-F238E27FC236}">
                <a16:creationId xmlns:a16="http://schemas.microsoft.com/office/drawing/2014/main" id="{E1A5675F-45ED-70A2-2C52-4FBE99DAE24B}"/>
              </a:ext>
            </a:extLst>
          </p:cNvPr>
          <p:cNvSpPr>
            <a:spLocks noGrp="1"/>
          </p:cNvSpPr>
          <p:nvPr>
            <p:ph sz="quarter" idx="12"/>
          </p:nvPr>
        </p:nvSpPr>
        <p:spPr>
          <a:xfrm>
            <a:off x="167772" y="1583408"/>
            <a:ext cx="11846692" cy="5154663"/>
          </a:xfrm>
        </p:spPr>
        <p:txBody>
          <a:bodyPr/>
          <a:lstStyle/>
          <a:p>
            <a:pPr>
              <a:spcAft>
                <a:spcPts val="0"/>
              </a:spcAft>
              <a:buNone/>
            </a:pPr>
            <a:r>
              <a:rPr lang="en-US" noProof="0" dirty="0"/>
              <a:t>Most pension discussions refer to the macroeconomic model of </a:t>
            </a:r>
            <a:r>
              <a:rPr lang="en-US" b="1" dirty="0"/>
              <a:t>“</a:t>
            </a:r>
            <a:r>
              <a:rPr lang="en-US" b="1" noProof="0" dirty="0"/>
              <a:t>overlapping generations”</a:t>
            </a:r>
          </a:p>
          <a:p>
            <a:pPr marL="342900" indent="-342900">
              <a:spcAft>
                <a:spcPts val="0"/>
              </a:spcAft>
              <a:buFont typeface="Arial" panose="020B0604020202020204" pitchFamily="34" charset="0"/>
              <a:buChar char="•"/>
            </a:pPr>
            <a:r>
              <a:rPr lang="en-US" dirty="0"/>
              <a:t>The active generation operates the economy which is “producing” the sources of pension benefits of the retired population as well as the accrued rights for themselves</a:t>
            </a:r>
          </a:p>
          <a:p>
            <a:pPr marL="342900" indent="-342900">
              <a:spcAft>
                <a:spcPts val="0"/>
              </a:spcAft>
              <a:buFont typeface="Arial" panose="020B0604020202020204" pitchFamily="34" charset="0"/>
              <a:buChar char="•"/>
            </a:pPr>
            <a:r>
              <a:rPr lang="en-US" dirty="0"/>
              <a:t>Right accrual is a claim on future production in all pension models </a:t>
            </a:r>
          </a:p>
          <a:p>
            <a:pPr>
              <a:spcAft>
                <a:spcPts val="0"/>
              </a:spcAft>
            </a:pPr>
            <a:r>
              <a:rPr lang="en-US" noProof="0" dirty="0"/>
              <a:t>As derived from the </a:t>
            </a:r>
            <a:r>
              <a:rPr lang="en-US" b="1" noProof="0" dirty="0"/>
              <a:t>GDP</a:t>
            </a:r>
          </a:p>
          <a:p>
            <a:pPr lvl="1">
              <a:spcAft>
                <a:spcPts val="0"/>
              </a:spcAft>
            </a:pPr>
            <a:r>
              <a:rPr lang="en-US" noProof="0" dirty="0"/>
              <a:t>GDP by expenditure including Social security and household savings, and </a:t>
            </a:r>
          </a:p>
          <a:p>
            <a:pPr lvl="1">
              <a:spcAft>
                <a:spcPts val="0"/>
              </a:spcAft>
            </a:pPr>
            <a:r>
              <a:rPr lang="en-US" noProof="0" dirty="0"/>
              <a:t>GDP by income including wages, interests, dividends, rents and undistributed corporate profits</a:t>
            </a:r>
          </a:p>
          <a:p>
            <a:pPr>
              <a:spcAft>
                <a:spcPts val="0"/>
              </a:spcAft>
              <a:buNone/>
            </a:pPr>
            <a:r>
              <a:rPr lang="en-US" b="1" noProof="0" dirty="0"/>
              <a:t>External factors</a:t>
            </a:r>
            <a:r>
              <a:rPr lang="en-US" noProof="0" dirty="0"/>
              <a:t>* leading to financial sustainability issues resolved by reforms effecting cohorts before and after reforms differently – raising equality issues</a:t>
            </a:r>
          </a:p>
          <a:p>
            <a:pPr>
              <a:spcAft>
                <a:spcPts val="0"/>
              </a:spcAft>
              <a:buNone/>
            </a:pPr>
            <a:r>
              <a:rPr lang="en-US" b="1" i="1" noProof="0" dirty="0"/>
              <a:t>In fact, all these factors change the intergenerational equilibrium irrespectively from plan/benefit rules and funding method</a:t>
            </a:r>
          </a:p>
          <a:p>
            <a:pPr lvl="1">
              <a:spcAft>
                <a:spcPts val="0"/>
              </a:spcAft>
            </a:pPr>
            <a:endParaRPr lang="en-US" noProof="0" dirty="0"/>
          </a:p>
        </p:txBody>
      </p:sp>
    </p:spTree>
    <p:extLst>
      <p:ext uri="{BB962C8B-B14F-4D97-AF65-F5344CB8AC3E}">
        <p14:creationId xmlns:p14="http://schemas.microsoft.com/office/powerpoint/2010/main" val="2031711759"/>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E5DD2-AAE9-CCB6-3E07-70925D7D0C38}"/>
              </a:ext>
            </a:extLst>
          </p:cNvPr>
          <p:cNvSpPr>
            <a:spLocks noGrp="1"/>
          </p:cNvSpPr>
          <p:nvPr>
            <p:ph type="title"/>
          </p:nvPr>
        </p:nvSpPr>
        <p:spPr/>
        <p:txBody>
          <a:bodyPr>
            <a:normAutofit/>
          </a:bodyPr>
          <a:lstStyle/>
          <a:p>
            <a:r>
              <a:rPr lang="en-US" noProof="0" dirty="0">
                <a:solidFill>
                  <a:schemeClr val="tx1">
                    <a:lumMod val="75000"/>
                    <a:lumOff val="25000"/>
                  </a:schemeClr>
                </a:solidFill>
                <a:latin typeface="+mn-lt"/>
              </a:rPr>
              <a:t>Pension systems in the real world</a:t>
            </a:r>
          </a:p>
        </p:txBody>
      </p:sp>
      <p:sp>
        <p:nvSpPr>
          <p:cNvPr id="3" name="Slide Number Placeholder 2">
            <a:extLst>
              <a:ext uri="{FF2B5EF4-FFF2-40B4-BE49-F238E27FC236}">
                <a16:creationId xmlns:a16="http://schemas.microsoft.com/office/drawing/2014/main" id="{8C7A4BDE-8D4D-7C02-3F45-7C2D144BD6C0}"/>
              </a:ext>
            </a:extLst>
          </p:cNvPr>
          <p:cNvSpPr>
            <a:spLocks noGrp="1"/>
          </p:cNvSpPr>
          <p:nvPr>
            <p:ph type="sldNum" sz="quarter" idx="10"/>
          </p:nvPr>
        </p:nvSpPr>
        <p:spPr/>
        <p:txBody>
          <a:bodyPr/>
          <a:lstStyle/>
          <a:p>
            <a:fld id="{306CB06F-8D94-B64C-AC66-62AFBAF0736E}" type="slidenum">
              <a:rPr lang="nl-NL" smtClean="0"/>
              <a:pPr/>
              <a:t>8</a:t>
            </a:fld>
            <a:endParaRPr lang="nl-NL" dirty="0"/>
          </a:p>
        </p:txBody>
      </p:sp>
      <p:sp>
        <p:nvSpPr>
          <p:cNvPr id="5" name="Content Placeholder 4">
            <a:extLst>
              <a:ext uri="{FF2B5EF4-FFF2-40B4-BE49-F238E27FC236}">
                <a16:creationId xmlns:a16="http://schemas.microsoft.com/office/drawing/2014/main" id="{249F97F0-3E02-8DBE-CD05-C6067A881094}"/>
              </a:ext>
            </a:extLst>
          </p:cNvPr>
          <p:cNvSpPr>
            <a:spLocks noGrp="1"/>
          </p:cNvSpPr>
          <p:nvPr>
            <p:ph sz="quarter" idx="12"/>
          </p:nvPr>
        </p:nvSpPr>
        <p:spPr/>
        <p:txBody>
          <a:bodyPr/>
          <a:lstStyle/>
          <a:p>
            <a:pPr algn="just">
              <a:lnSpc>
                <a:spcPct val="100000"/>
              </a:lnSpc>
            </a:pPr>
            <a:r>
              <a:rPr lang="en-US" kern="100" noProof="0" dirty="0">
                <a:ea typeface="Arial" panose="020B0604020202020204" pitchFamily="34" charset="0"/>
                <a:cs typeface="Arial" panose="020B0604020202020204" pitchFamily="34" charset="0"/>
              </a:rPr>
              <a:t>The main issue is financial sustainability and external risks: </a:t>
            </a:r>
            <a:endParaRPr lang="hu-HU" kern="100" dirty="0">
              <a:ea typeface="Arial" panose="020B0604020202020204" pitchFamily="34" charset="0"/>
              <a:cs typeface="Arial" panose="020B0604020202020204" pitchFamily="34" charset="0"/>
            </a:endParaRPr>
          </a:p>
          <a:p>
            <a:pPr lvl="1" algn="just">
              <a:lnSpc>
                <a:spcPct val="100000"/>
              </a:lnSpc>
            </a:pPr>
            <a:r>
              <a:rPr lang="en-US" kern="100" dirty="0">
                <a:ea typeface="Arial" panose="020B0604020202020204" pitchFamily="34" charset="0"/>
                <a:cs typeface="Arial" panose="020B0604020202020204" pitchFamily="34" charset="0"/>
              </a:rPr>
              <a:t>Demographic and economic developments change pension systems</a:t>
            </a:r>
          </a:p>
          <a:p>
            <a:pPr algn="just">
              <a:lnSpc>
                <a:spcPct val="100000"/>
              </a:lnSpc>
            </a:pPr>
            <a:r>
              <a:rPr lang="en-US" kern="100" dirty="0">
                <a:effectLst/>
                <a:ea typeface="Arial" panose="020B0604020202020204" pitchFamily="34" charset="0"/>
                <a:cs typeface="Aptos" panose="020B0004020202020204" pitchFamily="34" charset="0"/>
              </a:rPr>
              <a:t>Changes to the rules of pension systems take place during the course of an active and retired period</a:t>
            </a:r>
            <a:endParaRPr lang="hu-HU" kern="100" dirty="0">
              <a:effectLst/>
              <a:ea typeface="Arial" panose="020B0604020202020204" pitchFamily="34" charset="0"/>
              <a:cs typeface="Aptos" panose="020B0004020202020204" pitchFamily="34" charset="0"/>
            </a:endParaRPr>
          </a:p>
          <a:p>
            <a:pPr lvl="1" algn="just">
              <a:lnSpc>
                <a:spcPct val="100000"/>
              </a:lnSpc>
            </a:pPr>
            <a:r>
              <a:rPr lang="en-US" kern="100" dirty="0">
                <a:cs typeface="Arial" panose="020B0604020202020204" pitchFamily="34" charset="0"/>
              </a:rPr>
              <a:t>See the Reform chapters of consecutive AR/PAR reports</a:t>
            </a:r>
          </a:p>
          <a:p>
            <a:pPr algn="just">
              <a:lnSpc>
                <a:spcPct val="100000"/>
              </a:lnSpc>
            </a:pPr>
            <a:r>
              <a:rPr lang="en-US" kern="100" dirty="0">
                <a:effectLst/>
                <a:ea typeface="Arial" panose="020B0604020202020204" pitchFamily="34" charset="0"/>
                <a:cs typeface="Aptos" panose="020B0004020202020204" pitchFamily="34" charset="0"/>
              </a:rPr>
              <a:t>These changes influence sustainability and adequacy of the pension system</a:t>
            </a:r>
            <a:endParaRPr lang="hu-HU" kern="100" dirty="0">
              <a:ea typeface="Arial" panose="020B0604020202020204" pitchFamily="34" charset="0"/>
              <a:cs typeface="Arial" panose="020B0604020202020204" pitchFamily="34" charset="0"/>
            </a:endParaRPr>
          </a:p>
          <a:p>
            <a:pPr lvl="1" algn="just">
              <a:lnSpc>
                <a:spcPct val="100000"/>
              </a:lnSpc>
            </a:pPr>
            <a:r>
              <a:rPr lang="en-US" kern="100" dirty="0">
                <a:cs typeface="Arial" panose="020B0604020202020204" pitchFamily="34" charset="0"/>
              </a:rPr>
              <a:t>A sustainable pension system is not necessarily fair, nor a fair or adequate system sustainable</a:t>
            </a:r>
          </a:p>
          <a:p>
            <a:pPr>
              <a:lnSpc>
                <a:spcPct val="100000"/>
              </a:lnSpc>
            </a:pPr>
            <a:endParaRPr lang="hu-HU" noProof="0" dirty="0"/>
          </a:p>
          <a:p>
            <a:pPr>
              <a:lnSpc>
                <a:spcPct val="100000"/>
              </a:lnSpc>
            </a:pPr>
            <a:r>
              <a:rPr lang="en-US" noProof="0" dirty="0"/>
              <a:t>Contradicting adequacy and sustainability objectives may lead to a controversial sequence of policy changes </a:t>
            </a:r>
            <a:r>
              <a:rPr lang="en-US" dirty="0"/>
              <a:t>and intergenerational transfers, so a different wording of the social contract can be:</a:t>
            </a:r>
            <a:r>
              <a:rPr lang="en-US" b="1" i="1" dirty="0"/>
              <a:t> </a:t>
            </a:r>
          </a:p>
          <a:p>
            <a:pPr>
              <a:lnSpc>
                <a:spcPct val="100000"/>
              </a:lnSpc>
            </a:pPr>
            <a:r>
              <a:rPr lang="en-US" b="1" i="1" dirty="0"/>
              <a:t>A cohort may subsidize others and being subsidized by others in time </a:t>
            </a:r>
          </a:p>
          <a:p>
            <a:pPr marL="342900" indent="-342900">
              <a:lnSpc>
                <a:spcPct val="100000"/>
              </a:lnSpc>
              <a:buFont typeface="Arial" panose="020B0604020202020204" pitchFamily="34" charset="0"/>
              <a:buChar char="•"/>
            </a:pPr>
            <a:endParaRPr lang="en-US" noProof="0" dirty="0"/>
          </a:p>
        </p:txBody>
      </p:sp>
    </p:spTree>
    <p:extLst>
      <p:ext uri="{BB962C8B-B14F-4D97-AF65-F5344CB8AC3E}">
        <p14:creationId xmlns:p14="http://schemas.microsoft.com/office/powerpoint/2010/main" val="562622071"/>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E2BA1-8E5A-FA52-1DDD-5F6438CA21BE}"/>
              </a:ext>
            </a:extLst>
          </p:cNvPr>
          <p:cNvSpPr>
            <a:spLocks noGrp="1"/>
          </p:cNvSpPr>
          <p:nvPr>
            <p:ph type="ctrTitle" sz="quarter"/>
          </p:nvPr>
        </p:nvSpPr>
        <p:spPr/>
        <p:txBody>
          <a:bodyPr vert="horz" lIns="91440" tIns="45720" rIns="91440" bIns="45720" rtlCol="0" anchor="b">
            <a:noAutofit/>
          </a:bodyPr>
          <a:lstStyle/>
          <a:p>
            <a:pPr algn="ctr">
              <a:lnSpc>
                <a:spcPct val="100000"/>
              </a:lnSpc>
            </a:pPr>
            <a:r>
              <a:rPr lang="en-US" sz="3600" dirty="0"/>
              <a:t>Measuring </a:t>
            </a:r>
            <a:r>
              <a:rPr lang="en-US" sz="3600" b="1" dirty="0"/>
              <a:t>fairness</a:t>
            </a:r>
          </a:p>
        </p:txBody>
      </p:sp>
      <p:sp>
        <p:nvSpPr>
          <p:cNvPr id="3" name="Subtitle 2">
            <a:extLst>
              <a:ext uri="{FF2B5EF4-FFF2-40B4-BE49-F238E27FC236}">
                <a16:creationId xmlns:a16="http://schemas.microsoft.com/office/drawing/2014/main" id="{38CBAF16-2B1E-3C3E-2002-A42ABDB26245}"/>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4065376071"/>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Diamodel AAE">
  <a:themeElements>
    <a:clrScheme name="Aangepast 12">
      <a:dk1>
        <a:srgbClr val="0B3D53"/>
      </a:dk1>
      <a:lt1>
        <a:srgbClr val="FFFFFF"/>
      </a:lt1>
      <a:dk2>
        <a:srgbClr val="C8BE9F"/>
      </a:dk2>
      <a:lt2>
        <a:srgbClr val="ECE8DC"/>
      </a:lt2>
      <a:accent1>
        <a:srgbClr val="007BBA"/>
      </a:accent1>
      <a:accent2>
        <a:srgbClr val="842A2B"/>
      </a:accent2>
      <a:accent3>
        <a:srgbClr val="CFB312"/>
      </a:accent3>
      <a:accent4>
        <a:srgbClr val="055849"/>
      </a:accent4>
      <a:accent5>
        <a:srgbClr val="006C92"/>
      </a:accent5>
      <a:accent6>
        <a:srgbClr val="A02B7C"/>
      </a:accent6>
      <a:hlink>
        <a:srgbClr val="007BBA"/>
      </a:hlink>
      <a:folHlink>
        <a:srgbClr val="007BBA"/>
      </a:folHlink>
    </a:clrScheme>
    <a:fontScheme name="HN-pp-templat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HN-pp-templat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N-pp-template 2">
        <a:dk1>
          <a:srgbClr val="0E4133"/>
        </a:dk1>
        <a:lt1>
          <a:srgbClr val="FFFFFF"/>
        </a:lt1>
        <a:dk2>
          <a:srgbClr val="93B82B"/>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
      <a:clrScheme name="HN-pp-template 3">
        <a:dk1>
          <a:srgbClr val="0E4133"/>
        </a:dk1>
        <a:lt1>
          <a:srgbClr val="FFFFFF"/>
        </a:lt1>
        <a:dk2>
          <a:srgbClr val="D06000"/>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7" id="{28B09591-3E76-443F-A071-900E9DD5D159}" vid="{D861C978-BA3B-4D1C-9FEE-2C8541F312F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AAFD833-564A-4943-92C0-94D8CB146C0D}">
  <we:reference id="e3b93a0b-ccfa-4110-a55c-43ea778c55ae" version="2.0.0.0" store="EXCatalog" storeType="EXCatalog"/>
  <we:alternateReferences>
    <we:reference id="WA200003915" version="2.0.0.0" store="en-US"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a332253-a837-4790-ada7-fdc302823e1c">
      <Terms xmlns="http://schemas.microsoft.com/office/infopath/2007/PartnerControls"/>
    </lcf76f155ced4ddcb4097134ff3c332f>
    <TaxCatchAll xmlns="5ebd61c5-fecb-492f-9609-a1d0e6829be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711A39DF0E82D4BBE009E474D11E2CA" ma:contentTypeVersion="14" ma:contentTypeDescription="Create a new document." ma:contentTypeScope="" ma:versionID="9520531fd392ae0f9aec4d54b9961d2f">
  <xsd:schema xmlns:xsd="http://www.w3.org/2001/XMLSchema" xmlns:xs="http://www.w3.org/2001/XMLSchema" xmlns:p="http://schemas.microsoft.com/office/2006/metadata/properties" xmlns:ns2="ca332253-a837-4790-ada7-fdc302823e1c" xmlns:ns3="5ebd61c5-fecb-492f-9609-a1d0e6829be9" targetNamespace="http://schemas.microsoft.com/office/2006/metadata/properties" ma:root="true" ma:fieldsID="130b7ae886558374def673f66ad979e2" ns2:_="" ns3:_="">
    <xsd:import namespace="ca332253-a837-4790-ada7-fdc302823e1c"/>
    <xsd:import namespace="5ebd61c5-fecb-492f-9609-a1d0e6829be9"/>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ObjectDetectorVersion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332253-a837-4790-ada7-fdc302823e1c"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ebd61c5-fecb-492f-9609-a1d0e6829be9"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b556b0c6-10e1-4b48-8fa5-56030089cae7}" ma:internalName="TaxCatchAll" ma:showField="CatchAllData" ma:web="5ebd61c5-fecb-492f-9609-a1d0e6829be9">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92277E-8DB6-4209-A95A-A491FBA921CF}">
  <ds:schemaRefs>
    <ds:schemaRef ds:uri="http://schemas.microsoft.com/sharepoint/v3/contenttype/forms"/>
  </ds:schemaRefs>
</ds:datastoreItem>
</file>

<file path=customXml/itemProps2.xml><?xml version="1.0" encoding="utf-8"?>
<ds:datastoreItem xmlns:ds="http://schemas.openxmlformats.org/officeDocument/2006/customXml" ds:itemID="{62F04218-D084-401C-8244-FFCC0CFCAA60}">
  <ds:schemaRefs>
    <ds:schemaRef ds:uri="http://www.w3.org/XML/1998/namespace"/>
    <ds:schemaRef ds:uri="http://schemas.openxmlformats.org/package/2006/metadata/core-properties"/>
    <ds:schemaRef ds:uri="http://schemas.microsoft.com/office/2006/documentManagement/types"/>
    <ds:schemaRef ds:uri="http://purl.org/dc/elements/1.1/"/>
    <ds:schemaRef ds:uri="http://purl.org/dc/dcmitype/"/>
    <ds:schemaRef ds:uri="http://schemas.microsoft.com/office/2006/metadata/properties"/>
    <ds:schemaRef ds:uri="http://purl.org/dc/terms/"/>
    <ds:schemaRef ds:uri="http://schemas.microsoft.com/office/infopath/2007/PartnerControls"/>
    <ds:schemaRef ds:uri="5ebd61c5-fecb-492f-9609-a1d0e6829be9"/>
    <ds:schemaRef ds:uri="ca332253-a837-4790-ada7-fdc302823e1c"/>
  </ds:schemaRefs>
</ds:datastoreItem>
</file>

<file path=customXml/itemProps3.xml><?xml version="1.0" encoding="utf-8"?>
<ds:datastoreItem xmlns:ds="http://schemas.openxmlformats.org/officeDocument/2006/customXml" ds:itemID="{898C3ABC-243D-4083-84D1-EAF9C96410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332253-a837-4790-ada7-fdc302823e1c"/>
    <ds:schemaRef ds:uri="5ebd61c5-fecb-492f-9609-a1d0e6829be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AAE-Powerpoint template 2019 16x9</Template>
  <TotalTime>1105</TotalTime>
  <Words>3335</Words>
  <Application>Microsoft Office PowerPoint</Application>
  <PresentationFormat>Widescreen</PresentationFormat>
  <Paragraphs>236</Paragraphs>
  <Slides>22</Slides>
  <Notes>15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22</vt:i4>
      </vt:variant>
    </vt:vector>
  </HeadingPairs>
  <TitlesOfParts>
    <vt:vector size="36" baseType="lpstr">
      <vt:lpstr>Amerigo BT</vt:lpstr>
      <vt:lpstr>Aptos</vt:lpstr>
      <vt:lpstr>Arial</vt:lpstr>
      <vt:lpstr>Calibri</vt:lpstr>
      <vt:lpstr>Calibri Normaal</vt:lpstr>
      <vt:lpstr>Calibri Vet</vt:lpstr>
      <vt:lpstr>Cambria Math</vt:lpstr>
      <vt:lpstr>ECSquareSansPro</vt:lpstr>
      <vt:lpstr>ECSquareSansPro-Bold</vt:lpstr>
      <vt:lpstr>Times</vt:lpstr>
      <vt:lpstr>Times New Roman</vt:lpstr>
      <vt:lpstr>Trebuchet MS</vt:lpstr>
      <vt:lpstr>Verdana</vt:lpstr>
      <vt:lpstr>Diamodel AAE</vt:lpstr>
      <vt:lpstr>Intergenerational Fairness</vt:lpstr>
      <vt:lpstr>Intergenerational fairness concepts</vt:lpstr>
      <vt:lpstr>Recurring concerns …</vt:lpstr>
      <vt:lpstr>Concept and definition</vt:lpstr>
      <vt:lpstr>A European fairness concept</vt:lpstr>
      <vt:lpstr>Intergenerational fairness – Related concepts</vt:lpstr>
      <vt:lpstr>Macro intergenerational models</vt:lpstr>
      <vt:lpstr>Pension systems in the real world</vt:lpstr>
      <vt:lpstr>Measuring fairness</vt:lpstr>
      <vt:lpstr>Intergenerational fairness measures</vt:lpstr>
      <vt:lpstr>Actuarial fairness: A pricing cash-flow model</vt:lpstr>
      <vt:lpstr>Actuarial fairness: Financial profitability model</vt:lpstr>
      <vt:lpstr>Actuarial fairness: Collective DB/target benefit model</vt:lpstr>
      <vt:lpstr>Demographic fairness: Old-Age Dependency Ratio (OADR)</vt:lpstr>
      <vt:lpstr>Demographic fairness: Retirement ratio</vt:lpstr>
      <vt:lpstr>Adequacy fairness: Income replacement remaining the same</vt:lpstr>
      <vt:lpstr>Transparency and Pension-System Design</vt:lpstr>
      <vt:lpstr>Neutral or Fair? Actuarial Concepts and Pension-System Design – only for reference</vt:lpstr>
      <vt:lpstr>Neutral or Fair? Actuarial Concepts and Pension-System Design - Implications</vt:lpstr>
      <vt:lpstr>Opinions</vt:lpstr>
      <vt:lpstr>Relevant recent trends</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Gail Mathieson</dc:creator>
  <cp:lastModifiedBy>Tibor PÁRNICZKY</cp:lastModifiedBy>
  <cp:revision>40</cp:revision>
  <dcterms:created xsi:type="dcterms:W3CDTF">2024-06-03T16:34:37Z</dcterms:created>
  <dcterms:modified xsi:type="dcterms:W3CDTF">2024-10-14T13:17:09Z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0x010100F711A39DF0E82D4BBE009E474D11E2CA</vt:lpwstr>
  </property>
</Properties>
</file>