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1"/>
  </p:sldMasterIdLst>
  <p:notesMasterIdLst>
    <p:notesMasterId r:id="rId30"/>
  </p:notesMasterIdLst>
  <p:sldIdLst>
    <p:sldId id="310" r:id="rId2"/>
    <p:sldId id="1484" r:id="rId3"/>
    <p:sldId id="258" r:id="rId4"/>
    <p:sldId id="1489" r:id="rId5"/>
    <p:sldId id="1487" r:id="rId6"/>
    <p:sldId id="1438" r:id="rId7"/>
    <p:sldId id="1447" r:id="rId8"/>
    <p:sldId id="1490" r:id="rId9"/>
    <p:sldId id="555" r:id="rId10"/>
    <p:sldId id="1445" r:id="rId11"/>
    <p:sldId id="1446" r:id="rId12"/>
    <p:sldId id="1495" r:id="rId13"/>
    <p:sldId id="276" r:id="rId14"/>
    <p:sldId id="1496" r:id="rId15"/>
    <p:sldId id="556" r:id="rId16"/>
    <p:sldId id="1498" r:id="rId17"/>
    <p:sldId id="1504" r:id="rId18"/>
    <p:sldId id="307" r:id="rId19"/>
    <p:sldId id="1442" r:id="rId20"/>
    <p:sldId id="1503" r:id="rId21"/>
    <p:sldId id="1509" r:id="rId22"/>
    <p:sldId id="1507" r:id="rId23"/>
    <p:sldId id="1510" r:id="rId24"/>
    <p:sldId id="1480" r:id="rId25"/>
    <p:sldId id="1485" r:id="rId26"/>
    <p:sldId id="277" r:id="rId27"/>
    <p:sldId id="313" r:id="rId28"/>
    <p:sldId id="311" r:id="rId29"/>
  </p:sldIdLst>
  <p:sldSz cx="9144000" cy="5143500" type="screen16x9"/>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mn-cs"/>
      </a:defRPr>
    </a:lvl5pPr>
    <a:lvl6pPr marL="2286000" algn="l" defTabSz="457200" rtl="0" eaLnBrk="1" latinLnBrk="0" hangingPunct="1">
      <a:defRPr sz="2400" kern="1200">
        <a:solidFill>
          <a:schemeClr val="tx1"/>
        </a:solidFill>
        <a:latin typeface="Times" charset="0"/>
        <a:ea typeface="ＭＳ Ｐゴシック" charset="0"/>
        <a:cs typeface="+mn-cs"/>
      </a:defRPr>
    </a:lvl6pPr>
    <a:lvl7pPr marL="2743200" algn="l" defTabSz="457200" rtl="0" eaLnBrk="1" latinLnBrk="0" hangingPunct="1">
      <a:defRPr sz="2400" kern="1200">
        <a:solidFill>
          <a:schemeClr val="tx1"/>
        </a:solidFill>
        <a:latin typeface="Times" charset="0"/>
        <a:ea typeface="ＭＳ Ｐゴシック" charset="0"/>
        <a:cs typeface="+mn-cs"/>
      </a:defRPr>
    </a:lvl7pPr>
    <a:lvl8pPr marL="3200400" algn="l" defTabSz="457200" rtl="0" eaLnBrk="1" latinLnBrk="0" hangingPunct="1">
      <a:defRPr sz="2400" kern="1200">
        <a:solidFill>
          <a:schemeClr val="tx1"/>
        </a:solidFill>
        <a:latin typeface="Times" charset="0"/>
        <a:ea typeface="ＭＳ Ｐゴシック" charset="0"/>
        <a:cs typeface="+mn-cs"/>
      </a:defRPr>
    </a:lvl8pPr>
    <a:lvl9pPr marL="3657600" algn="l" defTabSz="457200" rtl="0" eaLnBrk="1" latinLnBrk="0" hangingPunct="1">
      <a:defRPr sz="2400" kern="1200">
        <a:solidFill>
          <a:schemeClr val="tx1"/>
        </a:solidFill>
        <a:latin typeface="Times" charset="0"/>
        <a:ea typeface="ＭＳ Ｐゴシック" charset="0"/>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BDE808E-B555-56FA-75B0-352DB060435F}" name="Lutz Wilhelmy" initials="SR" userId="Lutz Wilhelmy" providerId="None"/>
  <p188:author id="{FFF007D9-72A1-1761-368E-9B0DB2E53013}" name="Stephanos" initials="S" userId="S::stephanos@shsactuarial.com::63b9db5f-8d19-468b-aa13-2edd97c64631" providerId="AD"/>
  <p188:author id="{D96EA9E7-AC94-0FAE-FE46-0234A8BB2C14}" name="Helmane, Inga" initials="HI" userId="S::ihelmane@kpmg.com::9997735f-9ce1-475f-8634-5f066bb30ce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28"/>
    <a:srgbClr val="183C6C"/>
    <a:srgbClr val="0A81C4"/>
    <a:srgbClr val="D3BD28"/>
    <a:srgbClr val="E5CE2E"/>
    <a:srgbClr val="059C85"/>
    <a:srgbClr val="000000"/>
    <a:srgbClr val="0CA0F2"/>
    <a:srgbClr val="114372"/>
    <a:srgbClr val="DDDF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7A341B-A400-4020-92B9-33C7708FCBC2}" v="133" dt="2025-09-22T15:42:29.4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69" autoAdjust="0"/>
    <p:restoredTop sz="89316" autoAdjust="0"/>
  </p:normalViewPr>
  <p:slideViewPr>
    <p:cSldViewPr snapToGrid="0" snapToObjects="1">
      <p:cViewPr varScale="1">
        <p:scale>
          <a:sx n="102" d="100"/>
          <a:sy n="102" d="100"/>
        </p:scale>
        <p:origin x="882" y="96"/>
      </p:cViewPr>
      <p:guideLst/>
    </p:cSldViewPr>
  </p:slideViewPr>
  <p:outlineViewPr>
    <p:cViewPr>
      <p:scale>
        <a:sx n="33" d="100"/>
        <a:sy n="33" d="100"/>
      </p:scale>
      <p:origin x="0" y="0"/>
    </p:cViewPr>
  </p:outlineViewPr>
  <p:notesTextViewPr>
    <p:cViewPr>
      <p:scale>
        <a:sx n="99" d="100"/>
        <a:sy n="99" d="100"/>
      </p:scale>
      <p:origin x="0" y="0"/>
    </p:cViewPr>
  </p:notesTextViewPr>
  <p:sorterViewPr>
    <p:cViewPr>
      <p:scale>
        <a:sx n="66" d="100"/>
        <a:sy n="66" d="100"/>
      </p:scale>
      <p:origin x="0" y="0"/>
    </p:cViewPr>
  </p:sorterViewPr>
  <p:notesViewPr>
    <p:cSldViewPr snapToGrid="0" snapToObjects="1">
      <p:cViewPr varScale="1">
        <p:scale>
          <a:sx n="160" d="100"/>
          <a:sy n="160" d="100"/>
        </p:scale>
        <p:origin x="3752" y="1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60F2B0-247F-2E46-9182-F7AF6491F7EE}" type="datetimeFigureOut">
              <a:rPr lang="nl-NL" smtClean="0"/>
              <a:t>23-9-2025</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040DC-8D93-D248-A30D-A93EAD59A824}" type="slidenum">
              <a:rPr lang="nl-NL" smtClean="0"/>
              <a:t>‹#›</a:t>
            </a:fld>
            <a:endParaRPr lang="nl-NL" dirty="0"/>
          </a:p>
        </p:txBody>
      </p:sp>
    </p:spTree>
    <p:extLst>
      <p:ext uri="{BB962C8B-B14F-4D97-AF65-F5344CB8AC3E}">
        <p14:creationId xmlns:p14="http://schemas.microsoft.com/office/powerpoint/2010/main" val="565073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Regular"/>
        <a:ea typeface="+mn-ea"/>
        <a:cs typeface="+mn-cs"/>
      </a:defRPr>
    </a:lvl1pPr>
    <a:lvl2pPr marL="457200" algn="l" defTabSz="914400" rtl="0" eaLnBrk="1" latinLnBrk="0" hangingPunct="1">
      <a:defRPr sz="1200" b="0" i="0" kern="1200">
        <a:solidFill>
          <a:schemeClr val="tx1"/>
        </a:solidFill>
        <a:latin typeface="Arial Regular"/>
        <a:ea typeface="+mn-ea"/>
        <a:cs typeface="+mn-cs"/>
      </a:defRPr>
    </a:lvl2pPr>
    <a:lvl3pPr marL="914400" algn="l" defTabSz="914400" rtl="0" eaLnBrk="1" latinLnBrk="0" hangingPunct="1">
      <a:defRPr sz="1200" b="0" i="0" kern="1200">
        <a:solidFill>
          <a:schemeClr val="tx1"/>
        </a:solidFill>
        <a:latin typeface="Arial Regular"/>
        <a:ea typeface="+mn-ea"/>
        <a:cs typeface="+mn-cs"/>
      </a:defRPr>
    </a:lvl3pPr>
    <a:lvl4pPr marL="1371600" algn="l" defTabSz="914400" rtl="0" eaLnBrk="1" latinLnBrk="0" hangingPunct="1">
      <a:defRPr sz="1200" b="0" i="0" kern="1200">
        <a:solidFill>
          <a:schemeClr val="tx1"/>
        </a:solidFill>
        <a:latin typeface="Arial Regular"/>
        <a:ea typeface="+mn-ea"/>
        <a:cs typeface="+mn-cs"/>
      </a:defRPr>
    </a:lvl4pPr>
    <a:lvl5pPr marL="1828800" algn="l" defTabSz="914400" rtl="0" eaLnBrk="1" latinLnBrk="0" hangingPunct="1">
      <a:defRPr sz="1200" b="0" i="0" kern="1200">
        <a:solidFill>
          <a:schemeClr val="tx1"/>
        </a:solidFill>
        <a:latin typeface="Arial Regular"/>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actuary.eu/papers/aae-responses-to-stakeholder-consultation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1</a:t>
            </a:fld>
            <a:endParaRPr lang="nl-NL" dirty="0"/>
          </a:p>
        </p:txBody>
      </p:sp>
    </p:spTree>
    <p:extLst>
      <p:ext uri="{BB962C8B-B14F-4D97-AF65-F5344CB8AC3E}">
        <p14:creationId xmlns:p14="http://schemas.microsoft.com/office/powerpoint/2010/main" val="693709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F2E08-82D6-A471-AAC2-2E063215C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36C7A6-B517-35A2-FFB9-A68008C7A5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A55EE8-B16F-CD79-E3DC-F480712B904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4E52C9C-C7CE-3AAB-CB9A-913E6F1B7010}"/>
              </a:ext>
            </a:extLst>
          </p:cNvPr>
          <p:cNvSpPr>
            <a:spLocks noGrp="1"/>
          </p:cNvSpPr>
          <p:nvPr>
            <p:ph type="sldNum" sz="quarter" idx="5"/>
          </p:nvPr>
        </p:nvSpPr>
        <p:spPr/>
        <p:txBody>
          <a:bodyPr/>
          <a:lstStyle/>
          <a:p>
            <a:fld id="{1E9040DC-8D93-D248-A30D-A93EAD59A824}" type="slidenum">
              <a:rPr lang="nl-NL" smtClean="0"/>
              <a:t>20</a:t>
            </a:fld>
            <a:endParaRPr lang="nl-NL" dirty="0"/>
          </a:p>
        </p:txBody>
      </p:sp>
    </p:spTree>
    <p:extLst>
      <p:ext uri="{BB962C8B-B14F-4D97-AF65-F5344CB8AC3E}">
        <p14:creationId xmlns:p14="http://schemas.microsoft.com/office/powerpoint/2010/main" val="2107125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BF6FB-81E8-7233-9586-2FEF06A2D3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A21602-132C-7588-766A-AE83DCC49C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231A74-B8C6-C859-F7FF-A080D25A285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D3B5D2C-296B-9F5E-8817-6F08CD7C4D00}"/>
              </a:ext>
            </a:extLst>
          </p:cNvPr>
          <p:cNvSpPr>
            <a:spLocks noGrp="1"/>
          </p:cNvSpPr>
          <p:nvPr>
            <p:ph type="sldNum" sz="quarter" idx="5"/>
          </p:nvPr>
        </p:nvSpPr>
        <p:spPr/>
        <p:txBody>
          <a:bodyPr/>
          <a:lstStyle/>
          <a:p>
            <a:fld id="{1E9040DC-8D93-D248-A30D-A93EAD59A824}" type="slidenum">
              <a:rPr lang="nl-NL" smtClean="0"/>
              <a:t>21</a:t>
            </a:fld>
            <a:endParaRPr lang="nl-NL" dirty="0"/>
          </a:p>
        </p:txBody>
      </p:sp>
    </p:spTree>
    <p:extLst>
      <p:ext uri="{BB962C8B-B14F-4D97-AF65-F5344CB8AC3E}">
        <p14:creationId xmlns:p14="http://schemas.microsoft.com/office/powerpoint/2010/main" val="1774782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8D1F3-319D-F376-9F56-1D7203F6D3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484626-EEF0-CA62-E31B-82443DFD1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C1D614-5B1D-6B63-6B48-E41B756F5AE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C305BD0-7FA9-2DC9-D481-D009078C9C21}"/>
              </a:ext>
            </a:extLst>
          </p:cNvPr>
          <p:cNvSpPr>
            <a:spLocks noGrp="1"/>
          </p:cNvSpPr>
          <p:nvPr>
            <p:ph type="sldNum" sz="quarter" idx="5"/>
          </p:nvPr>
        </p:nvSpPr>
        <p:spPr/>
        <p:txBody>
          <a:bodyPr/>
          <a:lstStyle/>
          <a:p>
            <a:fld id="{1E9040DC-8D93-D248-A30D-A93EAD59A824}" type="slidenum">
              <a:rPr lang="nl-NL" smtClean="0"/>
              <a:t>22</a:t>
            </a:fld>
            <a:endParaRPr lang="nl-NL" dirty="0"/>
          </a:p>
        </p:txBody>
      </p:sp>
    </p:spTree>
    <p:extLst>
      <p:ext uri="{BB962C8B-B14F-4D97-AF65-F5344CB8AC3E}">
        <p14:creationId xmlns:p14="http://schemas.microsoft.com/office/powerpoint/2010/main" val="31346938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79015-7814-72D4-5B9F-A6D0E518DC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F73064-950D-7183-BD66-0E7AE60636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957DE8-DAB0-066B-D5EB-45CA586616A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911D51E-5279-D033-6F58-4769B164EF83}"/>
              </a:ext>
            </a:extLst>
          </p:cNvPr>
          <p:cNvSpPr>
            <a:spLocks noGrp="1"/>
          </p:cNvSpPr>
          <p:nvPr>
            <p:ph type="sldNum" sz="quarter" idx="5"/>
          </p:nvPr>
        </p:nvSpPr>
        <p:spPr/>
        <p:txBody>
          <a:bodyPr/>
          <a:lstStyle/>
          <a:p>
            <a:fld id="{1E9040DC-8D93-D248-A30D-A93EAD59A824}" type="slidenum">
              <a:rPr lang="nl-NL" smtClean="0"/>
              <a:t>23</a:t>
            </a:fld>
            <a:endParaRPr lang="nl-NL" dirty="0"/>
          </a:p>
        </p:txBody>
      </p:sp>
    </p:spTree>
    <p:extLst>
      <p:ext uri="{BB962C8B-B14F-4D97-AF65-F5344CB8AC3E}">
        <p14:creationId xmlns:p14="http://schemas.microsoft.com/office/powerpoint/2010/main" val="1295451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6</a:t>
            </a:fld>
            <a:endParaRPr lang="nl-NL" dirty="0"/>
          </a:p>
        </p:txBody>
      </p:sp>
    </p:spTree>
    <p:extLst>
      <p:ext uri="{BB962C8B-B14F-4D97-AF65-F5344CB8AC3E}">
        <p14:creationId xmlns:p14="http://schemas.microsoft.com/office/powerpoint/2010/main" val="815691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1st circle: </a:t>
            </a:r>
            <a:r>
              <a:rPr lang="en-US" sz="1800" dirty="0">
                <a:effectLst/>
                <a:latin typeface="Segoe UI" panose="020B0502040204020203" pitchFamily="34" charset="0"/>
              </a:rPr>
              <a:t>the review and improvement of the AAE consultation process, showcasing our commitment to be more effective and efficient in using our European voice. (note the number includes two informal EIOPA consultations).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800" dirty="0">
              <a:effectLst/>
              <a:latin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800" dirty="0">
                <a:effectLst/>
                <a:latin typeface="Segoe UI" panose="020B0502040204020203" pitchFamily="34" charset="0"/>
              </a:rPr>
              <a:t>2</a:t>
            </a:r>
            <a:r>
              <a:rPr lang="en-US" sz="1800" baseline="30000" dirty="0">
                <a:effectLst/>
                <a:latin typeface="Segoe UI" panose="020B0502040204020203" pitchFamily="34" charset="0"/>
              </a:rPr>
              <a:t>nd</a:t>
            </a:r>
            <a:r>
              <a:rPr lang="en-US" sz="1800" dirty="0">
                <a:effectLst/>
                <a:latin typeface="Segoe UI" panose="020B0502040204020203" pitchFamily="34" charset="0"/>
              </a:rPr>
              <a:t> circle: Reference the influential work of actuaries in shaping these two pieces of legislation. Reinforce the message about our involvement in the review of SII through consultations and publications and that we are currently providing our technical advice in the shaping of regulatory standards and guidelines. The work is on-going.</a:t>
            </a:r>
            <a:br>
              <a:rPr lang="en-US" sz="1800" dirty="0">
                <a:effectLst/>
                <a:latin typeface="Segoe UI" panose="020B0502040204020203" pitchFamily="34" charset="0"/>
              </a:rPr>
            </a:br>
            <a:br>
              <a:rPr lang="en-US" sz="1800" dirty="0">
                <a:effectLst/>
                <a:latin typeface="Segoe UI" panose="020B0502040204020203" pitchFamily="34" charset="0"/>
              </a:rPr>
            </a:br>
            <a:r>
              <a:rPr lang="en-US" sz="1800" dirty="0">
                <a:effectLst/>
                <a:latin typeface="Segoe UI" panose="020B0502040204020203" pitchFamily="34" charset="0"/>
              </a:rPr>
              <a:t>- Note EC signaled recently they are starting on the review of IORPII. This will be one of the priorities for the commission and the AAE in the next 12 months.</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lang="en-US" sz="18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ndParaRPr>
          </a:p>
          <a:p>
            <a:r>
              <a:rPr lang="en-GB" dirty="0"/>
              <a:t>- For Stakeholder representation you can mention that EIOPA has reached out to us to provide input for the 2025 Pan-European Pensions Stress Test. They have also reached out to us to have a discussion on </a:t>
            </a:r>
            <a:r>
              <a:rPr lang="en-US" dirty="0"/>
              <a:t>the fair treatment of individuals with chronic diseases or medical conditions in the insurance sector (specifically HIV, diabetes and pregnancy etc.)</a:t>
            </a:r>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7</a:t>
            </a:fld>
            <a:endParaRPr lang="nl-NL"/>
          </a:p>
        </p:txBody>
      </p:sp>
    </p:spTree>
    <p:extLst>
      <p:ext uri="{BB962C8B-B14F-4D97-AF65-F5344CB8AC3E}">
        <p14:creationId xmlns:p14="http://schemas.microsoft.com/office/powerpoint/2010/main" val="1470675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AAE responses to stakeholder consultations - Actuarial Association of Europe</a:t>
            </a:r>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8</a:t>
            </a:fld>
            <a:endParaRPr lang="nl-NL" dirty="0"/>
          </a:p>
        </p:txBody>
      </p:sp>
    </p:spTree>
    <p:extLst>
      <p:ext uri="{BB962C8B-B14F-4D97-AF65-F5344CB8AC3E}">
        <p14:creationId xmlns:p14="http://schemas.microsoft.com/office/powerpoint/2010/main" val="2045819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a:t>
            </a:r>
            <a:r>
              <a:rPr lang="en-GB" baseline="30000" dirty="0"/>
              <a:t>st</a:t>
            </a:r>
            <a:r>
              <a:rPr lang="en-GB" dirty="0"/>
              <a:t> bubble: emphasize recent paper and ask audience to scan QR code to read it</a:t>
            </a:r>
          </a:p>
          <a:p>
            <a:endParaRPr lang="en-GB" dirty="0"/>
          </a:p>
          <a:p>
            <a:r>
              <a:rPr lang="en-GB" dirty="0"/>
              <a:t>2</a:t>
            </a:r>
            <a:r>
              <a:rPr lang="en-GB" baseline="30000" dirty="0"/>
              <a:t>nd</a:t>
            </a:r>
            <a:r>
              <a:rPr lang="en-GB" dirty="0"/>
              <a:t> bubble: participation in the events organized by local associations (virtually, in-person); Liasson discussions</a:t>
            </a:r>
          </a:p>
          <a:p>
            <a:endParaRPr lang="en-GB" dirty="0"/>
          </a:p>
          <a:p>
            <a:r>
              <a:rPr lang="en-GB" dirty="0"/>
              <a:t>3</a:t>
            </a:r>
            <a:r>
              <a:rPr lang="en-GB" baseline="30000" dirty="0"/>
              <a:t>rd</a:t>
            </a:r>
            <a:r>
              <a:rPr lang="en-GB" dirty="0"/>
              <a:t> bubble: Note the review of the model code of professional conduct which was set out for consultation to FMAs</a:t>
            </a:r>
          </a:p>
        </p:txBody>
      </p:sp>
      <p:sp>
        <p:nvSpPr>
          <p:cNvPr id="4" name="Slide Number Placeholder 3"/>
          <p:cNvSpPr>
            <a:spLocks noGrp="1"/>
          </p:cNvSpPr>
          <p:nvPr>
            <p:ph type="sldNum" sz="quarter" idx="5"/>
          </p:nvPr>
        </p:nvSpPr>
        <p:spPr/>
        <p:txBody>
          <a:bodyPr/>
          <a:lstStyle/>
          <a:p>
            <a:fld id="{1E9040DC-8D93-D248-A30D-A93EAD59A824}" type="slidenum">
              <a:rPr lang="nl-NL" smtClean="0"/>
              <a:t>10</a:t>
            </a:fld>
            <a:endParaRPr lang="nl-NL"/>
          </a:p>
        </p:txBody>
      </p:sp>
    </p:spTree>
    <p:extLst>
      <p:ext uri="{BB962C8B-B14F-4D97-AF65-F5344CB8AC3E}">
        <p14:creationId xmlns:p14="http://schemas.microsoft.com/office/powerpoint/2010/main" val="1354606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a:t>
            </a:r>
            <a:r>
              <a:rPr lang="en-GB" baseline="30000" dirty="0"/>
              <a:t>st</a:t>
            </a:r>
            <a:r>
              <a:rPr lang="en-GB" dirty="0"/>
              <a:t> circle: </a:t>
            </a:r>
            <a:r>
              <a:rPr lang="en-US" sz="1800" dirty="0">
                <a:effectLst/>
                <a:latin typeface="Segoe UI" panose="020B0502040204020203" pitchFamily="34" charset="0"/>
              </a:rPr>
              <a:t>But also through contributions in other events such as Convention A. Also, through the organisation of webinars. You can mention here the 2 webinars planned for Q4 2024 (Insurance and Professionalism Committee).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egoe UI" panose="020B0502040204020203" pitchFamily="34" charset="0"/>
              </a:rPr>
              <a:t>Last bullet point in the textbox: You can reference back to consultations. FMAs working together to address European Issues and in the end help each other address the challenges of the future.</a:t>
            </a:r>
            <a:endParaRPr lang="en-US" sz="18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11</a:t>
            </a:fld>
            <a:endParaRPr lang="nl-NL" dirty="0"/>
          </a:p>
        </p:txBody>
      </p:sp>
    </p:spTree>
    <p:extLst>
      <p:ext uri="{BB962C8B-B14F-4D97-AF65-F5344CB8AC3E}">
        <p14:creationId xmlns:p14="http://schemas.microsoft.com/office/powerpoint/2010/main" val="560186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13</a:t>
            </a:fld>
            <a:endParaRPr lang="nl-NL" dirty="0"/>
          </a:p>
        </p:txBody>
      </p:sp>
    </p:spTree>
    <p:extLst>
      <p:ext uri="{BB962C8B-B14F-4D97-AF65-F5344CB8AC3E}">
        <p14:creationId xmlns:p14="http://schemas.microsoft.com/office/powerpoint/2010/main" val="3790100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1E9040DC-8D93-D248-A30D-A93EAD59A824}" type="slidenum">
              <a:rPr lang="nl-NL" smtClean="0"/>
              <a:t>18</a:t>
            </a:fld>
            <a:endParaRPr lang="nl-NL" dirty="0"/>
          </a:p>
        </p:txBody>
      </p:sp>
    </p:spTree>
    <p:extLst>
      <p:ext uri="{BB962C8B-B14F-4D97-AF65-F5344CB8AC3E}">
        <p14:creationId xmlns:p14="http://schemas.microsoft.com/office/powerpoint/2010/main" val="1117730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Key message: </a:t>
            </a:r>
            <a:r>
              <a:rPr lang="en-US" sz="1800" dirty="0">
                <a:effectLst/>
                <a:latin typeface="Segoe UI" panose="020B0502040204020203" pitchFamily="34" charset="0"/>
              </a:rPr>
              <a:t>We will continue to do what we do and more. Emphasize these are some of our priorities and projects. Not all of them.</a:t>
            </a:r>
            <a:endParaRPr lang="en-US" sz="1800" dirty="0">
              <a:effectLst/>
              <a:latin typeface="Arial" panose="020B0604020202020204" pitchFamily="34" charset="0"/>
            </a:endParaRPr>
          </a:p>
          <a:p>
            <a:endParaRPr lang="en-GB"/>
          </a:p>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19</a:t>
            </a:fld>
            <a:endParaRPr lang="nl-NL"/>
          </a:p>
        </p:txBody>
      </p:sp>
    </p:spTree>
    <p:extLst>
      <p:ext uri="{BB962C8B-B14F-4D97-AF65-F5344CB8AC3E}">
        <p14:creationId xmlns:p14="http://schemas.microsoft.com/office/powerpoint/2010/main" val="23233741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0_Titeldia 1">
    <p:spTree>
      <p:nvGrpSpPr>
        <p:cNvPr id="1" name=""/>
        <p:cNvGrpSpPr/>
        <p:nvPr/>
      </p:nvGrpSpPr>
      <p:grpSpPr>
        <a:xfrm>
          <a:off x="0" y="0"/>
          <a:ext cx="0" cy="0"/>
          <a:chOff x="0" y="0"/>
          <a:chExt cx="0" cy="0"/>
        </a:xfrm>
      </p:grpSpPr>
      <p:pic>
        <p:nvPicPr>
          <p:cNvPr id="14" name="Afbeelding 13">
            <a:extLst>
              <a:ext uri="{FF2B5EF4-FFF2-40B4-BE49-F238E27FC236}">
                <a16:creationId xmlns:a16="http://schemas.microsoft.com/office/drawing/2014/main" id="{58BD9495-C252-CB48-87C4-AA2B3A5D2F12}"/>
              </a:ext>
            </a:extLst>
          </p:cNvPr>
          <p:cNvPicPr>
            <a:picLocks noChangeAspect="1"/>
          </p:cNvPicPr>
          <p:nvPr userDrawn="1"/>
        </p:nvPicPr>
        <p:blipFill>
          <a:blip r:embed="rId2"/>
          <a:stretch>
            <a:fillRect/>
          </a:stretch>
        </p:blipFill>
        <p:spPr>
          <a:xfrm>
            <a:off x="236248" y="12249"/>
            <a:ext cx="6483234" cy="5143500"/>
          </a:xfrm>
          <a:prstGeom prst="rect">
            <a:avLst/>
          </a:prstGeom>
        </p:spPr>
      </p:pic>
      <p:sp>
        <p:nvSpPr>
          <p:cNvPr id="13316" name="Rectangle 4"/>
          <p:cNvSpPr>
            <a:spLocks noGrp="1" noChangeArrowheads="1"/>
          </p:cNvSpPr>
          <p:nvPr>
            <p:ph type="subTitle" idx="1" hasCustomPrompt="1"/>
          </p:nvPr>
        </p:nvSpPr>
        <p:spPr>
          <a:xfrm>
            <a:off x="1050923" y="2195146"/>
            <a:ext cx="7006795" cy="344710"/>
          </a:xfrm>
          <a:extLst>
            <a:ext uri="{909E8E84-426E-40dd-AFC4-6F175D3DCCD1}">
              <a14:hiddenFill xmlns:a14="http://schemas.microsoft.com/office/drawing/2010/main" xmlns="">
                <a:solidFill>
                  <a:schemeClr val="accent1"/>
                </a:solidFill>
              </a14:hiddenFill>
            </a:ext>
          </a:extLst>
        </p:spPr>
        <p:txBody>
          <a:bodyPr wrap="square">
            <a:normAutofit/>
          </a:bodyPr>
          <a:lstStyle>
            <a:lvl1pPr marL="0" indent="0">
              <a:defRPr sz="2000" baseline="0"/>
            </a:lvl1pPr>
          </a:lstStyle>
          <a:p>
            <a:pPr lvl="0"/>
            <a:r>
              <a:rPr lang="nl-NL" noProof="0"/>
              <a:t>Click </a:t>
            </a:r>
            <a:r>
              <a:rPr lang="nl-NL" noProof="0" err="1"/>
              <a:t>to</a:t>
            </a:r>
            <a:r>
              <a:rPr lang="nl-NL" noProof="0"/>
              <a:t> </a:t>
            </a:r>
            <a:r>
              <a:rPr lang="nl-NL" noProof="0" err="1"/>
              <a:t>edit</a:t>
            </a:r>
            <a:r>
              <a:rPr lang="nl-NL" noProof="0"/>
              <a:t> </a:t>
            </a:r>
            <a:r>
              <a:rPr lang="nl-NL" noProof="0" err="1"/>
              <a:t>the</a:t>
            </a:r>
            <a:r>
              <a:rPr lang="nl-NL" noProof="0"/>
              <a:t> </a:t>
            </a:r>
            <a:r>
              <a:rPr lang="nl-NL" noProof="0" err="1"/>
              <a:t>subtitle</a:t>
            </a:r>
            <a:r>
              <a:rPr lang="nl-NL" noProof="0"/>
              <a:t> </a:t>
            </a:r>
            <a:r>
              <a:rPr lang="nl-NL" noProof="0" err="1"/>
              <a:t>style</a:t>
            </a:r>
            <a:r>
              <a:rPr lang="nl-NL" noProof="0"/>
              <a:t> of </a:t>
            </a:r>
            <a:r>
              <a:rPr lang="nl-NL" noProof="0" err="1"/>
              <a:t>the</a:t>
            </a:r>
            <a:r>
              <a:rPr lang="nl-NL" noProof="0"/>
              <a:t> model</a:t>
            </a:r>
            <a:endParaRPr lang="en-GB" noProof="0"/>
          </a:p>
        </p:txBody>
      </p:sp>
      <p:sp>
        <p:nvSpPr>
          <p:cNvPr id="13317" name="Text Box 5"/>
          <p:cNvSpPr txBox="1">
            <a:spLocks noChangeArrowheads="1"/>
          </p:cNvSpPr>
          <p:nvPr/>
        </p:nvSpPr>
        <p:spPr bwMode="auto">
          <a:xfrm>
            <a:off x="1050925" y="3895725"/>
            <a:ext cx="240450" cy="3005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69056" tIns="34529" rIns="69056" bIns="3452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1500">
              <a:latin typeface="Trebuchet MS" charset="0"/>
            </a:endParaRPr>
          </a:p>
        </p:txBody>
      </p:sp>
      <p:sp>
        <p:nvSpPr>
          <p:cNvPr id="13320" name="Rectangle 8"/>
          <p:cNvSpPr>
            <a:spLocks noGrp="1" noChangeArrowheads="1"/>
          </p:cNvSpPr>
          <p:nvPr>
            <p:ph type="dt" sz="quarter" idx="2"/>
          </p:nvPr>
        </p:nvSpPr>
        <p:spPr bwMode="auto">
          <a:xfrm>
            <a:off x="1828800" y="4512908"/>
            <a:ext cx="6538304" cy="287691"/>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050" b="0" i="0">
                <a:solidFill>
                  <a:srgbClr val="003741"/>
                </a:solidFill>
                <a:latin typeface="Arial Regular"/>
              </a:defRPr>
            </a:lvl1pPr>
          </a:lstStyle>
          <a:p>
            <a:endParaRPr lang="en-GB"/>
          </a:p>
        </p:txBody>
      </p:sp>
      <p:pic>
        <p:nvPicPr>
          <p:cNvPr id="11" name="Afbeelding 10">
            <a:extLst>
              <a:ext uri="{FF2B5EF4-FFF2-40B4-BE49-F238E27FC236}">
                <a16:creationId xmlns:a16="http://schemas.microsoft.com/office/drawing/2014/main" id="{1906CD6A-6B92-4946-B806-CE5E07135D70}"/>
              </a:ext>
            </a:extLst>
          </p:cNvPr>
          <p:cNvPicPr>
            <a:picLocks noChangeAspect="1"/>
          </p:cNvPicPr>
          <p:nvPr userDrawn="1"/>
        </p:nvPicPr>
        <p:blipFill>
          <a:blip r:embed="rId3"/>
          <a:stretch>
            <a:fillRect/>
          </a:stretch>
        </p:blipFill>
        <p:spPr>
          <a:xfrm>
            <a:off x="6142927" y="98467"/>
            <a:ext cx="2664734" cy="528542"/>
          </a:xfrm>
          <a:prstGeom prst="rect">
            <a:avLst/>
          </a:prstGeom>
        </p:spPr>
      </p:pic>
      <p:sp>
        <p:nvSpPr>
          <p:cNvPr id="18" name="Rechthoek 17">
            <a:extLst>
              <a:ext uri="{FF2B5EF4-FFF2-40B4-BE49-F238E27FC236}">
                <a16:creationId xmlns:a16="http://schemas.microsoft.com/office/drawing/2014/main" id="{DCD227F9-2638-3E4D-B8B6-0DD9D4C4ECD8}"/>
              </a:ext>
            </a:extLst>
          </p:cNvPr>
          <p:cNvSpPr/>
          <p:nvPr userDrawn="1"/>
        </p:nvSpPr>
        <p:spPr bwMode="auto">
          <a:xfrm>
            <a:off x="0" y="4917824"/>
            <a:ext cx="9144000" cy="2448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NL" sz="2400" b="0" i="0" u="none" strike="noStrike" cap="none" normalizeH="0" baseline="0">
              <a:ln>
                <a:noFill/>
              </a:ln>
              <a:solidFill>
                <a:schemeClr val="tx1"/>
              </a:solidFill>
              <a:effectLst/>
              <a:latin typeface="Times" charset="0"/>
              <a:ea typeface="ＭＳ Ｐゴシック" charset="0"/>
            </a:endParaRPr>
          </a:p>
        </p:txBody>
      </p:sp>
      <p:pic>
        <p:nvPicPr>
          <p:cNvPr id="19" name="Afbeelding 18">
            <a:extLst>
              <a:ext uri="{FF2B5EF4-FFF2-40B4-BE49-F238E27FC236}">
                <a16:creationId xmlns:a16="http://schemas.microsoft.com/office/drawing/2014/main" id="{AE9D36F7-E6B6-6B4C-9002-77F4163404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28330" y="4973033"/>
            <a:ext cx="2419200" cy="100800"/>
          </a:xfrm>
          <a:prstGeom prst="rect">
            <a:avLst/>
          </a:prstGeom>
        </p:spPr>
      </p:pic>
      <p:sp>
        <p:nvSpPr>
          <p:cNvPr id="13" name="Titel 1">
            <a:extLst>
              <a:ext uri="{FF2B5EF4-FFF2-40B4-BE49-F238E27FC236}">
                <a16:creationId xmlns:a16="http://schemas.microsoft.com/office/drawing/2014/main" id="{927F31EE-848E-2E44-8C4C-DA1DAC14515E}"/>
              </a:ext>
            </a:extLst>
          </p:cNvPr>
          <p:cNvSpPr>
            <a:spLocks noGrp="1"/>
          </p:cNvSpPr>
          <p:nvPr>
            <p:ph type="title" hasCustomPrompt="1"/>
          </p:nvPr>
        </p:nvSpPr>
        <p:spPr>
          <a:xfrm>
            <a:off x="1050924" y="1193666"/>
            <a:ext cx="7006795" cy="486294"/>
          </a:xfrm>
          <a:prstGeom prst="rect">
            <a:avLst/>
          </a:prstGeom>
        </p:spPr>
        <p:txBody>
          <a:bodyPr>
            <a:normAutofit/>
          </a:bodyPr>
          <a:lstStyle>
            <a:lvl1pPr>
              <a:defRPr sz="3000" baseline="0"/>
            </a:lvl1pPr>
          </a:lstStyle>
          <a:p>
            <a:r>
              <a:rPr lang="nl-NL" err="1"/>
              <a:t>Edit</a:t>
            </a:r>
            <a:r>
              <a:rPr lang="nl-NL"/>
              <a:t> </a:t>
            </a:r>
            <a:r>
              <a:rPr lang="nl-NL" err="1"/>
              <a:t>title</a:t>
            </a:r>
            <a:r>
              <a:rPr lang="nl-NL"/>
              <a:t> </a:t>
            </a:r>
            <a:r>
              <a:rPr lang="nl-NL" err="1"/>
              <a:t>style</a:t>
            </a:r>
            <a:r>
              <a:rPr lang="nl-NL"/>
              <a:t> of model</a:t>
            </a:r>
          </a:p>
        </p:txBody>
      </p:sp>
    </p:spTree>
    <p:extLst>
      <p:ext uri="{BB962C8B-B14F-4D97-AF65-F5344CB8AC3E}">
        <p14:creationId xmlns:p14="http://schemas.microsoft.com/office/powerpoint/2010/main" val="1524671236"/>
      </p:ext>
    </p:extLst>
  </p:cSld>
  <p:clrMapOvr>
    <a:masterClrMapping/>
  </p:clrMapOvr>
  <p:transition spd="med">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b_Two columns without title">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652786" y="639497"/>
            <a:ext cx="7829550" cy="4022740"/>
          </a:xfrm>
        </p:spPr>
        <p:txBody>
          <a:bodyPr numCol="2" spcCol="540000">
            <a:normAutofit/>
          </a:bodyPr>
          <a:lstStyle>
            <a:lvl1pPr marL="0" indent="0" algn="l">
              <a:spcBef>
                <a:spcPts val="0"/>
              </a:spcBef>
              <a:spcAft>
                <a:spcPts val="900"/>
              </a:spcAft>
              <a:defRPr sz="1600" baseline="0"/>
            </a:lvl1pPr>
            <a:lvl2pPr marL="189000" indent="-189000">
              <a:spcBef>
                <a:spcPts val="0"/>
              </a:spcBef>
              <a:spcAft>
                <a:spcPts val="900"/>
              </a:spcAft>
              <a:defRPr sz="1600" baseline="0"/>
            </a:lvl2pPr>
            <a:lvl3pPr marL="378000" indent="-189000">
              <a:spcBef>
                <a:spcPts val="0"/>
              </a:spcBef>
              <a:spcAft>
                <a:spcPts val="900"/>
              </a:spcAft>
              <a:defRPr sz="1600" baseline="0"/>
            </a:lvl3pPr>
            <a:lvl4pPr indent="-189000">
              <a:spcBef>
                <a:spcPts val="0"/>
              </a:spcBef>
              <a:spcAft>
                <a:spcPts val="900"/>
              </a:spcAft>
              <a:defRPr sz="1600" baseline="0"/>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Tree>
    <p:extLst>
      <p:ext uri="{BB962C8B-B14F-4D97-AF65-F5344CB8AC3E}">
        <p14:creationId xmlns:p14="http://schemas.microsoft.com/office/powerpoint/2010/main" val="1977194033"/>
      </p:ext>
    </p:extLst>
  </p:cSld>
  <p:clrMapOvr>
    <a:masterClrMapping/>
  </p:clrMapOvr>
  <p:transition spd="med">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el and three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52786" y="576000"/>
            <a:ext cx="7829550" cy="486294"/>
          </a:xfrm>
          <a:prstGeom prst="rect">
            <a:avLst/>
          </a:prstGeom>
        </p:spPr>
        <p:txBody>
          <a:bodyPr>
            <a:normAutofit/>
          </a:bodyPr>
          <a:lstStyle>
            <a:lvl1pPr>
              <a:defRPr sz="24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651600" y="1080000"/>
            <a:ext cx="7829550" cy="3600000"/>
          </a:xfrm>
        </p:spPr>
        <p:txBody>
          <a:bodyPr numCol="3" spcCol="360000">
            <a:normAutofit/>
          </a:bodyPr>
          <a:lstStyle>
            <a:lvl1pPr marL="0" indent="0" algn="l">
              <a:spcBef>
                <a:spcPts val="0"/>
              </a:spcBef>
              <a:spcAft>
                <a:spcPts val="800"/>
              </a:spcAft>
              <a:defRPr sz="1400" baseline="0"/>
            </a:lvl1pPr>
            <a:lvl2pPr marL="189000" indent="-189000">
              <a:spcBef>
                <a:spcPts val="0"/>
              </a:spcBef>
              <a:spcAft>
                <a:spcPts val="800"/>
              </a:spcAft>
              <a:defRPr sz="1400" baseline="0"/>
            </a:lvl2pPr>
            <a:lvl3pPr marL="378000" indent="-189000">
              <a:spcBef>
                <a:spcPts val="0"/>
              </a:spcBef>
              <a:spcAft>
                <a:spcPts val="800"/>
              </a:spcAft>
              <a:defRPr sz="1400" baseline="0"/>
            </a:lvl3pPr>
            <a:lvl4pPr indent="-189000">
              <a:spcBef>
                <a:spcPts val="0"/>
              </a:spcBef>
              <a:spcAft>
                <a:spcPts val="800"/>
              </a:spcAft>
              <a:defRPr sz="1400" baseline="0"/>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Tree>
    <p:extLst>
      <p:ext uri="{BB962C8B-B14F-4D97-AF65-F5344CB8AC3E}">
        <p14:creationId xmlns:p14="http://schemas.microsoft.com/office/powerpoint/2010/main" val="3227982598"/>
      </p:ext>
    </p:extLst>
  </p:cSld>
  <p:clrMapOvr>
    <a:masterClrMapping/>
  </p:clrMapOvr>
  <p:transition spd="med">
    <p:pull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el, subtitel and imag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52786" y="137335"/>
            <a:ext cx="6065060" cy="257804"/>
          </a:xfrm>
          <a:prstGeom prst="rect">
            <a:avLst/>
          </a:prstGeom>
        </p:spPr>
        <p:txBody>
          <a:bodyPr>
            <a:normAutofit/>
          </a:bodyPr>
          <a:lstStyle>
            <a:lvl1pPr>
              <a:defRPr sz="18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8" name="Tijdelijke aanduiding voor afbeelding 7">
            <a:extLst>
              <a:ext uri="{FF2B5EF4-FFF2-40B4-BE49-F238E27FC236}">
                <a16:creationId xmlns:a16="http://schemas.microsoft.com/office/drawing/2014/main" id="{E3BFF713-62EC-3A49-98A5-89978E8AEE27}"/>
              </a:ext>
            </a:extLst>
          </p:cNvPr>
          <p:cNvSpPr>
            <a:spLocks noGrp="1"/>
          </p:cNvSpPr>
          <p:nvPr>
            <p:ph type="pic" sz="quarter" idx="16" hasCustomPrompt="1"/>
          </p:nvPr>
        </p:nvSpPr>
        <p:spPr>
          <a:xfrm>
            <a:off x="652786" y="655551"/>
            <a:ext cx="7827962" cy="3976688"/>
          </a:xfrm>
          <a:prstGeom prst="roundRect">
            <a:avLst/>
          </a:prstGeom>
          <a:solidFill>
            <a:schemeClr val="bg1">
              <a:lumMod val="95000"/>
            </a:schemeClr>
          </a:solidFill>
        </p:spPr>
        <p:txBody>
          <a:bodyPr/>
          <a:lstStyle/>
          <a:p>
            <a:r>
              <a:rPr lang="en-GB" dirty="0"/>
              <a:t>Image</a:t>
            </a:r>
          </a:p>
        </p:txBody>
      </p:sp>
    </p:spTree>
  </p:cSld>
  <p:clrMapOvr>
    <a:masterClrMapping/>
  </p:clrMapOvr>
  <p:transition spd="med">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Empty">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Tree>
    <p:extLst>
      <p:ext uri="{BB962C8B-B14F-4D97-AF65-F5344CB8AC3E}">
        <p14:creationId xmlns:p14="http://schemas.microsoft.com/office/powerpoint/2010/main" val="2186414055"/>
      </p:ext>
    </p:extLst>
  </p:cSld>
  <p:clrMapOvr>
    <a:masterClrMapping/>
  </p:clrMapOvr>
  <p:transition spd="med">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Kop en veel tekst 2">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2400"/>
            </a:lvl1pPr>
          </a:lstStyle>
          <a:p>
            <a:r>
              <a:rPr lang="nl-NL" dirty="0"/>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p:nvPr>
        </p:nvSpPr>
        <p:spPr>
          <a:xfrm>
            <a:off x="651600" y="1032236"/>
            <a:ext cx="7829550" cy="3780000"/>
          </a:xfrm>
        </p:spPr>
        <p:txBody>
          <a:bodyPr>
            <a:noAutofit/>
          </a:bodyPr>
          <a:lstStyle>
            <a:lvl1pPr marL="0" indent="0" algn="l">
              <a:lnSpc>
                <a:spcPts val="1950"/>
              </a:lnSpc>
              <a:spcBef>
                <a:spcPts val="0"/>
              </a:spcBef>
              <a:defRPr sz="1500"/>
            </a:lvl1pPr>
            <a:lvl2pPr marL="188996" indent="-188996">
              <a:lnSpc>
                <a:spcPts val="1950"/>
              </a:lnSpc>
              <a:spcBef>
                <a:spcPts val="0"/>
              </a:spcBef>
              <a:defRPr sz="1500"/>
            </a:lvl2pPr>
            <a:lvl3pPr marL="377990" indent="-188996">
              <a:lnSpc>
                <a:spcPts val="1950"/>
              </a:lnSpc>
              <a:spcBef>
                <a:spcPts val="0"/>
              </a:spcBef>
              <a:defRPr sz="1500"/>
            </a:lvl3pPr>
            <a:lvl4pPr indent="-188996">
              <a:lnSpc>
                <a:spcPts val="1950"/>
              </a:lnSpc>
              <a:spcBef>
                <a:spcPts val="0"/>
              </a:spcBef>
              <a:defRPr sz="1500"/>
            </a:lvl4pPr>
            <a:lvl5pPr>
              <a:spcBef>
                <a:spcPts val="0"/>
              </a:spcBef>
              <a:defRPr/>
            </a:lvl5p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p:txBody>
      </p:sp>
    </p:spTree>
    <p:extLst>
      <p:ext uri="{BB962C8B-B14F-4D97-AF65-F5344CB8AC3E}">
        <p14:creationId xmlns:p14="http://schemas.microsoft.com/office/powerpoint/2010/main" val="707542617"/>
      </p:ext>
    </p:extLst>
  </p:cSld>
  <p:clrMapOvr>
    <a:masterClrMapping/>
  </p:clrMapOvr>
  <p:transition spd="med">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0_Titeldia 2">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1B8093E3-7836-0546-9899-B25DD68255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686" y="720000"/>
            <a:ext cx="9163610" cy="1429523"/>
          </a:xfrm>
          <a:prstGeom prst="rect">
            <a:avLst/>
          </a:prstGeom>
        </p:spPr>
      </p:pic>
      <p:sp>
        <p:nvSpPr>
          <p:cNvPr id="13316" name="Rectangle 4"/>
          <p:cNvSpPr>
            <a:spLocks noGrp="1" noChangeArrowheads="1"/>
          </p:cNvSpPr>
          <p:nvPr>
            <p:ph type="subTitle" idx="1" hasCustomPrompt="1"/>
          </p:nvPr>
        </p:nvSpPr>
        <p:spPr>
          <a:xfrm>
            <a:off x="1050923" y="2891346"/>
            <a:ext cx="7006795" cy="344710"/>
          </a:xfrm>
          <a:extLst>
            <a:ext uri="{909E8E84-426E-40dd-AFC4-6F175D3DCCD1}">
              <a14:hiddenFill xmlns="" xmlns:a14="http://schemas.microsoft.com/office/drawing/2010/main">
                <a:solidFill>
                  <a:schemeClr val="accent1"/>
                </a:solidFill>
              </a14:hiddenFill>
            </a:ext>
          </a:extLst>
        </p:spPr>
        <p:txBody>
          <a:bodyPr wrap="square">
            <a:normAutofit/>
          </a:bodyPr>
          <a:lstStyle>
            <a:lvl1pPr marL="0" indent="0">
              <a:defRPr sz="2000" baseline="0"/>
            </a:lvl1pPr>
          </a:lstStyle>
          <a:p>
            <a:pPr lvl="0"/>
            <a:r>
              <a:rPr lang="nl-NL" noProof="0" dirty="0"/>
              <a:t>Click </a:t>
            </a:r>
            <a:r>
              <a:rPr lang="nl-NL" noProof="0" dirty="0" err="1"/>
              <a:t>to</a:t>
            </a:r>
            <a:r>
              <a:rPr lang="nl-NL" noProof="0" dirty="0"/>
              <a:t> </a:t>
            </a:r>
            <a:r>
              <a:rPr lang="nl-NL" noProof="0" dirty="0" err="1"/>
              <a:t>edit</a:t>
            </a:r>
            <a:r>
              <a:rPr lang="nl-NL" noProof="0" dirty="0"/>
              <a:t> </a:t>
            </a:r>
            <a:r>
              <a:rPr lang="nl-NL" noProof="0" dirty="0" err="1"/>
              <a:t>the</a:t>
            </a:r>
            <a:r>
              <a:rPr lang="nl-NL" noProof="0" dirty="0"/>
              <a:t> </a:t>
            </a:r>
            <a:r>
              <a:rPr lang="nl-NL" noProof="0" dirty="0" err="1"/>
              <a:t>subtitle</a:t>
            </a:r>
            <a:r>
              <a:rPr lang="nl-NL" noProof="0" dirty="0"/>
              <a:t> </a:t>
            </a:r>
            <a:r>
              <a:rPr lang="nl-NL" noProof="0" dirty="0" err="1"/>
              <a:t>style</a:t>
            </a:r>
            <a:r>
              <a:rPr lang="nl-NL" noProof="0" dirty="0"/>
              <a:t> of </a:t>
            </a:r>
            <a:r>
              <a:rPr lang="nl-NL" noProof="0" dirty="0" err="1"/>
              <a:t>the</a:t>
            </a:r>
            <a:r>
              <a:rPr lang="nl-NL" noProof="0" dirty="0"/>
              <a:t> model</a:t>
            </a:r>
            <a:endParaRPr lang="en-GB" noProof="0" dirty="0"/>
          </a:p>
        </p:txBody>
      </p:sp>
      <p:sp>
        <p:nvSpPr>
          <p:cNvPr id="13317" name="Text Box 5"/>
          <p:cNvSpPr txBox="1">
            <a:spLocks noChangeArrowheads="1"/>
          </p:cNvSpPr>
          <p:nvPr/>
        </p:nvSpPr>
        <p:spPr bwMode="auto">
          <a:xfrm>
            <a:off x="1050925" y="3895725"/>
            <a:ext cx="240450" cy="3005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chemeClr val="tx2"/>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lIns="69056" tIns="34529" rIns="69056" bIns="3452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1500" dirty="0">
              <a:latin typeface="Trebuchet MS" charset="0"/>
            </a:endParaRPr>
          </a:p>
        </p:txBody>
      </p:sp>
      <p:sp>
        <p:nvSpPr>
          <p:cNvPr id="13320" name="Rectangle 8"/>
          <p:cNvSpPr>
            <a:spLocks noGrp="1" noChangeArrowheads="1"/>
          </p:cNvSpPr>
          <p:nvPr>
            <p:ph type="dt" sz="quarter" idx="2"/>
          </p:nvPr>
        </p:nvSpPr>
        <p:spPr bwMode="auto">
          <a:xfrm>
            <a:off x="1828800" y="4512908"/>
            <a:ext cx="6538304" cy="287691"/>
          </a:xfrm>
          <a:prstGeom prst="rect">
            <a:avLst/>
          </a:prstGeom>
          <a:noFill/>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050" b="0" i="0">
                <a:solidFill>
                  <a:srgbClr val="003741"/>
                </a:solidFill>
                <a:latin typeface="Arial Regular"/>
              </a:defRPr>
            </a:lvl1pPr>
          </a:lstStyle>
          <a:p>
            <a:endParaRPr lang="en-GB" dirty="0"/>
          </a:p>
        </p:txBody>
      </p:sp>
      <p:pic>
        <p:nvPicPr>
          <p:cNvPr id="11" name="Afbeelding 10">
            <a:extLst>
              <a:ext uri="{FF2B5EF4-FFF2-40B4-BE49-F238E27FC236}">
                <a16:creationId xmlns:a16="http://schemas.microsoft.com/office/drawing/2014/main" id="{1906CD6A-6B92-4946-B806-CE5E07135D70}"/>
              </a:ext>
            </a:extLst>
          </p:cNvPr>
          <p:cNvPicPr>
            <a:picLocks noChangeAspect="1"/>
          </p:cNvPicPr>
          <p:nvPr userDrawn="1"/>
        </p:nvPicPr>
        <p:blipFill>
          <a:blip r:embed="rId3"/>
          <a:stretch>
            <a:fillRect/>
          </a:stretch>
        </p:blipFill>
        <p:spPr>
          <a:xfrm>
            <a:off x="6142927" y="98467"/>
            <a:ext cx="2664734" cy="528542"/>
          </a:xfrm>
          <a:prstGeom prst="rect">
            <a:avLst/>
          </a:prstGeom>
        </p:spPr>
      </p:pic>
      <p:sp>
        <p:nvSpPr>
          <p:cNvPr id="18" name="Rechthoek 17">
            <a:extLst>
              <a:ext uri="{FF2B5EF4-FFF2-40B4-BE49-F238E27FC236}">
                <a16:creationId xmlns:a16="http://schemas.microsoft.com/office/drawing/2014/main" id="{DCD227F9-2638-3E4D-B8B6-0DD9D4C4ECD8}"/>
              </a:ext>
            </a:extLst>
          </p:cNvPr>
          <p:cNvSpPr/>
          <p:nvPr userDrawn="1"/>
        </p:nvSpPr>
        <p:spPr bwMode="auto">
          <a:xfrm>
            <a:off x="0" y="4917824"/>
            <a:ext cx="9144000" cy="2448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NL" sz="2400" b="0" i="0" u="none" strike="noStrike" cap="none" normalizeH="0" baseline="0" dirty="0">
              <a:ln>
                <a:noFill/>
              </a:ln>
              <a:solidFill>
                <a:schemeClr val="tx1"/>
              </a:solidFill>
              <a:effectLst/>
              <a:latin typeface="Times" charset="0"/>
              <a:ea typeface="ＭＳ Ｐゴシック" charset="0"/>
            </a:endParaRPr>
          </a:p>
        </p:txBody>
      </p:sp>
      <p:pic>
        <p:nvPicPr>
          <p:cNvPr id="19" name="Afbeelding 18">
            <a:extLst>
              <a:ext uri="{FF2B5EF4-FFF2-40B4-BE49-F238E27FC236}">
                <a16:creationId xmlns:a16="http://schemas.microsoft.com/office/drawing/2014/main" id="{AE9D36F7-E6B6-6B4C-9002-77F4163404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28330" y="4973033"/>
            <a:ext cx="2419200" cy="100800"/>
          </a:xfrm>
          <a:prstGeom prst="rect">
            <a:avLst/>
          </a:prstGeom>
        </p:spPr>
      </p:pic>
      <p:sp>
        <p:nvSpPr>
          <p:cNvPr id="13" name="Titel 1">
            <a:extLst>
              <a:ext uri="{FF2B5EF4-FFF2-40B4-BE49-F238E27FC236}">
                <a16:creationId xmlns:a16="http://schemas.microsoft.com/office/drawing/2014/main" id="{927F31EE-848E-2E44-8C4C-DA1DAC14515E}"/>
              </a:ext>
            </a:extLst>
          </p:cNvPr>
          <p:cNvSpPr>
            <a:spLocks noGrp="1"/>
          </p:cNvSpPr>
          <p:nvPr>
            <p:ph type="title" hasCustomPrompt="1"/>
          </p:nvPr>
        </p:nvSpPr>
        <p:spPr>
          <a:xfrm>
            <a:off x="1050924" y="2310844"/>
            <a:ext cx="7006795" cy="577915"/>
          </a:xfrm>
          <a:prstGeom prst="rect">
            <a:avLst/>
          </a:prstGeom>
        </p:spPr>
        <p:txBody>
          <a:bodyPr>
            <a:normAutofit/>
          </a:bodyPr>
          <a:lstStyle>
            <a:lvl1pPr>
              <a:defRPr sz="3000" baseline="0"/>
            </a:lvl1pPr>
          </a:lstStyle>
          <a:p>
            <a:r>
              <a:rPr lang="nl-NL" dirty="0" err="1"/>
              <a:t>Edit</a:t>
            </a:r>
            <a:r>
              <a:rPr lang="nl-NL" dirty="0"/>
              <a:t> </a:t>
            </a:r>
            <a:r>
              <a:rPr lang="nl-NL" dirty="0" err="1"/>
              <a:t>title</a:t>
            </a:r>
            <a:r>
              <a:rPr lang="nl-NL" dirty="0"/>
              <a:t> </a:t>
            </a:r>
            <a:r>
              <a:rPr lang="nl-NL" dirty="0" err="1"/>
              <a:t>style</a:t>
            </a:r>
            <a:r>
              <a:rPr lang="nl-NL" dirty="0"/>
              <a:t> of model</a:t>
            </a:r>
          </a:p>
        </p:txBody>
      </p:sp>
    </p:spTree>
    <p:extLst>
      <p:ext uri="{BB962C8B-B14F-4D97-AF65-F5344CB8AC3E}">
        <p14:creationId xmlns:p14="http://schemas.microsoft.com/office/powerpoint/2010/main" val="751778922"/>
      </p:ext>
    </p:extLst>
  </p:cSld>
  <p:clrMapOvr>
    <a:masterClrMapping/>
  </p:clrMapOvr>
  <p:transition spd="med">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Titel and one column">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51600" y="576000"/>
            <a:ext cx="7829550" cy="486294"/>
          </a:xfrm>
          <a:prstGeom prst="rect">
            <a:avLst/>
          </a:prstGeom>
        </p:spPr>
        <p:txBody>
          <a:bodyPr>
            <a:normAutofit/>
          </a:bodyPr>
          <a:lstStyle>
            <a:lvl1pPr>
              <a:defRPr sz="24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651600" y="1080000"/>
            <a:ext cx="7829550" cy="3600000"/>
          </a:xfrm>
        </p:spPr>
        <p:txBody>
          <a:bodyPr>
            <a:noAutofit/>
          </a:bodyPr>
          <a:lstStyle>
            <a:lvl1pPr marL="0" indent="0" algn="l">
              <a:spcBef>
                <a:spcPts val="0"/>
              </a:spcBef>
              <a:defRPr/>
            </a:lvl1pPr>
            <a:lvl2pPr marL="189000" indent="-189000">
              <a:spcBef>
                <a:spcPts val="0"/>
              </a:spcBef>
              <a:defRPr/>
            </a:lvl2pPr>
            <a:lvl3pPr marL="378000" indent="-189000">
              <a:spcBef>
                <a:spcPts val="0"/>
              </a:spcBef>
              <a:defRPr/>
            </a:lvl3pPr>
            <a:lvl4pPr indent="-189000">
              <a:spcBef>
                <a:spcPts val="0"/>
              </a:spcBef>
              <a:defRPr/>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Tree>
    <p:extLst>
      <p:ext uri="{BB962C8B-B14F-4D97-AF65-F5344CB8AC3E}">
        <p14:creationId xmlns:p14="http://schemas.microsoft.com/office/powerpoint/2010/main" val="1622864817"/>
      </p:ext>
    </p:extLst>
  </p:cSld>
  <p:clrMapOvr>
    <a:masterClrMapping/>
  </p:clrMapOvr>
  <p:transition spd="med">
    <p:pull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Kop en Teks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normAutofit/>
          </a:bodyPr>
          <a:lstStyle>
            <a:lvl1pPr>
              <a:defRPr sz="2250"/>
            </a:lvl1pPr>
          </a:lstStyle>
          <a:p>
            <a:r>
              <a:rPr lang="en-GB" noProof="0" err="1"/>
              <a:t>Titelstijl</a:t>
            </a:r>
            <a:r>
              <a:rPr lang="en-GB" noProof="0"/>
              <a:t> van model </a:t>
            </a:r>
            <a:r>
              <a:rPr lang="en-GB" noProof="0" err="1"/>
              <a:t>bewerken</a:t>
            </a:r>
            <a:endParaRPr lang="en-GB" noProof="0"/>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6" name="Tijdelijke aanduiding voor inhoud 5"/>
          <p:cNvSpPr>
            <a:spLocks noGrp="1"/>
          </p:cNvSpPr>
          <p:nvPr>
            <p:ph sz="quarter" idx="12" hasCustomPrompt="1"/>
          </p:nvPr>
        </p:nvSpPr>
        <p:spPr>
          <a:xfrm>
            <a:off x="653400" y="1090800"/>
            <a:ext cx="7829550" cy="3731400"/>
          </a:xfrm>
        </p:spPr>
        <p:txBody>
          <a:bodyPr>
            <a:noAutofit/>
          </a:bodyPr>
          <a:lstStyle>
            <a:lvl1pPr marL="0" indent="0" algn="l">
              <a:spcBef>
                <a:spcPts val="0"/>
              </a:spcBef>
              <a:defRPr/>
            </a:lvl1pPr>
            <a:lvl2pPr marL="188996" indent="-188996">
              <a:spcBef>
                <a:spcPts val="0"/>
              </a:spcBef>
              <a:defRPr/>
            </a:lvl2pPr>
            <a:lvl3pPr marL="377990" indent="-188996">
              <a:spcBef>
                <a:spcPts val="0"/>
              </a:spcBef>
              <a:defRPr/>
            </a:lvl3pPr>
            <a:lvl4pPr indent="-188996">
              <a:spcBef>
                <a:spcPts val="0"/>
              </a:spcBef>
              <a:defRPr/>
            </a:lvl4pPr>
            <a:lvl5pPr>
              <a:spcBef>
                <a:spcPts val="0"/>
              </a:spcBef>
              <a:defRPr/>
            </a:lvl5pPr>
          </a:lstStyle>
          <a:p>
            <a:pPr lvl="0"/>
            <a:r>
              <a:rPr lang="en-GB" noProof="0"/>
              <a:t>Klik om de </a:t>
            </a:r>
            <a:r>
              <a:rPr lang="en-GB" noProof="0" err="1"/>
              <a:t>tekststijl</a:t>
            </a:r>
            <a:r>
              <a:rPr lang="en-GB" noProof="0"/>
              <a:t> van het model </a:t>
            </a:r>
            <a:r>
              <a:rPr lang="en-GB" noProof="0" err="1"/>
              <a:t>te</a:t>
            </a:r>
            <a:r>
              <a:rPr lang="en-GB" noProof="0"/>
              <a:t> </a:t>
            </a:r>
            <a:r>
              <a:rPr lang="en-GB" noProof="0" err="1"/>
              <a:t>bewerken</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p:txBody>
      </p:sp>
    </p:spTree>
    <p:extLst>
      <p:ext uri="{BB962C8B-B14F-4D97-AF65-F5344CB8AC3E}">
        <p14:creationId xmlns:p14="http://schemas.microsoft.com/office/powerpoint/2010/main" val="2320479619"/>
      </p:ext>
    </p:extLst>
  </p:cSld>
  <p:clrMapOvr>
    <a:masterClrMapping/>
  </p:clrMapOvr>
  <p:transition spd="med">
    <p:pull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Kop, tekst en foto rechts">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2400"/>
            </a:lvl1pPr>
          </a:lstStyle>
          <a:p>
            <a:r>
              <a:rPr lang="nl-NL" dirty="0"/>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p:nvPr>
        </p:nvSpPr>
        <p:spPr>
          <a:xfrm>
            <a:off x="685801" y="1031399"/>
            <a:ext cx="5715001" cy="3780000"/>
          </a:xfrm>
        </p:spPr>
        <p:txBody>
          <a:bodyPr/>
          <a:lstStyle>
            <a:lvl1pPr marL="0" indent="0">
              <a:lnSpc>
                <a:spcPts val="1950"/>
              </a:lnSpc>
              <a:spcBef>
                <a:spcPts val="0"/>
              </a:spcBef>
              <a:defRPr sz="1500"/>
            </a:lvl1pPr>
            <a:lvl2pPr>
              <a:lnSpc>
                <a:spcPts val="1950"/>
              </a:lnSpc>
              <a:defRPr sz="1500"/>
            </a:lvl2pPr>
            <a:lvl3pPr>
              <a:lnSpc>
                <a:spcPts val="1950"/>
              </a:lnSpc>
              <a:defRPr sz="1500"/>
            </a:lvl3pPr>
            <a:lvl4pPr>
              <a:lnSpc>
                <a:spcPts val="1950"/>
              </a:lnSpc>
              <a:defRPr sz="1500"/>
            </a:lvl4pPr>
            <a:lvl5pPr>
              <a:lnSpc>
                <a:spcPts val="1950"/>
              </a:lnSpc>
              <a:defRPr sz="1500"/>
            </a:lvl5p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9" name="Tijdelijke aanduiding voor inhoud 5"/>
          <p:cNvSpPr>
            <a:spLocks noGrp="1"/>
          </p:cNvSpPr>
          <p:nvPr>
            <p:ph sz="quarter" idx="14" hasCustomPrompt="1"/>
          </p:nvPr>
        </p:nvSpPr>
        <p:spPr>
          <a:xfrm>
            <a:off x="6800851" y="3545566"/>
            <a:ext cx="1680302" cy="555092"/>
          </a:xfrm>
        </p:spPr>
        <p:txBody>
          <a:bodyPr rIns="0"/>
          <a:lstStyle>
            <a:lvl1pPr marL="143096" algn="r" fontAlgn="t">
              <a:lnSpc>
                <a:spcPct val="100000"/>
              </a:lnSpc>
              <a:spcBef>
                <a:spcPts val="0"/>
              </a:spcBef>
              <a:defRPr sz="1200" b="0" baseline="0">
                <a:solidFill>
                  <a:schemeClr val="accent3"/>
                </a:solidFill>
              </a:defRPr>
            </a:lvl1pPr>
            <a:lvl2pPr>
              <a:lnSpc>
                <a:spcPts val="1950"/>
              </a:lnSpc>
              <a:defRPr sz="1500"/>
            </a:lvl2pPr>
            <a:lvl3pPr>
              <a:lnSpc>
                <a:spcPts val="1950"/>
              </a:lnSpc>
              <a:defRPr sz="1500"/>
            </a:lvl3pPr>
            <a:lvl4pPr>
              <a:lnSpc>
                <a:spcPts val="1950"/>
              </a:lnSpc>
              <a:defRPr sz="1500"/>
            </a:lvl4pPr>
            <a:lvl5pPr>
              <a:lnSpc>
                <a:spcPts val="1950"/>
              </a:lnSpc>
              <a:defRPr sz="1500"/>
            </a:lvl5pPr>
          </a:lstStyle>
          <a:p>
            <a:pPr lvl="0"/>
            <a:r>
              <a:rPr lang="nl-NL" dirty="0"/>
              <a:t>Plaats Naam</a:t>
            </a:r>
          </a:p>
        </p:txBody>
      </p:sp>
      <p:sp>
        <p:nvSpPr>
          <p:cNvPr id="7" name="Tijdelijke aanduiding voor afbeelding 6">
            <a:extLst>
              <a:ext uri="{FF2B5EF4-FFF2-40B4-BE49-F238E27FC236}">
                <a16:creationId xmlns:a16="http://schemas.microsoft.com/office/drawing/2014/main" id="{327F006A-31D7-D240-9A61-1BBC2D0A34D2}"/>
              </a:ext>
            </a:extLst>
          </p:cNvPr>
          <p:cNvSpPr>
            <a:spLocks noGrp="1"/>
          </p:cNvSpPr>
          <p:nvPr>
            <p:ph type="pic" sz="quarter" idx="15"/>
          </p:nvPr>
        </p:nvSpPr>
        <p:spPr>
          <a:xfrm>
            <a:off x="6800850" y="1045831"/>
            <a:ext cx="1712835" cy="2414009"/>
          </a:xfrm>
          <a:noFill/>
        </p:spPr>
        <p:txBody>
          <a:bodyPr/>
          <a:lstStyle/>
          <a:p>
            <a:endParaRPr lang="nl-NL" dirty="0"/>
          </a:p>
        </p:txBody>
      </p:sp>
    </p:spTree>
    <p:extLst>
      <p:ext uri="{BB962C8B-B14F-4D97-AF65-F5344CB8AC3E}">
        <p14:creationId xmlns:p14="http://schemas.microsoft.com/office/powerpoint/2010/main" val="2273967724"/>
      </p:ext>
    </p:extLst>
  </p:cSld>
  <p:clrMapOvr>
    <a:masterClrMapping/>
  </p:clrMapOvr>
  <p:transition spd="med">
    <p:pull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1.1_Titel column landscape imag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52786" y="576000"/>
            <a:ext cx="7829550" cy="486294"/>
          </a:xfrm>
          <a:prstGeom prst="rect">
            <a:avLst/>
          </a:prstGeom>
        </p:spPr>
        <p:txBody>
          <a:bodyPr>
            <a:normAutofit/>
          </a:bodyPr>
          <a:lstStyle>
            <a:lvl1pPr>
              <a:defRPr sz="24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651600" y="1080000"/>
            <a:ext cx="3958901" cy="3600000"/>
          </a:xfrm>
        </p:spPr>
        <p:txBody>
          <a:bodyPr>
            <a:normAutofit/>
          </a:bodyPr>
          <a:lstStyle>
            <a:lvl1pPr marL="0" indent="0" algn="l">
              <a:spcBef>
                <a:spcPts val="0"/>
              </a:spcBef>
              <a:defRPr sz="1600" baseline="0"/>
            </a:lvl1pPr>
            <a:lvl2pPr marL="189000" indent="-189000">
              <a:spcBef>
                <a:spcPts val="0"/>
              </a:spcBef>
              <a:defRPr sz="1600" baseline="0"/>
            </a:lvl2pPr>
            <a:lvl3pPr marL="378000" indent="-189000">
              <a:spcBef>
                <a:spcPts val="0"/>
              </a:spcBef>
              <a:defRPr sz="1600" baseline="0"/>
            </a:lvl3pPr>
            <a:lvl4pPr indent="-189000">
              <a:spcBef>
                <a:spcPts val="0"/>
              </a:spcBef>
              <a:defRPr sz="1600" baseline="0"/>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
        <p:nvSpPr>
          <p:cNvPr id="7" name="Tijdelijke aanduiding voor inhoud 5">
            <a:extLst>
              <a:ext uri="{FF2B5EF4-FFF2-40B4-BE49-F238E27FC236}">
                <a16:creationId xmlns:a16="http://schemas.microsoft.com/office/drawing/2014/main" id="{48E02108-5533-9F4F-83EA-605FF9C24052}"/>
              </a:ext>
            </a:extLst>
          </p:cNvPr>
          <p:cNvSpPr>
            <a:spLocks noGrp="1"/>
          </p:cNvSpPr>
          <p:nvPr>
            <p:ph sz="quarter" idx="14" hasCustomPrompt="1"/>
          </p:nvPr>
        </p:nvSpPr>
        <p:spPr>
          <a:xfrm>
            <a:off x="5157215" y="3474720"/>
            <a:ext cx="3264889" cy="1205280"/>
          </a:xfrm>
        </p:spPr>
        <p:txBody>
          <a:bodyPr rIns="0"/>
          <a:lstStyle>
            <a:lvl1pPr marL="143100" algn="l">
              <a:lnSpc>
                <a:spcPts val="1950"/>
              </a:lnSpc>
              <a:spcBef>
                <a:spcPts val="0"/>
              </a:spcBef>
              <a:defRPr sz="1200" b="0" i="0" baseline="0">
                <a:solidFill>
                  <a:schemeClr val="tx1"/>
                </a:solidFill>
                <a:latin typeface="Arial Regular"/>
              </a:defRPr>
            </a:lvl1pPr>
            <a:lvl2pPr>
              <a:lnSpc>
                <a:spcPts val="1950"/>
              </a:lnSpc>
              <a:defRPr sz="1500"/>
            </a:lvl2pPr>
            <a:lvl3pPr>
              <a:lnSpc>
                <a:spcPts val="1950"/>
              </a:lnSpc>
              <a:defRPr sz="1500"/>
            </a:lvl3pPr>
            <a:lvl4pPr>
              <a:lnSpc>
                <a:spcPts val="1950"/>
              </a:lnSpc>
              <a:defRPr sz="1500"/>
            </a:lvl4pPr>
            <a:lvl5pPr>
              <a:lnSpc>
                <a:spcPts val="1950"/>
              </a:lnSpc>
              <a:defRPr sz="1500"/>
            </a:lvl5pPr>
          </a:lstStyle>
          <a:p>
            <a:pPr lvl="0"/>
            <a:r>
              <a:rPr lang="nl-NL" dirty="0" err="1"/>
              <a:t>Caption</a:t>
            </a:r>
            <a:endParaRPr lang="nl-NL" dirty="0"/>
          </a:p>
          <a:p>
            <a:pPr lvl="0"/>
            <a:endParaRPr lang="nl-NL" dirty="0"/>
          </a:p>
        </p:txBody>
      </p:sp>
      <p:sp>
        <p:nvSpPr>
          <p:cNvPr id="11" name="Tijdelijke aanduiding voor afbeelding 10">
            <a:extLst>
              <a:ext uri="{FF2B5EF4-FFF2-40B4-BE49-F238E27FC236}">
                <a16:creationId xmlns:a16="http://schemas.microsoft.com/office/drawing/2014/main" id="{259B41D8-4651-6D4D-9C5C-BBBE51AB95BF}"/>
              </a:ext>
            </a:extLst>
          </p:cNvPr>
          <p:cNvSpPr>
            <a:spLocks noGrp="1"/>
          </p:cNvSpPr>
          <p:nvPr>
            <p:ph type="pic" sz="quarter" idx="15" hasCustomPrompt="1"/>
          </p:nvPr>
        </p:nvSpPr>
        <p:spPr>
          <a:xfrm>
            <a:off x="5068433" y="1089625"/>
            <a:ext cx="3433263" cy="2288842"/>
          </a:xfrm>
          <a:prstGeom prst="roundRect">
            <a:avLst/>
          </a:prstGeom>
          <a:solidFill>
            <a:schemeClr val="bg1">
              <a:lumMod val="95000"/>
            </a:schemeClr>
          </a:solidFill>
        </p:spPr>
        <p:txBody>
          <a:bodyPr/>
          <a:lstStyle/>
          <a:p>
            <a:r>
              <a:rPr lang="en-GB" dirty="0"/>
              <a:t>Image</a:t>
            </a:r>
          </a:p>
        </p:txBody>
      </p:sp>
    </p:spTree>
    <p:extLst>
      <p:ext uri="{BB962C8B-B14F-4D97-AF65-F5344CB8AC3E}">
        <p14:creationId xmlns:p14="http://schemas.microsoft.com/office/powerpoint/2010/main" val="2864448891"/>
      </p:ext>
    </p:extLst>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eldia 1">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1B8093E3-7836-0546-9899-B25DD68255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686" y="720000"/>
            <a:ext cx="9163610" cy="1429523"/>
          </a:xfrm>
          <a:prstGeom prst="rect">
            <a:avLst/>
          </a:prstGeom>
        </p:spPr>
      </p:pic>
      <p:sp>
        <p:nvSpPr>
          <p:cNvPr id="13316" name="Rectangle 4"/>
          <p:cNvSpPr>
            <a:spLocks noGrp="1" noChangeArrowheads="1"/>
          </p:cNvSpPr>
          <p:nvPr>
            <p:ph type="subTitle" idx="1" hasCustomPrompt="1"/>
          </p:nvPr>
        </p:nvSpPr>
        <p:spPr>
          <a:xfrm>
            <a:off x="1050923" y="2891346"/>
            <a:ext cx="7006795" cy="344710"/>
          </a:xfrm>
          <a:extLst>
            <a:ext uri="{909E8E84-426E-40dd-AFC4-6F175D3DCCD1}">
              <a14:hiddenFill xmlns:a14="http://schemas.microsoft.com/office/drawing/2010/main" xmlns="">
                <a:solidFill>
                  <a:schemeClr val="accent1"/>
                </a:solidFill>
              </a14:hiddenFill>
            </a:ext>
          </a:extLst>
        </p:spPr>
        <p:txBody>
          <a:bodyPr wrap="square">
            <a:normAutofit/>
          </a:bodyPr>
          <a:lstStyle>
            <a:lvl1pPr marL="0" indent="0">
              <a:defRPr sz="2000" baseline="0"/>
            </a:lvl1pPr>
          </a:lstStyle>
          <a:p>
            <a:pPr lvl="0"/>
            <a:r>
              <a:rPr lang="nl-NL" noProof="0"/>
              <a:t>Click </a:t>
            </a:r>
            <a:r>
              <a:rPr lang="nl-NL" noProof="0" err="1"/>
              <a:t>to</a:t>
            </a:r>
            <a:r>
              <a:rPr lang="nl-NL" noProof="0"/>
              <a:t> </a:t>
            </a:r>
            <a:r>
              <a:rPr lang="nl-NL" noProof="0" err="1"/>
              <a:t>edit</a:t>
            </a:r>
            <a:r>
              <a:rPr lang="nl-NL" noProof="0"/>
              <a:t> </a:t>
            </a:r>
            <a:r>
              <a:rPr lang="nl-NL" noProof="0" err="1"/>
              <a:t>the</a:t>
            </a:r>
            <a:r>
              <a:rPr lang="nl-NL" noProof="0"/>
              <a:t> </a:t>
            </a:r>
            <a:r>
              <a:rPr lang="nl-NL" noProof="0" err="1"/>
              <a:t>subtitle</a:t>
            </a:r>
            <a:r>
              <a:rPr lang="nl-NL" noProof="0"/>
              <a:t> </a:t>
            </a:r>
            <a:r>
              <a:rPr lang="nl-NL" noProof="0" err="1"/>
              <a:t>style</a:t>
            </a:r>
            <a:r>
              <a:rPr lang="nl-NL" noProof="0"/>
              <a:t> of </a:t>
            </a:r>
            <a:r>
              <a:rPr lang="nl-NL" noProof="0" err="1"/>
              <a:t>the</a:t>
            </a:r>
            <a:r>
              <a:rPr lang="nl-NL" noProof="0"/>
              <a:t> model</a:t>
            </a:r>
            <a:endParaRPr lang="en-GB" noProof="0"/>
          </a:p>
        </p:txBody>
      </p:sp>
      <p:sp>
        <p:nvSpPr>
          <p:cNvPr id="13317" name="Text Box 5"/>
          <p:cNvSpPr txBox="1">
            <a:spLocks noChangeArrowheads="1"/>
          </p:cNvSpPr>
          <p:nvPr/>
        </p:nvSpPr>
        <p:spPr bwMode="auto">
          <a:xfrm>
            <a:off x="1050925" y="3895725"/>
            <a:ext cx="240450" cy="3005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69056" tIns="34529" rIns="69056" bIns="3452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1500">
              <a:latin typeface="Trebuchet MS" charset="0"/>
            </a:endParaRPr>
          </a:p>
        </p:txBody>
      </p:sp>
      <p:sp>
        <p:nvSpPr>
          <p:cNvPr id="13320" name="Rectangle 8"/>
          <p:cNvSpPr>
            <a:spLocks noGrp="1" noChangeArrowheads="1"/>
          </p:cNvSpPr>
          <p:nvPr>
            <p:ph type="dt" sz="quarter" idx="2"/>
          </p:nvPr>
        </p:nvSpPr>
        <p:spPr bwMode="auto">
          <a:xfrm>
            <a:off x="1828800" y="4512908"/>
            <a:ext cx="6538304" cy="287691"/>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050" b="0" i="0">
                <a:solidFill>
                  <a:srgbClr val="003741"/>
                </a:solidFill>
                <a:latin typeface="Arial Regular"/>
              </a:defRPr>
            </a:lvl1pPr>
          </a:lstStyle>
          <a:p>
            <a:endParaRPr lang="en-GB"/>
          </a:p>
        </p:txBody>
      </p:sp>
      <p:pic>
        <p:nvPicPr>
          <p:cNvPr id="11" name="Afbeelding 10">
            <a:extLst>
              <a:ext uri="{FF2B5EF4-FFF2-40B4-BE49-F238E27FC236}">
                <a16:creationId xmlns:a16="http://schemas.microsoft.com/office/drawing/2014/main" id="{1906CD6A-6B92-4946-B806-CE5E07135D70}"/>
              </a:ext>
            </a:extLst>
          </p:cNvPr>
          <p:cNvPicPr>
            <a:picLocks noChangeAspect="1"/>
          </p:cNvPicPr>
          <p:nvPr userDrawn="1"/>
        </p:nvPicPr>
        <p:blipFill>
          <a:blip r:embed="rId3"/>
          <a:stretch>
            <a:fillRect/>
          </a:stretch>
        </p:blipFill>
        <p:spPr>
          <a:xfrm>
            <a:off x="6142927" y="98467"/>
            <a:ext cx="2664734" cy="528542"/>
          </a:xfrm>
          <a:prstGeom prst="rect">
            <a:avLst/>
          </a:prstGeom>
        </p:spPr>
      </p:pic>
      <p:sp>
        <p:nvSpPr>
          <p:cNvPr id="18" name="Rechthoek 17">
            <a:extLst>
              <a:ext uri="{FF2B5EF4-FFF2-40B4-BE49-F238E27FC236}">
                <a16:creationId xmlns:a16="http://schemas.microsoft.com/office/drawing/2014/main" id="{DCD227F9-2638-3E4D-B8B6-0DD9D4C4ECD8}"/>
              </a:ext>
            </a:extLst>
          </p:cNvPr>
          <p:cNvSpPr/>
          <p:nvPr userDrawn="1"/>
        </p:nvSpPr>
        <p:spPr bwMode="auto">
          <a:xfrm>
            <a:off x="0" y="4917824"/>
            <a:ext cx="9144000" cy="2448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NL" sz="2400" b="0" i="0" u="none" strike="noStrike" cap="none" normalizeH="0" baseline="0">
              <a:ln>
                <a:noFill/>
              </a:ln>
              <a:solidFill>
                <a:schemeClr val="tx1"/>
              </a:solidFill>
              <a:effectLst/>
              <a:latin typeface="Times" charset="0"/>
              <a:ea typeface="ＭＳ Ｐゴシック" charset="0"/>
            </a:endParaRPr>
          </a:p>
        </p:txBody>
      </p:sp>
      <p:pic>
        <p:nvPicPr>
          <p:cNvPr id="19" name="Afbeelding 18">
            <a:extLst>
              <a:ext uri="{FF2B5EF4-FFF2-40B4-BE49-F238E27FC236}">
                <a16:creationId xmlns:a16="http://schemas.microsoft.com/office/drawing/2014/main" id="{AE9D36F7-E6B6-6B4C-9002-77F4163404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28330" y="4973033"/>
            <a:ext cx="2419200" cy="100800"/>
          </a:xfrm>
          <a:prstGeom prst="rect">
            <a:avLst/>
          </a:prstGeom>
        </p:spPr>
      </p:pic>
      <p:sp>
        <p:nvSpPr>
          <p:cNvPr id="13" name="Titel 1">
            <a:extLst>
              <a:ext uri="{FF2B5EF4-FFF2-40B4-BE49-F238E27FC236}">
                <a16:creationId xmlns:a16="http://schemas.microsoft.com/office/drawing/2014/main" id="{927F31EE-848E-2E44-8C4C-DA1DAC14515E}"/>
              </a:ext>
            </a:extLst>
          </p:cNvPr>
          <p:cNvSpPr>
            <a:spLocks noGrp="1"/>
          </p:cNvSpPr>
          <p:nvPr>
            <p:ph type="title" hasCustomPrompt="1"/>
          </p:nvPr>
        </p:nvSpPr>
        <p:spPr>
          <a:xfrm>
            <a:off x="1050924" y="2310844"/>
            <a:ext cx="7006795" cy="577915"/>
          </a:xfrm>
          <a:prstGeom prst="rect">
            <a:avLst/>
          </a:prstGeom>
        </p:spPr>
        <p:txBody>
          <a:bodyPr>
            <a:normAutofit/>
          </a:bodyPr>
          <a:lstStyle>
            <a:lvl1pPr>
              <a:defRPr sz="3000" baseline="0"/>
            </a:lvl1pPr>
          </a:lstStyle>
          <a:p>
            <a:r>
              <a:rPr lang="nl-NL" err="1"/>
              <a:t>Edit</a:t>
            </a:r>
            <a:r>
              <a:rPr lang="nl-NL"/>
              <a:t> </a:t>
            </a:r>
            <a:r>
              <a:rPr lang="nl-NL" err="1"/>
              <a:t>title</a:t>
            </a:r>
            <a:r>
              <a:rPr lang="nl-NL"/>
              <a:t> </a:t>
            </a:r>
            <a:r>
              <a:rPr lang="nl-NL" err="1"/>
              <a:t>style</a:t>
            </a:r>
            <a:r>
              <a:rPr lang="nl-NL"/>
              <a:t> of model</a:t>
            </a:r>
          </a:p>
        </p:txBody>
      </p:sp>
    </p:spTree>
    <p:extLst>
      <p:ext uri="{BB962C8B-B14F-4D97-AF65-F5344CB8AC3E}">
        <p14:creationId xmlns:p14="http://schemas.microsoft.com/office/powerpoint/2010/main" val="297771098"/>
      </p:ext>
    </p:extLst>
  </p:cSld>
  <p:clrMapOvr>
    <a:masterClrMapping/>
  </p:clrMapOvr>
  <p:transition spd="med">
    <p:pull di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2_Titel and two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52786" y="576000"/>
            <a:ext cx="7829550" cy="486294"/>
          </a:xfrm>
          <a:prstGeom prst="rect">
            <a:avLst/>
          </a:prstGeom>
        </p:spPr>
        <p:txBody>
          <a:bodyPr>
            <a:normAutofit/>
          </a:bodyPr>
          <a:lstStyle>
            <a:lvl1pPr>
              <a:defRPr sz="24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651600" y="1080000"/>
            <a:ext cx="7829550" cy="3600000"/>
          </a:xfrm>
        </p:spPr>
        <p:txBody>
          <a:bodyPr numCol="2" spcCol="540000">
            <a:normAutofit/>
          </a:bodyPr>
          <a:lstStyle>
            <a:lvl1pPr marL="0" indent="0" algn="l">
              <a:spcBef>
                <a:spcPts val="0"/>
              </a:spcBef>
              <a:defRPr sz="1600" baseline="0"/>
            </a:lvl1pPr>
            <a:lvl2pPr marL="189000" indent="-189000">
              <a:spcBef>
                <a:spcPts val="0"/>
              </a:spcBef>
              <a:defRPr sz="1600" baseline="0"/>
            </a:lvl2pPr>
            <a:lvl3pPr marL="378000" indent="-189000">
              <a:spcBef>
                <a:spcPts val="0"/>
              </a:spcBef>
              <a:defRPr sz="1600" baseline="0"/>
            </a:lvl3pPr>
            <a:lvl4pPr indent="-189000">
              <a:spcBef>
                <a:spcPts val="0"/>
              </a:spcBef>
              <a:spcAft>
                <a:spcPts val="900"/>
              </a:spcAft>
              <a:defRPr sz="1600" baseline="0"/>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Tree>
    <p:extLst>
      <p:ext uri="{BB962C8B-B14F-4D97-AF65-F5344CB8AC3E}">
        <p14:creationId xmlns:p14="http://schemas.microsoft.com/office/powerpoint/2010/main" val="814924780"/>
      </p:ext>
    </p:extLst>
  </p:cSld>
  <p:clrMapOvr>
    <a:masterClrMapping/>
  </p:clrMapOvr>
  <p:transition spd="med">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eldia 1">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63C9E1F4-298C-7E4B-B2E7-707ECB3290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719999"/>
            <a:ext cx="9144000" cy="4253033"/>
          </a:xfrm>
          <a:prstGeom prst="rect">
            <a:avLst/>
          </a:prstGeom>
        </p:spPr>
      </p:pic>
      <p:sp>
        <p:nvSpPr>
          <p:cNvPr id="13316" name="Rectangle 4"/>
          <p:cNvSpPr>
            <a:spLocks noGrp="1" noChangeArrowheads="1"/>
          </p:cNvSpPr>
          <p:nvPr>
            <p:ph type="subTitle" idx="1" hasCustomPrompt="1"/>
          </p:nvPr>
        </p:nvSpPr>
        <p:spPr>
          <a:xfrm>
            <a:off x="1050923" y="2195146"/>
            <a:ext cx="4785532" cy="408116"/>
          </a:xfrm>
          <a:solidFill>
            <a:schemeClr val="tx1">
              <a:alpha val="43000"/>
            </a:schemeClr>
          </a:solidFill>
          <a:effectLst>
            <a:softEdge rad="0"/>
          </a:effectLst>
          <a:extLst>
            <a:ext uri="{909E8E84-426E-40dd-AFC4-6F175D3DCCD1}">
              <a14:hiddenFill xmlns:a14="http://schemas.microsoft.com/office/drawing/2010/main" xmlns="">
                <a:solidFill>
                  <a:schemeClr val="accent1"/>
                </a:solidFill>
              </a14:hiddenFill>
            </a:ext>
          </a:extLst>
        </p:spPr>
        <p:txBody>
          <a:bodyPr wrap="none" lIns="36000" tIns="0" rIns="36000" bIns="72000">
            <a:spAutoFit/>
          </a:bodyPr>
          <a:lstStyle>
            <a:lvl1pPr marL="0" indent="0">
              <a:defRPr sz="2000" baseline="0">
                <a:solidFill>
                  <a:schemeClr val="bg1"/>
                </a:solidFill>
              </a:defRPr>
            </a:lvl1pPr>
          </a:lstStyle>
          <a:p>
            <a:pPr lvl="0"/>
            <a:r>
              <a:rPr lang="nl-NL" noProof="0"/>
              <a:t>Click </a:t>
            </a:r>
            <a:r>
              <a:rPr lang="nl-NL" noProof="0" err="1"/>
              <a:t>to</a:t>
            </a:r>
            <a:r>
              <a:rPr lang="nl-NL" noProof="0"/>
              <a:t> </a:t>
            </a:r>
            <a:r>
              <a:rPr lang="nl-NL" noProof="0" err="1"/>
              <a:t>edit</a:t>
            </a:r>
            <a:r>
              <a:rPr lang="nl-NL" noProof="0"/>
              <a:t> </a:t>
            </a:r>
            <a:r>
              <a:rPr lang="nl-NL" noProof="0" err="1"/>
              <a:t>the</a:t>
            </a:r>
            <a:r>
              <a:rPr lang="nl-NL" noProof="0"/>
              <a:t> </a:t>
            </a:r>
            <a:r>
              <a:rPr lang="nl-NL" noProof="0" err="1"/>
              <a:t>subtitle</a:t>
            </a:r>
            <a:r>
              <a:rPr lang="nl-NL" noProof="0"/>
              <a:t> </a:t>
            </a:r>
            <a:r>
              <a:rPr lang="nl-NL" noProof="0" err="1"/>
              <a:t>style</a:t>
            </a:r>
            <a:r>
              <a:rPr lang="nl-NL" noProof="0"/>
              <a:t> of </a:t>
            </a:r>
            <a:r>
              <a:rPr lang="nl-NL" noProof="0" err="1"/>
              <a:t>the</a:t>
            </a:r>
            <a:r>
              <a:rPr lang="nl-NL" noProof="0"/>
              <a:t> model</a:t>
            </a:r>
            <a:endParaRPr lang="en-GB" noProof="0"/>
          </a:p>
        </p:txBody>
      </p:sp>
      <p:sp>
        <p:nvSpPr>
          <p:cNvPr id="13317" name="Text Box 5"/>
          <p:cNvSpPr txBox="1">
            <a:spLocks noChangeArrowheads="1"/>
          </p:cNvSpPr>
          <p:nvPr/>
        </p:nvSpPr>
        <p:spPr bwMode="auto">
          <a:xfrm>
            <a:off x="1050925" y="3895725"/>
            <a:ext cx="240450" cy="3005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69056" tIns="34529" rIns="69056" bIns="3452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1500">
              <a:latin typeface="Trebuchet MS" charset="0"/>
            </a:endParaRPr>
          </a:p>
        </p:txBody>
      </p:sp>
      <p:sp>
        <p:nvSpPr>
          <p:cNvPr id="13320" name="Rectangle 8"/>
          <p:cNvSpPr>
            <a:spLocks noGrp="1" noChangeArrowheads="1"/>
          </p:cNvSpPr>
          <p:nvPr>
            <p:ph type="dt" sz="quarter" idx="2"/>
          </p:nvPr>
        </p:nvSpPr>
        <p:spPr bwMode="auto">
          <a:xfrm>
            <a:off x="1828800" y="4512908"/>
            <a:ext cx="6538304" cy="287691"/>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050" b="0" i="0" baseline="0">
                <a:solidFill>
                  <a:schemeClr val="bg1"/>
                </a:solidFill>
                <a:latin typeface="Arial Regular"/>
              </a:defRPr>
            </a:lvl1pPr>
          </a:lstStyle>
          <a:p>
            <a:endParaRPr lang="en-GB"/>
          </a:p>
        </p:txBody>
      </p:sp>
      <p:pic>
        <p:nvPicPr>
          <p:cNvPr id="11" name="Afbeelding 10">
            <a:extLst>
              <a:ext uri="{FF2B5EF4-FFF2-40B4-BE49-F238E27FC236}">
                <a16:creationId xmlns:a16="http://schemas.microsoft.com/office/drawing/2014/main" id="{1906CD6A-6B92-4946-B806-CE5E07135D70}"/>
              </a:ext>
            </a:extLst>
          </p:cNvPr>
          <p:cNvPicPr>
            <a:picLocks noChangeAspect="1"/>
          </p:cNvPicPr>
          <p:nvPr userDrawn="1"/>
        </p:nvPicPr>
        <p:blipFill>
          <a:blip r:embed="rId3"/>
          <a:stretch>
            <a:fillRect/>
          </a:stretch>
        </p:blipFill>
        <p:spPr>
          <a:xfrm>
            <a:off x="6142927" y="98467"/>
            <a:ext cx="2664734" cy="528542"/>
          </a:xfrm>
          <a:prstGeom prst="rect">
            <a:avLst/>
          </a:prstGeom>
        </p:spPr>
      </p:pic>
      <p:sp>
        <p:nvSpPr>
          <p:cNvPr id="18" name="Rechthoek 17">
            <a:extLst>
              <a:ext uri="{FF2B5EF4-FFF2-40B4-BE49-F238E27FC236}">
                <a16:creationId xmlns:a16="http://schemas.microsoft.com/office/drawing/2014/main" id="{DCD227F9-2638-3E4D-B8B6-0DD9D4C4ECD8}"/>
              </a:ext>
            </a:extLst>
          </p:cNvPr>
          <p:cNvSpPr/>
          <p:nvPr userDrawn="1"/>
        </p:nvSpPr>
        <p:spPr bwMode="auto">
          <a:xfrm>
            <a:off x="0" y="4917824"/>
            <a:ext cx="9144000" cy="2448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NL" sz="2400" b="0" i="0" u="none" strike="noStrike" cap="none" normalizeH="0" baseline="0">
              <a:ln>
                <a:noFill/>
              </a:ln>
              <a:solidFill>
                <a:schemeClr val="tx1"/>
              </a:solidFill>
              <a:effectLst/>
              <a:latin typeface="Times" charset="0"/>
              <a:ea typeface="ＭＳ Ｐゴシック" charset="0"/>
            </a:endParaRPr>
          </a:p>
        </p:txBody>
      </p:sp>
      <p:pic>
        <p:nvPicPr>
          <p:cNvPr id="19" name="Afbeelding 18">
            <a:extLst>
              <a:ext uri="{FF2B5EF4-FFF2-40B4-BE49-F238E27FC236}">
                <a16:creationId xmlns:a16="http://schemas.microsoft.com/office/drawing/2014/main" id="{AE9D36F7-E6B6-6B4C-9002-77F4163404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28330" y="4973033"/>
            <a:ext cx="2419200" cy="100800"/>
          </a:xfrm>
          <a:prstGeom prst="rect">
            <a:avLst/>
          </a:prstGeom>
        </p:spPr>
      </p:pic>
      <p:sp>
        <p:nvSpPr>
          <p:cNvPr id="13" name="Titel 1">
            <a:extLst>
              <a:ext uri="{FF2B5EF4-FFF2-40B4-BE49-F238E27FC236}">
                <a16:creationId xmlns:a16="http://schemas.microsoft.com/office/drawing/2014/main" id="{927F31EE-848E-2E44-8C4C-DA1DAC14515E}"/>
              </a:ext>
            </a:extLst>
          </p:cNvPr>
          <p:cNvSpPr>
            <a:spLocks noGrp="1"/>
          </p:cNvSpPr>
          <p:nvPr>
            <p:ph type="title" hasCustomPrompt="1"/>
          </p:nvPr>
        </p:nvSpPr>
        <p:spPr>
          <a:xfrm>
            <a:off x="1050924" y="1193666"/>
            <a:ext cx="7006795" cy="486294"/>
          </a:xfrm>
          <a:prstGeom prst="rect">
            <a:avLst/>
          </a:prstGeom>
        </p:spPr>
        <p:txBody>
          <a:bodyPr>
            <a:normAutofit/>
          </a:bodyPr>
          <a:lstStyle>
            <a:lvl1pPr>
              <a:defRPr sz="3000" baseline="0">
                <a:solidFill>
                  <a:schemeClr val="bg1"/>
                </a:solidFill>
              </a:defRPr>
            </a:lvl1pPr>
          </a:lstStyle>
          <a:p>
            <a:r>
              <a:rPr lang="nl-NL" err="1"/>
              <a:t>Edit</a:t>
            </a:r>
            <a:r>
              <a:rPr lang="nl-NL"/>
              <a:t> </a:t>
            </a:r>
            <a:r>
              <a:rPr lang="nl-NL" err="1"/>
              <a:t>title</a:t>
            </a:r>
            <a:r>
              <a:rPr lang="nl-NL"/>
              <a:t> </a:t>
            </a:r>
            <a:r>
              <a:rPr lang="nl-NL" err="1"/>
              <a:t>style</a:t>
            </a:r>
            <a:r>
              <a:rPr lang="nl-NL"/>
              <a:t> of model</a:t>
            </a:r>
          </a:p>
        </p:txBody>
      </p:sp>
    </p:spTree>
    <p:extLst>
      <p:ext uri="{BB962C8B-B14F-4D97-AF65-F5344CB8AC3E}">
        <p14:creationId xmlns:p14="http://schemas.microsoft.com/office/powerpoint/2010/main" val="2938894489"/>
      </p:ext>
    </p:extLst>
  </p:cSld>
  <p:clrMapOvr>
    <a:masterClrMapping/>
  </p:clrMapOvr>
  <p:transition spd="med">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el and one column">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51600" y="576000"/>
            <a:ext cx="7829550" cy="486294"/>
          </a:xfrm>
          <a:prstGeom prst="rect">
            <a:avLst/>
          </a:prstGeom>
        </p:spPr>
        <p:txBody>
          <a:bodyPr>
            <a:normAutofit/>
          </a:bodyPr>
          <a:lstStyle>
            <a:lvl1pPr>
              <a:defRPr sz="24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651600" y="1080000"/>
            <a:ext cx="7829550" cy="3600000"/>
          </a:xfrm>
        </p:spPr>
        <p:txBody>
          <a:bodyPr>
            <a:noAutofit/>
          </a:bodyPr>
          <a:lstStyle>
            <a:lvl1pPr marL="0" indent="0" algn="l">
              <a:spcBef>
                <a:spcPts val="0"/>
              </a:spcBef>
              <a:defRPr/>
            </a:lvl1pPr>
            <a:lvl2pPr marL="189000" indent="-189000">
              <a:spcBef>
                <a:spcPts val="0"/>
              </a:spcBef>
              <a:defRPr/>
            </a:lvl2pPr>
            <a:lvl3pPr marL="378000" indent="-189000">
              <a:spcBef>
                <a:spcPts val="0"/>
              </a:spcBef>
              <a:defRPr/>
            </a:lvl3pPr>
            <a:lvl4pPr indent="-189000">
              <a:spcBef>
                <a:spcPts val="0"/>
              </a:spcBef>
              <a:defRPr/>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Tree>
    <p:extLst>
      <p:ext uri="{BB962C8B-B14F-4D97-AF65-F5344CB8AC3E}">
        <p14:creationId xmlns:p14="http://schemas.microsoft.com/office/powerpoint/2010/main" val="530149808"/>
      </p:ext>
    </p:extLst>
  </p:cSld>
  <p:clrMapOvr>
    <a:masterClrMapping/>
  </p:clrMapOvr>
  <p:transition spd="med">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el column imag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52786" y="576000"/>
            <a:ext cx="7829550" cy="486294"/>
          </a:xfrm>
          <a:prstGeom prst="rect">
            <a:avLst/>
          </a:prstGeom>
        </p:spPr>
        <p:txBody>
          <a:bodyPr>
            <a:normAutofit/>
          </a:bodyPr>
          <a:lstStyle>
            <a:lvl1pPr>
              <a:defRPr sz="24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651600" y="1080000"/>
            <a:ext cx="5714824" cy="3600000"/>
          </a:xfrm>
        </p:spPr>
        <p:txBody>
          <a:bodyPr>
            <a:normAutofit/>
          </a:bodyPr>
          <a:lstStyle>
            <a:lvl1pPr marL="0" indent="0" algn="l">
              <a:spcBef>
                <a:spcPts val="0"/>
              </a:spcBef>
              <a:defRPr sz="1600" baseline="0"/>
            </a:lvl1pPr>
            <a:lvl2pPr marL="189000" indent="-189000">
              <a:spcBef>
                <a:spcPts val="0"/>
              </a:spcBef>
              <a:defRPr sz="1600" baseline="0"/>
            </a:lvl2pPr>
            <a:lvl3pPr marL="378000" indent="-189000">
              <a:spcBef>
                <a:spcPts val="0"/>
              </a:spcBef>
              <a:defRPr sz="1600" baseline="0"/>
            </a:lvl3pPr>
            <a:lvl4pPr indent="-189000">
              <a:spcBef>
                <a:spcPts val="0"/>
              </a:spcBef>
              <a:defRPr sz="1600" baseline="0"/>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
        <p:nvSpPr>
          <p:cNvPr id="7" name="Tijdelijke aanduiding voor inhoud 5">
            <a:extLst>
              <a:ext uri="{FF2B5EF4-FFF2-40B4-BE49-F238E27FC236}">
                <a16:creationId xmlns:a16="http://schemas.microsoft.com/office/drawing/2014/main" id="{48E02108-5533-9F4F-83EA-605FF9C24052}"/>
              </a:ext>
            </a:extLst>
          </p:cNvPr>
          <p:cNvSpPr>
            <a:spLocks noGrp="1"/>
          </p:cNvSpPr>
          <p:nvPr>
            <p:ph sz="quarter" idx="14" hasCustomPrompt="1"/>
          </p:nvPr>
        </p:nvSpPr>
        <p:spPr>
          <a:xfrm>
            <a:off x="6761747" y="3398921"/>
            <a:ext cx="1660358" cy="1281079"/>
          </a:xfrm>
        </p:spPr>
        <p:txBody>
          <a:bodyPr rIns="0"/>
          <a:lstStyle>
            <a:lvl1pPr marL="143100" algn="l">
              <a:lnSpc>
                <a:spcPts val="1950"/>
              </a:lnSpc>
              <a:spcBef>
                <a:spcPts val="0"/>
              </a:spcBef>
              <a:defRPr sz="1200" b="0" i="0" baseline="0">
                <a:solidFill>
                  <a:schemeClr val="tx1"/>
                </a:solidFill>
                <a:latin typeface="Arial Regular"/>
              </a:defRPr>
            </a:lvl1pPr>
            <a:lvl2pPr>
              <a:lnSpc>
                <a:spcPts val="1950"/>
              </a:lnSpc>
              <a:defRPr sz="1500"/>
            </a:lvl2pPr>
            <a:lvl3pPr>
              <a:lnSpc>
                <a:spcPts val="1950"/>
              </a:lnSpc>
              <a:defRPr sz="1500"/>
            </a:lvl3pPr>
            <a:lvl4pPr>
              <a:lnSpc>
                <a:spcPts val="1950"/>
              </a:lnSpc>
              <a:defRPr sz="1500"/>
            </a:lvl4pPr>
            <a:lvl5pPr>
              <a:lnSpc>
                <a:spcPts val="1950"/>
              </a:lnSpc>
              <a:defRPr sz="1500"/>
            </a:lvl5pPr>
          </a:lstStyle>
          <a:p>
            <a:pPr lvl="0"/>
            <a:r>
              <a:rPr lang="nl-NL" dirty="0" err="1"/>
              <a:t>Caption</a:t>
            </a:r>
            <a:endParaRPr lang="nl-NL" dirty="0"/>
          </a:p>
          <a:p>
            <a:pPr lvl="0"/>
            <a:endParaRPr lang="nl-NL" dirty="0"/>
          </a:p>
        </p:txBody>
      </p:sp>
      <p:sp>
        <p:nvSpPr>
          <p:cNvPr id="11" name="Tijdelijke aanduiding voor afbeelding 10">
            <a:extLst>
              <a:ext uri="{FF2B5EF4-FFF2-40B4-BE49-F238E27FC236}">
                <a16:creationId xmlns:a16="http://schemas.microsoft.com/office/drawing/2014/main" id="{259B41D8-4651-6D4D-9C5C-BBBE51AB95BF}"/>
              </a:ext>
            </a:extLst>
          </p:cNvPr>
          <p:cNvSpPr>
            <a:spLocks noGrp="1"/>
          </p:cNvSpPr>
          <p:nvPr>
            <p:ph type="pic" sz="quarter" idx="15" hasCustomPrompt="1"/>
          </p:nvPr>
        </p:nvSpPr>
        <p:spPr>
          <a:xfrm>
            <a:off x="6697663" y="1080000"/>
            <a:ext cx="1803400" cy="2228850"/>
          </a:xfrm>
          <a:prstGeom prst="roundRect">
            <a:avLst/>
          </a:prstGeom>
          <a:solidFill>
            <a:schemeClr val="bg1">
              <a:lumMod val="95000"/>
            </a:schemeClr>
          </a:solidFill>
        </p:spPr>
        <p:txBody>
          <a:bodyPr/>
          <a:lstStyle/>
          <a:p>
            <a:r>
              <a:rPr lang="en-GB" dirty="0"/>
              <a:t>Image</a:t>
            </a:r>
          </a:p>
        </p:txBody>
      </p:sp>
    </p:spTree>
    <p:extLst>
      <p:ext uri="{BB962C8B-B14F-4D97-AF65-F5344CB8AC3E}">
        <p14:creationId xmlns:p14="http://schemas.microsoft.com/office/powerpoint/2010/main" val="2990000053"/>
      </p:ext>
    </p:extLst>
  </p:cSld>
  <p:clrMapOvr>
    <a:masterClrMapping/>
  </p:clrMapOvr>
  <p:transition spd="med">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ank you page">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8" name="Afgeronde rechthoek 7">
            <a:extLst>
              <a:ext uri="{FF2B5EF4-FFF2-40B4-BE49-F238E27FC236}">
                <a16:creationId xmlns:a16="http://schemas.microsoft.com/office/drawing/2014/main" id="{72F1A5BF-0922-9545-8EC5-04F34AFDD846}"/>
              </a:ext>
            </a:extLst>
          </p:cNvPr>
          <p:cNvSpPr/>
          <p:nvPr userDrawn="1"/>
        </p:nvSpPr>
        <p:spPr bwMode="auto">
          <a:xfrm>
            <a:off x="1526292" y="1080000"/>
            <a:ext cx="6937064" cy="3344117"/>
          </a:xfrm>
          <a:prstGeom prst="roundRect">
            <a:avLst/>
          </a:prstGeom>
          <a:solidFill>
            <a:schemeClr val="bg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9" name="Rectangle 4">
            <a:extLst>
              <a:ext uri="{FF2B5EF4-FFF2-40B4-BE49-F238E27FC236}">
                <a16:creationId xmlns:a16="http://schemas.microsoft.com/office/drawing/2014/main" id="{114D846C-7FE8-F14A-BFC9-60237C3CFE56}"/>
              </a:ext>
            </a:extLst>
          </p:cNvPr>
          <p:cNvSpPr>
            <a:spLocks noGrp="1" noChangeArrowheads="1"/>
          </p:cNvSpPr>
          <p:nvPr>
            <p:ph type="subTitle" idx="1" hasCustomPrompt="1"/>
          </p:nvPr>
        </p:nvSpPr>
        <p:spPr>
          <a:xfrm>
            <a:off x="3240000" y="2345857"/>
            <a:ext cx="4982400" cy="284373"/>
          </a:xfrm>
          <a:extLst>
            <a:ext uri="{909E8E84-426E-40dd-AFC4-6F175D3DCCD1}">
              <a14:hiddenFill xmlns:a14="http://schemas.microsoft.com/office/drawing/2010/main" xmlns="">
                <a:solidFill>
                  <a:schemeClr val="accent1"/>
                </a:solidFill>
              </a14:hiddenFill>
            </a:ext>
          </a:extLst>
        </p:spPr>
        <p:txBody>
          <a:bodyPr wrap="square">
            <a:spAutoFit/>
          </a:bodyPr>
          <a:lstStyle>
            <a:lvl1pPr marL="0" indent="0">
              <a:defRPr sz="1650"/>
            </a:lvl1pPr>
          </a:lstStyle>
          <a:p>
            <a:pPr lvl="0"/>
            <a:r>
              <a:rPr lang="nl-NL" noProof="0"/>
              <a:t>Click </a:t>
            </a:r>
            <a:r>
              <a:rPr lang="nl-NL" noProof="0" err="1"/>
              <a:t>to</a:t>
            </a:r>
            <a:r>
              <a:rPr lang="nl-NL" noProof="0"/>
              <a:t> </a:t>
            </a:r>
            <a:r>
              <a:rPr lang="nl-NL" noProof="0" err="1"/>
              <a:t>edit</a:t>
            </a:r>
            <a:r>
              <a:rPr lang="nl-NL" noProof="0"/>
              <a:t> </a:t>
            </a:r>
            <a:r>
              <a:rPr lang="nl-NL" noProof="0" err="1"/>
              <a:t>the</a:t>
            </a:r>
            <a:r>
              <a:rPr lang="nl-NL" noProof="0"/>
              <a:t> </a:t>
            </a:r>
            <a:r>
              <a:rPr lang="nl-NL" noProof="0" err="1"/>
              <a:t>subtitle</a:t>
            </a:r>
            <a:r>
              <a:rPr lang="nl-NL" noProof="0"/>
              <a:t> </a:t>
            </a:r>
            <a:r>
              <a:rPr lang="nl-NL" noProof="0" err="1"/>
              <a:t>style</a:t>
            </a:r>
            <a:r>
              <a:rPr lang="nl-NL" noProof="0"/>
              <a:t> of </a:t>
            </a:r>
            <a:r>
              <a:rPr lang="nl-NL" noProof="0" err="1"/>
              <a:t>the</a:t>
            </a:r>
            <a:r>
              <a:rPr lang="nl-NL" noProof="0"/>
              <a:t> model</a:t>
            </a:r>
            <a:endParaRPr lang="en-GB" noProof="0"/>
          </a:p>
        </p:txBody>
      </p:sp>
      <p:sp>
        <p:nvSpPr>
          <p:cNvPr id="10" name="Titel 1">
            <a:extLst>
              <a:ext uri="{FF2B5EF4-FFF2-40B4-BE49-F238E27FC236}">
                <a16:creationId xmlns:a16="http://schemas.microsoft.com/office/drawing/2014/main" id="{7C22A97F-15A8-AA44-9CD4-402399382DDC}"/>
              </a:ext>
            </a:extLst>
          </p:cNvPr>
          <p:cNvSpPr>
            <a:spLocks noGrp="1"/>
          </p:cNvSpPr>
          <p:nvPr>
            <p:ph type="title" hasCustomPrompt="1"/>
          </p:nvPr>
        </p:nvSpPr>
        <p:spPr>
          <a:xfrm>
            <a:off x="3240000" y="1348543"/>
            <a:ext cx="4968000" cy="486294"/>
          </a:xfrm>
          <a:prstGeom prst="rect">
            <a:avLst/>
          </a:prstGeom>
        </p:spPr>
        <p:txBody>
          <a:bodyPr>
            <a:normAutofit/>
          </a:bodyPr>
          <a:lstStyle>
            <a:lvl1pPr>
              <a:defRPr sz="2400" baseline="0"/>
            </a:lvl1pPr>
          </a:lstStyle>
          <a:p>
            <a:r>
              <a:rPr lang="nl-NL" err="1"/>
              <a:t>Edit</a:t>
            </a:r>
            <a:r>
              <a:rPr lang="nl-NL"/>
              <a:t> </a:t>
            </a:r>
            <a:r>
              <a:rPr lang="nl-NL" err="1"/>
              <a:t>title</a:t>
            </a:r>
            <a:r>
              <a:rPr lang="nl-NL"/>
              <a:t> </a:t>
            </a:r>
            <a:r>
              <a:rPr lang="nl-NL" err="1"/>
              <a:t>style</a:t>
            </a:r>
            <a:r>
              <a:rPr lang="nl-NL"/>
              <a:t> of model</a:t>
            </a:r>
          </a:p>
        </p:txBody>
      </p:sp>
      <p:sp>
        <p:nvSpPr>
          <p:cNvPr id="12" name="Tijdelijke aanduiding voor afbeelding 10">
            <a:extLst>
              <a:ext uri="{FF2B5EF4-FFF2-40B4-BE49-F238E27FC236}">
                <a16:creationId xmlns:a16="http://schemas.microsoft.com/office/drawing/2014/main" id="{C4A09C2E-5D6F-804A-9199-764F5951A9B3}"/>
              </a:ext>
            </a:extLst>
          </p:cNvPr>
          <p:cNvSpPr>
            <a:spLocks noGrp="1"/>
          </p:cNvSpPr>
          <p:nvPr>
            <p:ph type="pic" sz="quarter" idx="15" hasCustomPrompt="1"/>
          </p:nvPr>
        </p:nvSpPr>
        <p:spPr>
          <a:xfrm>
            <a:off x="651600" y="576000"/>
            <a:ext cx="2322076" cy="2229854"/>
          </a:xfrm>
          <a:prstGeom prst="roundRect">
            <a:avLst/>
          </a:prstGeom>
          <a:solidFill>
            <a:schemeClr val="bg1">
              <a:lumMod val="95000"/>
            </a:schemeClr>
          </a:solidFill>
        </p:spPr>
        <p:txBody>
          <a:bodyPr/>
          <a:lstStyle/>
          <a:p>
            <a:r>
              <a:rPr lang="en-GB"/>
              <a:t>Image</a:t>
            </a:r>
          </a:p>
        </p:txBody>
      </p:sp>
    </p:spTree>
    <p:extLst>
      <p:ext uri="{BB962C8B-B14F-4D97-AF65-F5344CB8AC3E}">
        <p14:creationId xmlns:p14="http://schemas.microsoft.com/office/powerpoint/2010/main" val="1393573841"/>
      </p:ext>
    </p:extLst>
  </p:cSld>
  <p:clrMapOvr>
    <a:masterClrMapping/>
  </p:clrMapOvr>
  <p:transition spd="med">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pecial page">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14" name="Afgeronde rechthoek 13">
            <a:extLst>
              <a:ext uri="{FF2B5EF4-FFF2-40B4-BE49-F238E27FC236}">
                <a16:creationId xmlns:a16="http://schemas.microsoft.com/office/drawing/2014/main" id="{ECE4E8DA-3E6A-7D49-8CEC-B5ED7C172CF5}"/>
              </a:ext>
            </a:extLst>
          </p:cNvPr>
          <p:cNvSpPr/>
          <p:nvPr userDrawn="1"/>
        </p:nvSpPr>
        <p:spPr bwMode="auto">
          <a:xfrm>
            <a:off x="1526292" y="1080000"/>
            <a:ext cx="6937064" cy="3344117"/>
          </a:xfrm>
          <a:prstGeom prst="roundRect">
            <a:avLst/>
          </a:prstGeom>
          <a:solidFill>
            <a:schemeClr val="bg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15" name="Rectangle 4">
            <a:extLst>
              <a:ext uri="{FF2B5EF4-FFF2-40B4-BE49-F238E27FC236}">
                <a16:creationId xmlns:a16="http://schemas.microsoft.com/office/drawing/2014/main" id="{1210CF5C-5318-5E4E-99C4-B1366E68D834}"/>
              </a:ext>
            </a:extLst>
          </p:cNvPr>
          <p:cNvSpPr>
            <a:spLocks noGrp="1" noChangeArrowheads="1"/>
          </p:cNvSpPr>
          <p:nvPr>
            <p:ph type="subTitle" idx="1" hasCustomPrompt="1"/>
          </p:nvPr>
        </p:nvSpPr>
        <p:spPr>
          <a:xfrm>
            <a:off x="3240000" y="2345857"/>
            <a:ext cx="4982400" cy="284373"/>
          </a:xfrm>
          <a:extLst>
            <a:ext uri="{909E8E84-426E-40dd-AFC4-6F175D3DCCD1}">
              <a14:hiddenFill xmlns:a14="http://schemas.microsoft.com/office/drawing/2010/main" xmlns="">
                <a:solidFill>
                  <a:schemeClr val="accent1"/>
                </a:solidFill>
              </a14:hiddenFill>
            </a:ext>
          </a:extLst>
        </p:spPr>
        <p:txBody>
          <a:bodyPr wrap="square">
            <a:spAutoFit/>
          </a:bodyPr>
          <a:lstStyle>
            <a:lvl1pPr marL="0" indent="0">
              <a:defRPr sz="1650"/>
            </a:lvl1pPr>
          </a:lstStyle>
          <a:p>
            <a:pPr lvl="0"/>
            <a:r>
              <a:rPr lang="nl-NL" noProof="0"/>
              <a:t>Click </a:t>
            </a:r>
            <a:r>
              <a:rPr lang="nl-NL" noProof="0" err="1"/>
              <a:t>to</a:t>
            </a:r>
            <a:r>
              <a:rPr lang="nl-NL" noProof="0"/>
              <a:t> </a:t>
            </a:r>
            <a:r>
              <a:rPr lang="nl-NL" noProof="0" err="1"/>
              <a:t>edit</a:t>
            </a:r>
            <a:r>
              <a:rPr lang="nl-NL" noProof="0"/>
              <a:t> </a:t>
            </a:r>
            <a:r>
              <a:rPr lang="nl-NL" noProof="0" err="1"/>
              <a:t>the</a:t>
            </a:r>
            <a:r>
              <a:rPr lang="nl-NL" noProof="0"/>
              <a:t> </a:t>
            </a:r>
            <a:r>
              <a:rPr lang="nl-NL" noProof="0" err="1"/>
              <a:t>subtitle</a:t>
            </a:r>
            <a:r>
              <a:rPr lang="nl-NL" noProof="0"/>
              <a:t> </a:t>
            </a:r>
            <a:r>
              <a:rPr lang="nl-NL" noProof="0" err="1"/>
              <a:t>style</a:t>
            </a:r>
            <a:r>
              <a:rPr lang="nl-NL" noProof="0"/>
              <a:t> of </a:t>
            </a:r>
            <a:r>
              <a:rPr lang="nl-NL" noProof="0" err="1"/>
              <a:t>the</a:t>
            </a:r>
            <a:r>
              <a:rPr lang="nl-NL" noProof="0"/>
              <a:t> model</a:t>
            </a:r>
            <a:endParaRPr lang="en-GB" noProof="0"/>
          </a:p>
        </p:txBody>
      </p:sp>
      <p:sp>
        <p:nvSpPr>
          <p:cNvPr id="16" name="Titel 1">
            <a:extLst>
              <a:ext uri="{FF2B5EF4-FFF2-40B4-BE49-F238E27FC236}">
                <a16:creationId xmlns:a16="http://schemas.microsoft.com/office/drawing/2014/main" id="{5FA9A599-12D4-4142-818D-8C0B554D1517}"/>
              </a:ext>
            </a:extLst>
          </p:cNvPr>
          <p:cNvSpPr>
            <a:spLocks noGrp="1"/>
          </p:cNvSpPr>
          <p:nvPr>
            <p:ph type="title" hasCustomPrompt="1"/>
          </p:nvPr>
        </p:nvSpPr>
        <p:spPr>
          <a:xfrm>
            <a:off x="3240000" y="1348543"/>
            <a:ext cx="4968000" cy="486294"/>
          </a:xfrm>
          <a:prstGeom prst="rect">
            <a:avLst/>
          </a:prstGeom>
        </p:spPr>
        <p:txBody>
          <a:bodyPr>
            <a:normAutofit/>
          </a:bodyPr>
          <a:lstStyle>
            <a:lvl1pPr>
              <a:defRPr sz="2400" baseline="0"/>
            </a:lvl1pPr>
          </a:lstStyle>
          <a:p>
            <a:r>
              <a:rPr lang="nl-NL" err="1"/>
              <a:t>Edit</a:t>
            </a:r>
            <a:r>
              <a:rPr lang="nl-NL"/>
              <a:t> </a:t>
            </a:r>
            <a:r>
              <a:rPr lang="nl-NL" err="1"/>
              <a:t>title</a:t>
            </a:r>
            <a:r>
              <a:rPr lang="nl-NL"/>
              <a:t> </a:t>
            </a:r>
            <a:r>
              <a:rPr lang="nl-NL" err="1"/>
              <a:t>style</a:t>
            </a:r>
            <a:r>
              <a:rPr lang="nl-NL"/>
              <a:t> of model</a:t>
            </a:r>
          </a:p>
        </p:txBody>
      </p:sp>
      <p:sp>
        <p:nvSpPr>
          <p:cNvPr id="17" name="Tijdelijke aanduiding voor afbeelding 10">
            <a:extLst>
              <a:ext uri="{FF2B5EF4-FFF2-40B4-BE49-F238E27FC236}">
                <a16:creationId xmlns:a16="http://schemas.microsoft.com/office/drawing/2014/main" id="{AADEE15B-1053-B840-A971-1F17DB3996EA}"/>
              </a:ext>
            </a:extLst>
          </p:cNvPr>
          <p:cNvSpPr>
            <a:spLocks noGrp="1"/>
          </p:cNvSpPr>
          <p:nvPr>
            <p:ph type="pic" sz="quarter" idx="15" hasCustomPrompt="1"/>
          </p:nvPr>
        </p:nvSpPr>
        <p:spPr>
          <a:xfrm>
            <a:off x="651600" y="575999"/>
            <a:ext cx="2322076" cy="2600337"/>
          </a:xfrm>
          <a:prstGeom prst="roundRect">
            <a:avLst/>
          </a:prstGeom>
          <a:solidFill>
            <a:schemeClr val="bg1">
              <a:lumMod val="95000"/>
            </a:schemeClr>
          </a:solidFill>
        </p:spPr>
        <p:txBody>
          <a:bodyPr/>
          <a:lstStyle/>
          <a:p>
            <a:r>
              <a:rPr lang="en-GB"/>
              <a:t>Image</a:t>
            </a:r>
          </a:p>
        </p:txBody>
      </p:sp>
    </p:spTree>
    <p:extLst>
      <p:ext uri="{BB962C8B-B14F-4D97-AF65-F5344CB8AC3E}">
        <p14:creationId xmlns:p14="http://schemas.microsoft.com/office/powerpoint/2010/main" val="126215635"/>
      </p:ext>
    </p:extLst>
  </p:cSld>
  <p:clrMapOvr>
    <a:masterClrMapping/>
  </p:clrMapOvr>
  <p:transition spd="med">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c_Titel column graph">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52786" y="576000"/>
            <a:ext cx="7829550" cy="486294"/>
          </a:xfrm>
          <a:prstGeom prst="rect">
            <a:avLst/>
          </a:prstGeom>
        </p:spPr>
        <p:txBody>
          <a:bodyPr>
            <a:normAutofit/>
          </a:bodyPr>
          <a:lstStyle>
            <a:lvl1pPr>
              <a:defRPr sz="24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5" name="Tijdelijke aanduiding voor grafiek 4">
            <a:extLst>
              <a:ext uri="{FF2B5EF4-FFF2-40B4-BE49-F238E27FC236}">
                <a16:creationId xmlns:a16="http://schemas.microsoft.com/office/drawing/2014/main" id="{89157597-EF82-8846-8CFB-2324625E782B}"/>
              </a:ext>
            </a:extLst>
          </p:cNvPr>
          <p:cNvSpPr>
            <a:spLocks noGrp="1"/>
          </p:cNvSpPr>
          <p:nvPr>
            <p:ph type="chart" sz="quarter" idx="13" hasCustomPrompt="1"/>
          </p:nvPr>
        </p:nvSpPr>
        <p:spPr>
          <a:xfrm>
            <a:off x="652786" y="1080000"/>
            <a:ext cx="7828365" cy="3600000"/>
          </a:xfrm>
        </p:spPr>
        <p:txBody>
          <a:bodyPr/>
          <a:lstStyle/>
          <a:p>
            <a:r>
              <a:rPr lang="en-GB" dirty="0"/>
              <a:t>Graph</a:t>
            </a:r>
          </a:p>
        </p:txBody>
      </p:sp>
    </p:spTree>
    <p:extLst>
      <p:ext uri="{BB962C8B-B14F-4D97-AF65-F5344CB8AC3E}">
        <p14:creationId xmlns:p14="http://schemas.microsoft.com/office/powerpoint/2010/main" val="307614979"/>
      </p:ext>
    </p:extLst>
  </p:cSld>
  <p:clrMapOvr>
    <a:masterClrMapping/>
  </p:clrMapOvr>
  <p:transition spd="med">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el and two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52786" y="576000"/>
            <a:ext cx="7829550" cy="486294"/>
          </a:xfrm>
          <a:prstGeom prst="rect">
            <a:avLst/>
          </a:prstGeom>
        </p:spPr>
        <p:txBody>
          <a:bodyPr>
            <a:normAutofit/>
          </a:bodyPr>
          <a:lstStyle>
            <a:lvl1pPr>
              <a:defRPr sz="2400"/>
            </a:lvl1pPr>
          </a:lstStyle>
          <a:p>
            <a:r>
              <a:rPr lang="nl-NL" dirty="0" err="1"/>
              <a:t>Edit</a:t>
            </a:r>
            <a:r>
              <a:rPr lang="nl-NL" dirty="0"/>
              <a:t> </a:t>
            </a:r>
            <a:r>
              <a:rPr lang="nl-NL" dirty="0" err="1"/>
              <a:t>title</a:t>
            </a:r>
            <a:r>
              <a:rPr lang="nl-NL" dirty="0"/>
              <a:t> </a:t>
            </a:r>
            <a:r>
              <a:rPr lang="nl-NL" dirty="0" err="1"/>
              <a:t>style</a:t>
            </a:r>
            <a:r>
              <a:rPr lang="nl-NL" dirty="0"/>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hasCustomPrompt="1"/>
          </p:nvPr>
        </p:nvSpPr>
        <p:spPr>
          <a:xfrm>
            <a:off x="651600" y="1080000"/>
            <a:ext cx="7829550" cy="3600000"/>
          </a:xfrm>
        </p:spPr>
        <p:txBody>
          <a:bodyPr numCol="2" spcCol="540000">
            <a:normAutofit/>
          </a:bodyPr>
          <a:lstStyle>
            <a:lvl1pPr marL="0" indent="0" algn="l">
              <a:spcBef>
                <a:spcPts val="0"/>
              </a:spcBef>
              <a:defRPr sz="1600" baseline="0"/>
            </a:lvl1pPr>
            <a:lvl2pPr marL="189000" indent="-189000">
              <a:spcBef>
                <a:spcPts val="0"/>
              </a:spcBef>
              <a:defRPr sz="1600" baseline="0"/>
            </a:lvl2pPr>
            <a:lvl3pPr marL="378000" indent="-189000">
              <a:spcBef>
                <a:spcPts val="0"/>
              </a:spcBef>
              <a:defRPr sz="1600" baseline="0"/>
            </a:lvl3pPr>
            <a:lvl4pPr indent="-189000">
              <a:spcBef>
                <a:spcPts val="0"/>
              </a:spcBef>
              <a:spcAft>
                <a:spcPts val="900"/>
              </a:spcAft>
              <a:defRPr sz="1600" baseline="0"/>
            </a:lvl4pPr>
            <a:lvl5pPr>
              <a:spcBef>
                <a:spcPts val="0"/>
              </a:spcBef>
              <a:defRPr/>
            </a:lvl5pPr>
          </a:lstStyle>
          <a:p>
            <a:pPr lvl="0"/>
            <a:r>
              <a:rPr lang="nl-NL" dirty="0"/>
              <a:t>Click </a:t>
            </a:r>
            <a:r>
              <a:rPr lang="nl-NL" dirty="0" err="1"/>
              <a:t>to</a:t>
            </a:r>
            <a:r>
              <a:rPr lang="nl-NL" dirty="0"/>
              <a:t> </a:t>
            </a:r>
            <a:r>
              <a:rPr lang="nl-NL" dirty="0" err="1"/>
              <a:t>edit</a:t>
            </a:r>
            <a:r>
              <a:rPr lang="nl-NL" dirty="0"/>
              <a:t> </a:t>
            </a:r>
            <a:r>
              <a:rPr lang="nl-NL" dirty="0" err="1"/>
              <a:t>the</a:t>
            </a:r>
            <a:r>
              <a:rPr lang="nl-NL" dirty="0"/>
              <a:t> </a:t>
            </a:r>
            <a:r>
              <a:rPr lang="nl-NL" dirty="0" err="1"/>
              <a:t>text</a:t>
            </a:r>
            <a:r>
              <a:rPr lang="nl-NL" dirty="0"/>
              <a:t> </a:t>
            </a:r>
            <a:r>
              <a:rPr lang="nl-NL" dirty="0" err="1"/>
              <a:t>style</a:t>
            </a:r>
            <a:r>
              <a:rPr lang="nl-NL" dirty="0"/>
              <a:t> of </a:t>
            </a:r>
            <a:r>
              <a:rPr lang="nl-NL" dirty="0" err="1"/>
              <a:t>the</a:t>
            </a:r>
            <a:r>
              <a:rPr lang="nl-NL" dirty="0"/>
              <a:t> model</a:t>
            </a:r>
          </a:p>
          <a:p>
            <a:pPr lvl="1"/>
            <a:r>
              <a:rPr lang="nl-NL" dirty="0"/>
              <a:t>Second level</a:t>
            </a:r>
          </a:p>
          <a:p>
            <a:pPr lvl="2"/>
            <a:r>
              <a:rPr lang="nl-NL" dirty="0" err="1"/>
              <a:t>Third</a:t>
            </a:r>
            <a:r>
              <a:rPr lang="nl-NL" dirty="0"/>
              <a:t> level</a:t>
            </a:r>
          </a:p>
          <a:p>
            <a:pPr lvl="3"/>
            <a:r>
              <a:rPr lang="nl-NL" dirty="0" err="1"/>
              <a:t>Fourth</a:t>
            </a:r>
            <a:r>
              <a:rPr lang="nl-NL" dirty="0"/>
              <a:t> level</a:t>
            </a:r>
          </a:p>
        </p:txBody>
      </p:sp>
    </p:spTree>
    <p:extLst>
      <p:ext uri="{BB962C8B-B14F-4D97-AF65-F5344CB8AC3E}">
        <p14:creationId xmlns:p14="http://schemas.microsoft.com/office/powerpoint/2010/main" val="99300544"/>
      </p:ext>
    </p:extLst>
  </p:cSld>
  <p:clrMapOvr>
    <a:masterClrMapping/>
  </p:clrMapOvr>
  <p:transition spd="med">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D0C24CFD-C987-FA4B-82E6-A49187760A82}"/>
              </a:ext>
            </a:extLst>
          </p:cNvPr>
          <p:cNvSpPr/>
          <p:nvPr userDrawn="1"/>
        </p:nvSpPr>
        <p:spPr bwMode="auto">
          <a:xfrm>
            <a:off x="0" y="4917824"/>
            <a:ext cx="9144000" cy="2448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NL" sz="2400" b="0" i="0" u="none" strike="noStrike" cap="none" normalizeH="0" baseline="0">
              <a:ln>
                <a:noFill/>
              </a:ln>
              <a:solidFill>
                <a:schemeClr val="tx1"/>
              </a:solidFill>
              <a:effectLst/>
              <a:latin typeface="Times" charset="0"/>
              <a:ea typeface="ＭＳ Ｐゴシック" charset="0"/>
            </a:endParaRPr>
          </a:p>
        </p:txBody>
      </p:sp>
      <p:sp>
        <p:nvSpPr>
          <p:cNvPr id="12291" name="Rectangle 3"/>
          <p:cNvSpPr>
            <a:spLocks noGrp="1" noChangeArrowheads="1"/>
          </p:cNvSpPr>
          <p:nvPr>
            <p:ph type="body" idx="1"/>
          </p:nvPr>
        </p:nvSpPr>
        <p:spPr bwMode="auto">
          <a:xfrm>
            <a:off x="651600" y="1080000"/>
            <a:ext cx="7829550" cy="3600000"/>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1E8AC2"/>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normAutofit/>
          </a:bodyPr>
          <a:lstStyle/>
          <a:p>
            <a:pPr lvl="0"/>
            <a:r>
              <a:rPr lang="en-GB" noProof="0"/>
              <a:t>Click to edit the text style of the model</a:t>
            </a:r>
          </a:p>
          <a:p>
            <a:pPr lvl="1"/>
            <a:r>
              <a:rPr lang="en-GB" noProof="0"/>
              <a:t>Second level</a:t>
            </a:r>
          </a:p>
          <a:p>
            <a:pPr lvl="2"/>
            <a:r>
              <a:rPr lang="en-GB" noProof="0"/>
              <a:t>Third level</a:t>
            </a:r>
          </a:p>
          <a:p>
            <a:pPr lvl="3"/>
            <a:r>
              <a:rPr lang="en-GB" noProof="0"/>
              <a:t>Fourth level</a:t>
            </a:r>
          </a:p>
        </p:txBody>
      </p:sp>
      <p:sp>
        <p:nvSpPr>
          <p:cNvPr id="12292" name="Text Box 4"/>
          <p:cNvSpPr txBox="1">
            <a:spLocks noChangeArrowheads="1"/>
          </p:cNvSpPr>
          <p:nvPr/>
        </p:nvSpPr>
        <p:spPr bwMode="auto">
          <a:xfrm>
            <a:off x="5181600" y="-76585"/>
            <a:ext cx="1371600" cy="2516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b">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lgn="r">
              <a:lnSpc>
                <a:spcPct val="115000"/>
              </a:lnSpc>
            </a:pPr>
            <a:endParaRPr lang="nl-NL" sz="900" b="1">
              <a:solidFill>
                <a:schemeClr val="accent1"/>
              </a:solidFill>
              <a:latin typeface="Amerigo BT" charset="0"/>
            </a:endParaRPr>
          </a:p>
        </p:txBody>
      </p:sp>
      <p:sp>
        <p:nvSpPr>
          <p:cNvPr id="12293" name="Rectangle 5"/>
          <p:cNvSpPr>
            <a:spLocks noChangeArrowheads="1"/>
          </p:cNvSpPr>
          <p:nvPr/>
        </p:nvSpPr>
        <p:spPr bwMode="auto">
          <a:xfrm>
            <a:off x="2971800" y="1371600"/>
            <a:ext cx="4724400" cy="3231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defTabSz="571500"/>
            <a:endParaRPr lang="nl-NL" sz="1500" b="1">
              <a:solidFill>
                <a:schemeClr val="bg2"/>
              </a:solidFill>
              <a:latin typeface="Trebuchet MS" charset="0"/>
            </a:endParaRPr>
          </a:p>
        </p:txBody>
      </p:sp>
      <p:sp>
        <p:nvSpPr>
          <p:cNvPr id="9" name="Tijdelijke aanduiding voor dianummer 5"/>
          <p:cNvSpPr>
            <a:spLocks noGrp="1"/>
          </p:cNvSpPr>
          <p:nvPr>
            <p:ph type="sldNum" sz="quarter" idx="4"/>
          </p:nvPr>
        </p:nvSpPr>
        <p:spPr>
          <a:xfrm>
            <a:off x="6717846" y="4935328"/>
            <a:ext cx="1763305" cy="194126"/>
          </a:xfrm>
          <a:prstGeom prst="rect">
            <a:avLst/>
          </a:prstGeom>
        </p:spPr>
        <p:txBody>
          <a:bodyPr vert="horz" lIns="91440" tIns="28800" rIns="0" bIns="45720" rtlCol="0" anchor="ctr"/>
          <a:lstStyle>
            <a:lvl1pPr algn="r">
              <a:defRPr sz="900" b="0" i="0" baseline="0">
                <a:solidFill>
                  <a:schemeClr val="accent4"/>
                </a:solidFill>
                <a:latin typeface="Arial Regular"/>
                <a:ea typeface="Arial Regular"/>
                <a:cs typeface="Arial Regular"/>
              </a:defRPr>
            </a:lvl1pPr>
          </a:lstStyle>
          <a:p>
            <a:fld id="{306CB06F-8D94-B64C-AC66-62AFBAF0736E}" type="slidenum">
              <a:rPr lang="nl-NL" smtClean="0"/>
              <a:pPr/>
              <a:t>‹#›</a:t>
            </a:fld>
            <a:endParaRPr lang="nl-NL"/>
          </a:p>
        </p:txBody>
      </p:sp>
      <p:pic>
        <p:nvPicPr>
          <p:cNvPr id="12" name="Afbeelding 11"/>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a:xfrm>
            <a:off x="6813333" y="98467"/>
            <a:ext cx="1994328" cy="395569"/>
          </a:xfrm>
          <a:prstGeom prst="rect">
            <a:avLst/>
          </a:prstGeom>
        </p:spPr>
      </p:pic>
      <p:pic>
        <p:nvPicPr>
          <p:cNvPr id="13" name="Afbeelding 12">
            <a:extLst>
              <a:ext uri="{FF2B5EF4-FFF2-40B4-BE49-F238E27FC236}">
                <a16:creationId xmlns:a16="http://schemas.microsoft.com/office/drawing/2014/main" id="{B4532254-6395-9E4E-8129-E87EF2CCA9EF}"/>
              </a:ext>
            </a:extLst>
          </p:cNvPr>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a:off x="659580" y="4973033"/>
            <a:ext cx="2419200" cy="100800"/>
          </a:xfrm>
          <a:prstGeom prst="rect">
            <a:avLst/>
          </a:prstGeom>
        </p:spPr>
      </p:pic>
      <p:sp>
        <p:nvSpPr>
          <p:cNvPr id="3" name="Tijdelijke aanduiding voor titel 2">
            <a:extLst>
              <a:ext uri="{FF2B5EF4-FFF2-40B4-BE49-F238E27FC236}">
                <a16:creationId xmlns:a16="http://schemas.microsoft.com/office/drawing/2014/main" id="{26FBABE8-32E9-4C4E-B65B-8CD137F5004C}"/>
              </a:ext>
            </a:extLst>
          </p:cNvPr>
          <p:cNvSpPr>
            <a:spLocks noGrp="1"/>
          </p:cNvSpPr>
          <p:nvPr>
            <p:ph type="title"/>
          </p:nvPr>
        </p:nvSpPr>
        <p:spPr>
          <a:xfrm>
            <a:off x="651600" y="576000"/>
            <a:ext cx="7830000" cy="486000"/>
          </a:xfrm>
          <a:prstGeom prst="rect">
            <a:avLst/>
          </a:prstGeom>
        </p:spPr>
        <p:txBody>
          <a:bodyPr vert="horz" lIns="0" tIns="0" rIns="0" bIns="0" rtlCol="0" anchor="ctr">
            <a:normAutofit/>
          </a:bodyPr>
          <a:lstStyle/>
          <a:p>
            <a:r>
              <a:rPr lang="nl-NL"/>
              <a:t>Klik om stijl te bewerken</a:t>
            </a:r>
            <a:endParaRPr lang="en-GB"/>
          </a:p>
        </p:txBody>
      </p:sp>
    </p:spTree>
  </p:cSld>
  <p:clrMap bg1="lt1" tx1="dk1" bg2="lt2" tx2="dk2" accent1="accent1" accent2="accent2" accent3="accent3" accent4="accent4" accent5="accent5" accent6="accent6" hlink="hlink" folHlink="folHlink"/>
  <p:sldLayoutIdLst>
    <p:sldLayoutId id="2147483680" r:id="rId1"/>
    <p:sldLayoutId id="2147483684" r:id="rId2"/>
    <p:sldLayoutId id="2147483683" r:id="rId3"/>
    <p:sldLayoutId id="2147483661" r:id="rId4"/>
    <p:sldLayoutId id="2147483672" r:id="rId5"/>
    <p:sldLayoutId id="2147483689" r:id="rId6"/>
    <p:sldLayoutId id="2147483690" r:id="rId7"/>
    <p:sldLayoutId id="2147483686" r:id="rId8"/>
    <p:sldLayoutId id="2147483671" r:id="rId9"/>
    <p:sldLayoutId id="2147483675" r:id="rId10"/>
    <p:sldLayoutId id="2147483673" r:id="rId11"/>
    <p:sldLayoutId id="2147483666" r:id="rId12"/>
    <p:sldLayoutId id="2147483674" r:id="rId13"/>
    <p:sldLayoutId id="2147483691" r:id="rId14"/>
    <p:sldLayoutId id="2147483692" r:id="rId15"/>
    <p:sldLayoutId id="2147483693" r:id="rId16"/>
    <p:sldLayoutId id="2147483694" r:id="rId17"/>
    <p:sldLayoutId id="2147483695" r:id="rId18"/>
    <p:sldLayoutId id="2147483696" r:id="rId19"/>
    <p:sldLayoutId id="2147483697" r:id="rId20"/>
  </p:sldLayoutIdLst>
  <p:transition spd="med">
    <p:pull dir="d"/>
  </p:transition>
  <p:hf hdr="0" ftr="0" dt="0"/>
  <p:txStyles>
    <p:titleStyle>
      <a:lvl1pPr algn="l" defTabSz="571500" rtl="0" eaLnBrk="1" fontAlgn="base" hangingPunct="1">
        <a:spcBef>
          <a:spcPct val="0"/>
        </a:spcBef>
        <a:spcAft>
          <a:spcPct val="0"/>
        </a:spcAft>
        <a:defRPr sz="2250" b="1" i="0">
          <a:solidFill>
            <a:schemeClr val="accent1"/>
          </a:solidFill>
          <a:latin typeface="Arial Bold"/>
          <a:ea typeface="Arial Bold"/>
          <a:cs typeface="Arial Bold"/>
        </a:defRPr>
      </a:lvl1pPr>
      <a:lvl2pPr algn="l" defTabSz="571500" rtl="0" eaLnBrk="1" fontAlgn="base" hangingPunct="1">
        <a:spcBef>
          <a:spcPct val="0"/>
        </a:spcBef>
        <a:spcAft>
          <a:spcPct val="0"/>
        </a:spcAft>
        <a:defRPr sz="2250">
          <a:solidFill>
            <a:srgbClr val="D06000"/>
          </a:solidFill>
          <a:latin typeface="Verdana" charset="0"/>
          <a:ea typeface="ＭＳ Ｐゴシック" charset="0"/>
        </a:defRPr>
      </a:lvl2pPr>
      <a:lvl3pPr algn="l" defTabSz="571500" rtl="0" eaLnBrk="1" fontAlgn="base" hangingPunct="1">
        <a:spcBef>
          <a:spcPct val="0"/>
        </a:spcBef>
        <a:spcAft>
          <a:spcPct val="0"/>
        </a:spcAft>
        <a:defRPr sz="2250">
          <a:solidFill>
            <a:srgbClr val="D06000"/>
          </a:solidFill>
          <a:latin typeface="Verdana" charset="0"/>
          <a:ea typeface="ＭＳ Ｐゴシック" charset="0"/>
        </a:defRPr>
      </a:lvl3pPr>
      <a:lvl4pPr algn="l" defTabSz="571500" rtl="0" eaLnBrk="1" fontAlgn="base" hangingPunct="1">
        <a:spcBef>
          <a:spcPct val="0"/>
        </a:spcBef>
        <a:spcAft>
          <a:spcPct val="0"/>
        </a:spcAft>
        <a:defRPr sz="2250">
          <a:solidFill>
            <a:srgbClr val="D06000"/>
          </a:solidFill>
          <a:latin typeface="Verdana" charset="0"/>
          <a:ea typeface="ＭＳ Ｐゴシック" charset="0"/>
        </a:defRPr>
      </a:lvl4pPr>
      <a:lvl5pPr algn="l" defTabSz="571500" rtl="0" eaLnBrk="1" fontAlgn="base" hangingPunct="1">
        <a:spcBef>
          <a:spcPct val="0"/>
        </a:spcBef>
        <a:spcAft>
          <a:spcPct val="0"/>
        </a:spcAft>
        <a:defRPr sz="2250">
          <a:solidFill>
            <a:srgbClr val="D06000"/>
          </a:solidFill>
          <a:latin typeface="Verdana" charset="0"/>
          <a:ea typeface="ＭＳ Ｐゴシック" charset="0"/>
        </a:defRPr>
      </a:lvl5pPr>
      <a:lvl6pPr marL="342900" algn="l" defTabSz="571500" rtl="0" eaLnBrk="1" fontAlgn="base" hangingPunct="1">
        <a:spcBef>
          <a:spcPct val="0"/>
        </a:spcBef>
        <a:spcAft>
          <a:spcPct val="0"/>
        </a:spcAft>
        <a:defRPr sz="2250">
          <a:solidFill>
            <a:srgbClr val="D06000"/>
          </a:solidFill>
          <a:latin typeface="Verdana" charset="0"/>
          <a:ea typeface="ＭＳ Ｐゴシック" charset="0"/>
        </a:defRPr>
      </a:lvl6pPr>
      <a:lvl7pPr marL="685800" algn="l" defTabSz="571500" rtl="0" eaLnBrk="1" fontAlgn="base" hangingPunct="1">
        <a:spcBef>
          <a:spcPct val="0"/>
        </a:spcBef>
        <a:spcAft>
          <a:spcPct val="0"/>
        </a:spcAft>
        <a:defRPr sz="2250">
          <a:solidFill>
            <a:srgbClr val="D06000"/>
          </a:solidFill>
          <a:latin typeface="Verdana" charset="0"/>
          <a:ea typeface="ＭＳ Ｐゴシック" charset="0"/>
        </a:defRPr>
      </a:lvl7pPr>
      <a:lvl8pPr marL="1028700" algn="l" defTabSz="571500" rtl="0" eaLnBrk="1" fontAlgn="base" hangingPunct="1">
        <a:spcBef>
          <a:spcPct val="0"/>
        </a:spcBef>
        <a:spcAft>
          <a:spcPct val="0"/>
        </a:spcAft>
        <a:defRPr sz="2250">
          <a:solidFill>
            <a:srgbClr val="D06000"/>
          </a:solidFill>
          <a:latin typeface="Verdana" charset="0"/>
          <a:ea typeface="ＭＳ Ｐゴシック" charset="0"/>
        </a:defRPr>
      </a:lvl8pPr>
      <a:lvl9pPr marL="1371600" algn="l" defTabSz="571500" rtl="0" eaLnBrk="1" fontAlgn="base" hangingPunct="1">
        <a:spcBef>
          <a:spcPct val="0"/>
        </a:spcBef>
        <a:spcAft>
          <a:spcPct val="0"/>
        </a:spcAft>
        <a:defRPr sz="2250">
          <a:solidFill>
            <a:srgbClr val="D06000"/>
          </a:solidFill>
          <a:latin typeface="Verdana" charset="0"/>
          <a:ea typeface="ＭＳ Ｐゴシック" charset="0"/>
        </a:defRPr>
      </a:lvl9pPr>
    </p:titleStyle>
    <p:bodyStyle>
      <a:lvl1pPr marL="142875" indent="-142875" algn="l" defTabSz="571500" rtl="0" eaLnBrk="1" fontAlgn="base" hangingPunct="1">
        <a:lnSpc>
          <a:spcPct val="120000"/>
        </a:lnSpc>
        <a:spcBef>
          <a:spcPts val="0"/>
        </a:spcBef>
        <a:spcAft>
          <a:spcPts val="900"/>
        </a:spcAft>
        <a:defRPr sz="1800" b="0" i="0">
          <a:solidFill>
            <a:srgbClr val="0E4133"/>
          </a:solidFill>
          <a:latin typeface="Arial Regular"/>
          <a:ea typeface="+mn-ea"/>
          <a:cs typeface="+mn-cs"/>
        </a:defRPr>
      </a:lvl1pPr>
      <a:lvl2pPr marL="154800" indent="-154800" algn="l" defTabSz="571500" rtl="0" eaLnBrk="1" fontAlgn="base" hangingPunct="1">
        <a:lnSpc>
          <a:spcPct val="120000"/>
        </a:lnSpc>
        <a:spcBef>
          <a:spcPts val="0"/>
        </a:spcBef>
        <a:spcAft>
          <a:spcPts val="800"/>
        </a:spcAft>
        <a:buFont typeface="Times" charset="0"/>
        <a:buChar char="•"/>
        <a:defRPr sz="1800" b="0" i="0">
          <a:solidFill>
            <a:srgbClr val="0E4133"/>
          </a:solidFill>
          <a:latin typeface="Arial Regular"/>
          <a:ea typeface="+mn-ea"/>
        </a:defRPr>
      </a:lvl2pPr>
      <a:lvl3pPr marL="356625" indent="-155972" algn="l" defTabSz="571500" rtl="0" eaLnBrk="1" fontAlgn="base" hangingPunct="1">
        <a:lnSpc>
          <a:spcPct val="120000"/>
        </a:lnSpc>
        <a:spcBef>
          <a:spcPts val="0"/>
        </a:spcBef>
        <a:spcAft>
          <a:spcPts val="800"/>
        </a:spcAft>
        <a:buFont typeface="Times" charset="0"/>
        <a:buChar char="–"/>
        <a:defRPr sz="1800" b="0" i="0">
          <a:solidFill>
            <a:srgbClr val="0E4133"/>
          </a:solidFill>
          <a:latin typeface="Arial Regular"/>
          <a:ea typeface="+mn-ea"/>
        </a:defRPr>
      </a:lvl3pPr>
      <a:lvl4pPr marL="566738" indent="-154800" algn="l" defTabSz="571500" rtl="0" eaLnBrk="1" fontAlgn="base" hangingPunct="1">
        <a:lnSpc>
          <a:spcPct val="120000"/>
        </a:lnSpc>
        <a:spcBef>
          <a:spcPts val="0"/>
        </a:spcBef>
        <a:spcAft>
          <a:spcPts val="800"/>
        </a:spcAft>
        <a:buSzPct val="60000"/>
        <a:buFont typeface="Courier New" panose="02070309020205020404" pitchFamily="49" charset="0"/>
        <a:buChar char="o"/>
        <a:defRPr sz="1800" b="0" i="0">
          <a:solidFill>
            <a:srgbClr val="0E4133"/>
          </a:solidFill>
          <a:latin typeface="Arial Regular"/>
          <a:ea typeface="+mn-ea"/>
        </a:defRPr>
      </a:lvl4pPr>
      <a:lvl5pPr marL="1244054" indent="-171450" algn="l" defTabSz="571500" rtl="0" eaLnBrk="1" fontAlgn="base" hangingPunct="1">
        <a:lnSpc>
          <a:spcPct val="120000"/>
        </a:lnSpc>
        <a:spcBef>
          <a:spcPts val="0"/>
        </a:spcBef>
        <a:spcAft>
          <a:spcPts val="800"/>
        </a:spcAft>
        <a:defRPr sz="1800" b="0" i="0">
          <a:solidFill>
            <a:srgbClr val="0E4133"/>
          </a:solidFill>
          <a:latin typeface="Calibri Normaal" charset="0"/>
          <a:ea typeface="+mn-ea"/>
        </a:defRPr>
      </a:lvl5pPr>
      <a:lvl6pPr marL="1910954" indent="-171450" algn="l" defTabSz="571500" rtl="0" eaLnBrk="1" fontAlgn="base" hangingPunct="1">
        <a:lnSpc>
          <a:spcPts val="2400"/>
        </a:lnSpc>
        <a:spcBef>
          <a:spcPct val="20000"/>
        </a:spcBef>
        <a:spcAft>
          <a:spcPct val="0"/>
        </a:spcAft>
        <a:defRPr sz="1800">
          <a:solidFill>
            <a:srgbClr val="0E4133"/>
          </a:solidFill>
          <a:latin typeface="+mn-lt"/>
          <a:ea typeface="+mn-ea"/>
        </a:defRPr>
      </a:lvl6pPr>
      <a:lvl7pPr marL="2253854" indent="-171450" algn="l" defTabSz="571500" rtl="0" eaLnBrk="1" fontAlgn="base" hangingPunct="1">
        <a:lnSpc>
          <a:spcPts val="2400"/>
        </a:lnSpc>
        <a:spcBef>
          <a:spcPct val="20000"/>
        </a:spcBef>
        <a:spcAft>
          <a:spcPct val="0"/>
        </a:spcAft>
        <a:defRPr sz="1800">
          <a:solidFill>
            <a:srgbClr val="0E4133"/>
          </a:solidFill>
          <a:latin typeface="+mn-lt"/>
          <a:ea typeface="+mn-ea"/>
        </a:defRPr>
      </a:lvl7pPr>
      <a:lvl8pPr marL="2596754" indent="-171450" algn="l" defTabSz="571500" rtl="0" eaLnBrk="1" fontAlgn="base" hangingPunct="1">
        <a:lnSpc>
          <a:spcPts val="2400"/>
        </a:lnSpc>
        <a:spcBef>
          <a:spcPct val="20000"/>
        </a:spcBef>
        <a:spcAft>
          <a:spcPct val="0"/>
        </a:spcAft>
        <a:defRPr sz="1800">
          <a:solidFill>
            <a:srgbClr val="0E4133"/>
          </a:solidFill>
          <a:latin typeface="+mn-lt"/>
          <a:ea typeface="+mn-ea"/>
        </a:defRPr>
      </a:lvl8pPr>
      <a:lvl9pPr marL="2939654" indent="-171450" algn="l" defTabSz="571500" rtl="0" eaLnBrk="1" fontAlgn="base" hangingPunct="1">
        <a:lnSpc>
          <a:spcPts val="2400"/>
        </a:lnSpc>
        <a:spcBef>
          <a:spcPct val="20000"/>
        </a:spcBef>
        <a:spcAft>
          <a:spcPct val="0"/>
        </a:spcAft>
        <a:defRPr sz="1800">
          <a:solidFill>
            <a:srgbClr val="0E4133"/>
          </a:solidFill>
          <a:latin typeface="+mn-lt"/>
          <a:ea typeface="+mn-ea"/>
        </a:defRPr>
      </a:lvl9pPr>
    </p:bodyStyle>
    <p:otherStyle>
      <a:defPPr>
        <a:defRPr lang="nl-NL"/>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hyperlink" Target="https://actuary.eu/paper/aae-position-paper-review-of-the-iorp-ii-directive/" TargetMode="External"/><Relationship Id="rId2" Type="http://schemas.openxmlformats.org/officeDocument/2006/relationships/hyperlink" Target="https://actuary.eu/paper/study-on-potential-updates-on-local-accounting-towards-ifrs17-in-europe/" TargetMode="External"/><Relationship Id="rId1" Type="http://schemas.openxmlformats.org/officeDocument/2006/relationships/slideLayout" Target="../slideLayouts/slideLayout17.xml"/><Relationship Id="rId6" Type="http://schemas.openxmlformats.org/officeDocument/2006/relationships/hyperlink" Target="https://actuary.eu/paper/aae-discussion-paper-navigating-europes-ai-act-insights-for-actuaries-and-the-insurance-sector/" TargetMode="External"/><Relationship Id="rId5" Type="http://schemas.openxmlformats.org/officeDocument/2006/relationships/hyperlink" Target="https://actuary.eu/paper/aae-discussion-paper-actuaries-and-operational-risk-management-updated-2025-edition/" TargetMode="External"/><Relationship Id="rId4" Type="http://schemas.openxmlformats.org/officeDocument/2006/relationships/hyperlink" Target="https://actuary.eu/paper/aae-discussion-paper-new-age-for-social-security/"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4.xml"/><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8" Type="http://schemas.openxmlformats.org/officeDocument/2006/relationships/image" Target="../media/image39.png"/><Relationship Id="rId13" Type="http://schemas.microsoft.com/office/2007/relationships/hdphoto" Target="../media/hdphoto1.wdp"/><Relationship Id="rId3" Type="http://schemas.openxmlformats.org/officeDocument/2006/relationships/image" Target="../media/image17.jpg"/><Relationship Id="rId7" Type="http://schemas.openxmlformats.org/officeDocument/2006/relationships/image" Target="../media/image38.svg"/><Relationship Id="rId12"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37.png"/><Relationship Id="rId11" Type="http://schemas.openxmlformats.org/officeDocument/2006/relationships/image" Target="../media/image42.svg"/><Relationship Id="rId5" Type="http://schemas.openxmlformats.org/officeDocument/2006/relationships/image" Target="../media/image36.sv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s://actuary.eu/paper/aae-discussion-paper-navigating-europes-ai-act-insights-for-actuaries-and-the-insurance-sector/"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hyperlink" Target="https://actuary.eu/paper/aae-position-paper-review-of-the-iorp-ii-directive/" TargetMode="External"/><Relationship Id="rId4" Type="http://schemas.openxmlformats.org/officeDocument/2006/relationships/hyperlink" Target="https://actuary.eu/wp-content/uploads/2025/01/QA_Document_MRA_2024.10.11_FINAL.pdf"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actuview.com/partners/aae" TargetMode="External"/><Relationship Id="rId3" Type="http://schemas.openxmlformats.org/officeDocument/2006/relationships/hyperlink" Target="http://www.actuary.eu/" TargetMode="External"/><Relationship Id="rId7" Type="http://schemas.openxmlformats.org/officeDocument/2006/relationships/hyperlink" Target="https://www.youtube.com/@ActuarialAssociationofEurope" TargetMode="External"/><Relationship Id="rId2" Type="http://schemas.openxmlformats.org/officeDocument/2006/relationships/hyperlink" Target="mailto:info@actuary.eu" TargetMode="External"/><Relationship Id="rId1" Type="http://schemas.openxmlformats.org/officeDocument/2006/relationships/slideLayout" Target="../slideLayouts/slideLayout6.xml"/><Relationship Id="rId6" Type="http://schemas.openxmlformats.org/officeDocument/2006/relationships/hyperlink" Target="https://www.linkedin.com/company/actuarialassociationofeurope/" TargetMode="External"/><Relationship Id="rId5" Type="http://schemas.openxmlformats.org/officeDocument/2006/relationships/image" Target="../media/image45.png"/><Relationship Id="rId4" Type="http://schemas.openxmlformats.org/officeDocument/2006/relationships/image" Target="../media/image44.jpeg"/><Relationship Id="rId9" Type="http://schemas.openxmlformats.org/officeDocument/2006/relationships/hyperlink" Target="https://twitter.com/InfoAAE"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g"/><Relationship Id="rId7" Type="http://schemas.openxmlformats.org/officeDocument/2006/relationships/image" Target="../media/image11.png"/><Relationship Id="rId2" Type="http://schemas.openxmlformats.org/officeDocument/2006/relationships/image" Target="../media/image6.jpg"/><Relationship Id="rId1" Type="http://schemas.openxmlformats.org/officeDocument/2006/relationships/slideLayout" Target="../slideLayouts/slideLayout16.xml"/><Relationship Id="rId6" Type="http://schemas.openxmlformats.org/officeDocument/2006/relationships/image" Target="../media/image10.jpg"/><Relationship Id="rId5" Type="http://schemas.openxmlformats.org/officeDocument/2006/relationships/image" Target="../media/image9.jpg"/><Relationship Id="rId10" Type="http://schemas.openxmlformats.org/officeDocument/2006/relationships/image" Target="../media/image14.jpg"/><Relationship Id="rId4" Type="http://schemas.openxmlformats.org/officeDocument/2006/relationships/image" Target="../media/image8.pn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hyperlink" Target="https://actuary.eu/aae-newsletters/" TargetMode="External"/><Relationship Id="rId2" Type="http://schemas.openxmlformats.org/officeDocument/2006/relationships/hyperlink" Target="https://actuary.eu/community/aae-boards-report-to-member-associations/" TargetMode="Externa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hyperlink" Target="https://actuary.eu/papers/aae-responses-to-stakeholder-consultation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7.xml"/><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0A760B-781D-960F-B18C-34A41A9CAA73}"/>
              </a:ext>
            </a:extLst>
          </p:cNvPr>
          <p:cNvSpPr txBox="1"/>
          <p:nvPr/>
        </p:nvSpPr>
        <p:spPr>
          <a:xfrm>
            <a:off x="468707" y="1212762"/>
            <a:ext cx="684072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b="1" dirty="0">
                <a:solidFill>
                  <a:srgbClr val="FFFFFF"/>
                </a:solidFill>
                <a:latin typeface="Arial Regular"/>
              </a:rPr>
              <a:t>Report of the Board 2024-2025</a:t>
            </a:r>
            <a:r>
              <a:rPr lang="en-GB" sz="3600" dirty="0">
                <a:latin typeface="Arial Regular"/>
              </a:rPr>
              <a:t>​</a:t>
            </a:r>
            <a:endParaRPr lang="en-GB" sz="3600" dirty="0"/>
          </a:p>
        </p:txBody>
      </p:sp>
      <p:sp>
        <p:nvSpPr>
          <p:cNvPr id="3" name="Ondertitel 1">
            <a:extLst>
              <a:ext uri="{FF2B5EF4-FFF2-40B4-BE49-F238E27FC236}">
                <a16:creationId xmlns:a16="http://schemas.microsoft.com/office/drawing/2014/main" id="{19079637-2EEB-192B-FC35-2C67DB74B0DB}"/>
              </a:ext>
            </a:extLst>
          </p:cNvPr>
          <p:cNvSpPr>
            <a:spLocks noGrp="1"/>
          </p:cNvSpPr>
          <p:nvPr>
            <p:ph type="subTitle" idx="1"/>
          </p:nvPr>
        </p:nvSpPr>
        <p:spPr>
          <a:xfrm>
            <a:off x="585666" y="1535928"/>
            <a:ext cx="5526119" cy="2180909"/>
          </a:xfrm>
          <a:solidFill>
            <a:schemeClr val="tx1">
              <a:alpha val="0"/>
            </a:schemeClr>
          </a:solidFill>
        </p:spPr>
        <p:txBody>
          <a:bodyPr/>
          <a:lstStyle/>
          <a:p>
            <a:pPr>
              <a:spcAft>
                <a:spcPts val="0"/>
              </a:spcAft>
            </a:pPr>
            <a:endParaRPr lang="en-GB" b="1" dirty="0"/>
          </a:p>
          <a:p>
            <a:pPr>
              <a:spcAft>
                <a:spcPts val="0"/>
              </a:spcAft>
            </a:pPr>
            <a:r>
              <a:rPr lang="en-GB" sz="2800" b="1" dirty="0"/>
              <a:t>Actuarial Association of Europe</a:t>
            </a:r>
            <a:endParaRPr lang="en-GB" sz="2800" dirty="0"/>
          </a:p>
          <a:p>
            <a:pPr>
              <a:spcAft>
                <a:spcPts val="0"/>
              </a:spcAft>
            </a:pPr>
            <a:r>
              <a:rPr lang="en-GB" sz="2800" b="1" noProof="0" dirty="0">
                <a:effectLst/>
              </a:rPr>
              <a:t>General Assembly 2025 </a:t>
            </a:r>
          </a:p>
          <a:p>
            <a:pPr>
              <a:spcAft>
                <a:spcPts val="0"/>
              </a:spcAft>
            </a:pPr>
            <a:r>
              <a:rPr lang="en-GB" sz="2000" b="1" noProof="0" dirty="0">
                <a:effectLst/>
              </a:rPr>
              <a:t>September 26, 2025 Paris</a:t>
            </a:r>
            <a:endParaRPr lang="en-GB" dirty="0"/>
          </a:p>
          <a:p>
            <a:pPr>
              <a:spcAft>
                <a:spcPts val="0"/>
              </a:spcAft>
            </a:pPr>
            <a:endParaRPr lang="en-GB" sz="2000" b="1" noProof="0" dirty="0">
              <a:effectLst/>
            </a:endParaRPr>
          </a:p>
        </p:txBody>
      </p:sp>
    </p:spTree>
    <p:extLst>
      <p:ext uri="{BB962C8B-B14F-4D97-AF65-F5344CB8AC3E}">
        <p14:creationId xmlns:p14="http://schemas.microsoft.com/office/powerpoint/2010/main" val="4142099583"/>
      </p:ext>
    </p:extLst>
  </p:cSld>
  <p:clrMapOvr>
    <a:masterClrMapping/>
  </p:clrMapOvr>
  <p:transition spd="med">
    <p:pull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2F3397-D81F-0A52-58BC-2E6E17CEAFEF}"/>
              </a:ext>
            </a:extLst>
          </p:cNvPr>
          <p:cNvSpPr>
            <a:spLocks noGrp="1"/>
          </p:cNvSpPr>
          <p:nvPr>
            <p:ph type="sldNum" sz="quarter" idx="10"/>
          </p:nvPr>
        </p:nvSpPr>
        <p:spPr/>
        <p:txBody>
          <a:bodyPr/>
          <a:lstStyle/>
          <a:p>
            <a:fld id="{306CB06F-8D94-B64C-AC66-62AFBAF0736E}" type="slidenum">
              <a:rPr lang="nl-NL" smtClean="0"/>
              <a:pPr/>
              <a:t>10</a:t>
            </a:fld>
            <a:endParaRPr lang="nl-NL"/>
          </a:p>
        </p:txBody>
      </p:sp>
      <p:pic>
        <p:nvPicPr>
          <p:cNvPr id="10" name="Picture 9" descr="A map of europe with land and water&#10;&#10;Description automatically generated">
            <a:extLst>
              <a:ext uri="{FF2B5EF4-FFF2-40B4-BE49-F238E27FC236}">
                <a16:creationId xmlns:a16="http://schemas.microsoft.com/office/drawing/2014/main" id="{B147E4DB-DC18-DAB7-E270-BA5B297B6E1F}"/>
              </a:ext>
            </a:extLst>
          </p:cNvPr>
          <p:cNvPicPr>
            <a:picLocks noGrp="1" noRot="1" noChangeAspect="1" noMove="1" noResize="1" noEditPoints="1" noAdjustHandles="1" noChangeArrowheads="1" noChangeShapeType="1" noCrop="1"/>
          </p:cNvPicPr>
          <p:nvPr/>
        </p:nvPicPr>
        <p:blipFill rotWithShape="1">
          <a:blip r:embed="rId3"/>
          <a:srcRect l="27871" t="44720" r="34504" b="40117"/>
          <a:stretch/>
        </p:blipFill>
        <p:spPr>
          <a:xfrm>
            <a:off x="-1" y="-74151"/>
            <a:ext cx="9144001" cy="5217652"/>
          </a:xfrm>
          <a:prstGeom prst="rect">
            <a:avLst/>
          </a:prstGeom>
        </p:spPr>
      </p:pic>
      <p:sp>
        <p:nvSpPr>
          <p:cNvPr id="9" name="TextBox 8">
            <a:extLst>
              <a:ext uri="{FF2B5EF4-FFF2-40B4-BE49-F238E27FC236}">
                <a16:creationId xmlns:a16="http://schemas.microsoft.com/office/drawing/2014/main" id="{132E87E8-2C0F-161C-009A-05E18D5DD08B}"/>
              </a:ext>
            </a:extLst>
          </p:cNvPr>
          <p:cNvSpPr txBox="1"/>
          <p:nvPr/>
        </p:nvSpPr>
        <p:spPr>
          <a:xfrm>
            <a:off x="7132824" y="2264876"/>
            <a:ext cx="2095445" cy="646331"/>
          </a:xfrm>
          <a:prstGeom prst="rect">
            <a:avLst/>
          </a:prstGeom>
          <a:noFill/>
        </p:spPr>
        <p:txBody>
          <a:bodyPr wrap="none" rtlCol="0">
            <a:spAutoFit/>
          </a:bodyPr>
          <a:lstStyle/>
          <a:p>
            <a:r>
              <a:rPr lang="en-GB" sz="1800" b="1">
                <a:solidFill>
                  <a:schemeClr val="bg1"/>
                </a:solidFill>
                <a:latin typeface="+mn-lt"/>
                <a:ea typeface="Calibri" panose="020F0502020204030204" pitchFamily="34" charset="0"/>
                <a:cs typeface="Calibri" panose="020F0502020204030204" pitchFamily="34" charset="0"/>
              </a:rPr>
              <a:t>Promote</a:t>
            </a:r>
            <a:br>
              <a:rPr lang="en-GB" sz="1800" b="1">
                <a:latin typeface="+mn-lt"/>
                <a:ea typeface="Calibri" panose="020F0502020204030204" pitchFamily="34" charset="0"/>
                <a:cs typeface="Calibri" panose="020F0502020204030204" pitchFamily="34" charset="0"/>
              </a:rPr>
            </a:br>
            <a:r>
              <a:rPr lang="en-GB" sz="1800" b="1">
                <a:solidFill>
                  <a:srgbClr val="D3BD28"/>
                </a:solidFill>
                <a:latin typeface="+mn-lt"/>
                <a:ea typeface="Calibri" panose="020F0502020204030204" pitchFamily="34" charset="0"/>
                <a:cs typeface="Calibri" panose="020F0502020204030204" pitchFamily="34" charset="0"/>
              </a:rPr>
              <a:t>Professionalism</a:t>
            </a:r>
            <a:r>
              <a:rPr lang="en-GB" sz="1800" b="1">
                <a:solidFill>
                  <a:schemeClr val="bg1"/>
                </a:solidFill>
                <a:latin typeface="+mn-lt"/>
                <a:ea typeface="Calibri" panose="020F0502020204030204" pitchFamily="34" charset="0"/>
                <a:cs typeface="Calibri" panose="020F0502020204030204" pitchFamily="34" charset="0"/>
              </a:rPr>
              <a:t>. </a:t>
            </a:r>
          </a:p>
        </p:txBody>
      </p:sp>
      <p:sp>
        <p:nvSpPr>
          <p:cNvPr id="14" name="Oval 13">
            <a:extLst>
              <a:ext uri="{FF2B5EF4-FFF2-40B4-BE49-F238E27FC236}">
                <a16:creationId xmlns:a16="http://schemas.microsoft.com/office/drawing/2014/main" id="{6C147C93-0C6C-0FDA-5E50-343D37487FCC}"/>
              </a:ext>
            </a:extLst>
          </p:cNvPr>
          <p:cNvSpPr/>
          <p:nvPr/>
        </p:nvSpPr>
        <p:spPr bwMode="auto">
          <a:xfrm>
            <a:off x="8257042" y="2166165"/>
            <a:ext cx="408640" cy="408640"/>
          </a:xfrm>
          <a:prstGeom prst="ellipse">
            <a:avLst/>
          </a:prstGeom>
          <a:no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16" name="Oval 15">
            <a:extLst>
              <a:ext uri="{FF2B5EF4-FFF2-40B4-BE49-F238E27FC236}">
                <a16:creationId xmlns:a16="http://schemas.microsoft.com/office/drawing/2014/main" id="{AC39C79E-C5F1-3553-B023-4D7A0688C522}"/>
              </a:ext>
            </a:extLst>
          </p:cNvPr>
          <p:cNvSpPr/>
          <p:nvPr/>
        </p:nvSpPr>
        <p:spPr bwMode="auto">
          <a:xfrm>
            <a:off x="8284783" y="2193906"/>
            <a:ext cx="353158" cy="353158"/>
          </a:xfrm>
          <a:prstGeom prst="ellipse">
            <a:avLst/>
          </a:prstGeom>
          <a:solidFill>
            <a:srgbClr val="D3BD28"/>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Bold" panose="020B0704020202020204" pitchFamily="34" charset="0"/>
                <a:cs typeface="Arial Bold" panose="020B0704020202020204" pitchFamily="34" charset="0"/>
              </a:rPr>
              <a:t>2</a:t>
            </a:r>
          </a:p>
        </p:txBody>
      </p:sp>
      <p:sp>
        <p:nvSpPr>
          <p:cNvPr id="17" name="Rectangle: Rounded Corners 16">
            <a:extLst>
              <a:ext uri="{FF2B5EF4-FFF2-40B4-BE49-F238E27FC236}">
                <a16:creationId xmlns:a16="http://schemas.microsoft.com/office/drawing/2014/main" id="{E6D3D09D-97FD-7EFB-1DB8-A9366952B2CF}"/>
              </a:ext>
            </a:extLst>
          </p:cNvPr>
          <p:cNvSpPr/>
          <p:nvPr/>
        </p:nvSpPr>
        <p:spPr bwMode="auto">
          <a:xfrm>
            <a:off x="781132" y="235278"/>
            <a:ext cx="6098884" cy="2670309"/>
          </a:xfrm>
          <a:prstGeom prst="roundRect">
            <a:avLst/>
          </a:prstGeom>
          <a:solidFill>
            <a:srgbClr val="010028">
              <a:alpha val="5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171450" indent="-171450" defTabSz="342900" eaLnBrk="1" fontAlgn="auto" hangingPunct="1">
              <a:spcBef>
                <a:spcPts val="0"/>
              </a:spcBef>
              <a:spcAft>
                <a:spcPts val="1200"/>
              </a:spcAft>
              <a:buFont typeface="Arial" panose="020B0604020202020204" pitchFamily="34" charset="0"/>
              <a:buChar char="•"/>
              <a:defRPr/>
            </a:pPr>
            <a:r>
              <a:rPr lang="en-US" sz="1200" noProof="0">
                <a:solidFill>
                  <a:schemeClr val="bg1"/>
                </a:solidFill>
                <a:latin typeface="+mn-lt"/>
                <a:ea typeface="Calibri" panose="020F0502020204030204" pitchFamily="34" charset="0"/>
                <a:cs typeface="Calibri" panose="020F0502020204030204" pitchFamily="34" charset="0"/>
              </a:rPr>
              <a:t>Support the development and recognition of actuarial work in wider fields as actuaries extend their areas of involvement</a:t>
            </a:r>
          </a:p>
          <a:p>
            <a:pPr marL="171450" indent="-171450" defTabSz="342900" eaLnBrk="1" fontAlgn="auto" hangingPunct="1">
              <a:spcBef>
                <a:spcPts val="0"/>
              </a:spcBef>
              <a:spcAft>
                <a:spcPts val="1200"/>
              </a:spcAft>
              <a:buFont typeface="Arial" panose="020B0604020202020204" pitchFamily="34" charset="0"/>
              <a:buChar char="•"/>
              <a:defRPr/>
            </a:pPr>
            <a:r>
              <a:rPr lang="en-US" sz="1200" noProof="0">
                <a:solidFill>
                  <a:schemeClr val="bg1"/>
                </a:solidFill>
                <a:latin typeface="+mn-lt"/>
                <a:ea typeface="Calibri" panose="020F0502020204030204" pitchFamily="34" charset="0"/>
                <a:cs typeface="Calibri" panose="020F0502020204030204" pitchFamily="34" charset="0"/>
              </a:rPr>
              <a:t>Facilitate the continuing professional development of actuaries</a:t>
            </a:r>
          </a:p>
          <a:p>
            <a:pPr marL="171450" indent="-171450" defTabSz="342900" eaLnBrk="1" fontAlgn="auto" hangingPunct="1">
              <a:spcBef>
                <a:spcPts val="0"/>
              </a:spcBef>
              <a:spcAft>
                <a:spcPts val="1200"/>
              </a:spcAft>
              <a:buFont typeface="Arial" panose="020B0604020202020204" pitchFamily="34" charset="0"/>
              <a:buChar char="•"/>
              <a:defRPr/>
            </a:pPr>
            <a:r>
              <a:rPr lang="en-US" sz="1200" noProof="0">
                <a:solidFill>
                  <a:schemeClr val="bg1"/>
                </a:solidFill>
                <a:latin typeface="+mn-lt"/>
                <a:ea typeface="Calibri" panose="020F0502020204030204" pitchFamily="34" charset="0"/>
                <a:cs typeface="Calibri" panose="020F0502020204030204" pitchFamily="34" charset="0"/>
              </a:rPr>
              <a:t>Maintain a Mutual Recognition Agreement and support the development and recognition of individual member associations</a:t>
            </a:r>
          </a:p>
          <a:p>
            <a:pPr marL="171450" indent="-171450" defTabSz="342900" eaLnBrk="1" fontAlgn="auto" hangingPunct="1">
              <a:spcBef>
                <a:spcPts val="0"/>
              </a:spcBef>
              <a:spcAft>
                <a:spcPts val="1200"/>
              </a:spcAft>
              <a:buFont typeface="Arial" panose="020B0604020202020204" pitchFamily="34" charset="0"/>
              <a:buChar char="•"/>
              <a:defRPr/>
            </a:pPr>
            <a:r>
              <a:rPr lang="en-US" sz="1200" noProof="0">
                <a:solidFill>
                  <a:schemeClr val="bg1"/>
                </a:solidFill>
                <a:latin typeface="+mn-lt"/>
                <a:ea typeface="Calibri" panose="020F0502020204030204" pitchFamily="34" charset="0"/>
                <a:cs typeface="Calibri" panose="020F0502020204030204" pitchFamily="34" charset="0"/>
              </a:rPr>
              <a:t>Set minimum education requirements for European actuaries</a:t>
            </a:r>
          </a:p>
          <a:p>
            <a:pPr marL="171450" indent="-171450" defTabSz="342900" eaLnBrk="1" fontAlgn="auto" hangingPunct="1">
              <a:spcBef>
                <a:spcPts val="0"/>
              </a:spcBef>
              <a:spcAft>
                <a:spcPts val="1200"/>
              </a:spcAft>
              <a:buFont typeface="Arial" panose="020B0604020202020204" pitchFamily="34" charset="0"/>
              <a:buChar char="•"/>
              <a:defRPr/>
            </a:pPr>
            <a:r>
              <a:rPr lang="en-US" sz="1200" noProof="0">
                <a:solidFill>
                  <a:schemeClr val="bg1"/>
                </a:solidFill>
                <a:latin typeface="+mn-lt"/>
                <a:ea typeface="Calibri" panose="020F0502020204030204" pitchFamily="34" charset="0"/>
                <a:cs typeface="Calibri" panose="020F0502020204030204" pitchFamily="34" charset="0"/>
              </a:rPr>
              <a:t>Set Code of Conduct requirements </a:t>
            </a:r>
          </a:p>
          <a:p>
            <a:pPr marL="171450" indent="-171450" defTabSz="342900" eaLnBrk="1" fontAlgn="auto" hangingPunct="1">
              <a:spcBef>
                <a:spcPts val="0"/>
              </a:spcBef>
              <a:spcAft>
                <a:spcPts val="1200"/>
              </a:spcAft>
              <a:buFont typeface="Arial" panose="020B0604020202020204" pitchFamily="34" charset="0"/>
              <a:buChar char="•"/>
              <a:defRPr/>
            </a:pPr>
            <a:r>
              <a:rPr lang="en-US" sz="1200" noProof="0">
                <a:solidFill>
                  <a:schemeClr val="bg1"/>
                </a:solidFill>
                <a:latin typeface="+mn-lt"/>
                <a:ea typeface="Calibri" panose="020F0502020204030204" pitchFamily="34" charset="0"/>
                <a:cs typeface="Calibri" panose="020F0502020204030204" pitchFamily="34" charset="0"/>
              </a:rPr>
              <a:t>Develop standards for actuarial work and ensure that regulated actuarial work is performed by those properly qualified</a:t>
            </a:r>
          </a:p>
        </p:txBody>
      </p:sp>
      <p:sp>
        <p:nvSpPr>
          <p:cNvPr id="18" name="2nd Ball">
            <a:extLst>
              <a:ext uri="{FF2B5EF4-FFF2-40B4-BE49-F238E27FC236}">
                <a16:creationId xmlns:a16="http://schemas.microsoft.com/office/drawing/2014/main" id="{7AFCAF26-8D05-BF76-D3CF-97A1BD7A51A6}"/>
              </a:ext>
            </a:extLst>
          </p:cNvPr>
          <p:cNvSpPr/>
          <p:nvPr/>
        </p:nvSpPr>
        <p:spPr bwMode="auto">
          <a:xfrm>
            <a:off x="5916845" y="3099088"/>
            <a:ext cx="1926343" cy="1926343"/>
          </a:xfrm>
          <a:prstGeom prst="ellipse">
            <a:avLst/>
          </a:prstGeom>
          <a:solidFill>
            <a:srgbClr val="D3BD28">
              <a:alpha val="70000"/>
            </a:srgbClr>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GB" sz="1600" b="1" i="0" u="none" strike="noStrike" cap="none" normalizeH="0" dirty="0">
                <a:ln>
                  <a:noFill/>
                </a:ln>
                <a:solidFill>
                  <a:srgbClr val="183C6C"/>
                </a:solidFill>
                <a:effectLst/>
                <a:latin typeface="Arial Bold" panose="020B0704020202020204" pitchFamily="34" charset="0"/>
                <a:cs typeface="Arial Bold" panose="020B0704020202020204" pitchFamily="34" charset="0"/>
              </a:rPr>
              <a:t>Professional Standards</a:t>
            </a:r>
            <a:r>
              <a:rPr kumimoji="0" lang="en-GB" sz="1600" b="1" i="0" u="none" strike="noStrike" cap="none" normalizeH="0" dirty="0">
                <a:ln>
                  <a:noFill/>
                </a:ln>
                <a:solidFill>
                  <a:schemeClr val="bg1">
                    <a:lumMod val="95000"/>
                  </a:schemeClr>
                </a:solidFill>
                <a:effectLst/>
                <a:latin typeface="Arial Bold" panose="020B0704020202020204" pitchFamily="34" charset="0"/>
                <a:cs typeface="Arial Bold" panose="020B0704020202020204" pitchFamily="34" charset="0"/>
              </a:rPr>
              <a:t> Devel</a:t>
            </a:r>
            <a:r>
              <a:rPr lang="en-GB" sz="1600" b="1" dirty="0">
                <a:solidFill>
                  <a:schemeClr val="bg1">
                    <a:lumMod val="95000"/>
                  </a:schemeClr>
                </a:solidFill>
                <a:latin typeface="Arial Bold" panose="020B0704020202020204" pitchFamily="34" charset="0"/>
                <a:cs typeface="Arial Bold" panose="020B0704020202020204" pitchFamily="34" charset="0"/>
              </a:rPr>
              <a:t>o</a:t>
            </a:r>
            <a:r>
              <a:rPr kumimoji="0" lang="en-GB" sz="1600" b="1" i="0" u="none" strike="noStrike" cap="none" normalizeH="0" dirty="0">
                <a:ln>
                  <a:noFill/>
                </a:ln>
                <a:solidFill>
                  <a:schemeClr val="bg1">
                    <a:lumMod val="95000"/>
                  </a:schemeClr>
                </a:solidFill>
                <a:effectLst/>
                <a:latin typeface="Arial Bold" panose="020B0704020202020204" pitchFamily="34" charset="0"/>
                <a:cs typeface="Arial Bold" panose="020B0704020202020204" pitchFamily="34" charset="0"/>
              </a:rPr>
              <a:t>pment</a:t>
            </a:r>
            <a:endParaRPr lang="en-GB" sz="1600" b="1" dirty="0">
              <a:solidFill>
                <a:schemeClr val="bg1">
                  <a:lumMod val="95000"/>
                </a:schemeClr>
              </a:solidFill>
              <a:latin typeface="Arial Bold" panose="020B0704020202020204" pitchFamily="34" charset="0"/>
              <a:cs typeface="Arial Bold" panose="020B0704020202020204" pitchFamily="34" charset="0"/>
            </a:endParaRPr>
          </a:p>
          <a:p>
            <a:pPr marL="0" marR="0" indent="0" algn="ctr" defTabSz="914400" rtl="0" eaLnBrk="0" fontAlgn="base" latinLnBrk="0" hangingPunct="0">
              <a:lnSpc>
                <a:spcPct val="100000"/>
              </a:lnSpc>
              <a:spcBef>
                <a:spcPct val="0"/>
              </a:spcBef>
              <a:spcAft>
                <a:spcPts val="600"/>
              </a:spcAft>
              <a:buClrTx/>
              <a:buSzTx/>
              <a:buFontTx/>
              <a:buNone/>
              <a:tabLst/>
            </a:pPr>
            <a:r>
              <a:rPr kumimoji="0" lang="en-GB" sz="1600" b="1" i="0" u="none" strike="noStrike" cap="none" normalizeH="0" dirty="0">
                <a:ln>
                  <a:noFill/>
                </a:ln>
                <a:solidFill>
                  <a:srgbClr val="183C6C"/>
                </a:solidFill>
                <a:effectLst/>
                <a:latin typeface="Arial Bold" panose="020B0704020202020204" pitchFamily="34" charset="0"/>
                <a:cs typeface="Arial Bold" panose="020B0704020202020204" pitchFamily="34" charset="0"/>
              </a:rPr>
              <a:t>CoPC Review</a:t>
            </a:r>
            <a:endParaRPr kumimoji="0" lang="en-GB" sz="1600" b="1" i="0" u="none" strike="noStrike" cap="none" normalizeH="0" baseline="0" dirty="0">
              <a:ln>
                <a:noFill/>
              </a:ln>
              <a:solidFill>
                <a:srgbClr val="183C6C"/>
              </a:solidFill>
              <a:effectLst/>
              <a:latin typeface="Arial Bold" panose="020B0704020202020204" pitchFamily="34" charset="0"/>
              <a:cs typeface="Arial Bold" panose="020B0704020202020204" pitchFamily="34" charset="0"/>
            </a:endParaRPr>
          </a:p>
        </p:txBody>
      </p:sp>
      <p:sp>
        <p:nvSpPr>
          <p:cNvPr id="19" name="1st Ball Text">
            <a:extLst>
              <a:ext uri="{FF2B5EF4-FFF2-40B4-BE49-F238E27FC236}">
                <a16:creationId xmlns:a16="http://schemas.microsoft.com/office/drawing/2014/main" id="{B25B1587-F91F-5EC6-B394-3DDA52F9A695}"/>
              </a:ext>
            </a:extLst>
          </p:cNvPr>
          <p:cNvSpPr/>
          <p:nvPr/>
        </p:nvSpPr>
        <p:spPr bwMode="auto">
          <a:xfrm>
            <a:off x="2793039" y="2965745"/>
            <a:ext cx="6247612" cy="2102927"/>
          </a:xfrm>
          <a:prstGeom prst="roundRect">
            <a:avLst/>
          </a:prstGeom>
          <a:solidFill>
            <a:srgbClr val="010028">
              <a:alpha val="4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defTabSz="342900" eaLnBrk="1" fontAlgn="auto" hangingPunct="1">
              <a:spcBef>
                <a:spcPts val="0"/>
              </a:spcBef>
              <a:spcAft>
                <a:spcPts val="600"/>
              </a:spcAft>
              <a:defRPr/>
            </a:pPr>
            <a:r>
              <a:rPr lang="en-US" sz="1200" noProof="0" dirty="0">
                <a:solidFill>
                  <a:schemeClr val="bg1"/>
                </a:solidFill>
                <a:latin typeface="+mn-lt"/>
                <a:ea typeface="Calibri" panose="020F0502020204030204" pitchFamily="34" charset="0"/>
                <a:cs typeface="Calibri" panose="020F0502020204030204" pitchFamily="34" charset="0"/>
              </a:rPr>
              <a:t>In the past 12 months the AAE has made significant contributions in both traditional and wider fields of actuarial interest, publishing:</a:t>
            </a:r>
          </a:p>
          <a:p>
            <a:pPr marL="171450" indent="-171450" defTabSz="342900" eaLnBrk="1" fontAlgn="auto" hangingPunct="1">
              <a:spcBef>
                <a:spcPts val="0"/>
              </a:spcBef>
              <a:spcAft>
                <a:spcPts val="200"/>
              </a:spcAft>
              <a:buFont typeface="Arial" panose="020B0604020202020204" pitchFamily="34" charset="0"/>
              <a:buChar char="•"/>
              <a:defRPr/>
            </a:pPr>
            <a:r>
              <a:rPr lang="en-US" sz="1200" dirty="0">
                <a:solidFill>
                  <a:schemeClr val="bg1"/>
                </a:solidFill>
                <a:latin typeface="+mn-lt"/>
                <a:ea typeface="Calibri" panose="020F0502020204030204" pitchFamily="34" charset="0"/>
                <a:cs typeface="Calibri" panose="020F0502020204030204" pitchFamily="34" charset="0"/>
              </a:rPr>
              <a:t>AAE paper on the AI Act: </a:t>
            </a:r>
            <a:r>
              <a:rPr lang="en-US" sz="1200" b="1" dirty="0">
                <a:solidFill>
                  <a:schemeClr val="bg1"/>
                </a:solidFill>
                <a:latin typeface="+mn-lt"/>
                <a:ea typeface="Calibri" panose="020F0502020204030204" pitchFamily="34" charset="0"/>
                <a:cs typeface="Calibri" panose="020F0502020204030204" pitchFamily="34" charset="0"/>
              </a:rPr>
              <a:t>‘Navigating Europe’s AI Act: Insights for Actuaries and the Insurance Sector’.</a:t>
            </a:r>
          </a:p>
          <a:p>
            <a:pPr marL="171450" indent="-171450" defTabSz="342900" eaLnBrk="1" fontAlgn="auto" hangingPunct="1">
              <a:spcBef>
                <a:spcPts val="0"/>
              </a:spcBef>
              <a:spcAft>
                <a:spcPts val="200"/>
              </a:spcAft>
              <a:buFont typeface="Arial" panose="020B0604020202020204" pitchFamily="34" charset="0"/>
              <a:buChar char="•"/>
              <a:defRPr/>
            </a:pPr>
            <a:r>
              <a:rPr lang="en-US" sz="1200" dirty="0">
                <a:solidFill>
                  <a:schemeClr val="bg1"/>
                </a:solidFill>
                <a:latin typeface="+mn-lt"/>
                <a:ea typeface="Calibri" panose="020F0502020204030204" pitchFamily="34" charset="0"/>
                <a:cs typeface="Calibri" panose="020F0502020204030204" pitchFamily="34" charset="0"/>
              </a:rPr>
              <a:t>AAE paper on the explainability of AI: </a:t>
            </a:r>
            <a:r>
              <a:rPr lang="en-US" sz="1200" b="1" dirty="0">
                <a:solidFill>
                  <a:schemeClr val="bg1"/>
                </a:solidFill>
                <a:latin typeface="+mn-lt"/>
                <a:ea typeface="Calibri" panose="020F0502020204030204" pitchFamily="34" charset="0"/>
                <a:cs typeface="Calibri" panose="020F0502020204030204" pitchFamily="34" charset="0"/>
              </a:rPr>
              <a:t>‘Explainable Artificial Intelligence for </a:t>
            </a:r>
            <a:br>
              <a:rPr lang="en-US" sz="1200" b="1" dirty="0">
                <a:solidFill>
                  <a:schemeClr val="bg1"/>
                </a:solidFill>
                <a:latin typeface="+mn-lt"/>
                <a:ea typeface="Calibri" panose="020F0502020204030204" pitchFamily="34" charset="0"/>
                <a:cs typeface="Calibri" panose="020F0502020204030204" pitchFamily="34" charset="0"/>
              </a:rPr>
            </a:br>
            <a:r>
              <a:rPr lang="en-US" sz="1200" b="1" dirty="0">
                <a:solidFill>
                  <a:schemeClr val="bg1"/>
                </a:solidFill>
                <a:latin typeface="+mn-lt"/>
                <a:ea typeface="Calibri" panose="020F0502020204030204" pitchFamily="34" charset="0"/>
                <a:cs typeface="Calibri" panose="020F0502020204030204" pitchFamily="34" charset="0"/>
              </a:rPr>
              <a:t>C-Level Executives in Insurance’.</a:t>
            </a:r>
            <a:endParaRPr lang="en-US" sz="1200" b="1" noProof="0" dirty="0">
              <a:solidFill>
                <a:schemeClr val="bg1"/>
              </a:solidFill>
              <a:latin typeface="+mn-lt"/>
              <a:ea typeface="Calibri" panose="020F0502020204030204" pitchFamily="34" charset="0"/>
              <a:cs typeface="Calibri" panose="020F0502020204030204" pitchFamily="34" charset="0"/>
            </a:endParaRPr>
          </a:p>
          <a:p>
            <a:pPr marL="171450" indent="-171450" defTabSz="342900" eaLnBrk="1" fontAlgn="auto" hangingPunct="1">
              <a:spcBef>
                <a:spcPts val="0"/>
              </a:spcBef>
              <a:spcAft>
                <a:spcPts val="200"/>
              </a:spcAft>
              <a:buFont typeface="Arial" panose="020B0604020202020204" pitchFamily="34" charset="0"/>
              <a:buChar char="•"/>
              <a:defRPr/>
            </a:pPr>
            <a:r>
              <a:rPr lang="en-US" sz="1200" noProof="0" dirty="0">
                <a:solidFill>
                  <a:schemeClr val="bg1"/>
                </a:solidFill>
                <a:latin typeface="+mn-lt"/>
                <a:ea typeface="Calibri" panose="020F0502020204030204" pitchFamily="34" charset="0"/>
                <a:cs typeface="Calibri" panose="020F0502020204030204" pitchFamily="34" charset="0"/>
              </a:rPr>
              <a:t>2x AAE papers advising on the review of the </a:t>
            </a:r>
            <a:r>
              <a:rPr lang="en-US" sz="1200" b="1" noProof="0" dirty="0">
                <a:solidFill>
                  <a:schemeClr val="bg1"/>
                </a:solidFill>
                <a:latin typeface="+mn-lt"/>
                <a:ea typeface="Calibri" panose="020F0502020204030204" pitchFamily="34" charset="0"/>
                <a:cs typeface="Calibri" panose="020F0502020204030204" pitchFamily="34" charset="0"/>
              </a:rPr>
              <a:t>IORP II </a:t>
            </a:r>
            <a:r>
              <a:rPr lang="en-US" sz="1200" noProof="0" dirty="0">
                <a:solidFill>
                  <a:schemeClr val="bg1"/>
                </a:solidFill>
                <a:latin typeface="+mn-lt"/>
                <a:ea typeface="Calibri" panose="020F0502020204030204" pitchFamily="34" charset="0"/>
                <a:cs typeface="Calibri" panose="020F0502020204030204" pitchFamily="34" charset="0"/>
              </a:rPr>
              <a:t>and </a:t>
            </a:r>
            <a:r>
              <a:rPr lang="en-US" sz="1200" b="1" dirty="0">
                <a:solidFill>
                  <a:schemeClr val="bg1"/>
                </a:solidFill>
                <a:latin typeface="+mn-lt"/>
                <a:ea typeface="Calibri" panose="020F0502020204030204" pitchFamily="34" charset="0"/>
                <a:cs typeface="Calibri" panose="020F0502020204030204" pitchFamily="34" charset="0"/>
              </a:rPr>
              <a:t>Solvency II Directives</a:t>
            </a:r>
            <a:r>
              <a:rPr lang="en-US" sz="1200" dirty="0">
                <a:solidFill>
                  <a:schemeClr val="bg1"/>
                </a:solidFill>
                <a:latin typeface="+mn-lt"/>
                <a:ea typeface="Calibri" panose="020F0502020204030204" pitchFamily="34" charset="0"/>
                <a:cs typeface="Calibri" panose="020F0502020204030204" pitchFamily="34" charset="0"/>
              </a:rPr>
              <a:t>.</a:t>
            </a:r>
          </a:p>
          <a:p>
            <a:pPr marL="171450" indent="-171450" defTabSz="342900" eaLnBrk="1" fontAlgn="auto" hangingPunct="1">
              <a:spcBef>
                <a:spcPts val="0"/>
              </a:spcBef>
              <a:spcAft>
                <a:spcPts val="200"/>
              </a:spcAft>
              <a:buFont typeface="Arial" panose="020B0604020202020204" pitchFamily="34" charset="0"/>
              <a:buChar char="•"/>
              <a:defRPr/>
            </a:pPr>
            <a:r>
              <a:rPr lang="en-US" sz="1200" dirty="0">
                <a:solidFill>
                  <a:schemeClr val="bg1"/>
                </a:solidFill>
                <a:latin typeface="+mn-lt"/>
                <a:ea typeface="Calibri" panose="020F0502020204030204" pitchFamily="34" charset="0"/>
                <a:cs typeface="Calibri" panose="020F0502020204030204" pitchFamily="34" charset="0"/>
              </a:rPr>
              <a:t>6x Webinars on a wide range of issues discussing Insurance, Pensions, AI, and other fields.</a:t>
            </a:r>
          </a:p>
          <a:p>
            <a:pPr marL="171450" indent="-171450" defTabSz="342900" eaLnBrk="1" fontAlgn="auto" hangingPunct="1">
              <a:spcBef>
                <a:spcPts val="0"/>
              </a:spcBef>
              <a:spcAft>
                <a:spcPts val="200"/>
              </a:spcAft>
              <a:buFont typeface="Arial" panose="020B0604020202020204" pitchFamily="34" charset="0"/>
              <a:buChar char="•"/>
              <a:defRPr/>
            </a:pPr>
            <a:r>
              <a:rPr lang="en-US" sz="1200" noProof="0" dirty="0">
                <a:solidFill>
                  <a:schemeClr val="bg1"/>
                </a:solidFill>
                <a:latin typeface="+mn-lt"/>
                <a:ea typeface="Calibri" panose="020F0502020204030204" pitchFamily="34" charset="0"/>
                <a:cs typeface="Calibri" panose="020F0502020204030204" pitchFamily="34" charset="0"/>
              </a:rPr>
              <a:t>2x Artificial Intelligence</a:t>
            </a:r>
            <a:r>
              <a:rPr lang="en-US" sz="1200" dirty="0">
                <a:solidFill>
                  <a:schemeClr val="bg1"/>
                </a:solidFill>
                <a:latin typeface="+mn-lt"/>
                <a:ea typeface="Calibri" panose="020F0502020204030204" pitchFamily="34" charset="0"/>
                <a:cs typeface="Calibri" panose="020F0502020204030204" pitchFamily="34" charset="0"/>
              </a:rPr>
              <a:t> </a:t>
            </a:r>
            <a:r>
              <a:rPr lang="en-US" sz="1200" noProof="0" dirty="0">
                <a:solidFill>
                  <a:schemeClr val="bg1"/>
                </a:solidFill>
                <a:latin typeface="+mn-lt"/>
                <a:ea typeface="Calibri" panose="020F0502020204030204" pitchFamily="34" charset="0"/>
                <a:cs typeface="Calibri" panose="020F0502020204030204" pitchFamily="34" charset="0"/>
              </a:rPr>
              <a:t>Podcasts.</a:t>
            </a:r>
            <a:endParaRPr lang="en-GB" sz="1200" noProof="0" dirty="0">
              <a:solidFill>
                <a:schemeClr val="bg1"/>
              </a:solidFill>
              <a:latin typeface="+mn-lt"/>
              <a:ea typeface="Calibri" panose="020F0502020204030204" pitchFamily="34" charset="0"/>
              <a:cs typeface="Calibri" panose="020F0502020204030204" pitchFamily="34" charset="0"/>
            </a:endParaRPr>
          </a:p>
        </p:txBody>
      </p:sp>
      <p:sp>
        <p:nvSpPr>
          <p:cNvPr id="20" name="1st Ball">
            <a:extLst>
              <a:ext uri="{FF2B5EF4-FFF2-40B4-BE49-F238E27FC236}">
                <a16:creationId xmlns:a16="http://schemas.microsoft.com/office/drawing/2014/main" id="{0EE8E2B3-2533-E3DE-9803-1FFE7C7D27F0}"/>
              </a:ext>
            </a:extLst>
          </p:cNvPr>
          <p:cNvSpPr/>
          <p:nvPr/>
        </p:nvSpPr>
        <p:spPr bwMode="auto">
          <a:xfrm>
            <a:off x="761029" y="3099088"/>
            <a:ext cx="1926343" cy="1926343"/>
          </a:xfrm>
          <a:prstGeom prst="ellipse">
            <a:avLst/>
          </a:prstGeom>
          <a:solidFill>
            <a:srgbClr val="D3BD28">
              <a:alpha val="70000"/>
            </a:srgbClr>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1" i="0" u="none" strike="noStrike" cap="none" normalizeH="0" baseline="0" dirty="0">
                <a:ln>
                  <a:noFill/>
                </a:ln>
                <a:solidFill>
                  <a:schemeClr val="bg1"/>
                </a:solidFill>
                <a:effectLst/>
                <a:latin typeface="Arial Bold" panose="020B0704020202020204" pitchFamily="34" charset="0"/>
                <a:cs typeface="Arial Bold" panose="020B0704020202020204" pitchFamily="34" charset="0"/>
              </a:rPr>
              <a:t>Established</a:t>
            </a:r>
            <a:r>
              <a:rPr kumimoji="0" lang="en-GB" sz="1600" b="1" i="0" u="none" strike="noStrike" cap="none" normalizeH="0" dirty="0">
                <a:ln>
                  <a:noFill/>
                </a:ln>
                <a:solidFill>
                  <a:schemeClr val="bg1"/>
                </a:solidFill>
                <a:effectLst/>
                <a:latin typeface="Arial Bold" panose="020B0704020202020204" pitchFamily="34" charset="0"/>
                <a:cs typeface="Arial Bold" panose="020B0704020202020204" pitchFamily="34" charset="0"/>
              </a:rPr>
              <a:t> a </a:t>
            </a:r>
            <a:r>
              <a:rPr kumimoji="0" lang="en-GB" sz="1600" b="1" i="0" u="none" strike="noStrike" cap="none" normalizeH="0" baseline="0" dirty="0">
                <a:ln>
                  <a:noFill/>
                </a:ln>
                <a:solidFill>
                  <a:schemeClr val="bg1"/>
                </a:solidFill>
                <a:effectLst/>
                <a:latin typeface="Arial Bold" panose="020B0704020202020204" pitchFamily="34" charset="0"/>
                <a:cs typeface="Arial Bold" panose="020B0704020202020204" pitchFamily="34" charset="0"/>
              </a:rPr>
              <a:t>strong presence in </a:t>
            </a:r>
            <a:r>
              <a:rPr kumimoji="0" lang="en-GB" sz="1600" b="1" i="0" u="none" strike="noStrike" cap="none" normalizeH="0" baseline="0" dirty="0">
                <a:ln>
                  <a:noFill/>
                </a:ln>
                <a:solidFill>
                  <a:srgbClr val="183C6C"/>
                </a:solidFill>
                <a:effectLst/>
                <a:latin typeface="Arial Bold" panose="020B0704020202020204" pitchFamily="34" charset="0"/>
                <a:cs typeface="Arial Bold" panose="020B0704020202020204" pitchFamily="34" charset="0"/>
              </a:rPr>
              <a:t>traditional &amp; wider</a:t>
            </a:r>
            <a:r>
              <a:rPr kumimoji="0" lang="en-GB" sz="1600" b="1" i="0" u="none" strike="noStrike" cap="none" normalizeH="0" dirty="0">
                <a:ln>
                  <a:noFill/>
                </a:ln>
                <a:solidFill>
                  <a:srgbClr val="183C6C"/>
                </a:solidFill>
                <a:effectLst/>
                <a:latin typeface="Arial Bold" panose="020B0704020202020204" pitchFamily="34" charset="0"/>
                <a:cs typeface="Arial Bold" panose="020B0704020202020204" pitchFamily="34" charset="0"/>
              </a:rPr>
              <a:t> fields</a:t>
            </a:r>
            <a:endParaRPr kumimoji="0" lang="en-GB" sz="1100" b="1" i="0" u="none" strike="noStrike" cap="none" normalizeH="0" baseline="0" dirty="0">
              <a:ln>
                <a:noFill/>
              </a:ln>
              <a:solidFill>
                <a:srgbClr val="183C6C"/>
              </a:solidFill>
              <a:effectLst/>
              <a:latin typeface="Arial Bold" panose="020B0704020202020204" pitchFamily="34" charset="0"/>
              <a:cs typeface="Arial Bold" panose="020B0704020202020204" pitchFamily="34" charset="0"/>
            </a:endParaRPr>
          </a:p>
        </p:txBody>
      </p:sp>
      <p:sp>
        <p:nvSpPr>
          <p:cNvPr id="21" name="2nd Ball">
            <a:extLst>
              <a:ext uri="{FF2B5EF4-FFF2-40B4-BE49-F238E27FC236}">
                <a16:creationId xmlns:a16="http://schemas.microsoft.com/office/drawing/2014/main" id="{579F834F-19DA-8BA6-2D03-6BB32F5B3E3F}"/>
              </a:ext>
            </a:extLst>
          </p:cNvPr>
          <p:cNvSpPr/>
          <p:nvPr/>
        </p:nvSpPr>
        <p:spPr bwMode="auto">
          <a:xfrm>
            <a:off x="3394983" y="3106048"/>
            <a:ext cx="1926343" cy="1926343"/>
          </a:xfrm>
          <a:prstGeom prst="ellipse">
            <a:avLst/>
          </a:prstGeom>
          <a:solidFill>
            <a:srgbClr val="D3BD28">
              <a:alpha val="70000"/>
            </a:srgbClr>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600" b="1" i="0" u="none" strike="noStrike" cap="none" normalizeH="0" baseline="0" dirty="0">
              <a:ln>
                <a:noFill/>
              </a:ln>
              <a:solidFill>
                <a:srgbClr val="183C6C"/>
              </a:solidFill>
              <a:effectLst/>
              <a:latin typeface="Arial Bold" panose="020B0704020202020204" pitchFamily="34" charset="0"/>
              <a:cs typeface="Arial Bold" panose="020B0704020202020204" pitchFamily="34" charset="0"/>
            </a:endParaRPr>
          </a:p>
        </p:txBody>
      </p:sp>
      <p:sp>
        <p:nvSpPr>
          <p:cNvPr id="7" name="1st Ball Text">
            <a:extLst>
              <a:ext uri="{FF2B5EF4-FFF2-40B4-BE49-F238E27FC236}">
                <a16:creationId xmlns:a16="http://schemas.microsoft.com/office/drawing/2014/main" id="{795103F6-593A-0180-719B-EDB79A76D679}"/>
              </a:ext>
            </a:extLst>
          </p:cNvPr>
          <p:cNvSpPr/>
          <p:nvPr/>
        </p:nvSpPr>
        <p:spPr bwMode="auto">
          <a:xfrm>
            <a:off x="3394983" y="3800398"/>
            <a:ext cx="1926343" cy="433620"/>
          </a:xfrm>
          <a:prstGeom prst="roundRect">
            <a:avLst/>
          </a:prstGeom>
          <a:no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GB" sz="1600" b="1" dirty="0">
                <a:solidFill>
                  <a:srgbClr val="183C6C"/>
                </a:solidFill>
                <a:latin typeface="Arial Bold" panose="020B0704020202020204" pitchFamily="34" charset="0"/>
                <a:cs typeface="Arial Bold" panose="020B0704020202020204" pitchFamily="34" charset="0"/>
              </a:rPr>
              <a:t>Support recognition of individual member associations</a:t>
            </a:r>
          </a:p>
        </p:txBody>
      </p:sp>
    </p:spTree>
    <p:extLst>
      <p:ext uri="{BB962C8B-B14F-4D97-AF65-F5344CB8AC3E}">
        <p14:creationId xmlns:p14="http://schemas.microsoft.com/office/powerpoint/2010/main" val="2166059536"/>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1+#ppt_w/2"/>
                                          </p:val>
                                        </p:tav>
                                        <p:tav tm="100000">
                                          <p:val>
                                            <p:strVal val="#ppt_x"/>
                                          </p:val>
                                        </p:tav>
                                      </p:tavLst>
                                    </p:anim>
                                    <p:anim calcmode="lin" valueType="num">
                                      <p:cBhvr additive="base">
                                        <p:cTn id="12"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1000" fill="hold"/>
                                        <p:tgtEl>
                                          <p:spTgt spid="21"/>
                                        </p:tgtEl>
                                        <p:attrNameLst>
                                          <p:attrName>ppt_x</p:attrName>
                                        </p:attrNameLst>
                                      </p:cBhvr>
                                      <p:tavLst>
                                        <p:tav tm="0">
                                          <p:val>
                                            <p:strVal val="#ppt_x"/>
                                          </p:val>
                                        </p:tav>
                                        <p:tav tm="100000">
                                          <p:val>
                                            <p:strVal val="#ppt_x"/>
                                          </p:val>
                                        </p:tav>
                                      </p:tavLst>
                                    </p:anim>
                                    <p:anim calcmode="lin" valueType="num">
                                      <p:cBhvr additive="base">
                                        <p:cTn id="18" dur="1000" fill="hold"/>
                                        <p:tgtEl>
                                          <p:spTgt spid="21"/>
                                        </p:tgtEl>
                                        <p:attrNameLst>
                                          <p:attrName>ppt_y</p:attrName>
                                        </p:attrNameLst>
                                      </p:cBhvr>
                                      <p:tavLst>
                                        <p:tav tm="0">
                                          <p:val>
                                            <p:strVal val="1+#ppt_h/2"/>
                                          </p:val>
                                        </p:tav>
                                        <p:tav tm="100000">
                                          <p:val>
                                            <p:strVal val="#ppt_y"/>
                                          </p:val>
                                        </p:tav>
                                      </p:tavLst>
                                    </p:anim>
                                  </p:childTnLst>
                                </p:cTn>
                              </p:par>
                              <p:par>
                                <p:cTn id="19" presetID="10" presetClass="exit" presetSubtype="0" fill="hold" grpId="1" nodeType="withEffect">
                                  <p:stCondLst>
                                    <p:cond delay="0"/>
                                  </p:stCondLst>
                                  <p:childTnLst>
                                    <p:animEffect transition="out" filter="fade">
                                      <p:cBhvr>
                                        <p:cTn id="20" dur="500"/>
                                        <p:tgtEl>
                                          <p:spTgt spid="19"/>
                                        </p:tgtEl>
                                      </p:cBhvr>
                                    </p:animEffect>
                                    <p:set>
                                      <p:cBhvr>
                                        <p:cTn id="21" dur="1" fill="hold">
                                          <p:stCondLst>
                                            <p:cond delay="499"/>
                                          </p:stCondLst>
                                        </p:cTn>
                                        <p:tgtEl>
                                          <p:spTgt spid="19"/>
                                        </p:tgtEl>
                                        <p:attrNameLst>
                                          <p:attrName>style.visibility</p:attrName>
                                        </p:attrNameLst>
                                      </p:cBhvr>
                                      <p:to>
                                        <p:strVal val="hidden"/>
                                      </p:to>
                                    </p:set>
                                  </p:childTnLst>
                                </p:cTn>
                              </p:par>
                              <p:par>
                                <p:cTn id="22" presetID="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1000" fill="hold"/>
                                        <p:tgtEl>
                                          <p:spTgt spid="18"/>
                                        </p:tgtEl>
                                        <p:attrNameLst>
                                          <p:attrName>ppt_x</p:attrName>
                                        </p:attrNameLst>
                                      </p:cBhvr>
                                      <p:tavLst>
                                        <p:tav tm="0">
                                          <p:val>
                                            <p:strVal val="#ppt_x"/>
                                          </p:val>
                                        </p:tav>
                                        <p:tav tm="100000">
                                          <p:val>
                                            <p:strVal val="#ppt_x"/>
                                          </p:val>
                                        </p:tav>
                                      </p:tavLst>
                                    </p:anim>
                                    <p:anim calcmode="lin" valueType="num">
                                      <p:cBhvr additive="base">
                                        <p:cTn id="31"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19" grpId="1" animBg="1"/>
      <p:bldP spid="20" grpId="0" animBg="1"/>
      <p:bldP spid="21"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2F3397-D81F-0A52-58BC-2E6E17CEAFEF}"/>
              </a:ext>
            </a:extLst>
          </p:cNvPr>
          <p:cNvSpPr>
            <a:spLocks noGrp="1"/>
          </p:cNvSpPr>
          <p:nvPr>
            <p:ph type="sldNum" sz="quarter" idx="10"/>
          </p:nvPr>
        </p:nvSpPr>
        <p:spPr/>
        <p:txBody>
          <a:bodyPr/>
          <a:lstStyle/>
          <a:p>
            <a:fld id="{306CB06F-8D94-B64C-AC66-62AFBAF0736E}" type="slidenum">
              <a:rPr lang="nl-NL" smtClean="0"/>
              <a:pPr/>
              <a:t>11</a:t>
            </a:fld>
            <a:endParaRPr lang="nl-NL"/>
          </a:p>
        </p:txBody>
      </p:sp>
      <p:pic>
        <p:nvPicPr>
          <p:cNvPr id="10" name="Picture 9" descr="A map of europe with land and water&#10;&#10;Description automatically generated">
            <a:extLst>
              <a:ext uri="{FF2B5EF4-FFF2-40B4-BE49-F238E27FC236}">
                <a16:creationId xmlns:a16="http://schemas.microsoft.com/office/drawing/2014/main" id="{B147E4DB-DC18-DAB7-E270-BA5B297B6E1F}"/>
              </a:ext>
            </a:extLst>
          </p:cNvPr>
          <p:cNvPicPr>
            <a:picLocks noGrp="1" noRot="1" noChangeAspect="1" noMove="1" noResize="1" noEditPoints="1" noAdjustHandles="1" noChangeArrowheads="1" noChangeShapeType="1" noCrop="1"/>
          </p:cNvPicPr>
          <p:nvPr/>
        </p:nvPicPr>
        <p:blipFill rotWithShape="1">
          <a:blip r:embed="rId3"/>
          <a:srcRect l="27871" t="59882" r="34504" b="25171"/>
          <a:stretch/>
        </p:blipFill>
        <p:spPr>
          <a:xfrm>
            <a:off x="-1" y="1"/>
            <a:ext cx="9144001" cy="5143500"/>
          </a:xfrm>
          <a:prstGeom prst="rect">
            <a:avLst/>
          </a:prstGeom>
        </p:spPr>
      </p:pic>
      <p:grpSp>
        <p:nvGrpSpPr>
          <p:cNvPr id="4" name="Group 3">
            <a:extLst>
              <a:ext uri="{FF2B5EF4-FFF2-40B4-BE49-F238E27FC236}">
                <a16:creationId xmlns:a16="http://schemas.microsoft.com/office/drawing/2014/main" id="{00449AC9-674D-D308-7FD8-BF1F41C73A0E}"/>
              </a:ext>
            </a:extLst>
          </p:cNvPr>
          <p:cNvGrpSpPr/>
          <p:nvPr/>
        </p:nvGrpSpPr>
        <p:grpSpPr>
          <a:xfrm>
            <a:off x="4594" y="-9568"/>
            <a:ext cx="9139406" cy="584775"/>
            <a:chOff x="4594" y="0"/>
            <a:chExt cx="9139406" cy="584775"/>
          </a:xfrm>
        </p:grpSpPr>
        <p:sp>
          <p:nvSpPr>
            <p:cNvPr id="5" name="Isosceles Triangle 4">
              <a:extLst>
                <a:ext uri="{FF2B5EF4-FFF2-40B4-BE49-F238E27FC236}">
                  <a16:creationId xmlns:a16="http://schemas.microsoft.com/office/drawing/2014/main" id="{E29645AB-C992-8819-BBD5-2DB9FE64579B}"/>
                </a:ext>
              </a:extLst>
            </p:cNvPr>
            <p:cNvSpPr/>
            <p:nvPr/>
          </p:nvSpPr>
          <p:spPr bwMode="auto">
            <a:xfrm rot="16200000">
              <a:off x="4281909" y="-4277315"/>
              <a:ext cx="584775" cy="9139406"/>
            </a:xfrm>
            <a:prstGeom prst="triangle">
              <a:avLst>
                <a:gd name="adj" fmla="val 99242"/>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pic>
          <p:nvPicPr>
            <p:cNvPr id="6" name="Afbeelding 10">
              <a:extLst>
                <a:ext uri="{FF2B5EF4-FFF2-40B4-BE49-F238E27FC236}">
                  <a16:creationId xmlns:a16="http://schemas.microsoft.com/office/drawing/2014/main" id="{F3A4F2E3-AE0C-1D75-7DEC-B1CAD81980F6}"/>
                </a:ext>
              </a:extLst>
            </p:cNvPr>
            <p:cNvPicPr>
              <a:picLocks noChangeAspect="1"/>
            </p:cNvPicPr>
            <p:nvPr/>
          </p:nvPicPr>
          <p:blipFill>
            <a:blip r:embed="rId4"/>
            <a:stretch>
              <a:fillRect/>
            </a:stretch>
          </p:blipFill>
          <p:spPr>
            <a:xfrm>
              <a:off x="7083972" y="48325"/>
              <a:ext cx="1992458" cy="395198"/>
            </a:xfrm>
            <a:prstGeom prst="rect">
              <a:avLst/>
            </a:prstGeom>
            <a:solidFill>
              <a:schemeClr val="bg1"/>
            </a:solidFill>
          </p:spPr>
        </p:pic>
      </p:grpSp>
      <p:sp>
        <p:nvSpPr>
          <p:cNvPr id="2" name="TextBox 1">
            <a:extLst>
              <a:ext uri="{FF2B5EF4-FFF2-40B4-BE49-F238E27FC236}">
                <a16:creationId xmlns:a16="http://schemas.microsoft.com/office/drawing/2014/main" id="{2B0F70A8-B55B-2BEF-1B3A-808FBA88F616}"/>
              </a:ext>
            </a:extLst>
          </p:cNvPr>
          <p:cNvSpPr txBox="1"/>
          <p:nvPr/>
        </p:nvSpPr>
        <p:spPr>
          <a:xfrm>
            <a:off x="93791" y="2727925"/>
            <a:ext cx="2971711" cy="646331"/>
          </a:xfrm>
          <a:prstGeom prst="rect">
            <a:avLst/>
          </a:prstGeom>
          <a:noFill/>
        </p:spPr>
        <p:txBody>
          <a:bodyPr wrap="none" rtlCol="0">
            <a:spAutoFit/>
          </a:bodyPr>
          <a:lstStyle/>
          <a:p>
            <a:r>
              <a:rPr lang="en-GB" sz="1800" b="1">
                <a:solidFill>
                  <a:schemeClr val="bg1"/>
                </a:solidFill>
                <a:latin typeface="+mn-lt"/>
                <a:ea typeface="Calibri" panose="020F0502020204030204" pitchFamily="34" charset="0"/>
                <a:cs typeface="Calibri" panose="020F0502020204030204" pitchFamily="34" charset="0"/>
              </a:rPr>
              <a:t>Promote a European</a:t>
            </a:r>
            <a:br>
              <a:rPr lang="en-GB" sz="1800" b="1">
                <a:solidFill>
                  <a:schemeClr val="bg1"/>
                </a:solidFill>
                <a:latin typeface="+mn-lt"/>
                <a:ea typeface="Calibri" panose="020F0502020204030204" pitchFamily="34" charset="0"/>
                <a:cs typeface="Calibri" panose="020F0502020204030204" pitchFamily="34" charset="0"/>
              </a:rPr>
            </a:br>
            <a:r>
              <a:rPr lang="en-GB" sz="1800" b="1">
                <a:solidFill>
                  <a:srgbClr val="D3BD28"/>
                </a:solidFill>
                <a:latin typeface="+mn-lt"/>
                <a:ea typeface="Calibri" panose="020F0502020204030204" pitchFamily="34" charset="0"/>
                <a:cs typeface="Calibri" panose="020F0502020204030204" pitchFamily="34" charset="0"/>
              </a:rPr>
              <a:t>Community of Actuaries</a:t>
            </a:r>
            <a:r>
              <a:rPr lang="en-GB" sz="1800" b="1">
                <a:solidFill>
                  <a:schemeClr val="bg1"/>
                </a:solidFill>
                <a:latin typeface="+mn-lt"/>
                <a:ea typeface="Calibri" panose="020F0502020204030204" pitchFamily="34" charset="0"/>
                <a:cs typeface="Calibri" panose="020F0502020204030204" pitchFamily="34" charset="0"/>
              </a:rPr>
              <a:t>. </a:t>
            </a:r>
          </a:p>
        </p:txBody>
      </p:sp>
      <p:sp>
        <p:nvSpPr>
          <p:cNvPr id="7" name="Oval 6">
            <a:extLst>
              <a:ext uri="{FF2B5EF4-FFF2-40B4-BE49-F238E27FC236}">
                <a16:creationId xmlns:a16="http://schemas.microsoft.com/office/drawing/2014/main" id="{F807B91B-124C-CDCE-6C75-CBAD0C10CD89}"/>
              </a:ext>
            </a:extLst>
          </p:cNvPr>
          <p:cNvSpPr/>
          <p:nvPr/>
        </p:nvSpPr>
        <p:spPr bwMode="auto">
          <a:xfrm>
            <a:off x="2493507" y="2632827"/>
            <a:ext cx="408640" cy="408640"/>
          </a:xfrm>
          <a:prstGeom prst="ellipse">
            <a:avLst/>
          </a:prstGeom>
          <a:no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8" name="Oval 7">
            <a:extLst>
              <a:ext uri="{FF2B5EF4-FFF2-40B4-BE49-F238E27FC236}">
                <a16:creationId xmlns:a16="http://schemas.microsoft.com/office/drawing/2014/main" id="{3C0D35FA-9553-D166-B3CB-1C38CB9659A8}"/>
              </a:ext>
            </a:extLst>
          </p:cNvPr>
          <p:cNvSpPr/>
          <p:nvPr/>
        </p:nvSpPr>
        <p:spPr bwMode="auto">
          <a:xfrm>
            <a:off x="2521248" y="2660568"/>
            <a:ext cx="353158" cy="353158"/>
          </a:xfrm>
          <a:prstGeom prst="ellipse">
            <a:avLst/>
          </a:prstGeom>
          <a:solidFill>
            <a:srgbClr val="D3BD28"/>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Bold" panose="020B0704020202020204" pitchFamily="34" charset="0"/>
                <a:cs typeface="Arial Bold" panose="020B0704020202020204" pitchFamily="34" charset="0"/>
              </a:rPr>
              <a:t>3</a:t>
            </a:r>
          </a:p>
        </p:txBody>
      </p:sp>
      <p:sp>
        <p:nvSpPr>
          <p:cNvPr id="9" name="Rectangle: Rounded Corners 8">
            <a:extLst>
              <a:ext uri="{FF2B5EF4-FFF2-40B4-BE49-F238E27FC236}">
                <a16:creationId xmlns:a16="http://schemas.microsoft.com/office/drawing/2014/main" id="{5FEB67CE-8CEF-F40D-50B7-E3578AFD7F8E}"/>
              </a:ext>
            </a:extLst>
          </p:cNvPr>
          <p:cNvSpPr/>
          <p:nvPr/>
        </p:nvSpPr>
        <p:spPr bwMode="auto">
          <a:xfrm>
            <a:off x="197671" y="3417121"/>
            <a:ext cx="5353469" cy="1559691"/>
          </a:xfrm>
          <a:prstGeom prst="roundRect">
            <a:avLst/>
          </a:prstGeom>
          <a:solidFill>
            <a:srgbClr val="010028">
              <a:alpha val="6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171450" indent="-171450" defTabSz="342900" eaLnBrk="1" fontAlgn="auto" hangingPunct="1">
              <a:spcBef>
                <a:spcPts val="0"/>
              </a:spcBef>
              <a:spcAft>
                <a:spcPts val="1200"/>
              </a:spcAft>
              <a:buFont typeface="Arial" panose="020B0604020202020204" pitchFamily="34" charset="0"/>
              <a:buChar char="•"/>
              <a:defRPr/>
            </a:pPr>
            <a:r>
              <a:rPr lang="en-US" sz="1200" noProof="0">
                <a:solidFill>
                  <a:schemeClr val="bg1"/>
                </a:solidFill>
                <a:latin typeface="+mn-lt"/>
                <a:ea typeface="Calibri" panose="020F0502020204030204" pitchFamily="34" charset="0"/>
                <a:cs typeface="Calibri" panose="020F0502020204030204" pitchFamily="34" charset="0"/>
              </a:rPr>
              <a:t>Facilitate networking between actuaries</a:t>
            </a:r>
          </a:p>
          <a:p>
            <a:pPr marL="171450" indent="-171450" defTabSz="342900" eaLnBrk="1" fontAlgn="auto" hangingPunct="1">
              <a:spcBef>
                <a:spcPts val="0"/>
              </a:spcBef>
              <a:spcAft>
                <a:spcPts val="1200"/>
              </a:spcAft>
              <a:buFont typeface="Arial" panose="020B0604020202020204" pitchFamily="34" charset="0"/>
              <a:buChar char="•"/>
              <a:defRPr/>
            </a:pPr>
            <a:r>
              <a:rPr lang="en-US" sz="1200">
                <a:solidFill>
                  <a:schemeClr val="bg1"/>
                </a:solidFill>
                <a:latin typeface="+mn-lt"/>
                <a:ea typeface="Calibri" panose="020F0502020204030204" pitchFamily="34" charset="0"/>
                <a:cs typeface="Calibri" panose="020F0502020204030204" pitchFamily="34" charset="0"/>
              </a:rPr>
              <a:t>Encourage</a:t>
            </a:r>
            <a:r>
              <a:rPr lang="en-US" sz="1200" noProof="0">
                <a:solidFill>
                  <a:schemeClr val="bg1"/>
                </a:solidFill>
                <a:latin typeface="+mn-lt"/>
                <a:ea typeface="Calibri" panose="020F0502020204030204" pitchFamily="34" charset="0"/>
                <a:cs typeface="Calibri" panose="020F0502020204030204" pitchFamily="34" charset="0"/>
              </a:rPr>
              <a:t> the exchange of information and ideas</a:t>
            </a:r>
          </a:p>
          <a:p>
            <a:pPr marL="171450" indent="-171450" defTabSz="342900" eaLnBrk="1" fontAlgn="auto" hangingPunct="1">
              <a:spcBef>
                <a:spcPts val="0"/>
              </a:spcBef>
              <a:spcAft>
                <a:spcPts val="1200"/>
              </a:spcAft>
              <a:buFont typeface="Arial" panose="020B0604020202020204" pitchFamily="34" charset="0"/>
              <a:buChar char="•"/>
              <a:defRPr/>
            </a:pPr>
            <a:r>
              <a:rPr lang="en-US" sz="1200" noProof="0">
                <a:solidFill>
                  <a:schemeClr val="bg1"/>
                </a:solidFill>
                <a:latin typeface="+mn-lt"/>
                <a:ea typeface="Calibri" panose="020F0502020204030204" pitchFamily="34" charset="0"/>
                <a:cs typeface="Calibri" panose="020F0502020204030204" pitchFamily="34" charset="0"/>
              </a:rPr>
              <a:t>Strengthen awareness among member associations and their members of the work of the AAE</a:t>
            </a:r>
          </a:p>
          <a:p>
            <a:pPr marL="171450" indent="-171450" defTabSz="342900" eaLnBrk="1" fontAlgn="auto" hangingPunct="1">
              <a:spcBef>
                <a:spcPts val="0"/>
              </a:spcBef>
              <a:spcAft>
                <a:spcPts val="1200"/>
              </a:spcAft>
              <a:buFont typeface="Arial" panose="020B0604020202020204" pitchFamily="34" charset="0"/>
              <a:buChar char="•"/>
              <a:defRPr/>
            </a:pPr>
            <a:r>
              <a:rPr lang="en-US" sz="1200" noProof="0">
                <a:solidFill>
                  <a:schemeClr val="bg1"/>
                </a:solidFill>
                <a:latin typeface="+mn-lt"/>
                <a:ea typeface="Calibri" panose="020F0502020204030204" pitchFamily="34" charset="0"/>
                <a:cs typeface="Calibri" panose="020F0502020204030204" pitchFamily="34" charset="0"/>
              </a:rPr>
              <a:t>Facilitate mutual assistance between member associations</a:t>
            </a:r>
          </a:p>
        </p:txBody>
      </p:sp>
      <p:sp>
        <p:nvSpPr>
          <p:cNvPr id="12" name="Oval 11">
            <a:extLst>
              <a:ext uri="{FF2B5EF4-FFF2-40B4-BE49-F238E27FC236}">
                <a16:creationId xmlns:a16="http://schemas.microsoft.com/office/drawing/2014/main" id="{BA2DF072-5C45-4AFD-EDE6-61E8BC73FA75}"/>
              </a:ext>
            </a:extLst>
          </p:cNvPr>
          <p:cNvSpPr/>
          <p:nvPr/>
        </p:nvSpPr>
        <p:spPr bwMode="auto">
          <a:xfrm>
            <a:off x="350132" y="586011"/>
            <a:ext cx="1912531" cy="1912531"/>
          </a:xfrm>
          <a:prstGeom prst="ellipse">
            <a:avLst/>
          </a:prstGeom>
          <a:solidFill>
            <a:srgbClr val="D3BD28">
              <a:alpha val="70000"/>
            </a:srgbClr>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550" b="1" i="0" u="none" strike="noStrike" cap="none" normalizeH="0" baseline="0" dirty="0">
                <a:ln>
                  <a:noFill/>
                </a:ln>
                <a:solidFill>
                  <a:schemeClr val="bg1"/>
                </a:solidFill>
                <a:effectLst/>
                <a:latin typeface="Arial Bold" panose="020B0704020202020204" pitchFamily="34" charset="0"/>
                <a:cs typeface="Arial Bold" panose="020B0704020202020204" pitchFamily="34" charset="0"/>
              </a:rPr>
              <a:t>Networking and</a:t>
            </a:r>
            <a:r>
              <a:rPr kumimoji="0" lang="en-GB" sz="1550" b="1" i="0" u="none" strike="noStrike" cap="none" normalizeH="0" dirty="0">
                <a:ln>
                  <a:noFill/>
                </a:ln>
                <a:solidFill>
                  <a:schemeClr val="bg1"/>
                </a:solidFill>
                <a:effectLst/>
                <a:latin typeface="Arial Bold" panose="020B0704020202020204" pitchFamily="34" charset="0"/>
                <a:cs typeface="Arial Bold" panose="020B0704020202020204" pitchFamily="34" charset="0"/>
              </a:rPr>
              <a:t> exchange of ideas in Events</a:t>
            </a:r>
          </a:p>
          <a:p>
            <a:pPr marL="0" marR="0" indent="0" algn="ctr" defTabSz="914400" rtl="0" eaLnBrk="0" fontAlgn="base" latinLnBrk="0" hangingPunct="0">
              <a:lnSpc>
                <a:spcPct val="100000"/>
              </a:lnSpc>
              <a:spcBef>
                <a:spcPct val="0"/>
              </a:spcBef>
              <a:spcAft>
                <a:spcPct val="0"/>
              </a:spcAft>
              <a:buClrTx/>
              <a:buSzTx/>
              <a:buFontTx/>
              <a:buNone/>
              <a:tabLst/>
            </a:pPr>
            <a:r>
              <a:rPr lang="en-GB" sz="1600" b="1" baseline="0" dirty="0">
                <a:solidFill>
                  <a:srgbClr val="183C6C"/>
                </a:solidFill>
                <a:latin typeface="Arial Bold" panose="020B0704020202020204" pitchFamily="34" charset="0"/>
                <a:cs typeface="Arial Bold" panose="020B0704020202020204" pitchFamily="34" charset="0"/>
              </a:rPr>
              <a:t>ECA</a:t>
            </a:r>
            <a:r>
              <a:rPr lang="en-GB" sz="1600" b="1" dirty="0">
                <a:solidFill>
                  <a:srgbClr val="183C6C"/>
                </a:solidFill>
                <a:latin typeface="Arial Bold" panose="020B0704020202020204" pitchFamily="34" charset="0"/>
                <a:cs typeface="Arial Bold" panose="020B0704020202020204" pitchFamily="34" charset="0"/>
              </a:rPr>
              <a:t> 2026</a:t>
            </a:r>
            <a:br>
              <a:rPr lang="en-GB" sz="1600" b="1" dirty="0">
                <a:solidFill>
                  <a:srgbClr val="183C6C"/>
                </a:solidFill>
                <a:latin typeface="Arial Bold" panose="020B0704020202020204" pitchFamily="34" charset="0"/>
                <a:cs typeface="Arial Bold" panose="020B0704020202020204" pitchFamily="34" charset="0"/>
              </a:rPr>
            </a:br>
            <a:r>
              <a:rPr lang="en-GB" sz="1600" b="1" dirty="0">
                <a:solidFill>
                  <a:srgbClr val="183C6C"/>
                </a:solidFill>
                <a:latin typeface="Arial Bold" panose="020B0704020202020204" pitchFamily="34" charset="0"/>
                <a:cs typeface="Arial Bold" panose="020B0704020202020204" pitchFamily="34" charset="0"/>
              </a:rPr>
              <a:t>EAD 2025</a:t>
            </a:r>
          </a:p>
        </p:txBody>
      </p:sp>
      <p:sp>
        <p:nvSpPr>
          <p:cNvPr id="13" name="Oval 12">
            <a:extLst>
              <a:ext uri="{FF2B5EF4-FFF2-40B4-BE49-F238E27FC236}">
                <a16:creationId xmlns:a16="http://schemas.microsoft.com/office/drawing/2014/main" id="{955F1D4F-139E-0C20-56C6-FE408AC4CAE9}"/>
              </a:ext>
            </a:extLst>
          </p:cNvPr>
          <p:cNvSpPr/>
          <p:nvPr/>
        </p:nvSpPr>
        <p:spPr bwMode="auto">
          <a:xfrm>
            <a:off x="2557440" y="586011"/>
            <a:ext cx="1912531" cy="1912531"/>
          </a:xfrm>
          <a:prstGeom prst="ellipse">
            <a:avLst/>
          </a:prstGeom>
          <a:solidFill>
            <a:srgbClr val="D3BD28">
              <a:alpha val="70000"/>
            </a:srgbClr>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550" b="1" i="0" u="none" strike="noStrike" cap="none" normalizeH="0" baseline="0">
                <a:ln>
                  <a:noFill/>
                </a:ln>
                <a:solidFill>
                  <a:srgbClr val="183C6C"/>
                </a:solidFill>
                <a:effectLst/>
                <a:latin typeface="Arial Bold" panose="020B0704020202020204" pitchFamily="34" charset="0"/>
                <a:cs typeface="Arial Bold" panose="020B0704020202020204" pitchFamily="34" charset="0"/>
              </a:rPr>
              <a:t>Promoting</a:t>
            </a:r>
            <a:r>
              <a:rPr kumimoji="0" lang="en-GB" sz="1550" b="1" i="0" u="none" strike="noStrike" cap="none" normalizeH="0">
                <a:ln>
                  <a:noFill/>
                </a:ln>
                <a:solidFill>
                  <a:srgbClr val="183C6C"/>
                </a:solidFill>
                <a:effectLst/>
                <a:latin typeface="Arial Bold" panose="020B0704020202020204" pitchFamily="34" charset="0"/>
                <a:cs typeface="Arial Bold" panose="020B0704020202020204" pitchFamily="34" charset="0"/>
              </a:rPr>
              <a:t> </a:t>
            </a:r>
            <a:r>
              <a:rPr kumimoji="0" lang="en-GB" sz="1550" b="1" i="0" u="none" strike="noStrike" cap="none" normalizeH="0" baseline="0">
                <a:ln>
                  <a:noFill/>
                </a:ln>
                <a:solidFill>
                  <a:srgbClr val="183C6C"/>
                </a:solidFill>
                <a:effectLst/>
                <a:latin typeface="Arial Bold" panose="020B0704020202020204" pitchFamily="34" charset="0"/>
                <a:cs typeface="Arial Bold" panose="020B0704020202020204" pitchFamily="34" charset="0"/>
              </a:rPr>
              <a:t>Collaboration </a:t>
            </a:r>
            <a:r>
              <a:rPr kumimoji="0" lang="en-GB" sz="1550" b="1" i="0" u="none" strike="noStrike" cap="none" normalizeH="0" baseline="0">
                <a:ln>
                  <a:noFill/>
                </a:ln>
                <a:solidFill>
                  <a:schemeClr val="bg1"/>
                </a:solidFill>
                <a:effectLst/>
                <a:latin typeface="Arial Bold" panose="020B0704020202020204" pitchFamily="34" charset="0"/>
                <a:cs typeface="Arial Bold" panose="020B0704020202020204" pitchFamily="34" charset="0"/>
              </a:rPr>
              <a:t>through AAE</a:t>
            </a:r>
            <a:r>
              <a:rPr kumimoji="0" lang="en-GB" sz="1550" b="1" i="0" u="none" strike="noStrike" cap="none" normalizeH="0">
                <a:ln>
                  <a:noFill/>
                </a:ln>
                <a:solidFill>
                  <a:schemeClr val="bg1"/>
                </a:solidFill>
                <a:effectLst/>
                <a:latin typeface="Arial Bold" panose="020B0704020202020204" pitchFamily="34" charset="0"/>
                <a:cs typeface="Arial Bold" panose="020B0704020202020204" pitchFamily="34" charset="0"/>
              </a:rPr>
              <a:t> Committees and Working Groups</a:t>
            </a:r>
            <a:endParaRPr kumimoji="0" lang="en-GB" sz="1550" b="1" i="0" u="none" strike="noStrike" cap="none" normalizeH="0" baseline="0">
              <a:ln>
                <a:noFill/>
              </a:ln>
              <a:solidFill>
                <a:schemeClr val="bg1"/>
              </a:solidFill>
              <a:effectLst/>
              <a:latin typeface="Arial Bold" panose="020B0704020202020204" pitchFamily="34" charset="0"/>
              <a:cs typeface="Arial Bold" panose="020B0704020202020204" pitchFamily="34" charset="0"/>
            </a:endParaRPr>
          </a:p>
        </p:txBody>
      </p:sp>
      <p:sp>
        <p:nvSpPr>
          <p:cNvPr id="14" name="Oval 13">
            <a:extLst>
              <a:ext uri="{FF2B5EF4-FFF2-40B4-BE49-F238E27FC236}">
                <a16:creationId xmlns:a16="http://schemas.microsoft.com/office/drawing/2014/main" id="{01A0F5FB-10E2-7817-A259-99CFD1B830D2}"/>
              </a:ext>
            </a:extLst>
          </p:cNvPr>
          <p:cNvSpPr/>
          <p:nvPr/>
        </p:nvSpPr>
        <p:spPr bwMode="auto">
          <a:xfrm>
            <a:off x="6972057" y="586011"/>
            <a:ext cx="1912531" cy="1912531"/>
          </a:xfrm>
          <a:prstGeom prst="ellipse">
            <a:avLst/>
          </a:prstGeom>
          <a:solidFill>
            <a:srgbClr val="D3BD28">
              <a:alpha val="70000"/>
            </a:srgbClr>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550" b="1" i="0" u="none" strike="noStrike" cap="none" normalizeH="0" baseline="0">
                <a:ln>
                  <a:noFill/>
                </a:ln>
                <a:solidFill>
                  <a:srgbClr val="183C6C"/>
                </a:solidFill>
                <a:effectLst/>
                <a:latin typeface="Arial Bold" panose="020B0704020202020204" pitchFamily="34" charset="0"/>
                <a:cs typeface="Arial Bold" panose="020B0704020202020204" pitchFamily="34" charset="0"/>
              </a:rPr>
              <a:t>Newsletters</a:t>
            </a:r>
          </a:p>
          <a:p>
            <a:pPr marL="0" marR="0" indent="0" algn="ctr" defTabSz="914400" rtl="0" eaLnBrk="0" fontAlgn="base" latinLnBrk="0" hangingPunct="0">
              <a:lnSpc>
                <a:spcPct val="100000"/>
              </a:lnSpc>
              <a:spcBef>
                <a:spcPct val="0"/>
              </a:spcBef>
              <a:spcAft>
                <a:spcPct val="0"/>
              </a:spcAft>
              <a:buClrTx/>
              <a:buSzTx/>
              <a:buFontTx/>
              <a:buNone/>
              <a:tabLst/>
            </a:pPr>
            <a:r>
              <a:rPr kumimoji="0" lang="en-GB" sz="1550" b="1" i="0" u="none" strike="noStrike" cap="none" normalizeH="0" baseline="0">
                <a:ln>
                  <a:noFill/>
                </a:ln>
                <a:solidFill>
                  <a:schemeClr val="bg1"/>
                </a:solidFill>
                <a:effectLst/>
                <a:latin typeface="Arial Bold" panose="020B0704020202020204" pitchFamily="34" charset="0"/>
                <a:cs typeface="Arial Bold" panose="020B0704020202020204" pitchFamily="34" charset="0"/>
              </a:rPr>
              <a:t>Rebranding </a:t>
            </a:r>
            <a:r>
              <a:rPr kumimoji="0" lang="en-GB" sz="1050" b="1" i="0" u="none" strike="noStrike" cap="none" normalizeH="0" baseline="0">
                <a:ln>
                  <a:noFill/>
                </a:ln>
                <a:solidFill>
                  <a:srgbClr val="183C6C"/>
                </a:solidFill>
                <a:effectLst/>
                <a:latin typeface="Arial Bold" panose="020B0704020202020204" pitchFamily="34" charset="0"/>
                <a:cs typeface="Arial Bold" panose="020B0704020202020204" pitchFamily="34" charset="0"/>
              </a:rPr>
              <a:t>New</a:t>
            </a:r>
            <a:r>
              <a:rPr kumimoji="0" lang="en-GB" sz="1050" b="1" i="0" u="none" strike="noStrike" cap="none" normalizeH="0">
                <a:ln>
                  <a:noFill/>
                </a:ln>
                <a:solidFill>
                  <a:srgbClr val="183C6C"/>
                </a:solidFill>
                <a:effectLst/>
                <a:latin typeface="Arial Bold" panose="020B0704020202020204" pitchFamily="34" charset="0"/>
                <a:cs typeface="Arial Bold" panose="020B0704020202020204" pitchFamily="34" charset="0"/>
              </a:rPr>
              <a:t> Website &amp; </a:t>
            </a:r>
            <a:r>
              <a:rPr lang="en-GB" sz="1050" b="1" baseline="0">
                <a:solidFill>
                  <a:srgbClr val="183C6C"/>
                </a:solidFill>
                <a:latin typeface="Arial Bold" panose="020B0704020202020204" pitchFamily="34" charset="0"/>
                <a:cs typeface="Arial Bold" panose="020B0704020202020204" pitchFamily="34" charset="0"/>
              </a:rPr>
              <a:t>Logo</a:t>
            </a:r>
          </a:p>
          <a:p>
            <a:pPr marL="0" marR="0" indent="0" algn="ctr" defTabSz="914400" rtl="0" eaLnBrk="0" fontAlgn="base" latinLnBrk="0" hangingPunct="0">
              <a:lnSpc>
                <a:spcPct val="100000"/>
              </a:lnSpc>
              <a:spcBef>
                <a:spcPct val="0"/>
              </a:spcBef>
              <a:spcAft>
                <a:spcPct val="0"/>
              </a:spcAft>
              <a:buClrTx/>
              <a:buSzTx/>
              <a:buFontTx/>
              <a:buNone/>
              <a:tabLst/>
            </a:pPr>
            <a:r>
              <a:rPr kumimoji="0" lang="en-GB" sz="1550" b="1" i="0" u="none" strike="noStrike" cap="none" normalizeH="0" baseline="0">
                <a:ln>
                  <a:noFill/>
                </a:ln>
                <a:solidFill>
                  <a:schemeClr val="bg1"/>
                </a:solidFill>
                <a:effectLst/>
                <a:latin typeface="Arial Bold" panose="020B0704020202020204" pitchFamily="34" charset="0"/>
                <a:cs typeface="Arial Bold" panose="020B0704020202020204" pitchFamily="34" charset="0"/>
              </a:rPr>
              <a:t>Enhanced social</a:t>
            </a:r>
            <a:r>
              <a:rPr kumimoji="0" lang="en-GB" sz="1550" b="1" i="0" u="none" strike="noStrike" cap="none" normalizeH="0">
                <a:ln>
                  <a:noFill/>
                </a:ln>
                <a:solidFill>
                  <a:schemeClr val="bg1"/>
                </a:solidFill>
                <a:effectLst/>
                <a:latin typeface="Arial Bold" panose="020B0704020202020204" pitchFamily="34" charset="0"/>
                <a:cs typeface="Arial Bold" panose="020B0704020202020204" pitchFamily="34" charset="0"/>
              </a:rPr>
              <a:t> media</a:t>
            </a:r>
          </a:p>
          <a:p>
            <a:pPr marL="0" marR="0" indent="0" algn="ctr" defTabSz="914400" rtl="0" eaLnBrk="0" fontAlgn="base" latinLnBrk="0" hangingPunct="0">
              <a:lnSpc>
                <a:spcPct val="100000"/>
              </a:lnSpc>
              <a:spcBef>
                <a:spcPct val="0"/>
              </a:spcBef>
              <a:spcAft>
                <a:spcPct val="0"/>
              </a:spcAft>
              <a:buClrTx/>
              <a:buSzTx/>
              <a:buFontTx/>
              <a:buNone/>
              <a:tabLst/>
            </a:pPr>
            <a:r>
              <a:rPr lang="en-GB" sz="1550" b="1" baseline="0">
                <a:solidFill>
                  <a:schemeClr val="bg1"/>
                </a:solidFill>
                <a:latin typeface="Arial Bold" panose="020B0704020202020204" pitchFamily="34" charset="0"/>
                <a:cs typeface="Arial Bold" panose="020B0704020202020204" pitchFamily="34" charset="0"/>
              </a:rPr>
              <a:t>presence</a:t>
            </a:r>
            <a:endParaRPr kumimoji="0" lang="en-GB" sz="1550" b="1" i="0" u="none" strike="noStrike" cap="none" normalizeH="0" baseline="0">
              <a:ln>
                <a:noFill/>
              </a:ln>
              <a:solidFill>
                <a:schemeClr val="bg1"/>
              </a:solidFill>
              <a:effectLst/>
              <a:latin typeface="Arial Bold" panose="020B0704020202020204" pitchFamily="34" charset="0"/>
              <a:cs typeface="Arial Bold" panose="020B0704020202020204" pitchFamily="34" charset="0"/>
            </a:endParaRPr>
          </a:p>
        </p:txBody>
      </p:sp>
      <p:sp>
        <p:nvSpPr>
          <p:cNvPr id="16" name="Oval 15">
            <a:extLst>
              <a:ext uri="{FF2B5EF4-FFF2-40B4-BE49-F238E27FC236}">
                <a16:creationId xmlns:a16="http://schemas.microsoft.com/office/drawing/2014/main" id="{F938CE11-6186-7C7D-D07E-A0DBB21F5057}"/>
              </a:ext>
            </a:extLst>
          </p:cNvPr>
          <p:cNvSpPr/>
          <p:nvPr/>
        </p:nvSpPr>
        <p:spPr bwMode="auto">
          <a:xfrm>
            <a:off x="4764748" y="586011"/>
            <a:ext cx="1912531" cy="1912531"/>
          </a:xfrm>
          <a:prstGeom prst="ellipse">
            <a:avLst/>
          </a:prstGeom>
          <a:solidFill>
            <a:srgbClr val="D3BD28">
              <a:alpha val="70000"/>
            </a:srgbClr>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550" b="1" i="0" u="none" strike="noStrike" cap="none" normalizeH="0" baseline="0">
                <a:ln>
                  <a:noFill/>
                </a:ln>
                <a:solidFill>
                  <a:schemeClr val="bg1"/>
                </a:solidFill>
                <a:effectLst/>
                <a:latin typeface="Arial Bold" panose="020B0704020202020204" pitchFamily="34" charset="0"/>
                <a:cs typeface="Arial Bold" panose="020B0704020202020204" pitchFamily="34" charset="0"/>
              </a:rPr>
              <a:t>Encouraging</a:t>
            </a:r>
            <a:r>
              <a:rPr kumimoji="0" lang="en-GB" sz="1550" b="1" i="0" u="none" strike="noStrike" cap="none" normalizeH="0">
                <a:ln>
                  <a:noFill/>
                </a:ln>
                <a:solidFill>
                  <a:schemeClr val="bg1"/>
                </a:solidFill>
                <a:effectLst/>
                <a:latin typeface="Arial Bold" panose="020B0704020202020204" pitchFamily="34" charset="0"/>
                <a:cs typeface="Arial Bold" panose="020B0704020202020204" pitchFamily="34" charset="0"/>
              </a:rPr>
              <a:t> </a:t>
            </a:r>
            <a:r>
              <a:rPr kumimoji="0" lang="en-GB" sz="1550" b="1" i="0" u="none" strike="noStrike" cap="none" normalizeH="0" baseline="0">
                <a:ln>
                  <a:noFill/>
                </a:ln>
                <a:solidFill>
                  <a:schemeClr val="bg1"/>
                </a:solidFill>
                <a:effectLst/>
                <a:latin typeface="Arial Bold" panose="020B0704020202020204" pitchFamily="34" charset="0"/>
                <a:cs typeface="Arial Bold" panose="020B0704020202020204" pitchFamily="34" charset="0"/>
              </a:rPr>
              <a:t>the exchange of knowledge</a:t>
            </a:r>
            <a:r>
              <a:rPr kumimoji="0" lang="en-GB" sz="1550" b="1" i="0" u="none" strike="noStrike" cap="none" normalizeH="0">
                <a:ln>
                  <a:noFill/>
                </a:ln>
                <a:solidFill>
                  <a:schemeClr val="bg1"/>
                </a:solidFill>
                <a:effectLst/>
                <a:latin typeface="Arial Bold" panose="020B0704020202020204" pitchFamily="34" charset="0"/>
                <a:cs typeface="Arial Bold" panose="020B0704020202020204" pitchFamily="34" charset="0"/>
              </a:rPr>
              <a:t> </a:t>
            </a:r>
            <a:r>
              <a:rPr kumimoji="0" lang="en-GB" sz="1550" b="1" i="0" u="none" strike="noStrike" cap="none" normalizeH="0" baseline="0">
                <a:ln>
                  <a:noFill/>
                </a:ln>
                <a:solidFill>
                  <a:schemeClr val="bg1"/>
                </a:solidFill>
                <a:effectLst/>
                <a:latin typeface="Arial Bold" panose="020B0704020202020204" pitchFamily="34" charset="0"/>
                <a:cs typeface="Arial Bold" panose="020B0704020202020204" pitchFamily="34" charset="0"/>
              </a:rPr>
              <a:t>through</a:t>
            </a:r>
            <a:r>
              <a:rPr kumimoji="0" lang="en-GB" sz="1550" b="1" i="0" u="none" strike="noStrike" cap="none" normalizeH="0">
                <a:ln>
                  <a:noFill/>
                </a:ln>
                <a:solidFill>
                  <a:schemeClr val="bg1"/>
                </a:solidFill>
                <a:effectLst/>
                <a:latin typeface="Arial Bold" panose="020B0704020202020204" pitchFamily="34" charset="0"/>
                <a:cs typeface="Arial Bold" panose="020B0704020202020204" pitchFamily="34" charset="0"/>
              </a:rPr>
              <a:t> </a:t>
            </a:r>
            <a:r>
              <a:rPr kumimoji="0" lang="en-GB" sz="1550" b="1" i="0" u="none" strike="noStrike" cap="none" normalizeH="0">
                <a:ln>
                  <a:noFill/>
                </a:ln>
                <a:solidFill>
                  <a:srgbClr val="183C6C"/>
                </a:solidFill>
                <a:effectLst/>
                <a:latin typeface="Arial Bold" panose="020B0704020202020204" pitchFamily="34" charset="0"/>
                <a:cs typeface="Arial Bold" panose="020B0704020202020204" pitchFamily="34" charset="0"/>
              </a:rPr>
              <a:t>AAE Publications &amp; Content</a:t>
            </a:r>
            <a:endParaRPr kumimoji="0" lang="en-GB" sz="1550" b="1" i="0" u="none" strike="noStrike" cap="none" normalizeH="0" baseline="0">
              <a:ln>
                <a:noFill/>
              </a:ln>
              <a:solidFill>
                <a:srgbClr val="183C6C"/>
              </a:solidFill>
              <a:effectLst/>
              <a:latin typeface="Arial Bold" panose="020B0704020202020204" pitchFamily="34" charset="0"/>
              <a:cs typeface="Arial Bold" panose="020B0704020202020204" pitchFamily="34" charset="0"/>
            </a:endParaRPr>
          </a:p>
        </p:txBody>
      </p:sp>
      <p:sp>
        <p:nvSpPr>
          <p:cNvPr id="20" name="Rectangle: Rounded Corners 19">
            <a:extLst>
              <a:ext uri="{FF2B5EF4-FFF2-40B4-BE49-F238E27FC236}">
                <a16:creationId xmlns:a16="http://schemas.microsoft.com/office/drawing/2014/main" id="{AB49E265-9240-90F9-BC8F-F12CC9C2D730}"/>
              </a:ext>
            </a:extLst>
          </p:cNvPr>
          <p:cNvSpPr/>
          <p:nvPr/>
        </p:nvSpPr>
        <p:spPr bwMode="auto">
          <a:xfrm>
            <a:off x="6972057" y="2625441"/>
            <a:ext cx="1912530" cy="1559691"/>
          </a:xfrm>
          <a:prstGeom prst="roundRect">
            <a:avLst/>
          </a:prstGeom>
          <a:solidFill>
            <a:srgbClr val="183C6C">
              <a:alpha val="4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defTabSz="342900" eaLnBrk="1" fontAlgn="auto" hangingPunct="1">
              <a:spcBef>
                <a:spcPts val="0"/>
              </a:spcBef>
              <a:spcAft>
                <a:spcPts val="200"/>
              </a:spcAft>
              <a:defRPr/>
            </a:pPr>
            <a:r>
              <a:rPr lang="en-GB" sz="1100" dirty="0">
                <a:solidFill>
                  <a:schemeClr val="bg1"/>
                </a:solidFill>
                <a:latin typeface="+mn-lt"/>
                <a:ea typeface="Calibri" panose="020F0502020204030204" pitchFamily="34" charset="0"/>
                <a:cs typeface="Calibri" panose="020F0502020204030204" pitchFamily="34" charset="0"/>
              </a:rPr>
              <a:t>In 2024 we reached our </a:t>
            </a:r>
            <a:r>
              <a:rPr lang="en-GB" sz="1100" noProof="0" dirty="0">
                <a:solidFill>
                  <a:schemeClr val="bg1"/>
                </a:solidFill>
                <a:latin typeface="+mn-lt"/>
                <a:ea typeface="Calibri" panose="020F0502020204030204" pitchFamily="34" charset="0"/>
                <a:cs typeface="Calibri" panose="020F0502020204030204" pitchFamily="34" charset="0"/>
              </a:rPr>
              <a:t>goal of </a:t>
            </a:r>
            <a:r>
              <a:rPr lang="en-GB" sz="1100" dirty="0">
                <a:solidFill>
                  <a:schemeClr val="bg1"/>
                </a:solidFill>
                <a:latin typeface="+mn-lt"/>
                <a:ea typeface="Calibri" panose="020F0502020204030204" pitchFamily="34" charset="0"/>
                <a:cs typeface="Calibri" panose="020F0502020204030204" pitchFamily="34" charset="0"/>
              </a:rPr>
              <a:t>6,000 LinkedIn subscribers, up from </a:t>
            </a:r>
            <a:r>
              <a:rPr lang="en-GB" sz="1100" noProof="0" dirty="0">
                <a:solidFill>
                  <a:schemeClr val="bg1"/>
                </a:solidFill>
                <a:latin typeface="+mn-lt"/>
                <a:ea typeface="Calibri" panose="020F0502020204030204" pitchFamily="34" charset="0"/>
                <a:cs typeface="Calibri" panose="020F0502020204030204" pitchFamily="34" charset="0"/>
              </a:rPr>
              <a:t>1,800 in November 2020.</a:t>
            </a:r>
          </a:p>
          <a:p>
            <a:pPr algn="ctr" defTabSz="342900" eaLnBrk="1" fontAlgn="auto" hangingPunct="1">
              <a:spcBef>
                <a:spcPts val="0"/>
              </a:spcBef>
              <a:spcAft>
                <a:spcPts val="200"/>
              </a:spcAft>
              <a:defRPr/>
            </a:pPr>
            <a:endParaRPr lang="en-GB" sz="1100" dirty="0">
              <a:solidFill>
                <a:schemeClr val="bg1"/>
              </a:solidFill>
              <a:latin typeface="+mn-lt"/>
              <a:ea typeface="Calibri" panose="020F0502020204030204" pitchFamily="34" charset="0"/>
              <a:cs typeface="Calibri" panose="020F0502020204030204" pitchFamily="34" charset="0"/>
            </a:endParaRPr>
          </a:p>
          <a:p>
            <a:pPr algn="ctr" defTabSz="342900" eaLnBrk="1" fontAlgn="auto" hangingPunct="1">
              <a:spcBef>
                <a:spcPts val="0"/>
              </a:spcBef>
              <a:spcAft>
                <a:spcPts val="200"/>
              </a:spcAft>
              <a:defRPr/>
            </a:pPr>
            <a:r>
              <a:rPr lang="en-GB" sz="1100" dirty="0">
                <a:solidFill>
                  <a:schemeClr val="bg1"/>
                </a:solidFill>
                <a:latin typeface="+mn-lt"/>
                <a:ea typeface="Calibri" panose="020F0502020204030204" pitchFamily="34" charset="0"/>
                <a:cs typeface="Calibri" panose="020F0502020204030204" pitchFamily="34" charset="0"/>
              </a:rPr>
              <a:t>We currently have</a:t>
            </a:r>
            <a:br>
              <a:rPr lang="en-GB" sz="1100" dirty="0">
                <a:solidFill>
                  <a:schemeClr val="bg1"/>
                </a:solidFill>
                <a:latin typeface="+mn-lt"/>
                <a:ea typeface="Calibri" panose="020F0502020204030204" pitchFamily="34" charset="0"/>
                <a:cs typeface="Calibri" panose="020F0502020204030204" pitchFamily="34" charset="0"/>
              </a:rPr>
            </a:br>
            <a:r>
              <a:rPr lang="en-GB" sz="1100" dirty="0">
                <a:solidFill>
                  <a:schemeClr val="bg1"/>
                </a:solidFill>
                <a:latin typeface="+mn-lt"/>
                <a:ea typeface="Calibri" panose="020F0502020204030204" pitchFamily="34" charset="0"/>
                <a:cs typeface="Calibri" panose="020F0502020204030204" pitchFamily="34" charset="0"/>
              </a:rPr>
              <a:t>circa </a:t>
            </a:r>
            <a:r>
              <a:rPr lang="en-GB" sz="1100" b="1" dirty="0">
                <a:solidFill>
                  <a:schemeClr val="bg1"/>
                </a:solidFill>
                <a:latin typeface="+mn-lt"/>
                <a:ea typeface="Calibri" panose="020F0502020204030204" pitchFamily="34" charset="0"/>
                <a:cs typeface="Calibri" panose="020F0502020204030204" pitchFamily="34" charset="0"/>
              </a:rPr>
              <a:t>7,077 subscribers</a:t>
            </a:r>
            <a:endParaRPr lang="en-GB" sz="1100" b="1" noProof="0" dirty="0">
              <a:solidFill>
                <a:schemeClr val="bg1"/>
              </a:solidFill>
              <a:latin typeface="+mn-l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2191516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000" fill="hold"/>
                                        <p:tgtEl>
                                          <p:spTgt spid="13"/>
                                        </p:tgtEl>
                                        <p:attrNameLst>
                                          <p:attrName>ppt_x</p:attrName>
                                        </p:attrNameLst>
                                      </p:cBhvr>
                                      <p:tavLst>
                                        <p:tav tm="0">
                                          <p:val>
                                            <p:strVal val="1+#ppt_w/2"/>
                                          </p:val>
                                        </p:tav>
                                        <p:tav tm="100000">
                                          <p:val>
                                            <p:strVal val="#ppt_x"/>
                                          </p:val>
                                        </p:tav>
                                      </p:tavLst>
                                    </p:anim>
                                    <p:anim calcmode="lin" valueType="num">
                                      <p:cBhvr additive="base">
                                        <p:cTn id="14"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1+#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1000" fill="hold"/>
                                        <p:tgtEl>
                                          <p:spTgt spid="14"/>
                                        </p:tgtEl>
                                        <p:attrNameLst>
                                          <p:attrName>ppt_x</p:attrName>
                                        </p:attrNameLst>
                                      </p:cBhvr>
                                      <p:tavLst>
                                        <p:tav tm="0">
                                          <p:val>
                                            <p:strVal val="1+#ppt_w/2"/>
                                          </p:val>
                                        </p:tav>
                                        <p:tav tm="100000">
                                          <p:val>
                                            <p:strVal val="#ppt_x"/>
                                          </p:val>
                                        </p:tav>
                                      </p:tavLst>
                                    </p:anim>
                                    <p:anim calcmode="lin" valueType="num">
                                      <p:cBhvr additive="base">
                                        <p:cTn id="26" dur="10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1000" fill="hold"/>
                                        <p:tgtEl>
                                          <p:spTgt spid="20"/>
                                        </p:tgtEl>
                                        <p:attrNameLst>
                                          <p:attrName>ppt_x</p:attrName>
                                        </p:attrNameLst>
                                      </p:cBhvr>
                                      <p:tavLst>
                                        <p:tav tm="0">
                                          <p:val>
                                            <p:strVal val="1+#ppt_w/2"/>
                                          </p:val>
                                        </p:tav>
                                        <p:tav tm="100000">
                                          <p:val>
                                            <p:strVal val="#ppt_x"/>
                                          </p:val>
                                        </p:tav>
                                      </p:tavLst>
                                    </p:anim>
                                    <p:anim calcmode="lin" valueType="num">
                                      <p:cBhvr additive="base">
                                        <p:cTn id="30"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84688-7BBE-DA19-791C-091D3827E3BF}"/>
              </a:ext>
            </a:extLst>
          </p:cNvPr>
          <p:cNvSpPr>
            <a:spLocks noGrp="1"/>
          </p:cNvSpPr>
          <p:nvPr>
            <p:ph type="title"/>
          </p:nvPr>
        </p:nvSpPr>
        <p:spPr>
          <a:xfrm>
            <a:off x="937837" y="2954024"/>
            <a:ext cx="7519337" cy="577915"/>
          </a:xfrm>
        </p:spPr>
        <p:txBody>
          <a:bodyPr>
            <a:normAutofit fontScale="90000"/>
          </a:bodyPr>
          <a:lstStyle/>
          <a:p>
            <a:pPr marL="0" marR="0" indent="0" latinLnBrk="0">
              <a:lnSpc>
                <a:spcPct val="100000"/>
              </a:lnSpc>
              <a:buClrTx/>
              <a:buSzTx/>
              <a:buFontTx/>
              <a:buNone/>
              <a:tabLst/>
            </a:pPr>
            <a:r>
              <a:rPr lang="en-GB" sz="2700" dirty="0"/>
              <a:t>Promoting Collaboration through AAE Committees and Working Groups</a:t>
            </a:r>
            <a:br>
              <a:rPr lang="en-GB" sz="2700" dirty="0"/>
            </a:br>
            <a:endParaRPr lang="en-GB" sz="2700" dirty="0"/>
          </a:p>
        </p:txBody>
      </p:sp>
      <p:sp>
        <p:nvSpPr>
          <p:cNvPr id="3" name="Slide Number Placeholder 2">
            <a:extLst>
              <a:ext uri="{FF2B5EF4-FFF2-40B4-BE49-F238E27FC236}">
                <a16:creationId xmlns:a16="http://schemas.microsoft.com/office/drawing/2014/main" id="{B61B9A75-10FB-07CE-1FF7-55B9EE758E86}"/>
              </a:ext>
            </a:extLst>
          </p:cNvPr>
          <p:cNvSpPr>
            <a:spLocks noGrp="1"/>
          </p:cNvSpPr>
          <p:nvPr>
            <p:ph type="sldNum" sz="quarter" idx="4294967295"/>
          </p:nvPr>
        </p:nvSpPr>
        <p:spPr>
          <a:xfrm>
            <a:off x="7381875" y="4935538"/>
            <a:ext cx="1762125" cy="193675"/>
          </a:xfrm>
        </p:spPr>
        <p:txBody>
          <a:bodyPr/>
          <a:lstStyle/>
          <a:p>
            <a:fld id="{306CB06F-8D94-B64C-AC66-62AFBAF0736E}" type="slidenum">
              <a:rPr lang="nl-NL" smtClean="0"/>
              <a:pPr/>
              <a:t>12</a:t>
            </a:fld>
            <a:endParaRPr lang="nl-NL" dirty="0"/>
          </a:p>
        </p:txBody>
      </p:sp>
    </p:spTree>
    <p:extLst>
      <p:ext uri="{BB962C8B-B14F-4D97-AF65-F5344CB8AC3E}">
        <p14:creationId xmlns:p14="http://schemas.microsoft.com/office/powerpoint/2010/main" val="2712505497"/>
      </p:ext>
    </p:extLst>
  </p:cSld>
  <p:clrMapOvr>
    <a:masterClrMapping/>
  </p:clrMapOvr>
  <p:transition spd="med">
    <p:pull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E7FB0246-3EEF-B645-B5BD-835F1614CC99}"/>
              </a:ext>
            </a:extLst>
          </p:cNvPr>
          <p:cNvSpPr>
            <a:spLocks noGrp="1"/>
          </p:cNvSpPr>
          <p:nvPr>
            <p:ph type="sldNum" sz="quarter" idx="10"/>
          </p:nvPr>
        </p:nvSpPr>
        <p:spPr/>
        <p:txBody>
          <a:bodyPr/>
          <a:lstStyle/>
          <a:p>
            <a:fld id="{306CB06F-8D94-B64C-AC66-62AFBAF0736E}" type="slidenum">
              <a:rPr lang="nl-NL" smtClean="0"/>
              <a:pPr/>
              <a:t>13</a:t>
            </a:fld>
            <a:endParaRPr lang="nl-NL" dirty="0"/>
          </a:p>
        </p:txBody>
      </p:sp>
      <p:sp>
        <p:nvSpPr>
          <p:cNvPr id="14" name="TextBox 13">
            <a:extLst>
              <a:ext uri="{FF2B5EF4-FFF2-40B4-BE49-F238E27FC236}">
                <a16:creationId xmlns:a16="http://schemas.microsoft.com/office/drawing/2014/main" id="{6617B937-401F-EE1A-C6D8-6EB0CA6A073A}"/>
              </a:ext>
            </a:extLst>
          </p:cNvPr>
          <p:cNvSpPr txBox="1"/>
          <p:nvPr/>
        </p:nvSpPr>
        <p:spPr>
          <a:xfrm>
            <a:off x="3520654" y="3172682"/>
            <a:ext cx="2324309" cy="614568"/>
          </a:xfrm>
          <a:prstGeom prst="rect">
            <a:avLst/>
          </a:prstGeom>
          <a:solidFill>
            <a:schemeClr val="accent1"/>
          </a:solidFill>
        </p:spPr>
        <p:txBody>
          <a:bodyPr wrap="square" lIns="50625" tIns="50625" rIns="50625" bIns="50625" rtlCol="0" anchor="ctr" anchorCtr="0">
            <a:noAutofit/>
          </a:bodyPr>
          <a:lstStyle/>
          <a:p>
            <a:pPr algn="ctr">
              <a:spcAft>
                <a:spcPts val="0"/>
              </a:spcAft>
            </a:pPr>
            <a:r>
              <a:rPr lang="en-US" sz="1350" b="1" dirty="0">
                <a:solidFill>
                  <a:schemeClr val="bg1"/>
                </a:solidFill>
                <a:latin typeface="Calibri Normaal"/>
              </a:rPr>
              <a:t>Bogdan </a:t>
            </a:r>
            <a:r>
              <a:rPr lang="en-US" sz="1350" b="1" dirty="0" err="1">
                <a:solidFill>
                  <a:schemeClr val="bg1"/>
                </a:solidFill>
                <a:latin typeface="Calibri Normaal"/>
              </a:rPr>
              <a:t>Tautan</a:t>
            </a:r>
            <a:r>
              <a:rPr lang="en-US" sz="1300" dirty="0">
                <a:solidFill>
                  <a:schemeClr val="bg1"/>
                </a:solidFill>
                <a:latin typeface="Calibri Normaal"/>
              </a:rPr>
              <a:t>(Netherlands)</a:t>
            </a:r>
          </a:p>
          <a:p>
            <a:pPr algn="ctr">
              <a:spcAft>
                <a:spcPts val="0"/>
              </a:spcAft>
            </a:pPr>
            <a:r>
              <a:rPr lang="en-US" sz="900" i="1" dirty="0">
                <a:solidFill>
                  <a:schemeClr val="bg1"/>
                </a:solidFill>
                <a:latin typeface="Calibri Normaal"/>
              </a:rPr>
              <a:t>Elected </a:t>
            </a:r>
            <a:r>
              <a:rPr lang="en-US" sz="900" i="1" dirty="0">
                <a:solidFill>
                  <a:schemeClr val="bg1"/>
                </a:solidFill>
                <a:highlight>
                  <a:srgbClr val="FFFF00"/>
                </a:highlight>
                <a:latin typeface="Calibri Normaal"/>
              </a:rPr>
              <a:t>October 2023 for 3 years</a:t>
            </a:r>
            <a:endParaRPr lang="en-US" sz="900" dirty="0">
              <a:solidFill>
                <a:schemeClr val="bg1"/>
              </a:solidFill>
              <a:highlight>
                <a:srgbClr val="FFFF00"/>
              </a:highlight>
              <a:latin typeface="Calibri Normaal"/>
            </a:endParaRPr>
          </a:p>
        </p:txBody>
      </p:sp>
      <p:grpSp>
        <p:nvGrpSpPr>
          <p:cNvPr id="16" name="Group 15">
            <a:extLst>
              <a:ext uri="{FF2B5EF4-FFF2-40B4-BE49-F238E27FC236}">
                <a16:creationId xmlns:a16="http://schemas.microsoft.com/office/drawing/2014/main" id="{1630E27C-2757-2A8A-2360-697AE8A06516}"/>
              </a:ext>
            </a:extLst>
          </p:cNvPr>
          <p:cNvGrpSpPr/>
          <p:nvPr/>
        </p:nvGrpSpPr>
        <p:grpSpPr>
          <a:xfrm>
            <a:off x="3131240" y="1603168"/>
            <a:ext cx="2713723" cy="614569"/>
            <a:chOff x="643256" y="2635078"/>
            <a:chExt cx="3592827" cy="819426"/>
          </a:xfrm>
        </p:grpSpPr>
        <p:sp>
          <p:nvSpPr>
            <p:cNvPr id="17" name="TextBox 16">
              <a:extLst>
                <a:ext uri="{FF2B5EF4-FFF2-40B4-BE49-F238E27FC236}">
                  <a16:creationId xmlns:a16="http://schemas.microsoft.com/office/drawing/2014/main" id="{0CF4D4A5-A886-70E1-D4EE-438A91CE6F87}"/>
                </a:ext>
              </a:extLst>
            </p:cNvPr>
            <p:cNvSpPr txBox="1"/>
            <p:nvPr/>
          </p:nvSpPr>
          <p:spPr>
            <a:xfrm>
              <a:off x="1198359" y="2635079"/>
              <a:ext cx="3037724" cy="819425"/>
            </a:xfrm>
            <a:prstGeom prst="rect">
              <a:avLst/>
            </a:prstGeom>
            <a:solidFill>
              <a:schemeClr val="accent1"/>
            </a:solidFill>
          </p:spPr>
          <p:txBody>
            <a:bodyPr wrap="square" lIns="50625" tIns="50625" rIns="50625" bIns="50625" rtlCol="0" anchor="ctr" anchorCtr="0">
              <a:noAutofit/>
            </a:bodyPr>
            <a:lstStyle/>
            <a:p>
              <a:pPr algn="ctr">
                <a:spcAft>
                  <a:spcPts val="0"/>
                </a:spcAft>
              </a:pPr>
              <a:r>
                <a:rPr lang="en-GB" sz="1350" b="1" dirty="0">
                  <a:solidFill>
                    <a:schemeClr val="bg1"/>
                  </a:solidFill>
                  <a:latin typeface="Calibri Normaal"/>
                </a:rPr>
                <a:t>Lauri </a:t>
              </a:r>
              <a:r>
                <a:rPr lang="en-GB" sz="1350" b="1" dirty="0" err="1">
                  <a:solidFill>
                    <a:schemeClr val="bg1"/>
                  </a:solidFill>
                  <a:latin typeface="Calibri Normaal"/>
                </a:rPr>
                <a:t>Saraste</a:t>
              </a:r>
              <a:r>
                <a:rPr lang="en-GB" sz="1350" b="1" dirty="0">
                  <a:solidFill>
                    <a:schemeClr val="bg1"/>
                  </a:solidFill>
                  <a:latin typeface="Calibri Normaal"/>
                </a:rPr>
                <a:t> </a:t>
              </a:r>
              <a:r>
                <a:rPr lang="en-GB" sz="1350" dirty="0">
                  <a:solidFill>
                    <a:schemeClr val="bg1"/>
                  </a:solidFill>
                  <a:latin typeface="Calibri Normaal"/>
                </a:rPr>
                <a:t>(Finland</a:t>
              </a:r>
              <a:r>
                <a:rPr lang="en-US" sz="1350" dirty="0">
                  <a:solidFill>
                    <a:schemeClr val="bg1"/>
                  </a:solidFill>
                  <a:latin typeface="Calibri Normaal"/>
                </a:rPr>
                <a:t>)</a:t>
              </a:r>
            </a:p>
            <a:p>
              <a:pPr algn="ctr">
                <a:spcAft>
                  <a:spcPts val="0"/>
                </a:spcAft>
              </a:pPr>
              <a:r>
                <a:rPr lang="en-US" sz="900" i="1" dirty="0">
                  <a:solidFill>
                    <a:schemeClr val="bg1"/>
                  </a:solidFill>
                  <a:latin typeface="Calibri Normaal"/>
                </a:rPr>
                <a:t>Re-elected October 2023 for 3 years</a:t>
              </a:r>
              <a:endParaRPr lang="en-US" sz="900" dirty="0">
                <a:solidFill>
                  <a:schemeClr val="bg1"/>
                </a:solidFill>
                <a:latin typeface="Calibri Normaal"/>
              </a:endParaRPr>
            </a:p>
          </p:txBody>
        </p:sp>
        <p:pic>
          <p:nvPicPr>
            <p:cNvPr id="18" name="Picture 17">
              <a:extLst>
                <a:ext uri="{FF2B5EF4-FFF2-40B4-BE49-F238E27FC236}">
                  <a16:creationId xmlns:a16="http://schemas.microsoft.com/office/drawing/2014/main" id="{C846889D-2145-6A16-6DA1-E5A2BC4FDC5C}"/>
                </a:ext>
              </a:extLst>
            </p:cNvPr>
            <p:cNvPicPr>
              <a:picLocks noChangeAspect="1"/>
            </p:cNvPicPr>
            <p:nvPr/>
          </p:nvPicPr>
          <p:blipFill>
            <a:blip r:embed="rId3"/>
            <a:srcRect/>
            <a:stretch/>
          </p:blipFill>
          <p:spPr>
            <a:xfrm>
              <a:off x="643256" y="2635078"/>
              <a:ext cx="610276" cy="814837"/>
            </a:xfrm>
            <a:prstGeom prst="rect">
              <a:avLst/>
            </a:prstGeom>
          </p:spPr>
        </p:pic>
      </p:grpSp>
      <p:grpSp>
        <p:nvGrpSpPr>
          <p:cNvPr id="19" name="Group 18">
            <a:extLst>
              <a:ext uri="{FF2B5EF4-FFF2-40B4-BE49-F238E27FC236}">
                <a16:creationId xmlns:a16="http://schemas.microsoft.com/office/drawing/2014/main" id="{AF08B159-A40E-9C29-9DB4-50E3ED46F73F}"/>
              </a:ext>
            </a:extLst>
          </p:cNvPr>
          <p:cNvGrpSpPr/>
          <p:nvPr/>
        </p:nvGrpSpPr>
        <p:grpSpPr>
          <a:xfrm>
            <a:off x="3131239" y="2370136"/>
            <a:ext cx="2713723" cy="614567"/>
            <a:chOff x="556391" y="4511508"/>
            <a:chExt cx="3546210" cy="771463"/>
          </a:xfrm>
        </p:grpSpPr>
        <p:sp>
          <p:nvSpPr>
            <p:cNvPr id="20" name="TextBox 19">
              <a:extLst>
                <a:ext uri="{FF2B5EF4-FFF2-40B4-BE49-F238E27FC236}">
                  <a16:creationId xmlns:a16="http://schemas.microsoft.com/office/drawing/2014/main" id="{20C720F7-88E8-DF9F-ADEF-00024E6DAD98}"/>
                </a:ext>
              </a:extLst>
            </p:cNvPr>
            <p:cNvSpPr txBox="1"/>
            <p:nvPr/>
          </p:nvSpPr>
          <p:spPr>
            <a:xfrm>
              <a:off x="1159676" y="4511508"/>
              <a:ext cx="2942925" cy="771463"/>
            </a:xfrm>
            <a:prstGeom prst="rect">
              <a:avLst/>
            </a:prstGeom>
            <a:solidFill>
              <a:schemeClr val="accent1"/>
            </a:solidFill>
          </p:spPr>
          <p:txBody>
            <a:bodyPr wrap="square" lIns="50625" tIns="50625" rIns="50625" bIns="50625" rtlCol="0" anchor="ctr" anchorCtr="0">
              <a:noAutofit/>
            </a:bodyPr>
            <a:lstStyle/>
            <a:p>
              <a:pPr algn="ctr">
                <a:spcAft>
                  <a:spcPts val="0"/>
                </a:spcAft>
              </a:pPr>
              <a:r>
                <a:rPr lang="en-GB" sz="1350" b="1" dirty="0">
                  <a:solidFill>
                    <a:schemeClr val="bg1"/>
                  </a:solidFill>
                  <a:latin typeface="Calibri Normaal"/>
                </a:rPr>
                <a:t>Tatiana Bitunska </a:t>
              </a:r>
              <a:r>
                <a:rPr lang="en-GB" sz="1350" dirty="0">
                  <a:solidFill>
                    <a:schemeClr val="bg1"/>
                  </a:solidFill>
                  <a:latin typeface="Calibri Normaal"/>
                </a:rPr>
                <a:t>(Bulgaria</a:t>
              </a:r>
              <a:r>
                <a:rPr lang="en-US" sz="1350" dirty="0">
                  <a:solidFill>
                    <a:schemeClr val="bg1"/>
                  </a:solidFill>
                  <a:latin typeface="Calibri Normaal"/>
                </a:rPr>
                <a:t>)</a:t>
              </a:r>
            </a:p>
            <a:p>
              <a:pPr algn="ctr">
                <a:spcAft>
                  <a:spcPts val="0"/>
                </a:spcAft>
              </a:pPr>
              <a:r>
                <a:rPr lang="en-US" sz="900" i="1" dirty="0">
                  <a:solidFill>
                    <a:schemeClr val="bg1"/>
                  </a:solidFill>
                  <a:latin typeface="Calibri Normaal"/>
                </a:rPr>
                <a:t>Re-elected October 2023 for 3 years</a:t>
              </a:r>
              <a:endParaRPr lang="en-US" sz="900" dirty="0">
                <a:solidFill>
                  <a:schemeClr val="bg1"/>
                </a:solidFill>
                <a:latin typeface="Calibri Normaal"/>
              </a:endParaRPr>
            </a:p>
          </p:txBody>
        </p:sp>
        <p:pic>
          <p:nvPicPr>
            <p:cNvPr id="21" name="Picture 20">
              <a:extLst>
                <a:ext uri="{FF2B5EF4-FFF2-40B4-BE49-F238E27FC236}">
                  <a16:creationId xmlns:a16="http://schemas.microsoft.com/office/drawing/2014/main" id="{776D9E10-22FF-E09F-5DC1-B45D6F5E7332}"/>
                </a:ext>
              </a:extLst>
            </p:cNvPr>
            <p:cNvPicPr>
              <a:picLocks noChangeAspect="1"/>
            </p:cNvPicPr>
            <p:nvPr/>
          </p:nvPicPr>
          <p:blipFill>
            <a:blip r:embed="rId4"/>
            <a:srcRect/>
            <a:stretch/>
          </p:blipFill>
          <p:spPr>
            <a:xfrm>
              <a:off x="556391" y="4511508"/>
              <a:ext cx="603285" cy="771463"/>
            </a:xfrm>
            <a:prstGeom prst="rect">
              <a:avLst/>
            </a:prstGeom>
          </p:spPr>
        </p:pic>
      </p:grpSp>
      <p:sp>
        <p:nvSpPr>
          <p:cNvPr id="23" name="TextBox 22">
            <a:extLst>
              <a:ext uri="{FF2B5EF4-FFF2-40B4-BE49-F238E27FC236}">
                <a16:creationId xmlns:a16="http://schemas.microsoft.com/office/drawing/2014/main" id="{2107C735-3511-331C-CE4D-453C54B47142}"/>
              </a:ext>
            </a:extLst>
          </p:cNvPr>
          <p:cNvSpPr txBox="1"/>
          <p:nvPr/>
        </p:nvSpPr>
        <p:spPr>
          <a:xfrm>
            <a:off x="3566668" y="841331"/>
            <a:ext cx="2278295" cy="614568"/>
          </a:xfrm>
          <a:prstGeom prst="rect">
            <a:avLst/>
          </a:prstGeom>
          <a:solidFill>
            <a:schemeClr val="accent1"/>
          </a:solidFill>
        </p:spPr>
        <p:txBody>
          <a:bodyPr wrap="square" lIns="50625" tIns="50625" rIns="50625" bIns="50625" rtlCol="0" anchor="ctr" anchorCtr="0">
            <a:noAutofit/>
          </a:bodyPr>
          <a:lstStyle/>
          <a:p>
            <a:pPr algn="ctr">
              <a:spcAft>
                <a:spcPts val="0"/>
              </a:spcAft>
            </a:pPr>
            <a:r>
              <a:rPr lang="en-GB" sz="1350" b="1" dirty="0">
                <a:solidFill>
                  <a:schemeClr val="bg1"/>
                </a:solidFill>
                <a:latin typeface="Calibri Normaal"/>
              </a:rPr>
              <a:t>Birgit Kaiser </a:t>
            </a:r>
            <a:r>
              <a:rPr lang="en-GB" sz="1350" dirty="0">
                <a:solidFill>
                  <a:schemeClr val="bg1"/>
                </a:solidFill>
                <a:latin typeface="Calibri Normaal"/>
              </a:rPr>
              <a:t>(German</a:t>
            </a:r>
            <a:r>
              <a:rPr lang="en-US" sz="1350" dirty="0">
                <a:solidFill>
                  <a:schemeClr val="bg1"/>
                </a:solidFill>
                <a:latin typeface="Calibri Normaal"/>
              </a:rPr>
              <a:t>)</a:t>
            </a:r>
          </a:p>
          <a:p>
            <a:pPr algn="ctr">
              <a:spcAft>
                <a:spcPts val="0"/>
              </a:spcAft>
            </a:pPr>
            <a:r>
              <a:rPr lang="en-US" sz="900" i="1" dirty="0">
                <a:solidFill>
                  <a:schemeClr val="bg1"/>
                </a:solidFill>
                <a:latin typeface="Calibri Normaal"/>
              </a:rPr>
              <a:t>Elected October 2024 for 3 years</a:t>
            </a:r>
            <a:endParaRPr lang="en-US" sz="900" dirty="0">
              <a:solidFill>
                <a:schemeClr val="bg1"/>
              </a:solidFill>
              <a:latin typeface="Calibri Normaal"/>
            </a:endParaRPr>
          </a:p>
        </p:txBody>
      </p:sp>
      <p:sp>
        <p:nvSpPr>
          <p:cNvPr id="25" name="TextBox 24">
            <a:extLst>
              <a:ext uri="{FF2B5EF4-FFF2-40B4-BE49-F238E27FC236}">
                <a16:creationId xmlns:a16="http://schemas.microsoft.com/office/drawing/2014/main" id="{BC3186A6-9A22-104E-9AF7-52D4D083D886}"/>
              </a:ext>
            </a:extLst>
          </p:cNvPr>
          <p:cNvSpPr txBox="1"/>
          <p:nvPr/>
        </p:nvSpPr>
        <p:spPr>
          <a:xfrm>
            <a:off x="3588949" y="3944603"/>
            <a:ext cx="2256016" cy="611128"/>
          </a:xfrm>
          <a:prstGeom prst="rect">
            <a:avLst/>
          </a:prstGeom>
          <a:solidFill>
            <a:schemeClr val="accent1"/>
          </a:solidFill>
        </p:spPr>
        <p:txBody>
          <a:bodyPr wrap="square" lIns="50625" tIns="50625" rIns="50625" bIns="50625" rtlCol="0" anchor="ctr" anchorCtr="0">
            <a:noAutofit/>
          </a:bodyPr>
          <a:lstStyle/>
          <a:p>
            <a:pPr algn="ctr">
              <a:spcAft>
                <a:spcPts val="0"/>
              </a:spcAft>
            </a:pPr>
            <a:r>
              <a:rPr lang="en-GB" sz="1350" b="1" dirty="0">
                <a:solidFill>
                  <a:schemeClr val="bg1"/>
                </a:solidFill>
                <a:latin typeface="Calibri Normaal"/>
              </a:rPr>
              <a:t>Rafael Moreno Ruiz </a:t>
            </a:r>
            <a:r>
              <a:rPr lang="en-GB" sz="1350" dirty="0">
                <a:solidFill>
                  <a:schemeClr val="bg1"/>
                </a:solidFill>
                <a:latin typeface="Calibri Normaal"/>
              </a:rPr>
              <a:t>(Spain</a:t>
            </a:r>
            <a:r>
              <a:rPr lang="en-US" sz="1350" dirty="0">
                <a:solidFill>
                  <a:schemeClr val="bg1"/>
                </a:solidFill>
                <a:latin typeface="Calibri Normaal"/>
              </a:rPr>
              <a:t>)</a:t>
            </a:r>
          </a:p>
          <a:p>
            <a:pPr algn="ctr">
              <a:spcAft>
                <a:spcPts val="0"/>
              </a:spcAft>
            </a:pPr>
            <a:r>
              <a:rPr lang="en-US" sz="900" i="1" dirty="0">
                <a:solidFill>
                  <a:schemeClr val="bg1"/>
                </a:solidFill>
                <a:latin typeface="Calibri Normaal"/>
              </a:rPr>
              <a:t>Elected October 2024 for 3 years</a:t>
            </a:r>
            <a:endParaRPr lang="en-US" sz="900" dirty="0">
              <a:solidFill>
                <a:schemeClr val="bg1"/>
              </a:solidFill>
              <a:latin typeface="Calibri Normaal"/>
            </a:endParaRPr>
          </a:p>
        </p:txBody>
      </p:sp>
      <p:sp>
        <p:nvSpPr>
          <p:cNvPr id="6" name="TextBox 5">
            <a:extLst>
              <a:ext uri="{FF2B5EF4-FFF2-40B4-BE49-F238E27FC236}">
                <a16:creationId xmlns:a16="http://schemas.microsoft.com/office/drawing/2014/main" id="{2163D4FD-63CF-4805-8099-841F23E7317F}"/>
              </a:ext>
            </a:extLst>
          </p:cNvPr>
          <p:cNvSpPr txBox="1"/>
          <p:nvPr/>
        </p:nvSpPr>
        <p:spPr>
          <a:xfrm>
            <a:off x="569670" y="441221"/>
            <a:ext cx="2305689" cy="400110"/>
          </a:xfrm>
          <a:prstGeom prst="rect">
            <a:avLst/>
          </a:prstGeom>
          <a:noFill/>
        </p:spPr>
        <p:txBody>
          <a:bodyPr wrap="square" rtlCol="0">
            <a:spAutoFit/>
          </a:bodyPr>
          <a:lstStyle/>
          <a:p>
            <a:pPr algn="ctr"/>
            <a:r>
              <a:rPr lang="en-GB" sz="2000" b="1" dirty="0">
                <a:solidFill>
                  <a:schemeClr val="accent1"/>
                </a:solidFill>
                <a:latin typeface="Arial Bold"/>
                <a:cs typeface="Arial Bold"/>
              </a:rPr>
              <a:t>AAE Committees</a:t>
            </a:r>
          </a:p>
        </p:txBody>
      </p:sp>
      <p:sp>
        <p:nvSpPr>
          <p:cNvPr id="29" name="TextBox 28">
            <a:extLst>
              <a:ext uri="{FF2B5EF4-FFF2-40B4-BE49-F238E27FC236}">
                <a16:creationId xmlns:a16="http://schemas.microsoft.com/office/drawing/2014/main" id="{1F6F216E-8BA3-E5CC-924E-AE4824C7B469}"/>
              </a:ext>
            </a:extLst>
          </p:cNvPr>
          <p:cNvSpPr txBox="1"/>
          <p:nvPr/>
        </p:nvSpPr>
        <p:spPr>
          <a:xfrm>
            <a:off x="567415" y="836199"/>
            <a:ext cx="2307944" cy="614568"/>
          </a:xfrm>
          <a:prstGeom prst="rect">
            <a:avLst/>
          </a:prstGeom>
          <a:solidFill>
            <a:schemeClr val="accent1"/>
          </a:solidFill>
        </p:spPr>
        <p:txBody>
          <a:bodyPr wrap="square" lIns="50625" tIns="50625" rIns="50625" bIns="50625" rtlCol="0" anchor="ctr" anchorCtr="0">
            <a:noAutofit/>
          </a:bodyPr>
          <a:lstStyle/>
          <a:p>
            <a:pPr algn="ctr">
              <a:spcAft>
                <a:spcPts val="0"/>
              </a:spcAft>
            </a:pPr>
            <a:r>
              <a:rPr lang="nl-NL" sz="1350" b="1" dirty="0">
                <a:solidFill>
                  <a:schemeClr val="bg1"/>
                </a:solidFill>
                <a:latin typeface="Calibri Normaal"/>
              </a:rPr>
              <a:t>Professionalism Committee</a:t>
            </a:r>
            <a:endParaRPr lang="en-US" sz="1350" b="1" dirty="0">
              <a:solidFill>
                <a:schemeClr val="bg1"/>
              </a:solidFill>
              <a:latin typeface="Calibri Normaal"/>
            </a:endParaRPr>
          </a:p>
        </p:txBody>
      </p:sp>
      <p:sp>
        <p:nvSpPr>
          <p:cNvPr id="31" name="TextBox 30">
            <a:extLst>
              <a:ext uri="{FF2B5EF4-FFF2-40B4-BE49-F238E27FC236}">
                <a16:creationId xmlns:a16="http://schemas.microsoft.com/office/drawing/2014/main" id="{82A4804B-C7B7-C952-FC85-47D1FCF8704B}"/>
              </a:ext>
            </a:extLst>
          </p:cNvPr>
          <p:cNvSpPr txBox="1"/>
          <p:nvPr/>
        </p:nvSpPr>
        <p:spPr>
          <a:xfrm>
            <a:off x="569670" y="1603167"/>
            <a:ext cx="2305689" cy="614568"/>
          </a:xfrm>
          <a:prstGeom prst="rect">
            <a:avLst/>
          </a:prstGeom>
          <a:solidFill>
            <a:schemeClr val="accent1"/>
          </a:solidFill>
        </p:spPr>
        <p:txBody>
          <a:bodyPr wrap="square" lIns="50625" tIns="50625" rIns="50625" bIns="50625" rtlCol="0" anchor="ctr" anchorCtr="0">
            <a:noAutofit/>
          </a:bodyPr>
          <a:lstStyle/>
          <a:p>
            <a:pPr algn="ctr">
              <a:spcAft>
                <a:spcPts val="0"/>
              </a:spcAft>
            </a:pPr>
            <a:r>
              <a:rPr lang="nl-NL" sz="1350" b="1" dirty="0">
                <a:solidFill>
                  <a:schemeClr val="bg1"/>
                </a:solidFill>
                <a:latin typeface="Calibri Normaal"/>
              </a:rPr>
              <a:t>Insurance Committee</a:t>
            </a:r>
            <a:endParaRPr lang="en-US" sz="1350" b="1" dirty="0">
              <a:solidFill>
                <a:schemeClr val="bg1"/>
              </a:solidFill>
              <a:latin typeface="Calibri Normaal"/>
            </a:endParaRPr>
          </a:p>
        </p:txBody>
      </p:sp>
      <p:sp>
        <p:nvSpPr>
          <p:cNvPr id="32" name="TextBox 31">
            <a:extLst>
              <a:ext uri="{FF2B5EF4-FFF2-40B4-BE49-F238E27FC236}">
                <a16:creationId xmlns:a16="http://schemas.microsoft.com/office/drawing/2014/main" id="{D751D8D4-3669-2D6F-CC5B-494262D9764C}"/>
              </a:ext>
            </a:extLst>
          </p:cNvPr>
          <p:cNvSpPr txBox="1"/>
          <p:nvPr/>
        </p:nvSpPr>
        <p:spPr>
          <a:xfrm>
            <a:off x="567415" y="2370135"/>
            <a:ext cx="2307944" cy="614568"/>
          </a:xfrm>
          <a:prstGeom prst="rect">
            <a:avLst/>
          </a:prstGeom>
          <a:solidFill>
            <a:schemeClr val="accent1"/>
          </a:solidFill>
        </p:spPr>
        <p:txBody>
          <a:bodyPr wrap="square" lIns="50625" tIns="50625" rIns="50625" bIns="50625" rtlCol="0" anchor="ctr" anchorCtr="0">
            <a:noAutofit/>
          </a:bodyPr>
          <a:lstStyle/>
          <a:p>
            <a:pPr algn="ctr">
              <a:spcAft>
                <a:spcPts val="0"/>
              </a:spcAft>
            </a:pPr>
            <a:r>
              <a:rPr lang="nl-NL" sz="1350" b="1" dirty="0">
                <a:solidFill>
                  <a:schemeClr val="bg1"/>
                </a:solidFill>
                <a:latin typeface="Calibri Normaal"/>
              </a:rPr>
              <a:t>Pensions Committee</a:t>
            </a:r>
            <a:endParaRPr lang="en-US" sz="1350" b="1" dirty="0">
              <a:solidFill>
                <a:schemeClr val="bg1"/>
              </a:solidFill>
              <a:latin typeface="Calibri Normaal"/>
            </a:endParaRPr>
          </a:p>
        </p:txBody>
      </p:sp>
      <p:sp>
        <p:nvSpPr>
          <p:cNvPr id="33" name="TextBox 32">
            <a:extLst>
              <a:ext uri="{FF2B5EF4-FFF2-40B4-BE49-F238E27FC236}">
                <a16:creationId xmlns:a16="http://schemas.microsoft.com/office/drawing/2014/main" id="{460EB368-FFA2-DA7F-0C34-34F01B0D1651}"/>
              </a:ext>
            </a:extLst>
          </p:cNvPr>
          <p:cNvSpPr txBox="1"/>
          <p:nvPr/>
        </p:nvSpPr>
        <p:spPr>
          <a:xfrm>
            <a:off x="567415" y="3155649"/>
            <a:ext cx="2307944" cy="614568"/>
          </a:xfrm>
          <a:prstGeom prst="rect">
            <a:avLst/>
          </a:prstGeom>
          <a:solidFill>
            <a:schemeClr val="accent1"/>
          </a:solidFill>
        </p:spPr>
        <p:txBody>
          <a:bodyPr wrap="square" lIns="50625" tIns="50625" rIns="50625" bIns="50625" rtlCol="0" anchor="ctr" anchorCtr="0">
            <a:noAutofit/>
          </a:bodyPr>
          <a:lstStyle/>
          <a:p>
            <a:pPr algn="ctr">
              <a:spcAft>
                <a:spcPts val="0"/>
              </a:spcAft>
            </a:pPr>
            <a:r>
              <a:rPr lang="nl-NL" sz="1350" b="1" dirty="0">
                <a:solidFill>
                  <a:schemeClr val="bg1"/>
                </a:solidFill>
                <a:latin typeface="Calibri Normaal"/>
              </a:rPr>
              <a:t>Risk Management Committee</a:t>
            </a:r>
            <a:endParaRPr lang="en-US" sz="1350" b="1" dirty="0">
              <a:solidFill>
                <a:schemeClr val="bg1"/>
              </a:solidFill>
              <a:latin typeface="Calibri Normaal"/>
            </a:endParaRPr>
          </a:p>
        </p:txBody>
      </p:sp>
      <p:sp>
        <p:nvSpPr>
          <p:cNvPr id="34" name="TextBox 33">
            <a:extLst>
              <a:ext uri="{FF2B5EF4-FFF2-40B4-BE49-F238E27FC236}">
                <a16:creationId xmlns:a16="http://schemas.microsoft.com/office/drawing/2014/main" id="{60EF9AD6-171B-6DEE-E0FC-DB93DA9E224C}"/>
              </a:ext>
            </a:extLst>
          </p:cNvPr>
          <p:cNvSpPr txBox="1"/>
          <p:nvPr/>
        </p:nvSpPr>
        <p:spPr>
          <a:xfrm>
            <a:off x="569670" y="3941163"/>
            <a:ext cx="2305689" cy="614568"/>
          </a:xfrm>
          <a:prstGeom prst="rect">
            <a:avLst/>
          </a:prstGeom>
          <a:solidFill>
            <a:schemeClr val="accent1"/>
          </a:solidFill>
        </p:spPr>
        <p:txBody>
          <a:bodyPr wrap="square" lIns="50625" tIns="50625" rIns="50625" bIns="50625" rtlCol="0" anchor="ctr" anchorCtr="0">
            <a:noAutofit/>
          </a:bodyPr>
          <a:lstStyle/>
          <a:p>
            <a:pPr algn="ctr">
              <a:spcAft>
                <a:spcPts val="0"/>
              </a:spcAft>
            </a:pPr>
            <a:r>
              <a:rPr lang="nl-NL" sz="1350" b="1" dirty="0">
                <a:solidFill>
                  <a:schemeClr val="bg1"/>
                </a:solidFill>
                <a:latin typeface="Calibri Normaal"/>
              </a:rPr>
              <a:t>Education Committee</a:t>
            </a:r>
            <a:endParaRPr lang="en-US" sz="1350" b="1" dirty="0">
              <a:solidFill>
                <a:schemeClr val="bg1"/>
              </a:solidFill>
              <a:latin typeface="Calibri Normaal"/>
            </a:endParaRPr>
          </a:p>
        </p:txBody>
      </p:sp>
      <p:sp>
        <p:nvSpPr>
          <p:cNvPr id="38" name="TextBox 37">
            <a:extLst>
              <a:ext uri="{FF2B5EF4-FFF2-40B4-BE49-F238E27FC236}">
                <a16:creationId xmlns:a16="http://schemas.microsoft.com/office/drawing/2014/main" id="{CEB6978D-8FF7-255B-09AD-8DBE686F7BB2}"/>
              </a:ext>
            </a:extLst>
          </p:cNvPr>
          <p:cNvSpPr txBox="1"/>
          <p:nvPr/>
        </p:nvSpPr>
        <p:spPr>
          <a:xfrm>
            <a:off x="3216291" y="448168"/>
            <a:ext cx="2545927" cy="400110"/>
          </a:xfrm>
          <a:prstGeom prst="rect">
            <a:avLst/>
          </a:prstGeom>
          <a:noFill/>
        </p:spPr>
        <p:txBody>
          <a:bodyPr wrap="square" rtlCol="0">
            <a:spAutoFit/>
          </a:bodyPr>
          <a:lstStyle/>
          <a:p>
            <a:pPr algn="ctr"/>
            <a:r>
              <a:rPr lang="en-GB" sz="2000" b="1" dirty="0">
                <a:solidFill>
                  <a:schemeClr val="accent1"/>
                </a:solidFill>
                <a:latin typeface="Arial Bold"/>
                <a:cs typeface="Arial Bold"/>
              </a:rPr>
              <a:t>Chairperson</a:t>
            </a:r>
          </a:p>
        </p:txBody>
      </p:sp>
      <p:sp>
        <p:nvSpPr>
          <p:cNvPr id="39" name="TextBox 38">
            <a:extLst>
              <a:ext uri="{FF2B5EF4-FFF2-40B4-BE49-F238E27FC236}">
                <a16:creationId xmlns:a16="http://schemas.microsoft.com/office/drawing/2014/main" id="{CE29BD2C-03D6-0A3F-8178-0C48EC1CC372}"/>
              </a:ext>
            </a:extLst>
          </p:cNvPr>
          <p:cNvSpPr txBox="1"/>
          <p:nvPr/>
        </p:nvSpPr>
        <p:spPr>
          <a:xfrm>
            <a:off x="6155925" y="452051"/>
            <a:ext cx="2545927" cy="400110"/>
          </a:xfrm>
          <a:prstGeom prst="rect">
            <a:avLst/>
          </a:prstGeom>
          <a:noFill/>
        </p:spPr>
        <p:txBody>
          <a:bodyPr wrap="square" rtlCol="0">
            <a:spAutoFit/>
          </a:bodyPr>
          <a:lstStyle/>
          <a:p>
            <a:pPr algn="ctr"/>
            <a:r>
              <a:rPr lang="en-GB" sz="2000" b="1" dirty="0">
                <a:solidFill>
                  <a:schemeClr val="accent1"/>
                </a:solidFill>
                <a:latin typeface="Arial Bold"/>
                <a:cs typeface="Arial Bold"/>
              </a:rPr>
              <a:t>Vice - Chairperson</a:t>
            </a:r>
          </a:p>
        </p:txBody>
      </p:sp>
      <p:sp>
        <p:nvSpPr>
          <p:cNvPr id="36" name="TextBox 35">
            <a:extLst>
              <a:ext uri="{FF2B5EF4-FFF2-40B4-BE49-F238E27FC236}">
                <a16:creationId xmlns:a16="http://schemas.microsoft.com/office/drawing/2014/main" id="{43BBE7BE-D3D6-828D-A37F-A0F0BD240C57}"/>
              </a:ext>
            </a:extLst>
          </p:cNvPr>
          <p:cNvSpPr txBox="1"/>
          <p:nvPr/>
        </p:nvSpPr>
        <p:spPr>
          <a:xfrm>
            <a:off x="6103151" y="839655"/>
            <a:ext cx="2713724" cy="614568"/>
          </a:xfrm>
          <a:prstGeom prst="rect">
            <a:avLst/>
          </a:prstGeom>
          <a:solidFill>
            <a:schemeClr val="accent1"/>
          </a:solidFill>
        </p:spPr>
        <p:txBody>
          <a:bodyPr wrap="square" lIns="50625" tIns="50625" rIns="50625" bIns="50625" rtlCol="0" anchor="ctr" anchorCtr="0">
            <a:noAutofit/>
          </a:bodyPr>
          <a:lstStyle/>
          <a:p>
            <a:pPr algn="ctr">
              <a:spcAft>
                <a:spcPts val="0"/>
              </a:spcAft>
            </a:pPr>
            <a:endParaRPr lang="en-US" sz="1350" dirty="0">
              <a:solidFill>
                <a:schemeClr val="bg1"/>
              </a:solidFill>
              <a:latin typeface="Calibri Normaal"/>
            </a:endParaRPr>
          </a:p>
        </p:txBody>
      </p:sp>
      <p:sp>
        <p:nvSpPr>
          <p:cNvPr id="44" name="TextBox 43">
            <a:extLst>
              <a:ext uri="{FF2B5EF4-FFF2-40B4-BE49-F238E27FC236}">
                <a16:creationId xmlns:a16="http://schemas.microsoft.com/office/drawing/2014/main" id="{126FE99F-BF31-DF09-3264-4C7434A94BB4}"/>
              </a:ext>
            </a:extLst>
          </p:cNvPr>
          <p:cNvSpPr txBox="1"/>
          <p:nvPr/>
        </p:nvSpPr>
        <p:spPr>
          <a:xfrm>
            <a:off x="6125328" y="1599727"/>
            <a:ext cx="2691546" cy="614568"/>
          </a:xfrm>
          <a:prstGeom prst="rect">
            <a:avLst/>
          </a:prstGeom>
          <a:solidFill>
            <a:schemeClr val="accent1"/>
          </a:solidFill>
        </p:spPr>
        <p:txBody>
          <a:bodyPr wrap="square" lIns="50625" tIns="50625" rIns="50625" bIns="50625" rtlCol="0" anchor="ctr" anchorCtr="0">
            <a:noAutofit/>
          </a:bodyPr>
          <a:lstStyle/>
          <a:p>
            <a:pPr algn="ctr">
              <a:spcAft>
                <a:spcPts val="0"/>
              </a:spcAft>
            </a:pPr>
            <a:endParaRPr lang="en-US" sz="1350" dirty="0">
              <a:solidFill>
                <a:schemeClr val="bg1"/>
              </a:solidFill>
              <a:highlight>
                <a:srgbClr val="FFFF00"/>
              </a:highlight>
              <a:latin typeface="Calibri Normaal"/>
            </a:endParaRPr>
          </a:p>
        </p:txBody>
      </p:sp>
      <p:sp>
        <p:nvSpPr>
          <p:cNvPr id="49" name="TextBox 48">
            <a:extLst>
              <a:ext uri="{FF2B5EF4-FFF2-40B4-BE49-F238E27FC236}">
                <a16:creationId xmlns:a16="http://schemas.microsoft.com/office/drawing/2014/main" id="{44A11A66-56C8-1ADA-9E3C-9CA03D2DB5F3}"/>
              </a:ext>
            </a:extLst>
          </p:cNvPr>
          <p:cNvSpPr txBox="1"/>
          <p:nvPr/>
        </p:nvSpPr>
        <p:spPr>
          <a:xfrm>
            <a:off x="6125328" y="2370136"/>
            <a:ext cx="2691545" cy="614567"/>
          </a:xfrm>
          <a:prstGeom prst="rect">
            <a:avLst/>
          </a:prstGeom>
          <a:solidFill>
            <a:schemeClr val="accent1"/>
          </a:solidFill>
        </p:spPr>
        <p:txBody>
          <a:bodyPr wrap="square" lIns="50625" tIns="50625" rIns="50625" bIns="50625" rtlCol="0" anchor="ctr" anchorCtr="0">
            <a:noAutofit/>
          </a:bodyPr>
          <a:lstStyle/>
          <a:p>
            <a:pPr algn="ctr">
              <a:spcAft>
                <a:spcPts val="0"/>
              </a:spcAft>
            </a:pPr>
            <a:endParaRPr lang="en-US" sz="900" dirty="0">
              <a:solidFill>
                <a:schemeClr val="bg1"/>
              </a:solidFill>
              <a:latin typeface="Calibri Normaal"/>
            </a:endParaRPr>
          </a:p>
        </p:txBody>
      </p:sp>
      <p:sp>
        <p:nvSpPr>
          <p:cNvPr id="54" name="TextBox 53">
            <a:extLst>
              <a:ext uri="{FF2B5EF4-FFF2-40B4-BE49-F238E27FC236}">
                <a16:creationId xmlns:a16="http://schemas.microsoft.com/office/drawing/2014/main" id="{A31789CC-DBBC-0AC2-DDD0-FD22F4BC4A53}"/>
              </a:ext>
            </a:extLst>
          </p:cNvPr>
          <p:cNvSpPr txBox="1"/>
          <p:nvPr/>
        </p:nvSpPr>
        <p:spPr>
          <a:xfrm>
            <a:off x="6125328" y="3155649"/>
            <a:ext cx="2691545" cy="614568"/>
          </a:xfrm>
          <a:prstGeom prst="rect">
            <a:avLst/>
          </a:prstGeom>
          <a:solidFill>
            <a:schemeClr val="accent1"/>
          </a:solidFill>
        </p:spPr>
        <p:txBody>
          <a:bodyPr wrap="square" lIns="50625" tIns="50625" rIns="50625" bIns="50625" rtlCol="0" anchor="ctr" anchorCtr="0">
            <a:noAutofit/>
          </a:bodyPr>
          <a:lstStyle/>
          <a:p>
            <a:pPr algn="ctr">
              <a:spcAft>
                <a:spcPts val="0"/>
              </a:spcAft>
            </a:pPr>
            <a:endParaRPr lang="en-US" sz="900" dirty="0">
              <a:solidFill>
                <a:schemeClr val="bg1"/>
              </a:solidFill>
              <a:latin typeface="Calibri Normaal"/>
            </a:endParaRPr>
          </a:p>
        </p:txBody>
      </p:sp>
      <p:sp>
        <p:nvSpPr>
          <p:cNvPr id="59" name="TextBox 58">
            <a:extLst>
              <a:ext uri="{FF2B5EF4-FFF2-40B4-BE49-F238E27FC236}">
                <a16:creationId xmlns:a16="http://schemas.microsoft.com/office/drawing/2014/main" id="{959A7CAD-1ED7-2890-A0C9-6323B36E094F}"/>
              </a:ext>
            </a:extLst>
          </p:cNvPr>
          <p:cNvSpPr txBox="1"/>
          <p:nvPr/>
        </p:nvSpPr>
        <p:spPr>
          <a:xfrm>
            <a:off x="6125328" y="3951469"/>
            <a:ext cx="2713724" cy="631310"/>
          </a:xfrm>
          <a:prstGeom prst="rect">
            <a:avLst/>
          </a:prstGeom>
          <a:solidFill>
            <a:schemeClr val="accent1"/>
          </a:solidFill>
        </p:spPr>
        <p:txBody>
          <a:bodyPr wrap="square" lIns="50625" tIns="50625" rIns="50625" bIns="50625" rtlCol="0" anchor="ctr" anchorCtr="0">
            <a:noAutofit/>
          </a:bodyPr>
          <a:lstStyle/>
          <a:p>
            <a:pPr algn="ctr">
              <a:spcAft>
                <a:spcPts val="0"/>
              </a:spcAft>
            </a:pPr>
            <a:endParaRPr lang="en-US" sz="1350" dirty="0">
              <a:solidFill>
                <a:schemeClr val="bg1"/>
              </a:solidFill>
              <a:latin typeface="Calibri Normaal"/>
            </a:endParaRPr>
          </a:p>
        </p:txBody>
      </p:sp>
      <p:pic>
        <p:nvPicPr>
          <p:cNvPr id="2" name="Picture 1">
            <a:extLst>
              <a:ext uri="{FF2B5EF4-FFF2-40B4-BE49-F238E27FC236}">
                <a16:creationId xmlns:a16="http://schemas.microsoft.com/office/drawing/2014/main" id="{A63749F1-2E20-3D77-75D4-BC2DDDF6A606}"/>
              </a:ext>
            </a:extLst>
          </p:cNvPr>
          <p:cNvPicPr>
            <a:picLocks noChangeAspect="1"/>
          </p:cNvPicPr>
          <p:nvPr/>
        </p:nvPicPr>
        <p:blipFill>
          <a:blip r:embed="rId5"/>
          <a:stretch>
            <a:fillRect/>
          </a:stretch>
        </p:blipFill>
        <p:spPr>
          <a:xfrm>
            <a:off x="3101269" y="847629"/>
            <a:ext cx="465620" cy="611127"/>
          </a:xfrm>
          <a:prstGeom prst="rect">
            <a:avLst/>
          </a:prstGeom>
        </p:spPr>
      </p:pic>
      <p:pic>
        <p:nvPicPr>
          <p:cNvPr id="4" name="Picture 3">
            <a:extLst>
              <a:ext uri="{FF2B5EF4-FFF2-40B4-BE49-F238E27FC236}">
                <a16:creationId xmlns:a16="http://schemas.microsoft.com/office/drawing/2014/main" id="{E24A80D2-29E4-2041-65D3-D2A0F82E55DE}"/>
              </a:ext>
            </a:extLst>
          </p:cNvPr>
          <p:cNvPicPr>
            <a:picLocks noChangeAspect="1"/>
          </p:cNvPicPr>
          <p:nvPr/>
        </p:nvPicPr>
        <p:blipFill>
          <a:blip r:embed="rId6"/>
          <a:stretch>
            <a:fillRect/>
          </a:stretch>
        </p:blipFill>
        <p:spPr>
          <a:xfrm>
            <a:off x="3165081" y="3929359"/>
            <a:ext cx="409009" cy="611128"/>
          </a:xfrm>
          <a:prstGeom prst="rect">
            <a:avLst/>
          </a:prstGeom>
        </p:spPr>
      </p:pic>
      <p:pic>
        <p:nvPicPr>
          <p:cNvPr id="7" name="Picture 6">
            <a:extLst>
              <a:ext uri="{FF2B5EF4-FFF2-40B4-BE49-F238E27FC236}">
                <a16:creationId xmlns:a16="http://schemas.microsoft.com/office/drawing/2014/main" id="{D57F4E5F-5BEF-C1DB-05DF-904843EFC33F}"/>
              </a:ext>
            </a:extLst>
          </p:cNvPr>
          <p:cNvPicPr>
            <a:picLocks noChangeAspect="1"/>
          </p:cNvPicPr>
          <p:nvPr/>
        </p:nvPicPr>
        <p:blipFill>
          <a:blip r:embed="rId7"/>
          <a:stretch>
            <a:fillRect/>
          </a:stretch>
        </p:blipFill>
        <p:spPr>
          <a:xfrm>
            <a:off x="3133659" y="3162393"/>
            <a:ext cx="489954" cy="618010"/>
          </a:xfrm>
          <a:prstGeom prst="rect">
            <a:avLst/>
          </a:prstGeom>
        </p:spPr>
      </p:pic>
    </p:spTree>
    <p:extLst>
      <p:ext uri="{BB962C8B-B14F-4D97-AF65-F5344CB8AC3E}">
        <p14:creationId xmlns:p14="http://schemas.microsoft.com/office/powerpoint/2010/main" val="2405437677"/>
      </p:ext>
    </p:extLst>
  </p:cSld>
  <p:clrMapOvr>
    <a:masterClrMapping/>
  </p:clrMapOvr>
  <p:transition spd="med">
    <p:pull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84688-7BBE-DA19-791C-091D3827E3BF}"/>
              </a:ext>
            </a:extLst>
          </p:cNvPr>
          <p:cNvSpPr>
            <a:spLocks noGrp="1"/>
          </p:cNvSpPr>
          <p:nvPr>
            <p:ph type="title"/>
          </p:nvPr>
        </p:nvSpPr>
        <p:spPr>
          <a:xfrm>
            <a:off x="937837" y="2665067"/>
            <a:ext cx="7519337" cy="577915"/>
          </a:xfrm>
        </p:spPr>
        <p:txBody>
          <a:bodyPr>
            <a:normAutofit fontScale="90000"/>
          </a:bodyPr>
          <a:lstStyle/>
          <a:p>
            <a:pPr marL="0" marR="0" indent="0" defTabSz="914400" rtl="0" eaLnBrk="0" fontAlgn="base" latinLnBrk="0" hangingPunct="0">
              <a:lnSpc>
                <a:spcPct val="100000"/>
              </a:lnSpc>
              <a:spcBef>
                <a:spcPct val="0"/>
              </a:spcBef>
              <a:spcAft>
                <a:spcPct val="0"/>
              </a:spcAft>
              <a:buClrTx/>
              <a:buSzTx/>
              <a:buFontTx/>
              <a:buNone/>
              <a:tabLst/>
            </a:pPr>
            <a:r>
              <a:rPr lang="en-GB" sz="2400" dirty="0"/>
              <a:t>Encouraging the exchange of knowledge through AAE Publications &amp; Content</a:t>
            </a:r>
          </a:p>
        </p:txBody>
      </p:sp>
      <p:sp>
        <p:nvSpPr>
          <p:cNvPr id="3" name="Slide Number Placeholder 2">
            <a:extLst>
              <a:ext uri="{FF2B5EF4-FFF2-40B4-BE49-F238E27FC236}">
                <a16:creationId xmlns:a16="http://schemas.microsoft.com/office/drawing/2014/main" id="{B61B9A75-10FB-07CE-1FF7-55B9EE758E86}"/>
              </a:ext>
            </a:extLst>
          </p:cNvPr>
          <p:cNvSpPr>
            <a:spLocks noGrp="1"/>
          </p:cNvSpPr>
          <p:nvPr>
            <p:ph type="sldNum" sz="quarter" idx="4294967295"/>
          </p:nvPr>
        </p:nvSpPr>
        <p:spPr>
          <a:xfrm>
            <a:off x="7381875" y="4935538"/>
            <a:ext cx="1762125" cy="193675"/>
          </a:xfrm>
        </p:spPr>
        <p:txBody>
          <a:bodyPr/>
          <a:lstStyle/>
          <a:p>
            <a:fld id="{306CB06F-8D94-B64C-AC66-62AFBAF0736E}" type="slidenum">
              <a:rPr lang="nl-NL" smtClean="0"/>
              <a:pPr/>
              <a:t>14</a:t>
            </a:fld>
            <a:endParaRPr lang="nl-NL" dirty="0"/>
          </a:p>
        </p:txBody>
      </p:sp>
    </p:spTree>
    <p:extLst>
      <p:ext uri="{BB962C8B-B14F-4D97-AF65-F5344CB8AC3E}">
        <p14:creationId xmlns:p14="http://schemas.microsoft.com/office/powerpoint/2010/main" val="532331231"/>
      </p:ext>
    </p:extLst>
  </p:cSld>
  <p:clrMapOvr>
    <a:masterClrMapping/>
  </p:clrMapOvr>
  <p:transition spd="med">
    <p:pull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A5766B9-D9A7-4A8C-8F57-A08F547FB9CF}"/>
              </a:ext>
            </a:extLst>
          </p:cNvPr>
          <p:cNvSpPr>
            <a:spLocks noGrp="1"/>
          </p:cNvSpPr>
          <p:nvPr>
            <p:ph type="title"/>
          </p:nvPr>
        </p:nvSpPr>
        <p:spPr>
          <a:xfrm>
            <a:off x="453480" y="248340"/>
            <a:ext cx="7830000" cy="486000"/>
          </a:xfrm>
        </p:spPr>
        <p:txBody>
          <a:bodyPr>
            <a:normAutofit/>
          </a:bodyPr>
          <a:lstStyle/>
          <a:p>
            <a:r>
              <a:rPr lang="en-GB" dirty="0"/>
              <a:t>Position and Discussion Papers</a:t>
            </a:r>
            <a:endParaRPr lang="en-GB" noProof="0" dirty="0"/>
          </a:p>
        </p:txBody>
      </p:sp>
      <p:sp>
        <p:nvSpPr>
          <p:cNvPr id="3" name="Dian numeron paikkamerkki 2">
            <a:extLst>
              <a:ext uri="{FF2B5EF4-FFF2-40B4-BE49-F238E27FC236}">
                <a16:creationId xmlns:a16="http://schemas.microsoft.com/office/drawing/2014/main" id="{A045B97B-CA02-4525-9F4A-240DB00912BE}"/>
              </a:ext>
            </a:extLst>
          </p:cNvPr>
          <p:cNvSpPr>
            <a:spLocks noGrp="1"/>
          </p:cNvSpPr>
          <p:nvPr>
            <p:ph type="sldNum" sz="quarter" idx="10"/>
          </p:nvPr>
        </p:nvSpPr>
        <p:spPr/>
        <p:txBody>
          <a:bodyPr/>
          <a:lstStyle/>
          <a:p>
            <a:fld id="{306CB06F-8D94-B64C-AC66-62AFBAF0736E}" type="slidenum">
              <a:rPr lang="nl-NL" smtClean="0"/>
              <a:pPr/>
              <a:t>15</a:t>
            </a:fld>
            <a:endParaRPr lang="nl-NL"/>
          </a:p>
        </p:txBody>
      </p:sp>
      <p:sp>
        <p:nvSpPr>
          <p:cNvPr id="5" name="Sisällön paikkamerkki 4">
            <a:extLst>
              <a:ext uri="{FF2B5EF4-FFF2-40B4-BE49-F238E27FC236}">
                <a16:creationId xmlns:a16="http://schemas.microsoft.com/office/drawing/2014/main" id="{A9B43872-68C5-4EB5-B93F-579EDFD55D62}"/>
              </a:ext>
            </a:extLst>
          </p:cNvPr>
          <p:cNvSpPr>
            <a:spLocks noGrp="1"/>
          </p:cNvSpPr>
          <p:nvPr>
            <p:ph sz="quarter" idx="12"/>
          </p:nvPr>
        </p:nvSpPr>
        <p:spPr>
          <a:xfrm>
            <a:off x="453480" y="840366"/>
            <a:ext cx="8057793" cy="3704167"/>
          </a:xfrm>
        </p:spPr>
        <p:txBody>
          <a:bodyPr/>
          <a:lstStyle/>
          <a:p>
            <a:pPr marL="169863" indent="-169863">
              <a:lnSpc>
                <a:spcPct val="114000"/>
              </a:lnSpc>
            </a:pPr>
            <a:r>
              <a:rPr lang="en-GB" sz="1200" b="1" noProof="0" dirty="0">
                <a:latin typeface="+mn-lt"/>
                <a:cs typeface="Calibri"/>
              </a:rPr>
              <a:t>	</a:t>
            </a:r>
            <a:r>
              <a:rPr lang="en-GB" sz="1400" b="1" noProof="0" dirty="0">
                <a:latin typeface="+mn-lt"/>
                <a:cs typeface="Calibri"/>
              </a:rPr>
              <a:t>Positions/Notes:</a:t>
            </a:r>
          </a:p>
          <a:p>
            <a:pPr marL="171450" indent="-171450">
              <a:lnSpc>
                <a:spcPct val="114000"/>
              </a:lnSpc>
              <a:buFont typeface="Arial" panose="020B0604020202020204" pitchFamily="34" charset="0"/>
              <a:buChar char="•"/>
            </a:pPr>
            <a:r>
              <a:rPr lang="en-GB" sz="1200" dirty="0">
                <a:latin typeface="+mn-lt"/>
                <a:hlinkClick r:id="rId2"/>
              </a:rPr>
              <a:t>Study on Potential Updates on Local Accounting Towards IFRS17 in Europe - Actuarial Association of Europe</a:t>
            </a:r>
            <a:r>
              <a:rPr lang="en-GB" sz="1200" dirty="0">
                <a:latin typeface="+mn-lt"/>
              </a:rPr>
              <a:t>, June 2025</a:t>
            </a:r>
            <a:endParaRPr lang="en-GB" sz="1200" dirty="0">
              <a:latin typeface="+mn-lt"/>
              <a:hlinkClick r:id="rId3"/>
            </a:endParaRPr>
          </a:p>
          <a:p>
            <a:pPr marL="171450" indent="-171450">
              <a:lnSpc>
                <a:spcPct val="114000"/>
              </a:lnSpc>
              <a:buFont typeface="Arial" panose="020B0604020202020204" pitchFamily="34" charset="0"/>
              <a:buChar char="•"/>
            </a:pPr>
            <a:r>
              <a:rPr lang="en-GB" sz="1200" dirty="0">
                <a:latin typeface="+mn-lt"/>
                <a:hlinkClick r:id="rId3"/>
              </a:rPr>
              <a:t>AAE Position Paper: Review of the IORP II Directive - Actuarial Association of Europe</a:t>
            </a:r>
            <a:r>
              <a:rPr lang="en-GB" sz="1200" dirty="0">
                <a:latin typeface="+mn-lt"/>
              </a:rPr>
              <a:t>, December 2024</a:t>
            </a:r>
            <a:br>
              <a:rPr lang="en-US" sz="1200" noProof="0" dirty="0">
                <a:latin typeface="+mn-lt"/>
              </a:rPr>
            </a:br>
            <a:br>
              <a:rPr lang="en-GB" sz="1200" b="1" noProof="0" dirty="0">
                <a:latin typeface="+mn-lt"/>
              </a:rPr>
            </a:br>
            <a:endParaRPr lang="en-GB" sz="1200" b="1" noProof="0" dirty="0">
              <a:latin typeface="+mn-lt"/>
            </a:endParaRPr>
          </a:p>
          <a:p>
            <a:pPr marL="171450" indent="-171450">
              <a:lnSpc>
                <a:spcPct val="114000"/>
              </a:lnSpc>
              <a:buFont typeface="Arial" panose="020B0604020202020204" pitchFamily="34" charset="0"/>
              <a:buChar char="•"/>
            </a:pPr>
            <a:r>
              <a:rPr lang="en-GB" sz="1400" b="1" noProof="0" dirty="0">
                <a:latin typeface="+mn-lt"/>
              </a:rPr>
              <a:t>Discussion </a:t>
            </a:r>
            <a:r>
              <a:rPr lang="en-GB" sz="1400" b="1" noProof="0" dirty="0">
                <a:latin typeface="+mn-lt"/>
                <a:cs typeface="Calibri"/>
              </a:rPr>
              <a:t>Papers:</a:t>
            </a:r>
          </a:p>
          <a:p>
            <a:pPr marL="285750" indent="-285750">
              <a:buFont typeface="Arial" panose="020B0604020202020204" pitchFamily="34" charset="0"/>
              <a:buChar char="•"/>
            </a:pPr>
            <a:r>
              <a:rPr lang="en-GB" sz="1200" dirty="0">
                <a:latin typeface="+mn-lt"/>
                <a:hlinkClick r:id="rId4"/>
              </a:rPr>
              <a:t>AAE Discussion Paper - New Age for Social Security - Actuarial Association of Europe</a:t>
            </a:r>
            <a:r>
              <a:rPr lang="en-GB" sz="1200" dirty="0">
                <a:latin typeface="+mn-lt"/>
              </a:rPr>
              <a:t>, September 2025</a:t>
            </a:r>
          </a:p>
          <a:p>
            <a:pPr marL="285750" indent="-285750">
              <a:buFont typeface="Arial" panose="020B0604020202020204" pitchFamily="34" charset="0"/>
              <a:buChar char="•"/>
            </a:pPr>
            <a:r>
              <a:rPr lang="en-GB" sz="1200" dirty="0">
                <a:latin typeface="+mn-lt"/>
                <a:hlinkClick r:id="rId5"/>
              </a:rPr>
              <a:t>AAE Discussion Paper “Actuaries and Operational Risk Management - updated 2025 edition” - Actuarial Association of Europe</a:t>
            </a:r>
            <a:r>
              <a:rPr lang="en-GB" sz="1200" dirty="0">
                <a:latin typeface="+mn-lt"/>
              </a:rPr>
              <a:t>. June 2025</a:t>
            </a:r>
          </a:p>
          <a:p>
            <a:pPr marL="285750" indent="-285750">
              <a:buFont typeface="Arial" panose="020B0604020202020204" pitchFamily="34" charset="0"/>
              <a:buChar char="•"/>
            </a:pPr>
            <a:r>
              <a:rPr lang="en-GB" sz="1200" dirty="0">
                <a:latin typeface="+mn-lt"/>
                <a:hlinkClick r:id="rId6"/>
              </a:rPr>
              <a:t>AAE Discussion paper ‘Navigating Europe’s AI Act: Insights for Actuaries and the Insurance Sector’ - Actuarial Association of Europe</a:t>
            </a:r>
            <a:r>
              <a:rPr lang="en-GB" sz="1200" dirty="0">
                <a:latin typeface="+mn-lt"/>
              </a:rPr>
              <a:t>, March 2025</a:t>
            </a:r>
            <a:endParaRPr lang="en-GB" sz="1200" noProof="0" dirty="0">
              <a:latin typeface="+mn-lt"/>
            </a:endParaRPr>
          </a:p>
        </p:txBody>
      </p:sp>
    </p:spTree>
    <p:extLst>
      <p:ext uri="{BB962C8B-B14F-4D97-AF65-F5344CB8AC3E}">
        <p14:creationId xmlns:p14="http://schemas.microsoft.com/office/powerpoint/2010/main" val="3530587771"/>
      </p:ext>
    </p:extLst>
  </p:cSld>
  <p:clrMapOvr>
    <a:masterClrMapping/>
  </p:clrMapOvr>
  <p:transition spd="med">
    <p:pull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84688-7BBE-DA19-791C-091D3827E3BF}"/>
              </a:ext>
            </a:extLst>
          </p:cNvPr>
          <p:cNvSpPr>
            <a:spLocks noGrp="1"/>
          </p:cNvSpPr>
          <p:nvPr>
            <p:ph type="title"/>
          </p:nvPr>
        </p:nvSpPr>
        <p:spPr>
          <a:xfrm>
            <a:off x="937837" y="2665067"/>
            <a:ext cx="7519337" cy="577915"/>
          </a:xfrm>
        </p:spPr>
        <p:txBody>
          <a:bodyPr>
            <a:normAutofit fontScale="90000"/>
          </a:bodyPr>
          <a:lstStyle/>
          <a:p>
            <a:pPr marL="0" marR="0" indent="0" defTabSz="914400" rtl="0" eaLnBrk="0" fontAlgn="base" latinLnBrk="0" hangingPunct="0">
              <a:lnSpc>
                <a:spcPct val="100000"/>
              </a:lnSpc>
              <a:spcBef>
                <a:spcPct val="0"/>
              </a:spcBef>
              <a:spcAft>
                <a:spcPct val="0"/>
              </a:spcAft>
              <a:buClrTx/>
              <a:buSzTx/>
              <a:buFontTx/>
              <a:buNone/>
              <a:tabLst/>
            </a:pPr>
            <a:r>
              <a:rPr lang="en-GB" sz="2400" dirty="0"/>
              <a:t>Team supporting </a:t>
            </a:r>
            <a:br>
              <a:rPr lang="en-GB" sz="2400" dirty="0"/>
            </a:br>
            <a:r>
              <a:rPr lang="en-GB" sz="2400" dirty="0"/>
              <a:t>voluntary based environment</a:t>
            </a:r>
          </a:p>
        </p:txBody>
      </p:sp>
      <p:sp>
        <p:nvSpPr>
          <p:cNvPr id="3" name="Slide Number Placeholder 2">
            <a:extLst>
              <a:ext uri="{FF2B5EF4-FFF2-40B4-BE49-F238E27FC236}">
                <a16:creationId xmlns:a16="http://schemas.microsoft.com/office/drawing/2014/main" id="{B61B9A75-10FB-07CE-1FF7-55B9EE758E86}"/>
              </a:ext>
            </a:extLst>
          </p:cNvPr>
          <p:cNvSpPr>
            <a:spLocks noGrp="1"/>
          </p:cNvSpPr>
          <p:nvPr>
            <p:ph type="sldNum" sz="quarter" idx="4294967295"/>
          </p:nvPr>
        </p:nvSpPr>
        <p:spPr>
          <a:xfrm>
            <a:off x="7381875" y="4935538"/>
            <a:ext cx="1762125" cy="193675"/>
          </a:xfrm>
        </p:spPr>
        <p:txBody>
          <a:bodyPr/>
          <a:lstStyle/>
          <a:p>
            <a:fld id="{306CB06F-8D94-B64C-AC66-62AFBAF0736E}" type="slidenum">
              <a:rPr lang="nl-NL" smtClean="0"/>
              <a:pPr/>
              <a:t>16</a:t>
            </a:fld>
            <a:endParaRPr lang="nl-NL" dirty="0"/>
          </a:p>
        </p:txBody>
      </p:sp>
    </p:spTree>
    <p:extLst>
      <p:ext uri="{BB962C8B-B14F-4D97-AF65-F5344CB8AC3E}">
        <p14:creationId xmlns:p14="http://schemas.microsoft.com/office/powerpoint/2010/main" val="2371565044"/>
      </p:ext>
    </p:extLst>
  </p:cSld>
  <p:clrMapOvr>
    <a:masterClrMapping/>
  </p:clrMapOvr>
  <p:transition spd="med">
    <p:pull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45EF5-6FC4-DA22-AC91-6D083D629015}"/>
              </a:ext>
            </a:extLst>
          </p:cNvPr>
          <p:cNvSpPr>
            <a:spLocks noGrp="1"/>
          </p:cNvSpPr>
          <p:nvPr>
            <p:ph type="title"/>
          </p:nvPr>
        </p:nvSpPr>
        <p:spPr>
          <a:xfrm>
            <a:off x="625488" y="330161"/>
            <a:ext cx="7830000" cy="486000"/>
          </a:xfrm>
        </p:spPr>
        <p:txBody>
          <a:bodyPr>
            <a:noAutofit/>
          </a:bodyPr>
          <a:lstStyle/>
          <a:p>
            <a:r>
              <a:rPr lang="en-GB" sz="2400" dirty="0">
                <a:effectLst/>
                <a:latin typeface="+mn-lt"/>
                <a:ea typeface="Aptos" panose="020B0004020202020204" pitchFamily="34" charset="0"/>
                <a:cs typeface="Times New Roman" panose="02020603050405020304" pitchFamily="18" charset="0"/>
              </a:rPr>
              <a:t>Continued hard and efficient work </a:t>
            </a:r>
            <a:endParaRPr lang="en-GB" sz="2400" dirty="0">
              <a:latin typeface="+mn-lt"/>
            </a:endParaRPr>
          </a:p>
        </p:txBody>
      </p:sp>
      <p:sp>
        <p:nvSpPr>
          <p:cNvPr id="3" name="Slide Number Placeholder 2">
            <a:extLst>
              <a:ext uri="{FF2B5EF4-FFF2-40B4-BE49-F238E27FC236}">
                <a16:creationId xmlns:a16="http://schemas.microsoft.com/office/drawing/2014/main" id="{B83ACD6A-662A-4E60-2509-CE453C343229}"/>
              </a:ext>
            </a:extLst>
          </p:cNvPr>
          <p:cNvSpPr>
            <a:spLocks noGrp="1"/>
          </p:cNvSpPr>
          <p:nvPr>
            <p:ph type="sldNum" sz="quarter" idx="10"/>
          </p:nvPr>
        </p:nvSpPr>
        <p:spPr/>
        <p:txBody>
          <a:bodyPr/>
          <a:lstStyle/>
          <a:p>
            <a:fld id="{306CB06F-8D94-B64C-AC66-62AFBAF0736E}" type="slidenum">
              <a:rPr lang="nl-NL" smtClean="0"/>
              <a:pPr/>
              <a:t>17</a:t>
            </a:fld>
            <a:endParaRPr lang="nl-NL"/>
          </a:p>
        </p:txBody>
      </p:sp>
      <p:grpSp>
        <p:nvGrpSpPr>
          <p:cNvPr id="27" name="Group 26">
            <a:extLst>
              <a:ext uri="{FF2B5EF4-FFF2-40B4-BE49-F238E27FC236}">
                <a16:creationId xmlns:a16="http://schemas.microsoft.com/office/drawing/2014/main" id="{1FB4A23E-7B42-153E-6F7F-D3335EB40BEF}"/>
              </a:ext>
            </a:extLst>
          </p:cNvPr>
          <p:cNvGrpSpPr/>
          <p:nvPr/>
        </p:nvGrpSpPr>
        <p:grpSpPr>
          <a:xfrm>
            <a:off x="651151" y="1191570"/>
            <a:ext cx="7918740" cy="2018930"/>
            <a:chOff x="671775" y="1507874"/>
            <a:chExt cx="7918740" cy="2018930"/>
          </a:xfrm>
        </p:grpSpPr>
        <p:sp>
          <p:nvSpPr>
            <p:cNvPr id="5" name="TextBox 4">
              <a:extLst>
                <a:ext uri="{FF2B5EF4-FFF2-40B4-BE49-F238E27FC236}">
                  <a16:creationId xmlns:a16="http://schemas.microsoft.com/office/drawing/2014/main" id="{AE22BFC2-916D-0215-B00B-A0D077B05D21}"/>
                </a:ext>
              </a:extLst>
            </p:cNvPr>
            <p:cNvSpPr txBox="1"/>
            <p:nvPr/>
          </p:nvSpPr>
          <p:spPr>
            <a:xfrm>
              <a:off x="1468763" y="1507874"/>
              <a:ext cx="1760501" cy="951244"/>
            </a:xfrm>
            <a:prstGeom prst="rect">
              <a:avLst/>
            </a:prstGeom>
            <a:solidFill>
              <a:schemeClr val="accent1"/>
            </a:solidFill>
          </p:spPr>
          <p:txBody>
            <a:bodyPr wrap="square" lIns="67500" tIns="67500" rIns="67500" bIns="67500" rtlCol="0" anchor="ctr" anchorCtr="0">
              <a:noAutofit/>
            </a:bodyPr>
            <a:lstStyle/>
            <a:p>
              <a:pPr algn="ctr">
                <a:spcAft>
                  <a:spcPts val="0"/>
                </a:spcAft>
              </a:pPr>
              <a:r>
                <a:rPr lang="en-GB" sz="1050" b="1" dirty="0">
                  <a:solidFill>
                    <a:schemeClr val="bg1"/>
                  </a:solidFill>
                  <a:latin typeface="+mn-lt"/>
                  <a:ea typeface="ＭＳ Ｐゴシック"/>
                </a:rPr>
                <a:t>Monique Schuilenburg </a:t>
              </a:r>
              <a:r>
                <a:rPr lang="en-GB" sz="1050" dirty="0">
                  <a:solidFill>
                    <a:schemeClr val="bg1"/>
                  </a:solidFill>
                  <a:latin typeface="+mn-lt"/>
                  <a:ea typeface="ＭＳ Ｐゴシック"/>
                </a:rPr>
                <a:t>(Netherlands</a:t>
              </a:r>
              <a:r>
                <a:rPr lang="en-US" sz="1050" dirty="0">
                  <a:solidFill>
                    <a:schemeClr val="bg1"/>
                  </a:solidFill>
                  <a:latin typeface="+mn-lt"/>
                  <a:ea typeface="ＭＳ Ｐゴシック"/>
                </a:rPr>
                <a:t>) </a:t>
              </a:r>
            </a:p>
            <a:p>
              <a:pPr algn="ctr">
                <a:spcAft>
                  <a:spcPts val="0"/>
                </a:spcAft>
              </a:pPr>
              <a:endParaRPr lang="en-US" sz="1050" dirty="0">
                <a:solidFill>
                  <a:schemeClr val="bg1"/>
                </a:solidFill>
                <a:latin typeface="+mn-lt"/>
                <a:ea typeface="ＭＳ Ｐゴシック"/>
              </a:endParaRPr>
            </a:p>
            <a:p>
              <a:pPr algn="ctr">
                <a:spcAft>
                  <a:spcPts val="0"/>
                </a:spcAft>
              </a:pPr>
              <a:r>
                <a:rPr lang="en-GB" sz="1050" dirty="0">
                  <a:solidFill>
                    <a:schemeClr val="bg1"/>
                  </a:solidFill>
                  <a:latin typeface="+mn-lt"/>
                  <a:ea typeface="ＭＳ Ｐゴシック"/>
                </a:rPr>
                <a:t>Operations manager</a:t>
              </a:r>
            </a:p>
            <a:p>
              <a:pPr algn="ctr">
                <a:spcAft>
                  <a:spcPts val="0"/>
                </a:spcAft>
              </a:pPr>
              <a:r>
                <a:rPr lang="en-GB" sz="1050" dirty="0">
                  <a:solidFill>
                    <a:schemeClr val="bg1"/>
                  </a:solidFill>
                  <a:latin typeface="+mn-lt"/>
                  <a:ea typeface="ＭＳ Ｐゴシック"/>
                </a:rPr>
                <a:t>90%</a:t>
              </a:r>
              <a:endParaRPr lang="en-US" sz="1050" dirty="0">
                <a:solidFill>
                  <a:schemeClr val="bg1"/>
                </a:solidFill>
                <a:latin typeface="+mn-lt"/>
                <a:ea typeface="ＭＳ Ｐゴシック"/>
              </a:endParaRPr>
            </a:p>
          </p:txBody>
        </p:sp>
        <p:pic>
          <p:nvPicPr>
            <p:cNvPr id="8" name="Picture 7">
              <a:extLst>
                <a:ext uri="{FF2B5EF4-FFF2-40B4-BE49-F238E27FC236}">
                  <a16:creationId xmlns:a16="http://schemas.microsoft.com/office/drawing/2014/main" id="{31B9D737-86A0-C368-37EB-C4893F3F75E8}"/>
                </a:ext>
              </a:extLst>
            </p:cNvPr>
            <p:cNvPicPr>
              <a:picLocks noChangeAspect="1"/>
            </p:cNvPicPr>
            <p:nvPr/>
          </p:nvPicPr>
          <p:blipFill>
            <a:blip r:embed="rId2"/>
            <a:stretch>
              <a:fillRect/>
            </a:stretch>
          </p:blipFill>
          <p:spPr>
            <a:xfrm>
              <a:off x="671775" y="1507874"/>
              <a:ext cx="796988" cy="951244"/>
            </a:xfrm>
            <a:prstGeom prst="rect">
              <a:avLst/>
            </a:prstGeom>
          </p:spPr>
        </p:pic>
        <p:sp>
          <p:nvSpPr>
            <p:cNvPr id="11" name="TextBox 10">
              <a:extLst>
                <a:ext uri="{FF2B5EF4-FFF2-40B4-BE49-F238E27FC236}">
                  <a16:creationId xmlns:a16="http://schemas.microsoft.com/office/drawing/2014/main" id="{B94B2A91-3A7F-3E68-5ADD-D2D456CBE5BD}"/>
                </a:ext>
              </a:extLst>
            </p:cNvPr>
            <p:cNvSpPr txBox="1"/>
            <p:nvPr/>
          </p:nvSpPr>
          <p:spPr>
            <a:xfrm>
              <a:off x="1468763" y="2575560"/>
              <a:ext cx="1760501" cy="951244"/>
            </a:xfrm>
            <a:prstGeom prst="rect">
              <a:avLst/>
            </a:prstGeom>
            <a:solidFill>
              <a:schemeClr val="accent1"/>
            </a:solidFill>
          </p:spPr>
          <p:txBody>
            <a:bodyPr wrap="square" lIns="67500" tIns="67500" rIns="67500" bIns="67500" rtlCol="0" anchor="ctr" anchorCtr="0">
              <a:noAutofit/>
            </a:bodyPr>
            <a:lstStyle/>
            <a:p>
              <a:pPr algn="ctr">
                <a:spcAft>
                  <a:spcPts val="0"/>
                </a:spcAft>
              </a:pPr>
              <a:r>
                <a:rPr lang="en-GB" sz="1050" b="1" dirty="0">
                  <a:solidFill>
                    <a:schemeClr val="bg1"/>
                  </a:solidFill>
                  <a:latin typeface="+mn-lt"/>
                  <a:ea typeface="ＭＳ Ｐゴシック"/>
                </a:rPr>
                <a:t>Annette </a:t>
              </a:r>
              <a:r>
                <a:rPr lang="en-GB" sz="1050" b="1" dirty="0" err="1">
                  <a:solidFill>
                    <a:schemeClr val="bg1"/>
                  </a:solidFill>
                  <a:latin typeface="+mn-lt"/>
                  <a:ea typeface="ＭＳ Ｐゴシック"/>
                </a:rPr>
                <a:t>Aragones</a:t>
              </a:r>
              <a:r>
                <a:rPr lang="en-GB" sz="1050" b="1" dirty="0">
                  <a:solidFill>
                    <a:schemeClr val="bg1"/>
                  </a:solidFill>
                  <a:latin typeface="+mn-lt"/>
                  <a:ea typeface="ＭＳ Ｐゴシック"/>
                </a:rPr>
                <a:t> </a:t>
              </a:r>
              <a:r>
                <a:rPr lang="en-GB" sz="1050" dirty="0">
                  <a:solidFill>
                    <a:schemeClr val="bg1"/>
                  </a:solidFill>
                  <a:latin typeface="+mn-lt"/>
                  <a:ea typeface="ＭＳ Ｐゴシック"/>
                </a:rPr>
                <a:t>(Belgium</a:t>
              </a:r>
              <a:r>
                <a:rPr lang="en-US" sz="1050" dirty="0">
                  <a:solidFill>
                    <a:schemeClr val="bg1"/>
                  </a:solidFill>
                  <a:latin typeface="+mn-lt"/>
                  <a:ea typeface="ＭＳ Ｐゴシック"/>
                </a:rPr>
                <a:t>) </a:t>
              </a:r>
            </a:p>
            <a:p>
              <a:pPr algn="ctr">
                <a:spcAft>
                  <a:spcPts val="0"/>
                </a:spcAft>
              </a:pPr>
              <a:endParaRPr lang="en-US" sz="1050" dirty="0">
                <a:solidFill>
                  <a:schemeClr val="bg1"/>
                </a:solidFill>
                <a:latin typeface="+mn-lt"/>
                <a:ea typeface="ＭＳ Ｐゴシック"/>
              </a:endParaRPr>
            </a:p>
            <a:p>
              <a:pPr algn="ctr">
                <a:spcAft>
                  <a:spcPts val="0"/>
                </a:spcAft>
              </a:pPr>
              <a:r>
                <a:rPr lang="en-GB" sz="1050" dirty="0">
                  <a:solidFill>
                    <a:schemeClr val="bg1"/>
                  </a:solidFill>
                  <a:latin typeface="+mn-lt"/>
                  <a:ea typeface="ＭＳ Ｐゴシック"/>
                </a:rPr>
                <a:t>Operations assistant</a:t>
              </a:r>
            </a:p>
            <a:p>
              <a:pPr algn="ctr">
                <a:spcAft>
                  <a:spcPts val="0"/>
                </a:spcAft>
              </a:pPr>
              <a:r>
                <a:rPr lang="en-GB" sz="1050" dirty="0">
                  <a:solidFill>
                    <a:schemeClr val="bg1"/>
                  </a:solidFill>
                  <a:latin typeface="+mn-lt"/>
                  <a:ea typeface="ＭＳ Ｐゴシック"/>
                </a:rPr>
                <a:t>80%</a:t>
              </a:r>
              <a:endParaRPr lang="en-US" sz="1050" dirty="0">
                <a:solidFill>
                  <a:schemeClr val="bg1"/>
                </a:solidFill>
                <a:latin typeface="+mn-lt"/>
                <a:ea typeface="ＭＳ Ｐゴシック"/>
              </a:endParaRPr>
            </a:p>
          </p:txBody>
        </p:sp>
        <p:pic>
          <p:nvPicPr>
            <p:cNvPr id="14" name="Picture 13">
              <a:extLst>
                <a:ext uri="{FF2B5EF4-FFF2-40B4-BE49-F238E27FC236}">
                  <a16:creationId xmlns:a16="http://schemas.microsoft.com/office/drawing/2014/main" id="{24D0B5DD-682C-1901-B889-D6286C95A3B1}"/>
                </a:ext>
              </a:extLst>
            </p:cNvPr>
            <p:cNvPicPr>
              <a:picLocks noChangeAspect="1"/>
            </p:cNvPicPr>
            <p:nvPr/>
          </p:nvPicPr>
          <p:blipFill>
            <a:blip r:embed="rId3"/>
            <a:stretch>
              <a:fillRect/>
            </a:stretch>
          </p:blipFill>
          <p:spPr>
            <a:xfrm>
              <a:off x="705125" y="2593306"/>
              <a:ext cx="763638" cy="933498"/>
            </a:xfrm>
            <a:prstGeom prst="rect">
              <a:avLst/>
            </a:prstGeom>
          </p:spPr>
        </p:pic>
        <p:sp>
          <p:nvSpPr>
            <p:cNvPr id="16" name="TextBox 15">
              <a:extLst>
                <a:ext uri="{FF2B5EF4-FFF2-40B4-BE49-F238E27FC236}">
                  <a16:creationId xmlns:a16="http://schemas.microsoft.com/office/drawing/2014/main" id="{730D8740-19F6-A497-C6E1-2B051BEE527B}"/>
                </a:ext>
              </a:extLst>
            </p:cNvPr>
            <p:cNvSpPr txBox="1"/>
            <p:nvPr/>
          </p:nvSpPr>
          <p:spPr>
            <a:xfrm>
              <a:off x="4109514" y="1507874"/>
              <a:ext cx="1769661" cy="951244"/>
            </a:xfrm>
            <a:prstGeom prst="rect">
              <a:avLst/>
            </a:prstGeom>
            <a:solidFill>
              <a:schemeClr val="accent1"/>
            </a:solidFill>
          </p:spPr>
          <p:txBody>
            <a:bodyPr wrap="square" lIns="67500" tIns="67500" rIns="67500" bIns="67500" rtlCol="0" anchor="ctr" anchorCtr="0">
              <a:noAutofit/>
            </a:bodyPr>
            <a:lstStyle/>
            <a:p>
              <a:pPr algn="ctr">
                <a:spcAft>
                  <a:spcPts val="0"/>
                </a:spcAft>
              </a:pPr>
              <a:r>
                <a:rPr lang="en-GB" sz="1050" b="1" dirty="0" err="1">
                  <a:solidFill>
                    <a:schemeClr val="bg1"/>
                  </a:solidFill>
                  <a:latin typeface="+mn-lt"/>
                  <a:ea typeface="ＭＳ Ｐゴシック"/>
                </a:rPr>
                <a:t>Siegbert</a:t>
              </a:r>
              <a:r>
                <a:rPr lang="en-GB" sz="1050" b="1" dirty="0">
                  <a:solidFill>
                    <a:schemeClr val="bg1"/>
                  </a:solidFill>
                  <a:latin typeface="+mn-lt"/>
                  <a:ea typeface="ＭＳ Ｐゴシック"/>
                </a:rPr>
                <a:t> </a:t>
              </a:r>
              <a:r>
                <a:rPr lang="en-GB" sz="1050" b="1" dirty="0" err="1">
                  <a:solidFill>
                    <a:schemeClr val="bg1"/>
                  </a:solidFill>
                  <a:latin typeface="+mn-lt"/>
                  <a:ea typeface="ＭＳ Ｐゴシック"/>
                </a:rPr>
                <a:t>Baldauf</a:t>
              </a:r>
              <a:r>
                <a:rPr lang="en-GB" sz="1050" b="1" dirty="0">
                  <a:solidFill>
                    <a:schemeClr val="bg1"/>
                  </a:solidFill>
                  <a:latin typeface="+mn-lt"/>
                  <a:ea typeface="ＭＳ Ｐゴシック"/>
                </a:rPr>
                <a:t> </a:t>
              </a:r>
              <a:r>
                <a:rPr lang="en-GB" sz="1050" dirty="0">
                  <a:solidFill>
                    <a:schemeClr val="bg1"/>
                  </a:solidFill>
                  <a:latin typeface="+mn-lt"/>
                  <a:ea typeface="ＭＳ Ｐゴシック"/>
                </a:rPr>
                <a:t>(Germany</a:t>
              </a:r>
              <a:r>
                <a:rPr lang="en-US" sz="1050" dirty="0">
                  <a:solidFill>
                    <a:schemeClr val="bg1"/>
                  </a:solidFill>
                  <a:latin typeface="+mn-lt"/>
                  <a:ea typeface="ＭＳ Ｐゴシック"/>
                </a:rPr>
                <a:t>) </a:t>
              </a:r>
            </a:p>
            <a:p>
              <a:pPr algn="ctr">
                <a:spcAft>
                  <a:spcPts val="0"/>
                </a:spcAft>
              </a:pPr>
              <a:r>
                <a:rPr lang="en-GB" sz="1050" dirty="0">
                  <a:solidFill>
                    <a:schemeClr val="bg1"/>
                  </a:solidFill>
                  <a:latin typeface="+mn-lt"/>
                  <a:ea typeface="ＭＳ Ｐゴシック"/>
                </a:rPr>
                <a:t>Project Manager/ </a:t>
              </a:r>
            </a:p>
            <a:p>
              <a:pPr algn="ctr">
                <a:spcAft>
                  <a:spcPts val="0"/>
                </a:spcAft>
              </a:pPr>
              <a:r>
                <a:rPr lang="en-GB" sz="1050" dirty="0">
                  <a:solidFill>
                    <a:schemeClr val="bg1"/>
                  </a:solidFill>
                  <a:latin typeface="+mn-lt"/>
                  <a:ea typeface="ＭＳ Ｐゴシック"/>
                </a:rPr>
                <a:t>Solvency II </a:t>
              </a:r>
            </a:p>
            <a:p>
              <a:pPr algn="ctr">
                <a:spcAft>
                  <a:spcPts val="0"/>
                </a:spcAft>
              </a:pPr>
              <a:r>
                <a:rPr lang="en-GB" sz="1050" dirty="0">
                  <a:solidFill>
                    <a:schemeClr val="bg1"/>
                  </a:solidFill>
                  <a:latin typeface="+mn-lt"/>
                  <a:ea typeface="ＭＳ Ｐゴシック"/>
                </a:rPr>
                <a:t>50%</a:t>
              </a:r>
              <a:endParaRPr lang="en-US" sz="1050" dirty="0">
                <a:solidFill>
                  <a:schemeClr val="bg1"/>
                </a:solidFill>
                <a:latin typeface="+mn-lt"/>
                <a:ea typeface="ＭＳ Ｐゴシック"/>
              </a:endParaRPr>
            </a:p>
          </p:txBody>
        </p:sp>
        <p:sp>
          <p:nvSpPr>
            <p:cNvPr id="18" name="TextBox 17">
              <a:extLst>
                <a:ext uri="{FF2B5EF4-FFF2-40B4-BE49-F238E27FC236}">
                  <a16:creationId xmlns:a16="http://schemas.microsoft.com/office/drawing/2014/main" id="{B333AA14-CE97-E66B-6585-01D641FB2296}"/>
                </a:ext>
              </a:extLst>
            </p:cNvPr>
            <p:cNvSpPr txBox="1"/>
            <p:nvPr/>
          </p:nvSpPr>
          <p:spPr>
            <a:xfrm>
              <a:off x="6830013" y="1507874"/>
              <a:ext cx="1760502" cy="951244"/>
            </a:xfrm>
            <a:prstGeom prst="rect">
              <a:avLst/>
            </a:prstGeom>
            <a:solidFill>
              <a:schemeClr val="accent1"/>
            </a:solidFill>
          </p:spPr>
          <p:txBody>
            <a:bodyPr wrap="square" lIns="67500" tIns="67500" rIns="67500" bIns="67500" rtlCol="0" anchor="ctr" anchorCtr="0">
              <a:noAutofit/>
            </a:bodyPr>
            <a:lstStyle/>
            <a:p>
              <a:pPr algn="ctr">
                <a:spcAft>
                  <a:spcPts val="0"/>
                </a:spcAft>
              </a:pPr>
              <a:r>
                <a:rPr lang="en-GB" sz="1050" b="1" dirty="0">
                  <a:solidFill>
                    <a:schemeClr val="bg1"/>
                  </a:solidFill>
                  <a:latin typeface="+mn-lt"/>
                  <a:ea typeface="ＭＳ Ｐゴシック"/>
                </a:rPr>
                <a:t>Stephanos </a:t>
              </a:r>
              <a:r>
                <a:rPr lang="en-GB" sz="1050" b="1" dirty="0" err="1">
                  <a:solidFill>
                    <a:schemeClr val="bg1"/>
                  </a:solidFill>
                  <a:latin typeface="+mn-lt"/>
                  <a:ea typeface="ＭＳ Ｐゴシック"/>
                </a:rPr>
                <a:t>Hadjistyllis</a:t>
              </a:r>
              <a:r>
                <a:rPr lang="en-GB" sz="1050" b="1" dirty="0">
                  <a:solidFill>
                    <a:schemeClr val="bg1"/>
                  </a:solidFill>
                  <a:latin typeface="+mn-lt"/>
                  <a:ea typeface="ＭＳ Ｐゴシック"/>
                </a:rPr>
                <a:t> </a:t>
              </a:r>
              <a:r>
                <a:rPr lang="en-GB" sz="1050" dirty="0">
                  <a:solidFill>
                    <a:schemeClr val="bg1"/>
                  </a:solidFill>
                  <a:latin typeface="+mn-lt"/>
                  <a:ea typeface="ＭＳ Ｐゴシック"/>
                </a:rPr>
                <a:t>(Cyprus</a:t>
              </a:r>
              <a:r>
                <a:rPr lang="en-US" sz="1050" dirty="0">
                  <a:solidFill>
                    <a:schemeClr val="bg1"/>
                  </a:solidFill>
                  <a:latin typeface="+mn-lt"/>
                  <a:ea typeface="ＭＳ Ｐゴシック"/>
                </a:rPr>
                <a:t>) </a:t>
              </a:r>
            </a:p>
            <a:p>
              <a:pPr algn="ctr">
                <a:spcAft>
                  <a:spcPts val="0"/>
                </a:spcAft>
              </a:pPr>
              <a:r>
                <a:rPr lang="en-GB" sz="1050" dirty="0">
                  <a:solidFill>
                    <a:schemeClr val="bg1"/>
                  </a:solidFill>
                  <a:latin typeface="+mn-lt"/>
                  <a:ea typeface="ＭＳ Ｐゴシック"/>
                </a:rPr>
                <a:t>Project manager/ </a:t>
              </a:r>
            </a:p>
            <a:p>
              <a:pPr algn="ctr">
                <a:spcAft>
                  <a:spcPts val="0"/>
                </a:spcAft>
              </a:pPr>
              <a:r>
                <a:rPr lang="en-GB" sz="1050" dirty="0">
                  <a:solidFill>
                    <a:schemeClr val="bg1"/>
                  </a:solidFill>
                  <a:latin typeface="+mn-lt"/>
                  <a:ea typeface="ＭＳ Ｐゴシック"/>
                </a:rPr>
                <a:t>Senior actuary</a:t>
              </a:r>
            </a:p>
            <a:p>
              <a:pPr algn="ctr">
                <a:spcAft>
                  <a:spcPts val="0"/>
                </a:spcAft>
              </a:pPr>
              <a:r>
                <a:rPr lang="en-GB" sz="1050" dirty="0">
                  <a:solidFill>
                    <a:schemeClr val="bg1"/>
                  </a:solidFill>
                  <a:latin typeface="+mn-lt"/>
                  <a:ea typeface="ＭＳ Ｐゴシック"/>
                </a:rPr>
                <a:t>100%</a:t>
              </a:r>
              <a:endParaRPr lang="en-US" sz="1050" dirty="0">
                <a:solidFill>
                  <a:schemeClr val="bg1"/>
                </a:solidFill>
                <a:latin typeface="+mn-lt"/>
                <a:ea typeface="ＭＳ Ｐゴシック"/>
              </a:endParaRPr>
            </a:p>
          </p:txBody>
        </p:sp>
        <p:pic>
          <p:nvPicPr>
            <p:cNvPr id="23" name="Picture 22">
              <a:extLst>
                <a:ext uri="{FF2B5EF4-FFF2-40B4-BE49-F238E27FC236}">
                  <a16:creationId xmlns:a16="http://schemas.microsoft.com/office/drawing/2014/main" id="{A84915DE-CA4C-87E9-D860-0970B6DAEF09}"/>
                </a:ext>
              </a:extLst>
            </p:cNvPr>
            <p:cNvPicPr>
              <a:picLocks noChangeAspect="1"/>
            </p:cNvPicPr>
            <p:nvPr/>
          </p:nvPicPr>
          <p:blipFill>
            <a:blip r:embed="rId4"/>
            <a:stretch>
              <a:fillRect/>
            </a:stretch>
          </p:blipFill>
          <p:spPr>
            <a:xfrm>
              <a:off x="3384385" y="1507874"/>
              <a:ext cx="725129" cy="951244"/>
            </a:xfrm>
            <a:prstGeom prst="rect">
              <a:avLst/>
            </a:prstGeom>
          </p:spPr>
        </p:pic>
        <p:pic>
          <p:nvPicPr>
            <p:cNvPr id="25" name="Picture 24">
              <a:extLst>
                <a:ext uri="{FF2B5EF4-FFF2-40B4-BE49-F238E27FC236}">
                  <a16:creationId xmlns:a16="http://schemas.microsoft.com/office/drawing/2014/main" id="{FD3F771F-4469-B05A-67A5-100F87FE649C}"/>
                </a:ext>
              </a:extLst>
            </p:cNvPr>
            <p:cNvPicPr>
              <a:picLocks noChangeAspect="1"/>
            </p:cNvPicPr>
            <p:nvPr/>
          </p:nvPicPr>
          <p:blipFill>
            <a:blip r:embed="rId5"/>
            <a:stretch>
              <a:fillRect/>
            </a:stretch>
          </p:blipFill>
          <p:spPr>
            <a:xfrm>
              <a:off x="6059005" y="1507874"/>
              <a:ext cx="771008" cy="951244"/>
            </a:xfrm>
            <a:prstGeom prst="rect">
              <a:avLst/>
            </a:prstGeom>
          </p:spPr>
        </p:pic>
      </p:grpSp>
      <p:sp>
        <p:nvSpPr>
          <p:cNvPr id="26" name="TextBox 25">
            <a:extLst>
              <a:ext uri="{FF2B5EF4-FFF2-40B4-BE49-F238E27FC236}">
                <a16:creationId xmlns:a16="http://schemas.microsoft.com/office/drawing/2014/main" id="{281C0917-D52E-0C3F-FD04-F6405D002943}"/>
              </a:ext>
            </a:extLst>
          </p:cNvPr>
          <p:cNvSpPr txBox="1"/>
          <p:nvPr/>
        </p:nvSpPr>
        <p:spPr>
          <a:xfrm>
            <a:off x="3588026" y="2734878"/>
            <a:ext cx="4981865" cy="1569660"/>
          </a:xfrm>
          <a:prstGeom prst="rect">
            <a:avLst/>
          </a:prstGeom>
          <a:noFill/>
        </p:spPr>
        <p:txBody>
          <a:bodyPr wrap="square">
            <a:spAutoFit/>
          </a:bodyPr>
          <a:lstStyle/>
          <a:p>
            <a:r>
              <a:rPr lang="en-GB" sz="1600" b="0" i="0" dirty="0">
                <a:solidFill>
                  <a:srgbClr val="193C6C"/>
                </a:solidFill>
                <a:effectLst/>
                <a:highlight>
                  <a:srgbClr val="FFFFFF"/>
                </a:highlight>
                <a:latin typeface="+mn-lt"/>
              </a:rPr>
              <a:t>AAE office </a:t>
            </a:r>
            <a:r>
              <a:rPr lang="en-GB" sz="1600" b="1" i="0" dirty="0">
                <a:solidFill>
                  <a:srgbClr val="193C6C"/>
                </a:solidFill>
                <a:effectLst/>
                <a:highlight>
                  <a:srgbClr val="FFFFFF"/>
                </a:highlight>
                <a:latin typeface="+mn-lt"/>
              </a:rPr>
              <a:t>supports the voluntary efforts of the AAE Board and the five different Committees, subcommittees, Working Groups and Task Forces</a:t>
            </a:r>
            <a:r>
              <a:rPr lang="en-GB" sz="1600" b="0" i="0" dirty="0">
                <a:solidFill>
                  <a:srgbClr val="193C6C"/>
                </a:solidFill>
                <a:effectLst/>
                <a:highlight>
                  <a:srgbClr val="FFFFFF"/>
                </a:highlight>
                <a:latin typeface="+mn-lt"/>
              </a:rPr>
              <a:t>, as well as </a:t>
            </a:r>
            <a:r>
              <a:rPr lang="en-GB" sz="1600" b="1" i="0" dirty="0">
                <a:solidFill>
                  <a:srgbClr val="193C6C"/>
                </a:solidFill>
                <a:effectLst/>
                <a:highlight>
                  <a:srgbClr val="FFFFFF"/>
                </a:highlight>
                <a:latin typeface="+mn-lt"/>
              </a:rPr>
              <a:t>organise meetings and maintaining contact with Member Associations and Stakeholders</a:t>
            </a:r>
            <a:endParaRPr lang="en-GB" sz="1600" b="1" dirty="0">
              <a:latin typeface="+mn-lt"/>
            </a:endParaRPr>
          </a:p>
        </p:txBody>
      </p:sp>
    </p:spTree>
    <p:extLst>
      <p:ext uri="{BB962C8B-B14F-4D97-AF65-F5344CB8AC3E}">
        <p14:creationId xmlns:p14="http://schemas.microsoft.com/office/powerpoint/2010/main" val="512981576"/>
      </p:ext>
    </p:extLst>
  </p:cSld>
  <p:clrMapOvr>
    <a:masterClrMapping/>
  </p:clrMapOvr>
  <p:transition spd="med">
    <p:pull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6F5B1961-603B-EB45-A107-E79D2D342A0D}"/>
              </a:ext>
            </a:extLst>
          </p:cNvPr>
          <p:cNvSpPr>
            <a:spLocks noGrp="1"/>
          </p:cNvSpPr>
          <p:nvPr>
            <p:ph type="title"/>
          </p:nvPr>
        </p:nvSpPr>
        <p:spPr>
          <a:xfrm>
            <a:off x="651600" y="396441"/>
            <a:ext cx="7829550" cy="486294"/>
          </a:xfrm>
        </p:spPr>
        <p:txBody>
          <a:bodyPr anchor="t">
            <a:normAutofit/>
          </a:bodyPr>
          <a:lstStyle/>
          <a:p>
            <a:r>
              <a:rPr lang="en-GB" dirty="0"/>
              <a:t>Additional deliverables by AAE</a:t>
            </a:r>
          </a:p>
        </p:txBody>
      </p:sp>
      <p:sp>
        <p:nvSpPr>
          <p:cNvPr id="2" name="Tijdelijke aanduiding voor dianummer 1">
            <a:extLst>
              <a:ext uri="{FF2B5EF4-FFF2-40B4-BE49-F238E27FC236}">
                <a16:creationId xmlns:a16="http://schemas.microsoft.com/office/drawing/2014/main" id="{B5886B0E-03C1-5F44-B14B-DE4C16EADB43}"/>
              </a:ext>
            </a:extLst>
          </p:cNvPr>
          <p:cNvSpPr>
            <a:spLocks noGrp="1"/>
          </p:cNvSpPr>
          <p:nvPr>
            <p:ph type="sldNum" sz="quarter" idx="10"/>
          </p:nvPr>
        </p:nvSpPr>
        <p:spPr>
          <a:xfrm>
            <a:off x="6717846" y="4935328"/>
            <a:ext cx="1763305" cy="194126"/>
          </a:xfrm>
        </p:spPr>
        <p:txBody>
          <a:bodyPr anchor="ctr">
            <a:normAutofit/>
          </a:bodyPr>
          <a:lstStyle/>
          <a:p>
            <a:pPr>
              <a:lnSpc>
                <a:spcPct val="90000"/>
              </a:lnSpc>
              <a:spcAft>
                <a:spcPts val="600"/>
              </a:spcAft>
            </a:pPr>
            <a:fld id="{306CB06F-8D94-B64C-AC66-62AFBAF0736E}" type="slidenum">
              <a:rPr lang="nl-NL" sz="800" smtClean="0"/>
              <a:pPr>
                <a:lnSpc>
                  <a:spcPct val="90000"/>
                </a:lnSpc>
                <a:spcAft>
                  <a:spcPts val="600"/>
                </a:spcAft>
              </a:pPr>
              <a:t>18</a:t>
            </a:fld>
            <a:endParaRPr lang="nl-NL" sz="800"/>
          </a:p>
        </p:txBody>
      </p:sp>
      <p:sp>
        <p:nvSpPr>
          <p:cNvPr id="7" name="Ondertitel 6">
            <a:extLst>
              <a:ext uri="{FF2B5EF4-FFF2-40B4-BE49-F238E27FC236}">
                <a16:creationId xmlns:a16="http://schemas.microsoft.com/office/drawing/2014/main" id="{BFEA2257-9500-7145-AB46-C05071586E17}"/>
              </a:ext>
            </a:extLst>
          </p:cNvPr>
          <p:cNvSpPr>
            <a:spLocks noGrp="1"/>
          </p:cNvSpPr>
          <p:nvPr>
            <p:ph sz="quarter" idx="12"/>
          </p:nvPr>
        </p:nvSpPr>
        <p:spPr>
          <a:xfrm>
            <a:off x="651600" y="1080000"/>
            <a:ext cx="3958901" cy="3600000"/>
          </a:xfrm>
        </p:spPr>
        <p:txBody>
          <a:bodyPr wrap="square" anchor="t">
            <a:normAutofit/>
          </a:bodyPr>
          <a:lstStyle/>
          <a:p>
            <a:pPr marL="285750" indent="-285750">
              <a:buFont typeface="Arial" panose="020B0604020202020204" pitchFamily="34" charset="0"/>
              <a:buChar char="•"/>
            </a:pPr>
            <a:r>
              <a:rPr lang="en-GB" dirty="0"/>
              <a:t>AAE Press Releases</a:t>
            </a:r>
          </a:p>
          <a:p>
            <a:pPr marL="285750" indent="-285750">
              <a:buFont typeface="Arial" panose="020B0604020202020204" pitchFamily="34" charset="0"/>
              <a:buChar char="•"/>
            </a:pPr>
            <a:r>
              <a:rPr lang="en-GB" dirty="0"/>
              <a:t>AAE News items</a:t>
            </a:r>
          </a:p>
          <a:p>
            <a:pPr marL="285750" indent="-285750">
              <a:buFont typeface="Arial" panose="020B0604020202020204" pitchFamily="34" charset="0"/>
              <a:buChar char="•"/>
            </a:pPr>
            <a:r>
              <a:rPr lang="en-GB" dirty="0"/>
              <a:t>AAE Blogs</a:t>
            </a:r>
          </a:p>
          <a:p>
            <a:pPr marL="285750" indent="-285750">
              <a:buFont typeface="Arial" panose="020B0604020202020204" pitchFamily="34" charset="0"/>
              <a:buChar char="•"/>
            </a:pPr>
            <a:r>
              <a:rPr lang="en-GB" dirty="0"/>
              <a:t>LinkedIn</a:t>
            </a:r>
          </a:p>
          <a:p>
            <a:pPr marL="285750" indent="-285750">
              <a:buFont typeface="Arial" panose="020B0604020202020204" pitchFamily="34" charset="0"/>
              <a:buChar char="•"/>
            </a:pPr>
            <a:r>
              <a:rPr lang="en-GB" dirty="0"/>
              <a:t>The European Actuary</a:t>
            </a:r>
          </a:p>
        </p:txBody>
      </p:sp>
      <p:grpSp>
        <p:nvGrpSpPr>
          <p:cNvPr id="8" name="Groep 11">
            <a:extLst>
              <a:ext uri="{FF2B5EF4-FFF2-40B4-BE49-F238E27FC236}">
                <a16:creationId xmlns:a16="http://schemas.microsoft.com/office/drawing/2014/main" id="{DAAB6E20-B5F2-C363-EF58-C662429FF684}"/>
              </a:ext>
            </a:extLst>
          </p:cNvPr>
          <p:cNvGrpSpPr/>
          <p:nvPr/>
        </p:nvGrpSpPr>
        <p:grpSpPr>
          <a:xfrm>
            <a:off x="3832469" y="1152370"/>
            <a:ext cx="1862365" cy="2696878"/>
            <a:chOff x="4663909" y="1426825"/>
            <a:chExt cx="2074750" cy="3311323"/>
          </a:xfrm>
        </p:grpSpPr>
        <p:sp>
          <p:nvSpPr>
            <p:cNvPr id="9" name="Rectangle 2">
              <a:extLst>
                <a:ext uri="{FF2B5EF4-FFF2-40B4-BE49-F238E27FC236}">
                  <a16:creationId xmlns:a16="http://schemas.microsoft.com/office/drawing/2014/main" id="{36F42F2B-FD12-F1D4-46F3-B25A51528EE6}"/>
                </a:ext>
              </a:extLst>
            </p:cNvPr>
            <p:cNvSpPr txBox="1">
              <a:spLocks noChangeArrowheads="1"/>
            </p:cNvSpPr>
            <p:nvPr/>
          </p:nvSpPr>
          <p:spPr bwMode="auto">
            <a:xfrm>
              <a:off x="4663909" y="1426825"/>
              <a:ext cx="2074750" cy="329093"/>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p>
              <a:pPr marL="257175" indent="-257175" algn="ctr" defTabSz="685800">
                <a:spcAft>
                  <a:spcPts val="1875"/>
                </a:spcAft>
                <a:buClr>
                  <a:srgbClr val="151C7B"/>
                </a:buClr>
                <a:defRPr/>
              </a:pPr>
              <a:r>
                <a:rPr lang="en-US" altLang="fr-FR" sz="1200" kern="0" dirty="0">
                  <a:latin typeface="+mn-lt"/>
                  <a:ea typeface="+mn-ea"/>
                </a:rPr>
                <a:t>Papers and Notes</a:t>
              </a:r>
            </a:p>
          </p:txBody>
        </p:sp>
        <p:grpSp>
          <p:nvGrpSpPr>
            <p:cNvPr id="13" name="Group 17">
              <a:extLst>
                <a:ext uri="{FF2B5EF4-FFF2-40B4-BE49-F238E27FC236}">
                  <a16:creationId xmlns:a16="http://schemas.microsoft.com/office/drawing/2014/main" id="{06A7E996-075A-989E-B7A6-3638978FDF85}"/>
                </a:ext>
              </a:extLst>
            </p:cNvPr>
            <p:cNvGrpSpPr/>
            <p:nvPr/>
          </p:nvGrpSpPr>
          <p:grpSpPr>
            <a:xfrm>
              <a:off x="4822437" y="1920261"/>
              <a:ext cx="1853850" cy="2817887"/>
              <a:chOff x="3019611" y="2798533"/>
              <a:chExt cx="2559619" cy="3455963"/>
            </a:xfrm>
          </p:grpSpPr>
          <p:pic>
            <p:nvPicPr>
              <p:cNvPr id="14" name="Picture 2">
                <a:extLst>
                  <a:ext uri="{FF2B5EF4-FFF2-40B4-BE49-F238E27FC236}">
                    <a16:creationId xmlns:a16="http://schemas.microsoft.com/office/drawing/2014/main" id="{329AA52F-136D-4D4C-6011-F8B8E737DB39}"/>
                  </a:ext>
                </a:extLst>
              </p:cNvPr>
              <p:cNvPicPr>
                <a:picLocks noChangeAspect="1" noChangeArrowheads="1"/>
              </p:cNvPicPr>
              <p:nvPr/>
            </p:nvPicPr>
            <p:blipFill>
              <a:blip r:embed="rId3" cstate="print"/>
              <a:srcRect/>
              <a:stretch>
                <a:fillRect/>
              </a:stretch>
            </p:blipFill>
            <p:spPr bwMode="auto">
              <a:xfrm>
                <a:off x="3019611" y="2798533"/>
                <a:ext cx="2102419" cy="2998763"/>
              </a:xfrm>
              <a:prstGeom prst="rect">
                <a:avLst/>
              </a:prstGeom>
              <a:noFill/>
              <a:ln w="9525">
                <a:solidFill>
                  <a:schemeClr val="bg1"/>
                </a:solidFill>
                <a:miter lim="800000"/>
                <a:headEnd/>
                <a:tailEnd/>
              </a:ln>
            </p:spPr>
          </p:pic>
          <p:pic>
            <p:nvPicPr>
              <p:cNvPr id="15" name="Picture 2">
                <a:extLst>
                  <a:ext uri="{FF2B5EF4-FFF2-40B4-BE49-F238E27FC236}">
                    <a16:creationId xmlns:a16="http://schemas.microsoft.com/office/drawing/2014/main" id="{8297CC56-5264-5F63-05EF-8902B80AC1DE}"/>
                  </a:ext>
                </a:extLst>
              </p:cNvPr>
              <p:cNvPicPr>
                <a:picLocks noChangeAspect="1" noChangeArrowheads="1"/>
              </p:cNvPicPr>
              <p:nvPr/>
            </p:nvPicPr>
            <p:blipFill>
              <a:blip r:embed="rId3" cstate="print"/>
              <a:srcRect/>
              <a:stretch>
                <a:fillRect/>
              </a:stretch>
            </p:blipFill>
            <p:spPr bwMode="auto">
              <a:xfrm>
                <a:off x="3172011" y="2950933"/>
                <a:ext cx="2102419" cy="2998763"/>
              </a:xfrm>
              <a:prstGeom prst="rect">
                <a:avLst/>
              </a:prstGeom>
              <a:noFill/>
              <a:ln w="9525">
                <a:solidFill>
                  <a:schemeClr val="bg1"/>
                </a:solidFill>
                <a:miter lim="800000"/>
                <a:headEnd/>
                <a:tailEnd/>
              </a:ln>
            </p:spPr>
          </p:pic>
          <p:pic>
            <p:nvPicPr>
              <p:cNvPr id="16" name="Picture 2">
                <a:extLst>
                  <a:ext uri="{FF2B5EF4-FFF2-40B4-BE49-F238E27FC236}">
                    <a16:creationId xmlns:a16="http://schemas.microsoft.com/office/drawing/2014/main" id="{D7026345-64C9-4287-F39F-AEF93E765905}"/>
                  </a:ext>
                </a:extLst>
              </p:cNvPr>
              <p:cNvPicPr>
                <a:picLocks noChangeAspect="1" noChangeArrowheads="1"/>
              </p:cNvPicPr>
              <p:nvPr/>
            </p:nvPicPr>
            <p:blipFill>
              <a:blip r:embed="rId3" cstate="print"/>
              <a:srcRect/>
              <a:stretch>
                <a:fillRect/>
              </a:stretch>
            </p:blipFill>
            <p:spPr bwMode="auto">
              <a:xfrm>
                <a:off x="3324411" y="3103333"/>
                <a:ext cx="2102419" cy="2998763"/>
              </a:xfrm>
              <a:prstGeom prst="rect">
                <a:avLst/>
              </a:prstGeom>
              <a:noFill/>
              <a:ln w="9525">
                <a:solidFill>
                  <a:schemeClr val="bg1"/>
                </a:solidFill>
                <a:miter lim="800000"/>
                <a:headEnd/>
                <a:tailEnd/>
              </a:ln>
            </p:spPr>
          </p:pic>
          <p:pic>
            <p:nvPicPr>
              <p:cNvPr id="17" name="Picture 2">
                <a:extLst>
                  <a:ext uri="{FF2B5EF4-FFF2-40B4-BE49-F238E27FC236}">
                    <a16:creationId xmlns:a16="http://schemas.microsoft.com/office/drawing/2014/main" id="{E8B014C2-5EF0-1F86-B952-4BEFA3DB0090}"/>
                  </a:ext>
                </a:extLst>
              </p:cNvPr>
              <p:cNvPicPr>
                <a:picLocks noChangeAspect="1" noChangeArrowheads="1"/>
              </p:cNvPicPr>
              <p:nvPr/>
            </p:nvPicPr>
            <p:blipFill>
              <a:blip r:embed="rId3" cstate="print"/>
              <a:srcRect/>
              <a:stretch>
                <a:fillRect/>
              </a:stretch>
            </p:blipFill>
            <p:spPr bwMode="auto">
              <a:xfrm>
                <a:off x="3476811" y="3255733"/>
                <a:ext cx="2102419" cy="2998763"/>
              </a:xfrm>
              <a:prstGeom prst="rect">
                <a:avLst/>
              </a:prstGeom>
              <a:noFill/>
              <a:ln w="9525">
                <a:solidFill>
                  <a:schemeClr val="bg1"/>
                </a:solidFill>
                <a:miter lim="800000"/>
                <a:headEnd/>
                <a:tailEnd/>
              </a:ln>
            </p:spPr>
          </p:pic>
        </p:grpSp>
      </p:grpSp>
      <p:pic>
        <p:nvPicPr>
          <p:cNvPr id="5" name="Picture 4">
            <a:extLst>
              <a:ext uri="{FF2B5EF4-FFF2-40B4-BE49-F238E27FC236}">
                <a16:creationId xmlns:a16="http://schemas.microsoft.com/office/drawing/2014/main" id="{1A5AEC6B-CD5D-7D3B-B53D-F4F7952EC1F3}"/>
              </a:ext>
            </a:extLst>
          </p:cNvPr>
          <p:cNvPicPr>
            <a:picLocks noChangeAspect="1"/>
          </p:cNvPicPr>
          <p:nvPr/>
        </p:nvPicPr>
        <p:blipFill>
          <a:blip r:embed="rId4"/>
          <a:stretch>
            <a:fillRect/>
          </a:stretch>
        </p:blipFill>
        <p:spPr>
          <a:xfrm>
            <a:off x="6218965" y="1202728"/>
            <a:ext cx="1912864" cy="2717246"/>
          </a:xfrm>
          <a:prstGeom prst="rect">
            <a:avLst/>
          </a:prstGeom>
        </p:spPr>
      </p:pic>
      <p:pic>
        <p:nvPicPr>
          <p:cNvPr id="11" name="Picture 10">
            <a:extLst>
              <a:ext uri="{FF2B5EF4-FFF2-40B4-BE49-F238E27FC236}">
                <a16:creationId xmlns:a16="http://schemas.microsoft.com/office/drawing/2014/main" id="{E2E59078-CB21-DA96-0309-DCA4513AE05F}"/>
              </a:ext>
            </a:extLst>
          </p:cNvPr>
          <p:cNvPicPr>
            <a:picLocks noChangeAspect="1"/>
          </p:cNvPicPr>
          <p:nvPr/>
        </p:nvPicPr>
        <p:blipFill>
          <a:blip r:embed="rId5"/>
          <a:stretch>
            <a:fillRect/>
          </a:stretch>
        </p:blipFill>
        <p:spPr>
          <a:xfrm>
            <a:off x="4249528" y="1893962"/>
            <a:ext cx="1395290" cy="1950141"/>
          </a:xfrm>
          <a:prstGeom prst="rect">
            <a:avLst/>
          </a:prstGeom>
        </p:spPr>
      </p:pic>
    </p:spTree>
    <p:extLst>
      <p:ext uri="{BB962C8B-B14F-4D97-AF65-F5344CB8AC3E}">
        <p14:creationId xmlns:p14="http://schemas.microsoft.com/office/powerpoint/2010/main" val="138371876"/>
      </p:ext>
    </p:extLst>
  </p:cSld>
  <p:clrMapOvr>
    <a:masterClrMapping/>
  </p:clrMapOvr>
  <p:transition spd="med">
    <p:pull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europe with land and water&#10;&#10;AI-generated content may be incorrect.">
            <a:extLst>
              <a:ext uri="{FF2B5EF4-FFF2-40B4-BE49-F238E27FC236}">
                <a16:creationId xmlns:a16="http://schemas.microsoft.com/office/drawing/2014/main" id="{691E6AFE-1E5D-9424-956B-6E4911557D9D}"/>
              </a:ext>
            </a:extLst>
          </p:cNvPr>
          <p:cNvPicPr>
            <a:picLocks noGrp="1" noRot="1" noChangeAspect="1" noMove="1" noResize="1" noEditPoints="1" noAdjustHandles="1" noChangeArrowheads="1" noChangeShapeType="1" noCrop="1"/>
          </p:cNvPicPr>
          <p:nvPr/>
        </p:nvPicPr>
        <p:blipFill>
          <a:blip r:embed="rId3"/>
          <a:srcRect t="47130" r="40614" b="29277"/>
          <a:stretch>
            <a:fillRect/>
          </a:stretch>
        </p:blipFill>
        <p:spPr>
          <a:xfrm>
            <a:off x="1" y="1"/>
            <a:ext cx="9144000" cy="5143500"/>
          </a:xfrm>
          <a:prstGeom prst="rect">
            <a:avLst/>
          </a:prstGeom>
        </p:spPr>
      </p:pic>
      <p:sp>
        <p:nvSpPr>
          <p:cNvPr id="6" name="TextBox 5">
            <a:extLst>
              <a:ext uri="{FF2B5EF4-FFF2-40B4-BE49-F238E27FC236}">
                <a16:creationId xmlns:a16="http://schemas.microsoft.com/office/drawing/2014/main" id="{64FF6CC9-D9FA-E32E-825F-61EE76929243}"/>
              </a:ext>
            </a:extLst>
          </p:cNvPr>
          <p:cNvSpPr txBox="1"/>
          <p:nvPr/>
        </p:nvSpPr>
        <p:spPr>
          <a:xfrm>
            <a:off x="114662" y="73263"/>
            <a:ext cx="2531462" cy="707886"/>
          </a:xfrm>
          <a:prstGeom prst="rect">
            <a:avLst/>
          </a:prstGeom>
          <a:noFill/>
        </p:spPr>
        <p:txBody>
          <a:bodyPr wrap="none" rtlCol="0">
            <a:spAutoFit/>
          </a:bodyPr>
          <a:lstStyle/>
          <a:p>
            <a:r>
              <a:rPr lang="en-GB" sz="2000" b="1" dirty="0">
                <a:solidFill>
                  <a:schemeClr val="bg1"/>
                </a:solidFill>
                <a:latin typeface="+mn-lt"/>
                <a:ea typeface="Calibri" panose="020F0502020204030204" pitchFamily="34" charset="0"/>
                <a:cs typeface="Calibri" panose="020F0502020204030204" pitchFamily="34" charset="0"/>
              </a:rPr>
              <a:t>Overview of AAE </a:t>
            </a:r>
            <a:br>
              <a:rPr lang="en-GB" sz="2000" b="1" dirty="0">
                <a:solidFill>
                  <a:schemeClr val="bg1"/>
                </a:solidFill>
                <a:latin typeface="+mn-lt"/>
                <a:ea typeface="Calibri" panose="020F0502020204030204" pitchFamily="34" charset="0"/>
                <a:cs typeface="Calibri" panose="020F0502020204030204" pitchFamily="34" charset="0"/>
              </a:rPr>
            </a:br>
            <a:r>
              <a:rPr lang="en-GB" sz="2000" b="1" dirty="0">
                <a:solidFill>
                  <a:srgbClr val="D3BD28"/>
                </a:solidFill>
                <a:latin typeface="+mn-lt"/>
                <a:ea typeface="Calibri" panose="020F0502020204030204" pitchFamily="34" charset="0"/>
                <a:cs typeface="Calibri" panose="020F0502020204030204" pitchFamily="34" charset="0"/>
              </a:rPr>
              <a:t>Strategic</a:t>
            </a:r>
            <a:r>
              <a:rPr lang="en-GB" sz="2000" b="1" dirty="0">
                <a:solidFill>
                  <a:schemeClr val="bg1"/>
                </a:solidFill>
                <a:latin typeface="+mn-lt"/>
                <a:ea typeface="Calibri" panose="020F0502020204030204" pitchFamily="34" charset="0"/>
                <a:cs typeface="Calibri" panose="020F0502020204030204" pitchFamily="34" charset="0"/>
              </a:rPr>
              <a:t> </a:t>
            </a:r>
            <a:r>
              <a:rPr lang="en-GB" sz="2000" b="1" dirty="0">
                <a:solidFill>
                  <a:srgbClr val="D3BD28"/>
                </a:solidFill>
                <a:latin typeface="+mn-lt"/>
                <a:ea typeface="Calibri" panose="020F0502020204030204" pitchFamily="34" charset="0"/>
                <a:cs typeface="Calibri" panose="020F0502020204030204" pitchFamily="34" charset="0"/>
              </a:rPr>
              <a:t>Priorities</a:t>
            </a:r>
            <a:r>
              <a:rPr lang="en-GB" sz="2000" b="1" dirty="0">
                <a:solidFill>
                  <a:schemeClr val="bg1"/>
                </a:solidFill>
                <a:latin typeface="+mn-lt"/>
                <a:ea typeface="Calibri" panose="020F0502020204030204" pitchFamily="34" charset="0"/>
                <a:cs typeface="Calibri" panose="020F0502020204030204" pitchFamily="34" charset="0"/>
              </a:rPr>
              <a:t>.</a:t>
            </a:r>
          </a:p>
        </p:txBody>
      </p:sp>
      <p:sp>
        <p:nvSpPr>
          <p:cNvPr id="28" name="Isosceles Triangle 27">
            <a:extLst>
              <a:ext uri="{FF2B5EF4-FFF2-40B4-BE49-F238E27FC236}">
                <a16:creationId xmlns:a16="http://schemas.microsoft.com/office/drawing/2014/main" id="{2067E4DD-7CF3-675A-DBBF-574C2E74665B}"/>
              </a:ext>
            </a:extLst>
          </p:cNvPr>
          <p:cNvSpPr/>
          <p:nvPr/>
        </p:nvSpPr>
        <p:spPr bwMode="auto">
          <a:xfrm rot="10800000">
            <a:off x="8437904" y="1"/>
            <a:ext cx="706096" cy="5183256"/>
          </a:xfrm>
          <a:prstGeom prst="triangle">
            <a:avLst>
              <a:gd name="adj" fmla="val 0"/>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grpSp>
        <p:nvGrpSpPr>
          <p:cNvPr id="30" name="Group 29">
            <a:extLst>
              <a:ext uri="{FF2B5EF4-FFF2-40B4-BE49-F238E27FC236}">
                <a16:creationId xmlns:a16="http://schemas.microsoft.com/office/drawing/2014/main" id="{F2F3DBFA-C3A1-01C5-9C87-912222D74ABC}"/>
              </a:ext>
            </a:extLst>
          </p:cNvPr>
          <p:cNvGrpSpPr/>
          <p:nvPr/>
        </p:nvGrpSpPr>
        <p:grpSpPr>
          <a:xfrm>
            <a:off x="2295067" y="916563"/>
            <a:ext cx="1912530" cy="1867186"/>
            <a:chOff x="2615624" y="1289539"/>
            <a:chExt cx="1912530" cy="1867186"/>
          </a:xfrm>
        </p:grpSpPr>
        <p:sp>
          <p:nvSpPr>
            <p:cNvPr id="18" name="Oval 17">
              <a:extLst>
                <a:ext uri="{FF2B5EF4-FFF2-40B4-BE49-F238E27FC236}">
                  <a16:creationId xmlns:a16="http://schemas.microsoft.com/office/drawing/2014/main" id="{F4E67F86-EFDC-7C72-FC01-CB0CBAB79049}"/>
                </a:ext>
              </a:extLst>
            </p:cNvPr>
            <p:cNvSpPr/>
            <p:nvPr/>
          </p:nvSpPr>
          <p:spPr bwMode="auto">
            <a:xfrm>
              <a:off x="2987018" y="1289539"/>
              <a:ext cx="1169743" cy="1169743"/>
            </a:xfrm>
            <a:prstGeom prst="ellipse">
              <a:avLst/>
            </a:prstGeom>
            <a:solidFill>
              <a:srgbClr val="D3BD28"/>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050" b="1" i="0" u="none" strike="noStrike" cap="none" normalizeH="0" baseline="0">
                <a:ln>
                  <a:noFill/>
                </a:ln>
                <a:solidFill>
                  <a:srgbClr val="010028"/>
                </a:solidFill>
                <a:effectLst/>
                <a:latin typeface="Arial Bold" panose="020B0704020202020204" pitchFamily="34" charset="0"/>
                <a:cs typeface="Arial Bold" panose="020B0704020202020204" pitchFamily="34" charset="0"/>
              </a:endParaRPr>
            </a:p>
          </p:txBody>
        </p:sp>
        <p:sp>
          <p:nvSpPr>
            <p:cNvPr id="19" name="Rectangle: Rounded Corners 18">
              <a:extLst>
                <a:ext uri="{FF2B5EF4-FFF2-40B4-BE49-F238E27FC236}">
                  <a16:creationId xmlns:a16="http://schemas.microsoft.com/office/drawing/2014/main" id="{72A83F59-630D-9EE0-40AE-EBBEC4CF99AE}"/>
                </a:ext>
              </a:extLst>
            </p:cNvPr>
            <p:cNvSpPr/>
            <p:nvPr/>
          </p:nvSpPr>
          <p:spPr bwMode="auto">
            <a:xfrm>
              <a:off x="2615624" y="2268253"/>
              <a:ext cx="1912530" cy="888472"/>
            </a:xfrm>
            <a:prstGeom prst="roundRect">
              <a:avLst/>
            </a:prstGeom>
            <a:no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defTabSz="342900" eaLnBrk="1" fontAlgn="auto" hangingPunct="1">
                <a:spcBef>
                  <a:spcPts val="0"/>
                </a:spcBef>
                <a:spcAft>
                  <a:spcPts val="200"/>
                </a:spcAft>
                <a:defRPr/>
              </a:pPr>
              <a:r>
                <a:rPr lang="en-GB" sz="1100" b="1">
                  <a:solidFill>
                    <a:schemeClr val="bg1"/>
                  </a:solidFill>
                  <a:latin typeface="+mn-lt"/>
                  <a:ea typeface="Calibri" panose="020F0502020204030204" pitchFamily="34" charset="0"/>
                  <a:cs typeface="Calibri" panose="020F0502020204030204" pitchFamily="34" charset="0"/>
                </a:rPr>
                <a:t>Communication and Stakeholder Relations</a:t>
              </a:r>
              <a:endParaRPr lang="en-GB" sz="1100" b="1" noProof="0">
                <a:solidFill>
                  <a:schemeClr val="bg1"/>
                </a:solidFill>
                <a:latin typeface="+mn-lt"/>
                <a:ea typeface="Calibri" panose="020F0502020204030204" pitchFamily="34" charset="0"/>
                <a:cs typeface="Calibri" panose="020F0502020204030204" pitchFamily="34" charset="0"/>
              </a:endParaRPr>
            </a:p>
          </p:txBody>
        </p:sp>
        <p:pic>
          <p:nvPicPr>
            <p:cNvPr id="24" name="Graphic 23" descr="Social network outline">
              <a:extLst>
                <a:ext uri="{FF2B5EF4-FFF2-40B4-BE49-F238E27FC236}">
                  <a16:creationId xmlns:a16="http://schemas.microsoft.com/office/drawing/2014/main" id="{5990545E-4D34-BBA2-002B-3A59D0C3F97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2311" y="1402939"/>
              <a:ext cx="914400" cy="914400"/>
            </a:xfrm>
            <a:prstGeom prst="rect">
              <a:avLst/>
            </a:prstGeom>
          </p:spPr>
        </p:pic>
      </p:grpSp>
      <p:sp>
        <p:nvSpPr>
          <p:cNvPr id="44" name="Rectangle: Rounded Corners 43">
            <a:extLst>
              <a:ext uri="{FF2B5EF4-FFF2-40B4-BE49-F238E27FC236}">
                <a16:creationId xmlns:a16="http://schemas.microsoft.com/office/drawing/2014/main" id="{01A493A9-B347-4167-4A60-CB3E692CB019}"/>
              </a:ext>
            </a:extLst>
          </p:cNvPr>
          <p:cNvSpPr/>
          <p:nvPr/>
        </p:nvSpPr>
        <p:spPr bwMode="auto">
          <a:xfrm>
            <a:off x="2229941" y="2626492"/>
            <a:ext cx="2042783" cy="2354337"/>
          </a:xfrm>
          <a:prstGeom prst="roundRect">
            <a:avLst/>
          </a:prstGeom>
          <a:solidFill>
            <a:srgbClr val="0A81C4">
              <a:alpha val="6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171450" indent="-171450" defTabSz="342900" eaLnBrk="1" fontAlgn="auto" hangingPunct="1">
              <a:spcBef>
                <a:spcPts val="0"/>
              </a:spcBef>
              <a:spcAft>
                <a:spcPts val="400"/>
              </a:spcAft>
              <a:buFont typeface="Arial" panose="020B0604020202020204" pitchFamily="34" charset="0"/>
              <a:buChar char="•"/>
              <a:defRPr/>
            </a:pPr>
            <a:r>
              <a:rPr lang="en-GB" sz="1050" dirty="0">
                <a:solidFill>
                  <a:schemeClr val="bg1"/>
                </a:solidFill>
                <a:latin typeface="+mn-lt"/>
                <a:ea typeface="Calibri" panose="020F0502020204030204" pitchFamily="34" charset="0"/>
                <a:cs typeface="Calibri" panose="020F0502020204030204" pitchFamily="34" charset="0"/>
              </a:rPr>
              <a:t>Maintain our strong commitment for responding to European consultations in relevant topics.</a:t>
            </a:r>
          </a:p>
          <a:p>
            <a:pPr marL="171450" indent="-171450" defTabSz="342900" eaLnBrk="1" fontAlgn="auto" hangingPunct="1">
              <a:spcBef>
                <a:spcPts val="0"/>
              </a:spcBef>
              <a:spcAft>
                <a:spcPts val="400"/>
              </a:spcAft>
              <a:buFont typeface="Arial" panose="020B0604020202020204" pitchFamily="34" charset="0"/>
              <a:buChar char="•"/>
              <a:defRPr/>
            </a:pPr>
            <a:r>
              <a:rPr lang="en-GB" sz="1050" dirty="0">
                <a:solidFill>
                  <a:schemeClr val="bg1"/>
                </a:solidFill>
                <a:latin typeface="+mn-lt"/>
                <a:ea typeface="Calibri" panose="020F0502020204030204" pitchFamily="34" charset="0"/>
                <a:cs typeface="Calibri" panose="020F0502020204030204" pitchFamily="34" charset="0"/>
              </a:rPr>
              <a:t>In AI, pursue representation of the profession within the EU bodies that will advise the AI Board.</a:t>
            </a:r>
          </a:p>
          <a:p>
            <a:pPr marL="171450" indent="-171450" defTabSz="342900" eaLnBrk="1" fontAlgn="auto" hangingPunct="1">
              <a:spcBef>
                <a:spcPts val="0"/>
              </a:spcBef>
              <a:spcAft>
                <a:spcPts val="400"/>
              </a:spcAft>
              <a:buFont typeface="Arial" panose="020B0604020202020204" pitchFamily="34" charset="0"/>
              <a:buChar char="•"/>
              <a:defRPr/>
            </a:pPr>
            <a:r>
              <a:rPr lang="en-GB" sz="1050" dirty="0">
                <a:solidFill>
                  <a:schemeClr val="bg1"/>
                </a:solidFill>
                <a:latin typeface="+mn-lt"/>
                <a:ea typeface="Calibri" panose="020F0502020204030204" pitchFamily="34" charset="0"/>
                <a:cs typeface="Calibri" panose="020F0502020204030204" pitchFamily="34" charset="0"/>
              </a:rPr>
              <a:t>Maintain and enhance stakeholder relationships.</a:t>
            </a:r>
          </a:p>
          <a:p>
            <a:pPr marL="171450" indent="-171450" defTabSz="342900" eaLnBrk="1" fontAlgn="auto" hangingPunct="1">
              <a:spcBef>
                <a:spcPts val="0"/>
              </a:spcBef>
              <a:spcAft>
                <a:spcPts val="400"/>
              </a:spcAft>
              <a:buFont typeface="Arial" panose="020B0604020202020204" pitchFamily="34" charset="0"/>
              <a:buChar char="•"/>
              <a:defRPr/>
            </a:pPr>
            <a:r>
              <a:rPr lang="en-GB" sz="1050" dirty="0">
                <a:solidFill>
                  <a:schemeClr val="bg1"/>
                </a:solidFill>
                <a:latin typeface="+mn-lt"/>
                <a:ea typeface="Calibri" panose="020F0502020204030204" pitchFamily="34" charset="0"/>
                <a:cs typeface="Calibri" panose="020F0502020204030204" pitchFamily="34" charset="0"/>
              </a:rPr>
              <a:t>Maintain and enhance the development of AAE publications.</a:t>
            </a:r>
          </a:p>
        </p:txBody>
      </p:sp>
      <p:grpSp>
        <p:nvGrpSpPr>
          <p:cNvPr id="31" name="Group 30">
            <a:extLst>
              <a:ext uri="{FF2B5EF4-FFF2-40B4-BE49-F238E27FC236}">
                <a16:creationId xmlns:a16="http://schemas.microsoft.com/office/drawing/2014/main" id="{92B9B1FB-28F7-92EE-CF16-EFF210CA7D46}"/>
              </a:ext>
            </a:extLst>
          </p:cNvPr>
          <p:cNvGrpSpPr/>
          <p:nvPr/>
        </p:nvGrpSpPr>
        <p:grpSpPr>
          <a:xfrm>
            <a:off x="4407938" y="916563"/>
            <a:ext cx="1912530" cy="1867186"/>
            <a:chOff x="4630210" y="1289539"/>
            <a:chExt cx="1912530" cy="1867186"/>
          </a:xfrm>
        </p:grpSpPr>
        <p:sp>
          <p:nvSpPr>
            <p:cNvPr id="4" name="Oval 3">
              <a:extLst>
                <a:ext uri="{FF2B5EF4-FFF2-40B4-BE49-F238E27FC236}">
                  <a16:creationId xmlns:a16="http://schemas.microsoft.com/office/drawing/2014/main" id="{0B78F5C3-04C9-FCFB-5C07-0A1F88B1BCFC}"/>
                </a:ext>
              </a:extLst>
            </p:cNvPr>
            <p:cNvSpPr/>
            <p:nvPr/>
          </p:nvSpPr>
          <p:spPr bwMode="auto">
            <a:xfrm>
              <a:off x="5001604" y="1289539"/>
              <a:ext cx="1169743" cy="1169743"/>
            </a:xfrm>
            <a:prstGeom prst="ellipse">
              <a:avLst/>
            </a:prstGeom>
            <a:solidFill>
              <a:srgbClr val="D3BD28"/>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050" b="1" i="0" u="none" strike="noStrike" cap="none" normalizeH="0" baseline="0">
                <a:ln>
                  <a:noFill/>
                </a:ln>
                <a:solidFill>
                  <a:srgbClr val="010028"/>
                </a:solidFill>
                <a:effectLst/>
                <a:latin typeface="Arial Bold" panose="020B0704020202020204" pitchFamily="34" charset="0"/>
                <a:cs typeface="Arial Bold" panose="020B0704020202020204" pitchFamily="34" charset="0"/>
              </a:endParaRPr>
            </a:p>
          </p:txBody>
        </p:sp>
        <p:sp>
          <p:nvSpPr>
            <p:cNvPr id="7" name="Rectangle: Rounded Corners 6">
              <a:extLst>
                <a:ext uri="{FF2B5EF4-FFF2-40B4-BE49-F238E27FC236}">
                  <a16:creationId xmlns:a16="http://schemas.microsoft.com/office/drawing/2014/main" id="{BC1C0523-E249-89BC-EC8A-2CDE4630885D}"/>
                </a:ext>
              </a:extLst>
            </p:cNvPr>
            <p:cNvSpPr/>
            <p:nvPr/>
          </p:nvSpPr>
          <p:spPr bwMode="auto">
            <a:xfrm>
              <a:off x="4630210" y="2268253"/>
              <a:ext cx="1912530" cy="888472"/>
            </a:xfrm>
            <a:prstGeom prst="roundRect">
              <a:avLst/>
            </a:prstGeom>
            <a:no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defTabSz="342900" eaLnBrk="1" fontAlgn="auto" hangingPunct="1">
                <a:spcBef>
                  <a:spcPts val="0"/>
                </a:spcBef>
                <a:spcAft>
                  <a:spcPts val="200"/>
                </a:spcAft>
                <a:defRPr/>
              </a:pPr>
              <a:r>
                <a:rPr lang="en-GB" sz="1100" b="1">
                  <a:solidFill>
                    <a:schemeClr val="bg1"/>
                  </a:solidFill>
                  <a:latin typeface="+mn-lt"/>
                  <a:ea typeface="Calibri" panose="020F0502020204030204" pitchFamily="34" charset="0"/>
                  <a:cs typeface="Calibri" panose="020F0502020204030204" pitchFamily="34" charset="0"/>
                </a:rPr>
                <a:t>Professionalism </a:t>
              </a:r>
              <a:br>
                <a:rPr lang="en-GB" sz="1100" b="1">
                  <a:solidFill>
                    <a:schemeClr val="bg1"/>
                  </a:solidFill>
                  <a:latin typeface="+mn-lt"/>
                  <a:ea typeface="Calibri" panose="020F0502020204030204" pitchFamily="34" charset="0"/>
                  <a:cs typeface="Calibri" panose="020F0502020204030204" pitchFamily="34" charset="0"/>
                </a:rPr>
              </a:br>
              <a:r>
                <a:rPr lang="en-GB" sz="1100" b="1">
                  <a:solidFill>
                    <a:schemeClr val="bg1"/>
                  </a:solidFill>
                  <a:latin typeface="+mn-lt"/>
                  <a:ea typeface="Calibri" panose="020F0502020204030204" pitchFamily="34" charset="0"/>
                  <a:cs typeface="Calibri" panose="020F0502020204030204" pitchFamily="34" charset="0"/>
                </a:rPr>
                <a:t>and Education</a:t>
              </a:r>
              <a:endParaRPr lang="en-GB" sz="1100" b="1" noProof="0">
                <a:solidFill>
                  <a:schemeClr val="bg1"/>
                </a:solidFill>
                <a:latin typeface="+mn-lt"/>
                <a:ea typeface="Calibri" panose="020F0502020204030204" pitchFamily="34" charset="0"/>
                <a:cs typeface="Calibri" panose="020F0502020204030204" pitchFamily="34" charset="0"/>
              </a:endParaRPr>
            </a:p>
          </p:txBody>
        </p:sp>
        <p:pic>
          <p:nvPicPr>
            <p:cNvPr id="9" name="Graphic 8" descr="Open book outline">
              <a:extLst>
                <a:ext uri="{FF2B5EF4-FFF2-40B4-BE49-F238E27FC236}">
                  <a16:creationId xmlns:a16="http://schemas.microsoft.com/office/drawing/2014/main" id="{64FD83F0-84A6-76DA-D9DF-17A489A0989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138696" y="1417210"/>
              <a:ext cx="914400" cy="914400"/>
            </a:xfrm>
            <a:prstGeom prst="rect">
              <a:avLst/>
            </a:prstGeom>
          </p:spPr>
        </p:pic>
      </p:grpSp>
      <p:sp>
        <p:nvSpPr>
          <p:cNvPr id="45" name="Rectangle: Rounded Corners 44">
            <a:extLst>
              <a:ext uri="{FF2B5EF4-FFF2-40B4-BE49-F238E27FC236}">
                <a16:creationId xmlns:a16="http://schemas.microsoft.com/office/drawing/2014/main" id="{E9D52F7D-8A48-CEA4-00B9-1FB272BF5E32}"/>
              </a:ext>
            </a:extLst>
          </p:cNvPr>
          <p:cNvSpPr/>
          <p:nvPr/>
        </p:nvSpPr>
        <p:spPr bwMode="auto">
          <a:xfrm>
            <a:off x="4407938" y="2626492"/>
            <a:ext cx="1978052" cy="2354337"/>
          </a:xfrm>
          <a:prstGeom prst="roundRect">
            <a:avLst/>
          </a:prstGeom>
          <a:solidFill>
            <a:srgbClr val="0A81C4">
              <a:alpha val="6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228600" indent="-228600" defTabSz="342900" eaLnBrk="1" fontAlgn="auto" hangingPunct="1">
              <a:spcBef>
                <a:spcPts val="0"/>
              </a:spcBef>
              <a:spcAft>
                <a:spcPts val="600"/>
              </a:spcAft>
              <a:buFont typeface="Arial" panose="020B0604020202020204" pitchFamily="34" charset="0"/>
              <a:buChar char="•"/>
              <a:defRPr/>
            </a:pPr>
            <a:r>
              <a:rPr lang="en-GB" sz="1100" dirty="0">
                <a:solidFill>
                  <a:schemeClr val="bg1"/>
                </a:solidFill>
                <a:latin typeface="+mn-lt"/>
                <a:ea typeface="Calibri" panose="020F0502020204030204" pitchFamily="34" charset="0"/>
                <a:cs typeface="Calibri" panose="020F0502020204030204" pitchFamily="34" charset="0"/>
              </a:rPr>
              <a:t>Completed CPD compliance review.</a:t>
            </a:r>
          </a:p>
          <a:p>
            <a:pPr marL="228600" indent="-228600" defTabSz="342900" eaLnBrk="1" fontAlgn="auto" hangingPunct="1">
              <a:spcBef>
                <a:spcPts val="0"/>
              </a:spcBef>
              <a:spcAft>
                <a:spcPts val="600"/>
              </a:spcAft>
              <a:buFont typeface="Arial" panose="020B0604020202020204" pitchFamily="34" charset="0"/>
              <a:buChar char="•"/>
              <a:defRPr/>
            </a:pPr>
            <a:r>
              <a:rPr lang="en-GB" sz="1100" noProof="0" dirty="0">
                <a:solidFill>
                  <a:schemeClr val="bg1"/>
                </a:solidFill>
                <a:latin typeface="+mn-lt"/>
                <a:ea typeface="Calibri" panose="020F0502020204030204" pitchFamily="34" charset="0"/>
                <a:cs typeface="Calibri" panose="020F0502020204030204" pitchFamily="34" charset="0"/>
              </a:rPr>
              <a:t>Review the AAE Code of Professional Conduct</a:t>
            </a:r>
            <a:r>
              <a:rPr lang="en-GB" sz="1100" dirty="0">
                <a:solidFill>
                  <a:schemeClr val="bg1"/>
                </a:solidFill>
                <a:latin typeface="+mn-lt"/>
                <a:ea typeface="Calibri" panose="020F0502020204030204" pitchFamily="34" charset="0"/>
                <a:cs typeface="Calibri" panose="020F0502020204030204" pitchFamily="34" charset="0"/>
              </a:rPr>
              <a:t>.</a:t>
            </a:r>
          </a:p>
          <a:p>
            <a:pPr marL="228600" indent="-228600" defTabSz="342900" eaLnBrk="1" fontAlgn="auto" hangingPunct="1">
              <a:spcBef>
                <a:spcPts val="0"/>
              </a:spcBef>
              <a:spcAft>
                <a:spcPts val="600"/>
              </a:spcAft>
              <a:buFont typeface="Arial" panose="020B0604020202020204" pitchFamily="34" charset="0"/>
              <a:buChar char="•"/>
              <a:defRPr/>
            </a:pPr>
            <a:r>
              <a:rPr lang="en-US" sz="1100" dirty="0">
                <a:solidFill>
                  <a:schemeClr val="bg1"/>
                </a:solidFill>
                <a:latin typeface="+mn-lt"/>
                <a:ea typeface="Calibri" panose="020F0502020204030204" pitchFamily="34" charset="0"/>
                <a:cs typeface="Calibri" panose="020F0502020204030204" pitchFamily="34" charset="0"/>
              </a:rPr>
              <a:t>Young Actuary Initiative</a:t>
            </a:r>
            <a:r>
              <a:rPr lang="en-GB" sz="1100" noProof="0" dirty="0">
                <a:solidFill>
                  <a:schemeClr val="bg1"/>
                </a:solidFill>
                <a:latin typeface="+mn-lt"/>
                <a:ea typeface="Calibri" panose="020F0502020204030204" pitchFamily="34" charset="0"/>
                <a:cs typeface="Calibri" panose="020F0502020204030204" pitchFamily="34" charset="0"/>
              </a:rPr>
              <a:t>.</a:t>
            </a:r>
          </a:p>
          <a:p>
            <a:pPr marL="228600" indent="-228600" defTabSz="342900" eaLnBrk="1" fontAlgn="auto" hangingPunct="1">
              <a:spcBef>
                <a:spcPts val="0"/>
              </a:spcBef>
              <a:spcAft>
                <a:spcPts val="600"/>
              </a:spcAft>
              <a:buFont typeface="Arial" panose="020B0604020202020204" pitchFamily="34" charset="0"/>
              <a:buChar char="•"/>
              <a:defRPr/>
            </a:pPr>
            <a:r>
              <a:rPr lang="en-GB" sz="1100" dirty="0">
                <a:solidFill>
                  <a:schemeClr val="bg1"/>
                </a:solidFill>
                <a:latin typeface="+mn-lt"/>
                <a:ea typeface="Calibri" panose="020F0502020204030204" pitchFamily="34" charset="0"/>
                <a:cs typeface="Calibri" panose="020F0502020204030204" pitchFamily="34" charset="0"/>
              </a:rPr>
              <a:t>Education/Competency Framework.</a:t>
            </a:r>
            <a:endParaRPr lang="en-GB" sz="1100" noProof="0" dirty="0">
              <a:solidFill>
                <a:schemeClr val="bg1"/>
              </a:solidFill>
              <a:latin typeface="+mn-lt"/>
              <a:ea typeface="Calibri" panose="020F0502020204030204" pitchFamily="34" charset="0"/>
              <a:cs typeface="Calibri" panose="020F0502020204030204" pitchFamily="34" charset="0"/>
            </a:endParaRPr>
          </a:p>
        </p:txBody>
      </p:sp>
      <p:grpSp>
        <p:nvGrpSpPr>
          <p:cNvPr id="29" name="Group 28">
            <a:extLst>
              <a:ext uri="{FF2B5EF4-FFF2-40B4-BE49-F238E27FC236}">
                <a16:creationId xmlns:a16="http://schemas.microsoft.com/office/drawing/2014/main" id="{3B7CDAE8-6071-134C-7E7E-A1D90DFE7D14}"/>
              </a:ext>
            </a:extLst>
          </p:cNvPr>
          <p:cNvGrpSpPr/>
          <p:nvPr/>
        </p:nvGrpSpPr>
        <p:grpSpPr>
          <a:xfrm>
            <a:off x="182197" y="916563"/>
            <a:ext cx="1912530" cy="1867186"/>
            <a:chOff x="624861" y="1289539"/>
            <a:chExt cx="1912530" cy="1867186"/>
          </a:xfrm>
        </p:grpSpPr>
        <p:sp>
          <p:nvSpPr>
            <p:cNvPr id="12" name="Oval 11">
              <a:extLst>
                <a:ext uri="{FF2B5EF4-FFF2-40B4-BE49-F238E27FC236}">
                  <a16:creationId xmlns:a16="http://schemas.microsoft.com/office/drawing/2014/main" id="{F0C1BD4B-722E-032A-0866-ECB833077AA6}"/>
                </a:ext>
              </a:extLst>
            </p:cNvPr>
            <p:cNvSpPr/>
            <p:nvPr/>
          </p:nvSpPr>
          <p:spPr bwMode="auto">
            <a:xfrm>
              <a:off x="996255" y="1289539"/>
              <a:ext cx="1169743" cy="1169743"/>
            </a:xfrm>
            <a:prstGeom prst="ellipse">
              <a:avLst/>
            </a:prstGeom>
            <a:solidFill>
              <a:srgbClr val="D3BD28"/>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050" b="1" i="0" u="none" strike="noStrike" cap="none" normalizeH="0" baseline="0">
                <a:ln>
                  <a:noFill/>
                </a:ln>
                <a:solidFill>
                  <a:srgbClr val="010028"/>
                </a:solidFill>
                <a:effectLst/>
                <a:latin typeface="Arial Bold" panose="020B0704020202020204" pitchFamily="34" charset="0"/>
                <a:cs typeface="Arial Bold" panose="020B0704020202020204" pitchFamily="34" charset="0"/>
              </a:endParaRPr>
            </a:p>
          </p:txBody>
        </p:sp>
        <p:sp>
          <p:nvSpPr>
            <p:cNvPr id="2" name="Rectangle: Rounded Corners 1">
              <a:extLst>
                <a:ext uri="{FF2B5EF4-FFF2-40B4-BE49-F238E27FC236}">
                  <a16:creationId xmlns:a16="http://schemas.microsoft.com/office/drawing/2014/main" id="{4CBCF603-8E3D-1292-F5DC-7A5AA3CA0C83}"/>
                </a:ext>
              </a:extLst>
            </p:cNvPr>
            <p:cNvSpPr/>
            <p:nvPr/>
          </p:nvSpPr>
          <p:spPr bwMode="auto">
            <a:xfrm>
              <a:off x="624861" y="2268253"/>
              <a:ext cx="1912530" cy="888472"/>
            </a:xfrm>
            <a:prstGeom prst="roundRect">
              <a:avLst/>
            </a:prstGeom>
            <a:no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defTabSz="342900" eaLnBrk="1" fontAlgn="auto" hangingPunct="1">
                <a:spcBef>
                  <a:spcPts val="0"/>
                </a:spcBef>
                <a:spcAft>
                  <a:spcPts val="200"/>
                </a:spcAft>
                <a:defRPr/>
              </a:pPr>
              <a:r>
                <a:rPr lang="en-GB" sz="1100" b="1">
                  <a:solidFill>
                    <a:schemeClr val="bg1"/>
                  </a:solidFill>
                  <a:latin typeface="+mn-lt"/>
                  <a:ea typeface="Calibri" panose="020F0502020204030204" pitchFamily="34" charset="0"/>
                  <a:cs typeface="Calibri" panose="020F0502020204030204" pitchFamily="34" charset="0"/>
                </a:rPr>
                <a:t>Development of the Actuarial Profession</a:t>
              </a:r>
              <a:endParaRPr lang="en-GB" sz="1100" b="1" noProof="0">
                <a:solidFill>
                  <a:schemeClr val="bg1"/>
                </a:solidFill>
                <a:latin typeface="+mn-lt"/>
                <a:ea typeface="Calibri" panose="020F0502020204030204" pitchFamily="34" charset="0"/>
                <a:cs typeface="Calibri" panose="020F0502020204030204" pitchFamily="34" charset="0"/>
              </a:endParaRPr>
            </a:p>
          </p:txBody>
        </p:sp>
        <p:pic>
          <p:nvPicPr>
            <p:cNvPr id="14" name="Graphic 13" descr="Business Growth outline">
              <a:extLst>
                <a:ext uri="{FF2B5EF4-FFF2-40B4-BE49-F238E27FC236}">
                  <a16:creationId xmlns:a16="http://schemas.microsoft.com/office/drawing/2014/main" id="{5151B4D0-5242-B7D6-5AC6-98ADF196D66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31608" y="1504003"/>
              <a:ext cx="813336" cy="813336"/>
            </a:xfrm>
            <a:prstGeom prst="rect">
              <a:avLst/>
            </a:prstGeom>
          </p:spPr>
        </p:pic>
      </p:grpSp>
      <p:sp>
        <p:nvSpPr>
          <p:cNvPr id="39" name="Rectangle: Rounded Corners 38">
            <a:extLst>
              <a:ext uri="{FF2B5EF4-FFF2-40B4-BE49-F238E27FC236}">
                <a16:creationId xmlns:a16="http://schemas.microsoft.com/office/drawing/2014/main" id="{27CDEBA9-BA79-FB5D-BBAA-020820A1448D}"/>
              </a:ext>
            </a:extLst>
          </p:cNvPr>
          <p:cNvSpPr/>
          <p:nvPr/>
        </p:nvSpPr>
        <p:spPr bwMode="auto">
          <a:xfrm>
            <a:off x="182197" y="2626492"/>
            <a:ext cx="1912530" cy="2354337"/>
          </a:xfrm>
          <a:prstGeom prst="roundRect">
            <a:avLst/>
          </a:prstGeom>
          <a:solidFill>
            <a:srgbClr val="0A81C4">
              <a:alpha val="6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228600" indent="-228600" defTabSz="342900" eaLnBrk="1" fontAlgn="auto" hangingPunct="1">
              <a:spcBef>
                <a:spcPts val="0"/>
              </a:spcBef>
              <a:spcAft>
                <a:spcPts val="400"/>
              </a:spcAft>
              <a:buFont typeface="Arial" panose="020B0604020202020204" pitchFamily="34" charset="0"/>
              <a:buChar char="•"/>
              <a:defRPr/>
            </a:pPr>
            <a:r>
              <a:rPr lang="en-GB" sz="1050" noProof="0" dirty="0">
                <a:solidFill>
                  <a:schemeClr val="bg1"/>
                </a:solidFill>
                <a:latin typeface="+mn-lt"/>
                <a:ea typeface="Calibri" panose="020F0502020204030204" pitchFamily="34" charset="0"/>
                <a:cs typeface="Calibri" panose="020F0502020204030204" pitchFamily="34" charset="0"/>
              </a:rPr>
              <a:t>Continue developing the profession in wider fields</a:t>
            </a:r>
            <a:r>
              <a:rPr lang="en-GB" sz="1050" dirty="0">
                <a:solidFill>
                  <a:schemeClr val="bg1"/>
                </a:solidFill>
                <a:latin typeface="+mn-lt"/>
                <a:ea typeface="Calibri" panose="020F0502020204030204" pitchFamily="34" charset="0"/>
                <a:cs typeface="Calibri" panose="020F0502020204030204" pitchFamily="34" charset="0"/>
              </a:rPr>
              <a:t>: </a:t>
            </a:r>
            <a:r>
              <a:rPr lang="en-GB" sz="1050" noProof="0" dirty="0">
                <a:solidFill>
                  <a:schemeClr val="bg1"/>
                </a:solidFill>
                <a:latin typeface="+mn-lt"/>
                <a:ea typeface="Calibri" panose="020F0502020204030204" pitchFamily="34" charset="0"/>
                <a:cs typeface="Calibri" panose="020F0502020204030204" pitchFamily="34" charset="0"/>
              </a:rPr>
              <a:t>AI, Sustainability, Consumer Protection, and other areas.</a:t>
            </a:r>
          </a:p>
          <a:p>
            <a:pPr marL="228600" indent="-228600" defTabSz="342900" eaLnBrk="1" fontAlgn="auto" hangingPunct="1">
              <a:spcBef>
                <a:spcPts val="0"/>
              </a:spcBef>
              <a:spcAft>
                <a:spcPts val="400"/>
              </a:spcAft>
              <a:buFont typeface="Arial" panose="020B0604020202020204" pitchFamily="34" charset="0"/>
              <a:buChar char="•"/>
              <a:defRPr/>
            </a:pPr>
            <a:r>
              <a:rPr lang="en-GB" sz="1050" dirty="0">
                <a:solidFill>
                  <a:schemeClr val="bg1"/>
                </a:solidFill>
                <a:latin typeface="+mn-lt"/>
                <a:ea typeface="Calibri" panose="020F0502020204030204" pitchFamily="34" charset="0"/>
                <a:cs typeface="Calibri" panose="020F0502020204030204" pitchFamily="34" charset="0"/>
              </a:rPr>
              <a:t>Maintain the strong standing of the profession in traditional areas.</a:t>
            </a:r>
          </a:p>
          <a:p>
            <a:pPr marL="228600" indent="-228600" defTabSz="342900" eaLnBrk="1" fontAlgn="auto" hangingPunct="1">
              <a:spcBef>
                <a:spcPts val="0"/>
              </a:spcBef>
              <a:spcAft>
                <a:spcPts val="400"/>
              </a:spcAft>
              <a:buFont typeface="Arial" panose="020B0604020202020204" pitchFamily="34" charset="0"/>
              <a:buChar char="•"/>
              <a:defRPr/>
            </a:pPr>
            <a:r>
              <a:rPr lang="en-GB" sz="1050" dirty="0">
                <a:solidFill>
                  <a:schemeClr val="bg1"/>
                </a:solidFill>
                <a:latin typeface="+mn-lt"/>
                <a:ea typeface="Calibri" panose="020F0502020204030204" pitchFamily="34" charset="0"/>
                <a:cs typeface="Calibri" panose="020F0502020204030204" pitchFamily="34" charset="0"/>
              </a:rPr>
              <a:t>Play a prominent role in the review of Solvency II &amp; IORP II.</a:t>
            </a:r>
            <a:endParaRPr lang="en-GB" sz="1050" noProof="0" dirty="0">
              <a:solidFill>
                <a:schemeClr val="bg1"/>
              </a:solidFill>
              <a:latin typeface="+mn-lt"/>
              <a:ea typeface="Calibri" panose="020F0502020204030204" pitchFamily="34" charset="0"/>
              <a:cs typeface="Calibri" panose="020F0502020204030204" pitchFamily="34" charset="0"/>
            </a:endParaRPr>
          </a:p>
        </p:txBody>
      </p:sp>
      <p:grpSp>
        <p:nvGrpSpPr>
          <p:cNvPr id="38" name="Group 37">
            <a:extLst>
              <a:ext uri="{FF2B5EF4-FFF2-40B4-BE49-F238E27FC236}">
                <a16:creationId xmlns:a16="http://schemas.microsoft.com/office/drawing/2014/main" id="{222E429C-F3DA-AF68-3FF8-5A5BC843480E}"/>
              </a:ext>
            </a:extLst>
          </p:cNvPr>
          <p:cNvGrpSpPr/>
          <p:nvPr/>
        </p:nvGrpSpPr>
        <p:grpSpPr>
          <a:xfrm>
            <a:off x="6535194" y="916563"/>
            <a:ext cx="1912530" cy="1867186"/>
            <a:chOff x="6745254" y="1171944"/>
            <a:chExt cx="1912530" cy="1867186"/>
          </a:xfrm>
        </p:grpSpPr>
        <p:grpSp>
          <p:nvGrpSpPr>
            <p:cNvPr id="32" name="Group 31">
              <a:extLst>
                <a:ext uri="{FF2B5EF4-FFF2-40B4-BE49-F238E27FC236}">
                  <a16:creationId xmlns:a16="http://schemas.microsoft.com/office/drawing/2014/main" id="{2D7855A0-2B79-4C8F-524B-54F6A96F3A8C}"/>
                </a:ext>
              </a:extLst>
            </p:cNvPr>
            <p:cNvGrpSpPr/>
            <p:nvPr/>
          </p:nvGrpSpPr>
          <p:grpSpPr>
            <a:xfrm>
              <a:off x="6745254" y="1171944"/>
              <a:ext cx="1912530" cy="1867186"/>
              <a:chOff x="6701408" y="1289539"/>
              <a:chExt cx="1912530" cy="1867186"/>
            </a:xfrm>
          </p:grpSpPr>
          <p:sp>
            <p:nvSpPr>
              <p:cNvPr id="25" name="Oval 24">
                <a:extLst>
                  <a:ext uri="{FF2B5EF4-FFF2-40B4-BE49-F238E27FC236}">
                    <a16:creationId xmlns:a16="http://schemas.microsoft.com/office/drawing/2014/main" id="{F21E11C6-10A9-04B9-11DB-8B1AA94EF02F}"/>
                  </a:ext>
                </a:extLst>
              </p:cNvPr>
              <p:cNvSpPr/>
              <p:nvPr/>
            </p:nvSpPr>
            <p:spPr bwMode="auto">
              <a:xfrm>
                <a:off x="7072802" y="1289539"/>
                <a:ext cx="1169743" cy="1169743"/>
              </a:xfrm>
              <a:prstGeom prst="ellipse">
                <a:avLst/>
              </a:prstGeom>
              <a:solidFill>
                <a:srgbClr val="D3BD28"/>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050" b="1" i="0" u="none" strike="noStrike" cap="none" normalizeH="0" baseline="0">
                  <a:ln>
                    <a:noFill/>
                  </a:ln>
                  <a:solidFill>
                    <a:srgbClr val="010028"/>
                  </a:solidFill>
                  <a:effectLst/>
                  <a:latin typeface="Arial Bold" panose="020B0704020202020204" pitchFamily="34" charset="0"/>
                  <a:cs typeface="Arial Bold" panose="020B0704020202020204" pitchFamily="34" charset="0"/>
                </a:endParaRPr>
              </a:p>
            </p:txBody>
          </p:sp>
          <p:sp>
            <p:nvSpPr>
              <p:cNvPr id="26" name="Rectangle: Rounded Corners 25">
                <a:extLst>
                  <a:ext uri="{FF2B5EF4-FFF2-40B4-BE49-F238E27FC236}">
                    <a16:creationId xmlns:a16="http://schemas.microsoft.com/office/drawing/2014/main" id="{33E624BA-3799-86AF-D451-0ABD7EF60664}"/>
                  </a:ext>
                </a:extLst>
              </p:cNvPr>
              <p:cNvSpPr/>
              <p:nvPr/>
            </p:nvSpPr>
            <p:spPr bwMode="auto">
              <a:xfrm>
                <a:off x="6701408" y="2268253"/>
                <a:ext cx="1912530" cy="888472"/>
              </a:xfrm>
              <a:prstGeom prst="roundRect">
                <a:avLst/>
              </a:prstGeom>
              <a:no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defTabSz="342900" eaLnBrk="1" fontAlgn="auto" hangingPunct="1">
                  <a:spcBef>
                    <a:spcPts val="0"/>
                  </a:spcBef>
                  <a:spcAft>
                    <a:spcPts val="200"/>
                  </a:spcAft>
                  <a:defRPr/>
                </a:pPr>
                <a:r>
                  <a:rPr lang="en-GB" sz="1100" b="1">
                    <a:solidFill>
                      <a:schemeClr val="bg1"/>
                    </a:solidFill>
                    <a:latin typeface="+mn-lt"/>
                    <a:ea typeface="Calibri" panose="020F0502020204030204" pitchFamily="34" charset="0"/>
                    <a:cs typeface="Calibri" panose="020F0502020204030204" pitchFamily="34" charset="0"/>
                  </a:rPr>
                  <a:t>AAE Operations</a:t>
                </a:r>
                <a:endParaRPr lang="en-GB" sz="1100" b="1" noProof="0">
                  <a:solidFill>
                    <a:schemeClr val="bg1"/>
                  </a:solidFill>
                  <a:latin typeface="+mn-lt"/>
                  <a:ea typeface="Calibri" panose="020F0502020204030204" pitchFamily="34" charset="0"/>
                  <a:cs typeface="Calibri" panose="020F0502020204030204" pitchFamily="34" charset="0"/>
                </a:endParaRPr>
              </a:p>
            </p:txBody>
          </p:sp>
        </p:grpSp>
        <p:pic>
          <p:nvPicPr>
            <p:cNvPr id="37" name="Graphic 36" descr="Mortgage outline">
              <a:extLst>
                <a:ext uri="{FF2B5EF4-FFF2-40B4-BE49-F238E27FC236}">
                  <a16:creationId xmlns:a16="http://schemas.microsoft.com/office/drawing/2014/main" id="{84143841-AB5B-EA1C-A784-B13881428D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244319" y="1255308"/>
              <a:ext cx="914400" cy="914400"/>
            </a:xfrm>
            <a:prstGeom prst="rect">
              <a:avLst/>
            </a:prstGeom>
          </p:spPr>
        </p:pic>
      </p:grpSp>
      <p:sp>
        <p:nvSpPr>
          <p:cNvPr id="46" name="Rectangle: Rounded Corners 45">
            <a:extLst>
              <a:ext uri="{FF2B5EF4-FFF2-40B4-BE49-F238E27FC236}">
                <a16:creationId xmlns:a16="http://schemas.microsoft.com/office/drawing/2014/main" id="{7A7A6F3D-6755-5E77-8B43-C743CB3F3CD5}"/>
              </a:ext>
            </a:extLst>
          </p:cNvPr>
          <p:cNvSpPr/>
          <p:nvPr/>
        </p:nvSpPr>
        <p:spPr bwMode="auto">
          <a:xfrm>
            <a:off x="6535194" y="2626492"/>
            <a:ext cx="2072092" cy="2354337"/>
          </a:xfrm>
          <a:prstGeom prst="roundRect">
            <a:avLst/>
          </a:prstGeom>
          <a:solidFill>
            <a:srgbClr val="0A81C4">
              <a:alpha val="6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228600" indent="-228600" defTabSz="342900" eaLnBrk="1" fontAlgn="auto" hangingPunct="1">
              <a:spcBef>
                <a:spcPts val="0"/>
              </a:spcBef>
              <a:spcAft>
                <a:spcPts val="600"/>
              </a:spcAft>
              <a:buFont typeface="Arial" panose="020B0604020202020204" pitchFamily="34" charset="0"/>
              <a:buChar char="•"/>
              <a:defRPr/>
            </a:pPr>
            <a:r>
              <a:rPr lang="en-GB" sz="1100" dirty="0">
                <a:solidFill>
                  <a:schemeClr val="bg1"/>
                </a:solidFill>
                <a:latin typeface="+mn-lt"/>
                <a:ea typeface="Calibri" panose="020F0502020204030204" pitchFamily="34" charset="0"/>
                <a:cs typeface="Calibri" panose="020F0502020204030204" pitchFamily="34" charset="0"/>
              </a:rPr>
              <a:t>Review of the </a:t>
            </a:r>
            <a:br>
              <a:rPr lang="en-GB" sz="1100" dirty="0">
                <a:solidFill>
                  <a:schemeClr val="bg1"/>
                </a:solidFill>
                <a:latin typeface="+mn-lt"/>
                <a:ea typeface="Calibri" panose="020F0502020204030204" pitchFamily="34" charset="0"/>
                <a:cs typeface="Calibri" panose="020F0502020204030204" pitchFamily="34" charset="0"/>
              </a:rPr>
            </a:br>
            <a:r>
              <a:rPr lang="en-GB" sz="1100" dirty="0">
                <a:solidFill>
                  <a:schemeClr val="bg1"/>
                </a:solidFill>
                <a:latin typeface="+mn-lt"/>
                <a:ea typeface="Calibri" panose="020F0502020204030204" pitchFamily="34" charset="0"/>
                <a:cs typeface="Calibri" panose="020F0502020204030204" pitchFamily="34" charset="0"/>
              </a:rPr>
              <a:t>AAE Statutes.</a:t>
            </a:r>
          </a:p>
          <a:p>
            <a:pPr marL="228600" indent="-228600" defTabSz="342900" eaLnBrk="1" fontAlgn="auto" hangingPunct="1">
              <a:spcBef>
                <a:spcPts val="0"/>
              </a:spcBef>
              <a:spcAft>
                <a:spcPts val="600"/>
              </a:spcAft>
              <a:buFont typeface="Arial" panose="020B0604020202020204" pitchFamily="34" charset="0"/>
              <a:buChar char="•"/>
              <a:defRPr/>
            </a:pPr>
            <a:r>
              <a:rPr lang="en-GB" sz="1100" dirty="0">
                <a:solidFill>
                  <a:schemeClr val="bg1"/>
                </a:solidFill>
                <a:latin typeface="+mn-lt"/>
                <a:ea typeface="Calibri" panose="020F0502020204030204" pitchFamily="34" charset="0"/>
                <a:cs typeface="Calibri" panose="020F0502020204030204" pitchFamily="34" charset="0"/>
              </a:rPr>
              <a:t>Review of the AAE Target Operating Model.</a:t>
            </a:r>
            <a:endParaRPr lang="en-GB" sz="1100" noProof="0" dirty="0">
              <a:solidFill>
                <a:schemeClr val="bg1"/>
              </a:solidFill>
              <a:latin typeface="+mn-lt"/>
              <a:ea typeface="Calibri" panose="020F0502020204030204" pitchFamily="34" charset="0"/>
              <a:cs typeface="Calibri" panose="020F0502020204030204" pitchFamily="34" charset="0"/>
            </a:endParaRPr>
          </a:p>
          <a:p>
            <a:pPr marL="228600" indent="-228600" defTabSz="342900" eaLnBrk="1" fontAlgn="auto" hangingPunct="1">
              <a:spcBef>
                <a:spcPts val="0"/>
              </a:spcBef>
              <a:spcAft>
                <a:spcPts val="600"/>
              </a:spcAft>
              <a:buFont typeface="Arial" panose="020B0604020202020204" pitchFamily="34" charset="0"/>
              <a:buChar char="•"/>
              <a:defRPr/>
            </a:pPr>
            <a:r>
              <a:rPr lang="en-GB" sz="1100" dirty="0">
                <a:solidFill>
                  <a:schemeClr val="bg1"/>
                </a:solidFill>
                <a:latin typeface="+mn-lt"/>
                <a:ea typeface="Calibri" panose="020F0502020204030204" pitchFamily="34" charset="0"/>
                <a:cs typeface="Calibri" panose="020F0502020204030204" pitchFamily="34" charset="0"/>
              </a:rPr>
              <a:t>Finalised the AAE Publications Process.</a:t>
            </a:r>
          </a:p>
          <a:p>
            <a:pPr marL="228600" indent="-228600" defTabSz="342900" eaLnBrk="1" fontAlgn="auto" hangingPunct="1">
              <a:spcBef>
                <a:spcPts val="0"/>
              </a:spcBef>
              <a:spcAft>
                <a:spcPts val="600"/>
              </a:spcAft>
              <a:buFont typeface="Arial" panose="020B0604020202020204" pitchFamily="34" charset="0"/>
              <a:buChar char="•"/>
              <a:defRPr/>
            </a:pPr>
            <a:r>
              <a:rPr lang="en-GB" sz="1100" dirty="0">
                <a:solidFill>
                  <a:schemeClr val="bg1"/>
                </a:solidFill>
                <a:latin typeface="+mn-lt"/>
                <a:ea typeface="Calibri" panose="020F0502020204030204" pitchFamily="34" charset="0"/>
                <a:cs typeface="Calibri" panose="020F0502020204030204" pitchFamily="34" charset="0"/>
              </a:rPr>
              <a:t>Complete the review of AAE’s </a:t>
            </a:r>
            <a:r>
              <a:rPr lang="en-GB" sz="1100" noProof="0" dirty="0">
                <a:solidFill>
                  <a:schemeClr val="bg1"/>
                </a:solidFill>
                <a:latin typeface="+mn-lt"/>
                <a:ea typeface="Calibri" panose="020F0502020204030204" pitchFamily="34" charset="0"/>
                <a:cs typeface="Calibri" panose="020F0502020204030204" pitchFamily="34" charset="0"/>
              </a:rPr>
              <a:t>Own Sustainability.</a:t>
            </a:r>
          </a:p>
        </p:txBody>
      </p:sp>
      <p:pic>
        <p:nvPicPr>
          <p:cNvPr id="5" name="Picture 2" descr="3D location pin png sticker, | Free PNG Sticker - rawpixel">
            <a:extLst>
              <a:ext uri="{FF2B5EF4-FFF2-40B4-BE49-F238E27FC236}">
                <a16:creationId xmlns:a16="http://schemas.microsoft.com/office/drawing/2014/main" id="{B742364F-3DF8-FDCB-3378-7F5F2BC4A798}"/>
              </a:ext>
            </a:extLst>
          </p:cNvPr>
          <p:cNvPicPr>
            <a:picLocks noChangeAspect="1" noChangeArrowheads="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665901" y="1909895"/>
            <a:ext cx="347663" cy="347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5776654"/>
      </p:ext>
    </p:extLst>
  </p:cSld>
  <p:clrMapOvr>
    <a:masterClrMapping/>
  </p:clrMapOvr>
  <mc:AlternateContent xmlns:mc="http://schemas.openxmlformats.org/markup-compatibility/2006" xmlns:p14="http://schemas.microsoft.com/office/powerpoint/2010/main">
    <mc:Choice Requires="p14">
      <p:transition spd="slow" p14:dur="2000">
        <p:push dir="r"/>
      </p:transition>
    </mc:Choice>
    <mc:Fallback xmlns="">
      <p:transition spd="slow">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250"/>
                                        <p:tgtEl>
                                          <p:spTgt spid="5"/>
                                        </p:tgtEl>
                                      </p:cBhvr>
                                    </p:animEffect>
                                    <p:anim calcmode="lin" valueType="num">
                                      <p:cBhvr>
                                        <p:cTn id="8" dur="1250" fill="hold"/>
                                        <p:tgtEl>
                                          <p:spTgt spid="5"/>
                                        </p:tgtEl>
                                        <p:attrNameLst>
                                          <p:attrName>ppt_w</p:attrName>
                                        </p:attrNameLst>
                                      </p:cBhvr>
                                      <p:tavLst>
                                        <p:tav tm="0" fmla="#ppt_w*sin(2.5*pi*$)">
                                          <p:val>
                                            <p:fltVal val="0"/>
                                          </p:val>
                                        </p:tav>
                                        <p:tav tm="100000">
                                          <p:val>
                                            <p:fltVal val="1"/>
                                          </p:val>
                                        </p:tav>
                                      </p:tavLst>
                                    </p:anim>
                                    <p:anim calcmode="lin" valueType="num">
                                      <p:cBhvr>
                                        <p:cTn id="9" dur="125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1000" fill="hold"/>
                                        <p:tgtEl>
                                          <p:spTgt spid="38"/>
                                        </p:tgtEl>
                                        <p:attrNameLst>
                                          <p:attrName>ppt_x</p:attrName>
                                        </p:attrNameLst>
                                      </p:cBhvr>
                                      <p:tavLst>
                                        <p:tav tm="0">
                                          <p:val>
                                            <p:strVal val="1+#ppt_w/2"/>
                                          </p:val>
                                        </p:tav>
                                        <p:tav tm="100000">
                                          <p:val>
                                            <p:strVal val="#ppt_x"/>
                                          </p:val>
                                        </p:tav>
                                      </p:tavLst>
                                    </p:anim>
                                    <p:anim calcmode="lin" valueType="num">
                                      <p:cBhvr additive="base">
                                        <p:cTn id="15" dur="1000" fill="hold"/>
                                        <p:tgtEl>
                                          <p:spTgt spid="3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1000" fill="hold"/>
                                        <p:tgtEl>
                                          <p:spTgt spid="31"/>
                                        </p:tgtEl>
                                        <p:attrNameLst>
                                          <p:attrName>ppt_x</p:attrName>
                                        </p:attrNameLst>
                                      </p:cBhvr>
                                      <p:tavLst>
                                        <p:tav tm="0">
                                          <p:val>
                                            <p:strVal val="1+#ppt_w/2"/>
                                          </p:val>
                                        </p:tav>
                                        <p:tav tm="100000">
                                          <p:val>
                                            <p:strVal val="#ppt_x"/>
                                          </p:val>
                                        </p:tav>
                                      </p:tavLst>
                                    </p:anim>
                                    <p:anim calcmode="lin" valueType="num">
                                      <p:cBhvr additive="base">
                                        <p:cTn id="19" dur="1000" fill="hold"/>
                                        <p:tgtEl>
                                          <p:spTgt spid="31"/>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1000" fill="hold"/>
                                        <p:tgtEl>
                                          <p:spTgt spid="30"/>
                                        </p:tgtEl>
                                        <p:attrNameLst>
                                          <p:attrName>ppt_x</p:attrName>
                                        </p:attrNameLst>
                                      </p:cBhvr>
                                      <p:tavLst>
                                        <p:tav tm="0">
                                          <p:val>
                                            <p:strVal val="1+#ppt_w/2"/>
                                          </p:val>
                                        </p:tav>
                                        <p:tav tm="100000">
                                          <p:val>
                                            <p:strVal val="#ppt_x"/>
                                          </p:val>
                                        </p:tav>
                                      </p:tavLst>
                                    </p:anim>
                                    <p:anim calcmode="lin" valueType="num">
                                      <p:cBhvr additive="base">
                                        <p:cTn id="23" dur="10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1000" fill="hold"/>
                                        <p:tgtEl>
                                          <p:spTgt spid="29"/>
                                        </p:tgtEl>
                                        <p:attrNameLst>
                                          <p:attrName>ppt_x</p:attrName>
                                        </p:attrNameLst>
                                      </p:cBhvr>
                                      <p:tavLst>
                                        <p:tav tm="0">
                                          <p:val>
                                            <p:strVal val="1+#ppt_w/2"/>
                                          </p:val>
                                        </p:tav>
                                        <p:tav tm="100000">
                                          <p:val>
                                            <p:strVal val="#ppt_x"/>
                                          </p:val>
                                        </p:tav>
                                      </p:tavLst>
                                    </p:anim>
                                    <p:anim calcmode="lin" valueType="num">
                                      <p:cBhvr additive="base">
                                        <p:cTn id="27" dur="10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750" fill="hold"/>
                                        <p:tgtEl>
                                          <p:spTgt spid="28"/>
                                        </p:tgtEl>
                                        <p:attrNameLst>
                                          <p:attrName>ppt_x</p:attrName>
                                        </p:attrNameLst>
                                      </p:cBhvr>
                                      <p:tavLst>
                                        <p:tav tm="0">
                                          <p:val>
                                            <p:strVal val="1+#ppt_w/2"/>
                                          </p:val>
                                        </p:tav>
                                        <p:tav tm="100000">
                                          <p:val>
                                            <p:strVal val="#ppt_x"/>
                                          </p:val>
                                        </p:tav>
                                      </p:tavLst>
                                    </p:anim>
                                    <p:anim calcmode="lin" valueType="num">
                                      <p:cBhvr additive="base">
                                        <p:cTn id="31" dur="7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4" grpId="0" animBg="1"/>
      <p:bldP spid="45" grpId="0" animBg="1"/>
      <p:bldP spid="39" grpId="0" animBg="1"/>
      <p:bldP spid="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B321461-F21C-0A97-100C-B47A795A9DCC}"/>
              </a:ext>
            </a:extLst>
          </p:cNvPr>
          <p:cNvSpPr>
            <a:spLocks noGrp="1"/>
          </p:cNvSpPr>
          <p:nvPr>
            <p:ph type="subTitle" idx="1"/>
          </p:nvPr>
        </p:nvSpPr>
        <p:spPr>
          <a:xfrm>
            <a:off x="1050923" y="2719896"/>
            <a:ext cx="7006795" cy="344710"/>
          </a:xfrm>
        </p:spPr>
        <p:txBody>
          <a:bodyPr/>
          <a:lstStyle/>
          <a:p>
            <a:r>
              <a:rPr lang="en-GB" dirty="0"/>
              <a:t>Actuarial Association of Europe</a:t>
            </a:r>
          </a:p>
        </p:txBody>
      </p:sp>
      <p:sp>
        <p:nvSpPr>
          <p:cNvPr id="2" name="Title 1">
            <a:extLst>
              <a:ext uri="{FF2B5EF4-FFF2-40B4-BE49-F238E27FC236}">
                <a16:creationId xmlns:a16="http://schemas.microsoft.com/office/drawing/2014/main" id="{7C184688-7BBE-DA19-791C-091D3827E3BF}"/>
              </a:ext>
            </a:extLst>
          </p:cNvPr>
          <p:cNvSpPr>
            <a:spLocks noGrp="1"/>
          </p:cNvSpPr>
          <p:nvPr>
            <p:ph type="title"/>
          </p:nvPr>
        </p:nvSpPr>
        <p:spPr/>
        <p:txBody>
          <a:bodyPr/>
          <a:lstStyle/>
          <a:p>
            <a:r>
              <a:rPr lang="en-GB" dirty="0"/>
              <a:t>Members of the Board</a:t>
            </a:r>
          </a:p>
        </p:txBody>
      </p:sp>
      <p:sp>
        <p:nvSpPr>
          <p:cNvPr id="3" name="Slide Number Placeholder 2">
            <a:extLst>
              <a:ext uri="{FF2B5EF4-FFF2-40B4-BE49-F238E27FC236}">
                <a16:creationId xmlns:a16="http://schemas.microsoft.com/office/drawing/2014/main" id="{B61B9A75-10FB-07CE-1FF7-55B9EE758E86}"/>
              </a:ext>
            </a:extLst>
          </p:cNvPr>
          <p:cNvSpPr>
            <a:spLocks noGrp="1"/>
          </p:cNvSpPr>
          <p:nvPr>
            <p:ph type="sldNum" sz="quarter" idx="4294967295"/>
          </p:nvPr>
        </p:nvSpPr>
        <p:spPr>
          <a:xfrm>
            <a:off x="7381875" y="4935538"/>
            <a:ext cx="1762125" cy="193675"/>
          </a:xfrm>
        </p:spPr>
        <p:txBody>
          <a:bodyPr/>
          <a:lstStyle/>
          <a:p>
            <a:fld id="{306CB06F-8D94-B64C-AC66-62AFBAF0736E}" type="slidenum">
              <a:rPr lang="nl-NL" smtClean="0"/>
              <a:pPr/>
              <a:t>2</a:t>
            </a:fld>
            <a:endParaRPr lang="nl-NL" dirty="0"/>
          </a:p>
        </p:txBody>
      </p:sp>
    </p:spTree>
    <p:extLst>
      <p:ext uri="{BB962C8B-B14F-4D97-AF65-F5344CB8AC3E}">
        <p14:creationId xmlns:p14="http://schemas.microsoft.com/office/powerpoint/2010/main" val="4248903757"/>
      </p:ext>
    </p:extLst>
  </p:cSld>
  <p:clrMapOvr>
    <a:masterClrMapping/>
  </p:clrMapOvr>
  <p:transition spd="med">
    <p:pull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0365D-6115-63EA-6CA0-3C5F70D02C39}"/>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6BDB65E-7CC6-3B4F-2089-465647F733F3}"/>
              </a:ext>
            </a:extLst>
          </p:cNvPr>
          <p:cNvSpPr>
            <a:spLocks noGrp="1"/>
          </p:cNvSpPr>
          <p:nvPr>
            <p:ph type="sldNum" sz="quarter" idx="10"/>
          </p:nvPr>
        </p:nvSpPr>
        <p:spPr/>
        <p:txBody>
          <a:bodyPr/>
          <a:lstStyle/>
          <a:p>
            <a:fld id="{306CB06F-8D94-B64C-AC66-62AFBAF0736E}" type="slidenum">
              <a:rPr lang="en-GB" smtClean="0"/>
              <a:pPr/>
              <a:t>20</a:t>
            </a:fld>
            <a:endParaRPr lang="en-GB" dirty="0"/>
          </a:p>
        </p:txBody>
      </p:sp>
      <p:graphicFrame>
        <p:nvGraphicFramePr>
          <p:cNvPr id="5" name="Table 4">
            <a:extLst>
              <a:ext uri="{FF2B5EF4-FFF2-40B4-BE49-F238E27FC236}">
                <a16:creationId xmlns:a16="http://schemas.microsoft.com/office/drawing/2014/main" id="{931CC612-CCCA-649B-1084-FF42E5352A64}"/>
              </a:ext>
            </a:extLst>
          </p:cNvPr>
          <p:cNvGraphicFramePr>
            <a:graphicFrameLocks noGrp="1"/>
          </p:cNvGraphicFramePr>
          <p:nvPr>
            <p:extLst>
              <p:ext uri="{D42A27DB-BD31-4B8C-83A1-F6EECF244321}">
                <p14:modId xmlns:p14="http://schemas.microsoft.com/office/powerpoint/2010/main" val="213791051"/>
              </p:ext>
            </p:extLst>
          </p:nvPr>
        </p:nvGraphicFramePr>
        <p:xfrm>
          <a:off x="422040" y="760890"/>
          <a:ext cx="8261700" cy="3670067"/>
        </p:xfrm>
        <a:graphic>
          <a:graphicData uri="http://schemas.openxmlformats.org/drawingml/2006/table">
            <a:tbl>
              <a:tblPr firstRow="1" bandRow="1">
                <a:tableStyleId>{3B4B98B0-60AC-42C2-AFA5-B58CD77FA1E5}</a:tableStyleId>
              </a:tblPr>
              <a:tblGrid>
                <a:gridCol w="1209903">
                  <a:extLst>
                    <a:ext uri="{9D8B030D-6E8A-4147-A177-3AD203B41FA5}">
                      <a16:colId xmlns:a16="http://schemas.microsoft.com/office/drawing/2014/main" val="1040634073"/>
                    </a:ext>
                  </a:extLst>
                </a:gridCol>
                <a:gridCol w="2104184">
                  <a:extLst>
                    <a:ext uri="{9D8B030D-6E8A-4147-A177-3AD203B41FA5}">
                      <a16:colId xmlns:a16="http://schemas.microsoft.com/office/drawing/2014/main" val="1220996329"/>
                    </a:ext>
                  </a:extLst>
                </a:gridCol>
                <a:gridCol w="945462">
                  <a:extLst>
                    <a:ext uri="{9D8B030D-6E8A-4147-A177-3AD203B41FA5}">
                      <a16:colId xmlns:a16="http://schemas.microsoft.com/office/drawing/2014/main" val="2616669371"/>
                    </a:ext>
                  </a:extLst>
                </a:gridCol>
                <a:gridCol w="4002151">
                  <a:extLst>
                    <a:ext uri="{9D8B030D-6E8A-4147-A177-3AD203B41FA5}">
                      <a16:colId xmlns:a16="http://schemas.microsoft.com/office/drawing/2014/main" val="3911665922"/>
                    </a:ext>
                  </a:extLst>
                </a:gridCol>
              </a:tblGrid>
              <a:tr h="267392">
                <a:tc>
                  <a:txBody>
                    <a:bodyPr/>
                    <a:lstStyle/>
                    <a:p>
                      <a:pPr algn="l"/>
                      <a:r>
                        <a:rPr lang="en-GB" sz="1000" noProof="0" dirty="0">
                          <a:latin typeface="Calibri" panose="020F0502020204030204" pitchFamily="34" charset="0"/>
                          <a:ea typeface="Calibri" panose="020F0502020204030204" pitchFamily="34" charset="0"/>
                          <a:cs typeface="Calibri" panose="020F0502020204030204" pitchFamily="34" charset="0"/>
                        </a:rPr>
                        <a:t>Pillar</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GB" sz="1000" noProof="0" dirty="0">
                          <a:latin typeface="Calibri" panose="020F0502020204030204" pitchFamily="34" charset="0"/>
                          <a:ea typeface="Calibri" panose="020F0502020204030204" pitchFamily="34" charset="0"/>
                          <a:cs typeface="Calibri" panose="020F0502020204030204" pitchFamily="34" charset="0"/>
                        </a:rPr>
                        <a:t>Project / Task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GB" sz="1000" noProof="0" dirty="0">
                          <a:latin typeface="Calibri" panose="020F0502020204030204" pitchFamily="34" charset="0"/>
                          <a:ea typeface="Calibri" panose="020F0502020204030204" pitchFamily="34" charset="0"/>
                          <a:cs typeface="Calibri" panose="020F0502020204030204" pitchFamily="34" charset="0"/>
                        </a:rPr>
                        <a:t>Expected delivery date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US" sz="1000" noProof="0" dirty="0">
                          <a:latin typeface="Calibri" panose="020F0502020204030204" pitchFamily="34" charset="0"/>
                          <a:ea typeface="Calibri" panose="020F0502020204030204" pitchFamily="34" charset="0"/>
                          <a:cs typeface="Calibri" panose="020F0502020204030204" pitchFamily="34" charset="0"/>
                        </a:rPr>
                        <a:t>Expected deliverable</a:t>
                      </a:r>
                      <a:endParaRPr lang="en-GB" sz="1000" noProof="0" dirty="0">
                        <a:solidFill>
                          <a:schemeClr val="tx2"/>
                        </a:solidFill>
                        <a:latin typeface="Calibri" panose="020F0502020204030204" pitchFamily="34" charset="0"/>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2445472"/>
                  </a:ext>
                </a:extLst>
              </a:tr>
              <a:tr h="401087">
                <a:tc>
                  <a:txBody>
                    <a:bodyPr/>
                    <a:lstStyle/>
                    <a:p>
                      <a:pPr marL="0" algn="l" defTabSz="342900" rtl="0" eaLnBrk="1" latinLnBrk="0" hangingPunct="1"/>
                      <a:r>
                        <a:rPr lang="en-US" sz="90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rPr>
                        <a:t>Development of the Profession (1)</a:t>
                      </a:r>
                      <a:endParaRPr lang="en-GB" sz="90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US" sz="90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rPr>
                        <a:t>Play a prominent role in relevant European Consultations</a:t>
                      </a:r>
                      <a:endParaRPr lang="en-GB" sz="90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rPr>
                        <a:t>On - going</a:t>
                      </a:r>
                    </a:p>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rPr>
                        <a:t>Consultations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dirty="0">
                          <a:solidFill>
                            <a:schemeClr val="tx1"/>
                          </a:solidFill>
                          <a:latin typeface="Calibri" panose="020F0502020204030204" pitchFamily="34" charset="0"/>
                          <a:ea typeface="Calibri" panose="020F0502020204030204" pitchFamily="34" charset="0"/>
                          <a:cs typeface="Calibri" panose="020F0502020204030204" pitchFamily="34" charset="0"/>
                        </a:rPr>
                        <a:t>In line with AAE internal guideline for the Consultation process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3011140707"/>
                  </a:ext>
                </a:extLst>
              </a:tr>
              <a:tr h="4010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GB" sz="900" noProof="0" dirty="0">
                          <a:latin typeface="Calibri" panose="020F0502020204030204" pitchFamily="34" charset="0"/>
                          <a:ea typeface="Calibri" panose="020F0502020204030204" pitchFamily="34" charset="0"/>
                          <a:cs typeface="Calibri" panose="020F0502020204030204" pitchFamily="34" charset="0"/>
                        </a:rPr>
                        <a:t>AAE Operations &amp; Governance (5)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1100" b="0" kern="1200" noProof="0" dirty="0">
                          <a:solidFill>
                            <a:schemeClr val="tx1"/>
                          </a:solidFill>
                          <a:latin typeface="Calibri" panose="020F0502020204030204" pitchFamily="34" charset="0"/>
                          <a:ea typeface="+mn-ea"/>
                          <a:cs typeface="Calibri" panose="020F0502020204030204" pitchFamily="34" charset="0"/>
                        </a:rPr>
                        <a:t>Review Target Operating Model</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Calibri" panose="020F0502020204030204" pitchFamily="34" charset="0"/>
                          <a:ea typeface="+mn-ea"/>
                          <a:cs typeface="Calibri" panose="020F0502020204030204" pitchFamily="34" charset="0"/>
                        </a:rPr>
                        <a:t>Interim April 2025/ </a:t>
                      </a:r>
                      <a:r>
                        <a:rPr lang="en-GB" sz="900" b="1" kern="1200" dirty="0">
                          <a:solidFill>
                            <a:srgbClr val="00B050"/>
                          </a:solidFill>
                          <a:latin typeface="Calibri" panose="020F0502020204030204" pitchFamily="34" charset="0"/>
                          <a:ea typeface="+mn-ea"/>
                          <a:cs typeface="Calibri" panose="020F0502020204030204" pitchFamily="34" charset="0"/>
                        </a:rPr>
                        <a:t>GA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1"/>
                          </a:solidFill>
                          <a:latin typeface="Calibri" panose="020F0502020204030204" pitchFamily="34" charset="0"/>
                          <a:ea typeface="+mn-ea"/>
                          <a:cs typeface="Calibri" panose="020F0502020204030204" pitchFamily="34" charset="0"/>
                        </a:rPr>
                        <a:t>In line with TOM TF milestones/ deliverables</a:t>
                      </a:r>
                      <a:endParaRPr lang="lv-LV" sz="900" kern="1200" dirty="0">
                        <a:solidFill>
                          <a:schemeClr val="tx1"/>
                        </a:solidFill>
                        <a:latin typeface="Calibri" panose="020F0502020204030204" pitchFamily="34" charset="0"/>
                        <a:ea typeface="+mn-ea"/>
                        <a:cs typeface="Calibri" panose="020F0502020204030204" pitchFamily="34" charset="0"/>
                      </a:endParaRPr>
                    </a:p>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Calibri" panose="020F0502020204030204" pitchFamily="34" charset="0"/>
                          <a:ea typeface="+mn-ea"/>
                          <a:cs typeface="Calibri" panose="020F0502020204030204" pitchFamily="34" charset="0"/>
                        </a:rPr>
                        <a:t>AAE President’s meeting (April)</a:t>
                      </a:r>
                    </a:p>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1"/>
                          </a:solidFill>
                          <a:latin typeface="Calibri" panose="020F0502020204030204" pitchFamily="34" charset="0"/>
                          <a:ea typeface="+mn-ea"/>
                          <a:cs typeface="Calibri" panose="020F0502020204030204" pitchFamily="34" charset="0"/>
                        </a:rPr>
                        <a:t>Board approval</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335480869"/>
                  </a:ext>
                </a:extLst>
              </a:tr>
              <a:tr h="401087">
                <a:tc>
                  <a:txBody>
                    <a:bodyPr/>
                    <a:lstStyle/>
                    <a:p>
                      <a:pPr algn="l"/>
                      <a:r>
                        <a:rPr lang="en-GB" sz="900" noProof="0" dirty="0">
                          <a:latin typeface="Calibri" panose="020F0502020204030204" pitchFamily="34" charset="0"/>
                          <a:ea typeface="Calibri" panose="020F0502020204030204" pitchFamily="34" charset="0"/>
                          <a:cs typeface="Calibri" panose="020F0502020204030204" pitchFamily="34" charset="0"/>
                        </a:rPr>
                        <a:t>AAE Operations &amp; Governance (5)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90000"/>
                        <a:alpha val="20000"/>
                      </a:schemeClr>
                    </a:solidFill>
                  </a:tcPr>
                </a:tc>
                <a:tc>
                  <a:txBody>
                    <a:bodyPr/>
                    <a:lstStyle/>
                    <a:p>
                      <a:pPr marL="0" indent="0" algn="l" defTabSz="342900" rtl="0" eaLnBrk="1" latinLnBrk="0" hangingPunct="1">
                        <a:spcAft>
                          <a:spcPts val="300"/>
                        </a:spcAft>
                        <a:buFont typeface="Arial" panose="020B0604020202020204" pitchFamily="34" charset="0"/>
                        <a:buNone/>
                      </a:pPr>
                      <a:r>
                        <a:rPr lang="en-US" sz="1100" b="0" kern="1200" noProof="0" dirty="0">
                          <a:solidFill>
                            <a:schemeClr val="tx1"/>
                          </a:solidFill>
                          <a:latin typeface="Calibri" panose="020F0502020204030204" pitchFamily="34" charset="0"/>
                          <a:ea typeface="+mn-ea"/>
                          <a:cs typeface="Calibri" panose="020F0502020204030204" pitchFamily="34" charset="0"/>
                        </a:rPr>
                        <a:t>Review of AAE Statutes</a:t>
                      </a:r>
                      <a:endParaRPr lang="en-GB" sz="1100" b="0" kern="1200" noProof="0" dirty="0">
                        <a:solidFill>
                          <a:schemeClr val="tx1"/>
                        </a:solidFill>
                        <a:latin typeface="Calibri" panose="020F0502020204030204" pitchFamily="34" charset="0"/>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90000"/>
                        <a:alpha val="20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2"/>
                          </a:solidFill>
                          <a:latin typeface="Calibri" panose="020F0502020204030204" pitchFamily="34" charset="0"/>
                          <a:ea typeface="+mn-ea"/>
                          <a:cs typeface="Calibri" panose="020F0502020204030204" pitchFamily="34" charset="0"/>
                        </a:rPr>
                        <a:t>Interim April 2025/ </a:t>
                      </a:r>
                      <a:r>
                        <a:rPr lang="en-GB" sz="900" b="1" kern="1200" noProof="0" dirty="0">
                          <a:solidFill>
                            <a:srgbClr val="00B050"/>
                          </a:solidFill>
                          <a:latin typeface="Calibri" panose="020F0502020204030204" pitchFamily="34" charset="0"/>
                          <a:ea typeface="+mn-ea"/>
                          <a:cs typeface="Calibri" panose="020F0502020204030204" pitchFamily="34" charset="0"/>
                        </a:rPr>
                        <a:t>GA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90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1"/>
                          </a:solidFill>
                          <a:latin typeface="Calibri" panose="020F0502020204030204" pitchFamily="34" charset="0"/>
                          <a:ea typeface="+mn-ea"/>
                          <a:cs typeface="Calibri" panose="020F0502020204030204" pitchFamily="34" charset="0"/>
                        </a:rPr>
                        <a:t>In line with </a:t>
                      </a:r>
                      <a:r>
                        <a:rPr lang="en-GB" sz="900" kern="1200" dirty="0" err="1">
                          <a:solidFill>
                            <a:schemeClr val="tx1"/>
                          </a:solidFill>
                          <a:latin typeface="Calibri" panose="020F0502020204030204" pitchFamily="34" charset="0"/>
                          <a:ea typeface="+mn-ea"/>
                          <a:cs typeface="Calibri" panose="020F0502020204030204" pitchFamily="34" charset="0"/>
                        </a:rPr>
                        <a:t>ToR</a:t>
                      </a:r>
                      <a:r>
                        <a:rPr lang="en-GB" sz="900" kern="1200" dirty="0">
                          <a:solidFill>
                            <a:schemeClr val="tx1"/>
                          </a:solidFill>
                          <a:latin typeface="Calibri" panose="020F0502020204030204" pitchFamily="34" charset="0"/>
                          <a:ea typeface="+mn-ea"/>
                          <a:cs typeface="Calibri" panose="020F0502020204030204" pitchFamily="34" charset="0"/>
                        </a:rPr>
                        <a:t>/ Involvement of external consultant</a:t>
                      </a:r>
                    </a:p>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Calibri" panose="020F0502020204030204" pitchFamily="34" charset="0"/>
                          <a:ea typeface="+mn-ea"/>
                          <a:cs typeface="Calibri" panose="020F0502020204030204" pitchFamily="34" charset="0"/>
                        </a:rPr>
                        <a:t>AAE President’s meeting (April)</a:t>
                      </a:r>
                    </a:p>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1"/>
                          </a:solidFill>
                          <a:latin typeface="Calibri" panose="020F0502020204030204" pitchFamily="34" charset="0"/>
                          <a:ea typeface="+mn-ea"/>
                          <a:cs typeface="Calibri" panose="020F0502020204030204" pitchFamily="34" charset="0"/>
                        </a:rPr>
                        <a:t>Link with TOM TF</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90000"/>
                        <a:alpha val="20000"/>
                      </a:schemeClr>
                    </a:solidFill>
                  </a:tcPr>
                </a:tc>
                <a:extLst>
                  <a:ext uri="{0D108BD9-81ED-4DB2-BD59-A6C34878D82A}">
                    <a16:rowId xmlns:a16="http://schemas.microsoft.com/office/drawing/2014/main" val="1508596207"/>
                  </a:ext>
                </a:extLst>
              </a:tr>
              <a:tr h="4010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900" b="0" noProof="0" dirty="0">
                          <a:latin typeface="Calibri" panose="020F0502020204030204" pitchFamily="34" charset="0"/>
                          <a:ea typeface="Calibri" panose="020F0502020204030204" pitchFamily="34" charset="0"/>
                          <a:cs typeface="Calibri" panose="020F0502020204030204" pitchFamily="34" charset="0"/>
                        </a:rPr>
                        <a:t>Lifelong Learning and Exchange of Ideas </a:t>
                      </a:r>
                      <a:r>
                        <a:rPr lang="en-US" sz="900" noProof="0" dirty="0">
                          <a:latin typeface="Calibri" panose="020F0502020204030204" pitchFamily="34" charset="0"/>
                          <a:ea typeface="Calibri" panose="020F0502020204030204" pitchFamily="34" charset="0"/>
                          <a:cs typeface="Calibri" panose="020F0502020204030204" pitchFamily="34" charset="0"/>
                        </a:rPr>
                        <a:t>(3)</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indent="0" algn="l" defTabSz="342900" rtl="0" eaLnBrk="1" latinLnBrk="0" hangingPunct="1">
                        <a:spcAft>
                          <a:spcPts val="300"/>
                        </a:spcAft>
                        <a:buFont typeface="Arial" panose="020B0604020202020204" pitchFamily="34" charset="0"/>
                        <a:buNone/>
                      </a:pPr>
                      <a:r>
                        <a:rPr lang="en-US" sz="1100" b="0" kern="1200" noProof="0" dirty="0">
                          <a:solidFill>
                            <a:schemeClr val="tx1"/>
                          </a:solidFill>
                          <a:latin typeface="Calibri" panose="020F0502020204030204" pitchFamily="34" charset="0"/>
                          <a:ea typeface="+mn-ea"/>
                          <a:cs typeface="Calibri" panose="020F0502020204030204" pitchFamily="34" charset="0"/>
                        </a:rPr>
                        <a:t>Competency framework </a:t>
                      </a:r>
                      <a:r>
                        <a:rPr lang="en-US" sz="900" b="0" kern="1200" noProof="0" dirty="0">
                          <a:solidFill>
                            <a:schemeClr val="tx1"/>
                          </a:solidFill>
                          <a:latin typeface="Calibri" panose="020F0502020204030204" pitchFamily="34" charset="0"/>
                          <a:ea typeface="+mn-ea"/>
                          <a:cs typeface="Calibri" panose="020F0502020204030204" pitchFamily="34" charset="0"/>
                        </a:rPr>
                        <a:t>to support education and CPD</a:t>
                      </a:r>
                      <a:endParaRPr lang="en-GB" sz="900" b="0" kern="1200" noProof="0" dirty="0">
                        <a:solidFill>
                          <a:schemeClr val="tx1"/>
                        </a:solidFill>
                        <a:latin typeface="Calibri" panose="020F0502020204030204" pitchFamily="34" charset="0"/>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b="1" kern="1200" noProof="0" dirty="0">
                          <a:solidFill>
                            <a:srgbClr val="00B050"/>
                          </a:solidFill>
                          <a:latin typeface="Calibri" panose="020F0502020204030204" pitchFamily="34" charset="0"/>
                          <a:ea typeface="+mn-ea"/>
                          <a:cs typeface="Calibri" panose="020F0502020204030204" pitchFamily="34" charset="0"/>
                        </a:rPr>
                        <a:t>2026</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err="1">
                          <a:solidFill>
                            <a:schemeClr val="tx1"/>
                          </a:solidFill>
                          <a:latin typeface="Calibri" panose="020F0502020204030204" pitchFamily="34" charset="0"/>
                          <a:ea typeface="+mn-ea"/>
                          <a:cs typeface="Calibri" panose="020F0502020204030204" pitchFamily="34" charset="0"/>
                        </a:rPr>
                        <a:t>ToR</a:t>
                      </a:r>
                      <a:r>
                        <a:rPr lang="en-GB" sz="900" kern="1200" dirty="0">
                          <a:solidFill>
                            <a:schemeClr val="tx1"/>
                          </a:solidFill>
                          <a:latin typeface="Calibri" panose="020F0502020204030204" pitchFamily="34" charset="0"/>
                          <a:ea typeface="+mn-ea"/>
                          <a:cs typeface="Calibri" panose="020F0502020204030204" pitchFamily="34" charset="0"/>
                        </a:rPr>
                        <a:t> (not yet approved) </a:t>
                      </a:r>
                    </a:p>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err="1">
                          <a:solidFill>
                            <a:schemeClr val="tx1"/>
                          </a:solidFill>
                          <a:latin typeface="Calibri" panose="020F0502020204030204" pitchFamily="34" charset="0"/>
                          <a:ea typeface="+mn-ea"/>
                          <a:cs typeface="Calibri" panose="020F0502020204030204" pitchFamily="34" charset="0"/>
                        </a:rPr>
                        <a:t>ToR</a:t>
                      </a:r>
                      <a:r>
                        <a:rPr lang="en-GB" sz="900" kern="1200" dirty="0">
                          <a:solidFill>
                            <a:schemeClr val="tx1"/>
                          </a:solidFill>
                          <a:latin typeface="Calibri" panose="020F0502020204030204" pitchFamily="34" charset="0"/>
                          <a:ea typeface="+mn-ea"/>
                          <a:cs typeface="Calibri" panose="020F0502020204030204" pitchFamily="34" charset="0"/>
                        </a:rPr>
                        <a:t> must include the practical purpose of the framework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extLst>
                  <a:ext uri="{0D108BD9-81ED-4DB2-BD59-A6C34878D82A}">
                    <a16:rowId xmlns:a16="http://schemas.microsoft.com/office/drawing/2014/main" val="1749000721"/>
                  </a:ext>
                </a:extLst>
              </a:tr>
              <a:tr h="4010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GB" sz="900" b="0" noProof="0" dirty="0">
                          <a:latin typeface="Calibri" panose="020F0502020204030204" pitchFamily="34" charset="0"/>
                          <a:ea typeface="Calibri" panose="020F0502020204030204" pitchFamily="34" charset="0"/>
                          <a:cs typeface="Calibri" panose="020F0502020204030204" pitchFamily="34" charset="0"/>
                        </a:rPr>
                        <a:t>AAE </a:t>
                      </a:r>
                      <a:r>
                        <a:rPr lang="en-US" sz="900" b="0" noProof="0" dirty="0">
                          <a:latin typeface="Calibri" panose="020F0502020204030204" pitchFamily="34" charset="0"/>
                          <a:ea typeface="Calibri" panose="020F0502020204030204" pitchFamily="34" charset="0"/>
                          <a:cs typeface="Calibri" panose="020F0502020204030204" pitchFamily="34" charset="0"/>
                        </a:rPr>
                        <a:t>Operations &amp; Governance (5)</a:t>
                      </a:r>
                      <a:endParaRPr lang="en-GB" sz="900" b="0" noProof="0" dirty="0">
                        <a:latin typeface="Calibri" panose="020F0502020204030204" pitchFamily="34" charset="0"/>
                        <a:ea typeface="Calibri" panose="020F0502020204030204" pitchFamily="34" charset="0"/>
                        <a:cs typeface="Calibri" panose="020F0502020204030204" pitchFamily="34" charset="0"/>
                      </a:endParaRPr>
                    </a:p>
                    <a:p>
                      <a:pPr algn="l"/>
                      <a:endParaRPr lang="en-GB" sz="900" noProof="0" dirty="0">
                        <a:latin typeface="Calibri" panose="020F0502020204030204" pitchFamily="34" charset="0"/>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GB" sz="900" b="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rPr>
                        <a:t>(</a:t>
                      </a:r>
                      <a:r>
                        <a:rPr lang="en-GB" sz="900" b="0" kern="1200" noProof="0" dirty="0">
                          <a:solidFill>
                            <a:srgbClr val="008A3E"/>
                          </a:solidFill>
                          <a:latin typeface="Calibri" panose="020F0502020204030204" pitchFamily="34" charset="0"/>
                          <a:ea typeface="Calibri" panose="020F0502020204030204" pitchFamily="34" charset="0"/>
                          <a:cs typeface="Calibri" panose="020F0502020204030204" pitchFamily="34" charset="0"/>
                        </a:rPr>
                        <a:t>New since autumn 2024</a:t>
                      </a:r>
                      <a:r>
                        <a:rPr lang="en-GB" sz="900" b="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rPr>
                        <a:t>) AAE Finance (Income and expenses)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b="1" kern="1200" noProof="0" dirty="0">
                          <a:solidFill>
                            <a:srgbClr val="00B050"/>
                          </a:solidFill>
                          <a:latin typeface="Calibri" panose="020F0502020204030204" pitchFamily="34" charset="0"/>
                          <a:ea typeface="+mn-ea"/>
                          <a:cs typeface="Calibri" panose="020F0502020204030204" pitchFamily="34" charset="0"/>
                        </a:rPr>
                        <a:t>2026</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171450" indent="-171450" algn="l">
                        <a:buFont typeface="Arial" panose="020B0604020202020204" pitchFamily="34" charset="0"/>
                        <a:buChar char="•"/>
                      </a:pPr>
                      <a:r>
                        <a:rPr lang="en-GB" sz="900" kern="1200" noProof="0" dirty="0">
                          <a:solidFill>
                            <a:schemeClr val="tx1"/>
                          </a:solidFill>
                          <a:latin typeface="Calibri" panose="020F0502020204030204" pitchFamily="34" charset="0"/>
                          <a:ea typeface="+mn-ea"/>
                          <a:cs typeface="Calibri" panose="020F0502020204030204" pitchFamily="34" charset="0"/>
                        </a:rPr>
                        <a:t>Development of internal Reserve policy/ guideline (including Coverage ratio)</a:t>
                      </a:r>
                    </a:p>
                    <a:p>
                      <a:pPr marL="171450" indent="-171450" algn="l">
                        <a:buFont typeface="Arial" panose="020B0604020202020204" pitchFamily="34" charset="0"/>
                        <a:buChar char="•"/>
                      </a:pPr>
                      <a:r>
                        <a:rPr lang="en-GB" sz="900" kern="1200" noProof="0" dirty="0">
                          <a:solidFill>
                            <a:schemeClr val="tx1"/>
                          </a:solidFill>
                          <a:latin typeface="Calibri" panose="020F0502020204030204" pitchFamily="34" charset="0"/>
                          <a:ea typeface="+mn-ea"/>
                          <a:cs typeface="Calibri" panose="020F0502020204030204" pitchFamily="34" charset="0"/>
                        </a:rPr>
                        <a:t>Other source of income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906101302"/>
                  </a:ext>
                </a:extLst>
              </a:tr>
              <a:tr h="4010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900" noProof="0" dirty="0">
                          <a:latin typeface="Calibri" panose="020F0502020204030204" pitchFamily="34" charset="0"/>
                          <a:ea typeface="Calibri" panose="020F0502020204030204" pitchFamily="34" charset="0"/>
                          <a:cs typeface="Calibri" panose="020F0502020204030204" pitchFamily="34" charset="0"/>
                        </a:rPr>
                        <a:t>Development of the Profession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Calibri" panose="020F0502020204030204" pitchFamily="34" charset="0"/>
                          <a:ea typeface="+mn-ea"/>
                          <a:cs typeface="Calibri" panose="020F0502020204030204" pitchFamily="34" charset="0"/>
                        </a:rPr>
                        <a:t>Artificial Intelligence (AI)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kumimoji="0" lang="en-GB" sz="900" b="0" i="0" u="none" strike="noStrike" kern="1200" cap="none" spc="0" normalizeH="0" baseline="0" noProof="0" dirty="0">
                          <a:ln>
                            <a:noFill/>
                          </a:ln>
                          <a:solidFill>
                            <a:srgbClr val="163C6C"/>
                          </a:solidFill>
                          <a:effectLst/>
                          <a:uLnTx/>
                          <a:uFillTx/>
                          <a:latin typeface="Calibri" panose="020F0502020204030204" pitchFamily="34" charset="0"/>
                          <a:ea typeface="+mn-ea"/>
                          <a:cs typeface="Calibri" panose="020F0502020204030204" pitchFamily="34" charset="0"/>
                        </a:rPr>
                        <a:t>On - going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a:spcAft>
                          <a:spcPts val="300"/>
                        </a:spcAft>
                        <a:buFont typeface="Arial" panose="020B0604020202020204" pitchFamily="34" charset="0"/>
                        <a:buNone/>
                      </a:pPr>
                      <a:r>
                        <a:rPr lang="en-GB" sz="900" b="0" kern="1200" noProof="0" dirty="0">
                          <a:solidFill>
                            <a:schemeClr val="tx1"/>
                          </a:solidFill>
                          <a:latin typeface="Calibri" panose="020F0502020204030204" pitchFamily="34" charset="0"/>
                          <a:ea typeface="+mn-ea"/>
                          <a:cs typeface="Calibri" panose="020F0502020204030204" pitchFamily="34" charset="0"/>
                        </a:rPr>
                        <a:t>Deliverables by AAE AI WG</a:t>
                      </a:r>
                    </a:p>
                    <a:p>
                      <a:pPr marL="0" indent="0" algn="l">
                        <a:spcAft>
                          <a:spcPts val="300"/>
                        </a:spcAft>
                        <a:buFont typeface="Arial" panose="020B0604020202020204" pitchFamily="34" charset="0"/>
                        <a:buNone/>
                      </a:pPr>
                      <a:r>
                        <a:rPr lang="en-GB" sz="900" b="0" kern="1200" noProof="0" dirty="0">
                          <a:solidFill>
                            <a:schemeClr val="tx1"/>
                          </a:solidFill>
                          <a:latin typeface="Calibri" panose="020F0502020204030204" pitchFamily="34" charset="0"/>
                          <a:ea typeface="+mn-ea"/>
                          <a:cs typeface="Calibri" panose="020F0502020204030204" pitchFamily="34" charset="0"/>
                        </a:rPr>
                        <a:t>Cooperation with IAA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31419052"/>
                  </a:ext>
                </a:extLst>
              </a:tr>
              <a:tr h="401087">
                <a:tc>
                  <a:txBody>
                    <a:bodyPr/>
                    <a:lstStyle/>
                    <a:p>
                      <a:pPr algn="l"/>
                      <a:r>
                        <a:rPr kumimoji="0" lang="en-GB" sz="900" b="0" i="0" u="none" strike="noStrike" kern="1200" cap="none" spc="0" normalizeH="0" baseline="0" noProof="0" dirty="0">
                          <a:ln>
                            <a:noFill/>
                          </a:ln>
                          <a:solidFill>
                            <a:srgbClr val="114372"/>
                          </a:solidFill>
                          <a:effectLst/>
                          <a:uLnTx/>
                          <a:uFillTx/>
                          <a:latin typeface="Calibri" panose="020F0502020204030204" pitchFamily="34" charset="0"/>
                          <a:ea typeface="Calibri" panose="020F0502020204030204" pitchFamily="34" charset="0"/>
                          <a:cs typeface="Calibri" panose="020F0502020204030204" pitchFamily="34" charset="0"/>
                        </a:rPr>
                        <a:t>Setting Guidance and Standards (4)</a:t>
                      </a:r>
                      <a:endParaRPr lang="en-GB" sz="900" noProof="0" dirty="0">
                        <a:latin typeface="Calibri" panose="020F0502020204030204" pitchFamily="34" charset="0"/>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US" sz="900" kern="1200" noProof="0" dirty="0">
                          <a:solidFill>
                            <a:schemeClr val="tx1"/>
                          </a:solidFill>
                          <a:latin typeface="Calibri" panose="020F0502020204030204" pitchFamily="34" charset="0"/>
                          <a:ea typeface="+mn-ea"/>
                          <a:cs typeface="Calibri" panose="020F0502020204030204" pitchFamily="34" charset="0"/>
                        </a:rPr>
                        <a:t>Review of Code of Professional Conduct</a:t>
                      </a:r>
                      <a:endParaRPr lang="en-GB" sz="900" kern="1200" noProof="0" dirty="0">
                        <a:solidFill>
                          <a:srgbClr val="FF0000"/>
                        </a:solidFill>
                        <a:latin typeface="Calibri" panose="020F0502020204030204" pitchFamily="34" charset="0"/>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b="1" kern="1200" noProof="0" dirty="0">
                          <a:solidFill>
                            <a:srgbClr val="00B050"/>
                          </a:solidFill>
                          <a:latin typeface="Calibri" panose="020F0502020204030204" pitchFamily="34" charset="0"/>
                          <a:ea typeface="+mn-ea"/>
                          <a:cs typeface="Calibri" panose="020F0502020204030204" pitchFamily="34" charset="0"/>
                        </a:rPr>
                        <a:t>GA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noProof="0" dirty="0">
                          <a:solidFill>
                            <a:schemeClr val="tx1"/>
                          </a:solidFill>
                          <a:latin typeface="Calibri" panose="020F0502020204030204" pitchFamily="34" charset="0"/>
                          <a:ea typeface="+mn-ea"/>
                          <a:cs typeface="Calibri" panose="020F0502020204030204" pitchFamily="34" charset="0"/>
                        </a:rPr>
                        <a:t>In line with </a:t>
                      </a:r>
                      <a:r>
                        <a:rPr lang="en-GB" sz="900" kern="1200" noProof="0" dirty="0" err="1">
                          <a:solidFill>
                            <a:schemeClr val="tx1"/>
                          </a:solidFill>
                          <a:latin typeface="Calibri" panose="020F0502020204030204" pitchFamily="34" charset="0"/>
                          <a:ea typeface="+mn-ea"/>
                          <a:cs typeface="Calibri" panose="020F0502020204030204" pitchFamily="34" charset="0"/>
                        </a:rPr>
                        <a:t>ToR</a:t>
                      </a:r>
                      <a:r>
                        <a:rPr lang="en-GB" sz="900" kern="1200" noProof="0" dirty="0">
                          <a:solidFill>
                            <a:schemeClr val="tx1"/>
                          </a:solidFill>
                          <a:latin typeface="Calibri" panose="020F0502020204030204" pitchFamily="34" charset="0"/>
                          <a:ea typeface="+mn-ea"/>
                          <a:cs typeface="Calibri" panose="020F0502020204030204" pitchFamily="34" charset="0"/>
                        </a:rPr>
                        <a:t> (proposal drafted/ governance steps are in progress)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906645120"/>
                  </a:ext>
                </a:extLst>
              </a:tr>
            </a:tbl>
          </a:graphicData>
        </a:graphic>
      </p:graphicFrame>
      <p:sp>
        <p:nvSpPr>
          <p:cNvPr id="8" name="Titel 1">
            <a:extLst>
              <a:ext uri="{FF2B5EF4-FFF2-40B4-BE49-F238E27FC236}">
                <a16:creationId xmlns:a16="http://schemas.microsoft.com/office/drawing/2014/main" id="{F9F43762-D6B1-4D08-75EC-B97D0E49C20B}"/>
              </a:ext>
            </a:extLst>
          </p:cNvPr>
          <p:cNvSpPr txBox="1">
            <a:spLocks/>
          </p:cNvSpPr>
          <p:nvPr/>
        </p:nvSpPr>
        <p:spPr>
          <a:xfrm>
            <a:off x="440834" y="349739"/>
            <a:ext cx="7158664" cy="381371"/>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2200" b="1" i="0">
                <a:solidFill>
                  <a:srgbClr val="00457C"/>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r>
              <a:rPr lang="en-US"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Status update 2025 (1 from </a:t>
            </a:r>
            <a:r>
              <a:rPr lang="en-GB"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2</a:t>
            </a:r>
            <a:r>
              <a:rPr lang="en-US"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a:t>
            </a:r>
            <a:endParaRPr lang="en-GB" sz="1725" kern="0" dirty="0">
              <a:solidFill>
                <a:srgbClr val="007BBD"/>
              </a:solidFill>
              <a:latin typeface="Calibri" panose="020F0502020204030204" pitchFamily="34" charset="0"/>
              <a:ea typeface="Calibri" panose="020F0502020204030204" pitchFamily="34" charset="0"/>
              <a:cs typeface="Calibri" panose="020F0502020204030204" pitchFamily="34" charset="0"/>
            </a:endParaRPr>
          </a:p>
        </p:txBody>
      </p:sp>
      <p:sp>
        <p:nvSpPr>
          <p:cNvPr id="28" name="Rectangle 27">
            <a:extLst>
              <a:ext uri="{FF2B5EF4-FFF2-40B4-BE49-F238E27FC236}">
                <a16:creationId xmlns:a16="http://schemas.microsoft.com/office/drawing/2014/main" id="{336F7BDC-5F45-F382-EAB0-95A13B2C6D79}"/>
              </a:ext>
            </a:extLst>
          </p:cNvPr>
          <p:cNvSpPr/>
          <p:nvPr/>
        </p:nvSpPr>
        <p:spPr bwMode="auto">
          <a:xfrm>
            <a:off x="9392376" y="967563"/>
            <a:ext cx="3403908" cy="1997275"/>
          </a:xfrm>
          <a:prstGeom prst="rect">
            <a:avLst/>
          </a:prstGeom>
          <a:solidFill>
            <a:schemeClr val="bg1">
              <a:lumMod val="75000"/>
              <a:alpha val="30000"/>
            </a:schemeClr>
          </a:solidFill>
          <a:ln w="3175" cap="flat"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9" name="Rectangle: Rounded Corners 8">
            <a:extLst>
              <a:ext uri="{FF2B5EF4-FFF2-40B4-BE49-F238E27FC236}">
                <a16:creationId xmlns:a16="http://schemas.microsoft.com/office/drawing/2014/main" id="{D108281D-5098-E024-F681-8E022979BAE9}"/>
              </a:ext>
            </a:extLst>
          </p:cNvPr>
          <p:cNvSpPr/>
          <p:nvPr/>
        </p:nvSpPr>
        <p:spPr bwMode="auto">
          <a:xfrm>
            <a:off x="9472867" y="1553167"/>
            <a:ext cx="515007" cy="161159"/>
          </a:xfrm>
          <a:prstGeom prst="roundRect">
            <a:avLst/>
          </a:prstGeom>
          <a:solidFill>
            <a:srgbClr val="99B838"/>
          </a:solidFill>
          <a:ln w="9525" cap="flat" cmpd="sng" algn="ctr">
            <a:solidFill>
              <a:schemeClr val="accent3">
                <a:lumMod val="7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err="1">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EduC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0" name="Rectangle: Rounded Corners 9">
            <a:extLst>
              <a:ext uri="{FF2B5EF4-FFF2-40B4-BE49-F238E27FC236}">
                <a16:creationId xmlns:a16="http://schemas.microsoft.com/office/drawing/2014/main" id="{C5CDA6CB-A746-A47F-B633-CFB249643278}"/>
              </a:ext>
            </a:extLst>
          </p:cNvPr>
          <p:cNvSpPr/>
          <p:nvPr/>
        </p:nvSpPr>
        <p:spPr bwMode="auto">
          <a:xfrm>
            <a:off x="10674347" y="2718570"/>
            <a:ext cx="1147762" cy="161159"/>
          </a:xfrm>
          <a:prstGeom prst="roundRect">
            <a:avLst/>
          </a:prstGeom>
          <a:solidFill>
            <a:srgbClr val="6A2630"/>
          </a:solidFill>
          <a:ln w="9525" cap="flat" cmpd="sng" algn="ctr">
            <a:solidFill>
              <a:srgbClr val="B2405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Insurance/ SII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2" name="Rectangle: Rounded Corners 11">
            <a:extLst>
              <a:ext uri="{FF2B5EF4-FFF2-40B4-BE49-F238E27FC236}">
                <a16:creationId xmlns:a16="http://schemas.microsoft.com/office/drawing/2014/main" id="{E1E902AC-C03E-EDDD-DF02-F7EB329136E3}"/>
              </a:ext>
            </a:extLst>
          </p:cNvPr>
          <p:cNvSpPr/>
          <p:nvPr/>
        </p:nvSpPr>
        <p:spPr bwMode="auto">
          <a:xfrm>
            <a:off x="9987874" y="2145730"/>
            <a:ext cx="1147762" cy="161159"/>
          </a:xfrm>
          <a:prstGeom prst="roundRect">
            <a:avLst/>
          </a:prstGeom>
          <a:solidFill>
            <a:srgbClr val="826394"/>
          </a:solidFill>
          <a:ln w="9525" cap="flat" cmpd="sng" algn="ctr">
            <a:solidFill>
              <a:srgbClr val="5B4567"/>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RMC/ SCrR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3" name="Rectangle: Rounded Corners 12">
            <a:extLst>
              <a:ext uri="{FF2B5EF4-FFF2-40B4-BE49-F238E27FC236}">
                <a16:creationId xmlns:a16="http://schemas.microsoft.com/office/drawing/2014/main" id="{197AFADC-D25C-5FAF-15BD-D773AF58E6DD}"/>
              </a:ext>
            </a:extLst>
          </p:cNvPr>
          <p:cNvSpPr/>
          <p:nvPr/>
        </p:nvSpPr>
        <p:spPr bwMode="auto">
          <a:xfrm>
            <a:off x="9480486" y="1301803"/>
            <a:ext cx="829425" cy="161159"/>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007BBD"/>
                </a:solidFill>
                <a:effectLst/>
                <a:latin typeface="Calibri" panose="020F0502020204030204" pitchFamily="34" charset="0"/>
                <a:ea typeface="Calibri" panose="020F0502020204030204" pitchFamily="34" charset="0"/>
                <a:cs typeface="Calibri" panose="020F0502020204030204" pitchFamily="34" charset="0"/>
              </a:rPr>
              <a:t>Secretariat</a:t>
            </a:r>
            <a:endParaRPr kumimoji="0" lang="en-GB" sz="1000" b="0" i="0" u="none" strike="noStrike" cap="none" normalizeH="0" baseline="0" dirty="0">
              <a:ln>
                <a:noFill/>
              </a:ln>
              <a:solidFill>
                <a:srgbClr val="007BBD"/>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0" name="Rectangle: Rounded Corners 19">
            <a:extLst>
              <a:ext uri="{FF2B5EF4-FFF2-40B4-BE49-F238E27FC236}">
                <a16:creationId xmlns:a16="http://schemas.microsoft.com/office/drawing/2014/main" id="{2DB94CCF-1410-6D38-156C-1E33E04101B0}"/>
              </a:ext>
            </a:extLst>
          </p:cNvPr>
          <p:cNvSpPr/>
          <p:nvPr/>
        </p:nvSpPr>
        <p:spPr bwMode="auto">
          <a:xfrm>
            <a:off x="9472867" y="2434765"/>
            <a:ext cx="980379" cy="161159"/>
          </a:xfrm>
          <a:prstGeom prst="roundRect">
            <a:avLst/>
          </a:prstGeom>
          <a:solidFill>
            <a:srgbClr val="D17E4E"/>
          </a:solidFill>
          <a:ln w="9525" cap="flat" cmpd="sng" algn="ctr">
            <a:solidFill>
              <a:srgbClr val="9C5128"/>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Pensions Com.</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6" name="Rectangle: Rounded Corners 25">
            <a:extLst>
              <a:ext uri="{FF2B5EF4-FFF2-40B4-BE49-F238E27FC236}">
                <a16:creationId xmlns:a16="http://schemas.microsoft.com/office/drawing/2014/main" id="{62E58BEC-DB4E-0085-C3E6-6E2562490B6B}"/>
              </a:ext>
            </a:extLst>
          </p:cNvPr>
          <p:cNvSpPr/>
          <p:nvPr/>
        </p:nvSpPr>
        <p:spPr bwMode="auto">
          <a:xfrm>
            <a:off x="9472867" y="2150960"/>
            <a:ext cx="461964" cy="161159"/>
          </a:xfrm>
          <a:prstGeom prst="roundRect">
            <a:avLst/>
          </a:prstGeom>
          <a:solidFill>
            <a:srgbClr val="826394"/>
          </a:solidFill>
          <a:ln w="9525" cap="flat" cmpd="sng" algn="ctr">
            <a:solidFill>
              <a:srgbClr val="5B4567"/>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RMC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 name="Rectangle: Rounded Corners 1">
            <a:extLst>
              <a:ext uri="{FF2B5EF4-FFF2-40B4-BE49-F238E27FC236}">
                <a16:creationId xmlns:a16="http://schemas.microsoft.com/office/drawing/2014/main" id="{F936B7CF-4FF9-B5A8-2802-C5C4A9D8271C}"/>
              </a:ext>
            </a:extLst>
          </p:cNvPr>
          <p:cNvSpPr/>
          <p:nvPr/>
        </p:nvSpPr>
        <p:spPr bwMode="auto">
          <a:xfrm>
            <a:off x="10364430" y="1298078"/>
            <a:ext cx="829425" cy="161159"/>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Stephanos</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9" name="Rectangle: Rounded Corners 18">
            <a:extLst>
              <a:ext uri="{FF2B5EF4-FFF2-40B4-BE49-F238E27FC236}">
                <a16:creationId xmlns:a16="http://schemas.microsoft.com/office/drawing/2014/main" id="{B1BAACCD-DFDD-0DE0-EC3F-5732A1CE929E}"/>
              </a:ext>
            </a:extLst>
          </p:cNvPr>
          <p:cNvSpPr/>
          <p:nvPr/>
        </p:nvSpPr>
        <p:spPr bwMode="auto">
          <a:xfrm>
            <a:off x="9472867" y="2718570"/>
            <a:ext cx="1147762" cy="161159"/>
          </a:xfrm>
          <a:prstGeom prst="roundRect">
            <a:avLst/>
          </a:prstGeom>
          <a:solidFill>
            <a:srgbClr val="6A2630"/>
          </a:solidFill>
          <a:ln w="9525" cap="flat" cmpd="sng" algn="ctr">
            <a:solidFill>
              <a:srgbClr val="B2405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Insurance Com.</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2" name="Rectangle: Rounded Corners 21">
            <a:extLst>
              <a:ext uri="{FF2B5EF4-FFF2-40B4-BE49-F238E27FC236}">
                <a16:creationId xmlns:a16="http://schemas.microsoft.com/office/drawing/2014/main" id="{4866F160-A278-C3B1-F1D1-8BEB5EDEDACE}"/>
              </a:ext>
            </a:extLst>
          </p:cNvPr>
          <p:cNvSpPr/>
          <p:nvPr/>
        </p:nvSpPr>
        <p:spPr bwMode="auto">
          <a:xfrm>
            <a:off x="9492282" y="1045062"/>
            <a:ext cx="515007" cy="161159"/>
          </a:xfrm>
          <a:prstGeom prst="roundRect">
            <a:avLst/>
          </a:prstGeom>
          <a:solidFill>
            <a:srgbClr val="D3BD28"/>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Board</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5" name="Rectangle: Rounded Corners 24">
            <a:extLst>
              <a:ext uri="{FF2B5EF4-FFF2-40B4-BE49-F238E27FC236}">
                <a16:creationId xmlns:a16="http://schemas.microsoft.com/office/drawing/2014/main" id="{76DCDD17-8A3A-5C63-ED35-F0C88FB4307E}"/>
              </a:ext>
            </a:extLst>
          </p:cNvPr>
          <p:cNvSpPr/>
          <p:nvPr/>
        </p:nvSpPr>
        <p:spPr bwMode="auto">
          <a:xfrm>
            <a:off x="10066508" y="1050439"/>
            <a:ext cx="1147762" cy="161159"/>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Committee Chairs</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31" name="Rectangle: Rounded Corners 30">
            <a:extLst>
              <a:ext uri="{FF2B5EF4-FFF2-40B4-BE49-F238E27FC236}">
                <a16:creationId xmlns:a16="http://schemas.microsoft.com/office/drawing/2014/main" id="{A3F1896D-6896-5CCB-F486-EE6774019BDF}"/>
              </a:ext>
            </a:extLst>
          </p:cNvPr>
          <p:cNvSpPr/>
          <p:nvPr/>
        </p:nvSpPr>
        <p:spPr bwMode="auto">
          <a:xfrm>
            <a:off x="11284325" y="1054104"/>
            <a:ext cx="1147762" cy="161159"/>
          </a:xfrm>
          <a:prstGeom prst="roundRect">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Comm. Panel</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3" name="Rectangle: Rounded Corners 42">
            <a:extLst>
              <a:ext uri="{FF2B5EF4-FFF2-40B4-BE49-F238E27FC236}">
                <a16:creationId xmlns:a16="http://schemas.microsoft.com/office/drawing/2014/main" id="{873DF9BF-2F9B-E4E2-3D3B-9CA50621F383}"/>
              </a:ext>
            </a:extLst>
          </p:cNvPr>
          <p:cNvSpPr/>
          <p:nvPr/>
        </p:nvSpPr>
        <p:spPr bwMode="auto">
          <a:xfrm>
            <a:off x="11284325" y="1301803"/>
            <a:ext cx="829425" cy="161159"/>
          </a:xfrm>
          <a:prstGeom prst="roundRect">
            <a:avLst/>
          </a:prstGeom>
          <a:solidFill>
            <a:srgbClr val="47BDFF"/>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rPr>
              <a:t>Siegbert</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8" name="Rectangle: Rounded Corners 47">
            <a:extLst>
              <a:ext uri="{FF2B5EF4-FFF2-40B4-BE49-F238E27FC236}">
                <a16:creationId xmlns:a16="http://schemas.microsoft.com/office/drawing/2014/main" id="{F0A0C538-09DC-6DC1-5AFE-8D935B96473A}"/>
              </a:ext>
            </a:extLst>
          </p:cNvPr>
          <p:cNvSpPr/>
          <p:nvPr/>
        </p:nvSpPr>
        <p:spPr bwMode="auto">
          <a:xfrm>
            <a:off x="9472867" y="1836676"/>
            <a:ext cx="515007" cy="161159"/>
          </a:xfrm>
          <a:prstGeom prst="roundRect">
            <a:avLst/>
          </a:prstGeom>
          <a:solidFill>
            <a:srgbClr val="00816A"/>
          </a:solidFill>
          <a:ln w="9525" cap="flat" cmpd="sng" algn="ctr">
            <a:solidFill>
              <a:srgbClr val="00705D"/>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ProfC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9" name="Rectangle: Rounded Corners 48">
            <a:extLst>
              <a:ext uri="{FF2B5EF4-FFF2-40B4-BE49-F238E27FC236}">
                <a16:creationId xmlns:a16="http://schemas.microsoft.com/office/drawing/2014/main" id="{AC0017CE-D57E-4934-89A6-FD65C905AAA1}"/>
              </a:ext>
            </a:extLst>
          </p:cNvPr>
          <p:cNvSpPr/>
          <p:nvPr/>
        </p:nvSpPr>
        <p:spPr bwMode="auto">
          <a:xfrm>
            <a:off x="10024485" y="1830283"/>
            <a:ext cx="1147762" cy="167552"/>
          </a:xfrm>
          <a:prstGeom prst="roundRect">
            <a:avLst/>
          </a:prstGeom>
          <a:solidFill>
            <a:srgbClr val="00816A"/>
          </a:solidFill>
          <a:ln w="9525" cap="flat" cmpd="sng" algn="ctr">
            <a:solidFill>
              <a:srgbClr val="00705D"/>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ProfC/ AI-DS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50" name="Rectangle: Rounded Corners 49">
            <a:extLst>
              <a:ext uri="{FF2B5EF4-FFF2-40B4-BE49-F238E27FC236}">
                <a16:creationId xmlns:a16="http://schemas.microsoft.com/office/drawing/2014/main" id="{C3678599-CF71-2C0D-E648-769580AB92FA}"/>
              </a:ext>
            </a:extLst>
          </p:cNvPr>
          <p:cNvSpPr/>
          <p:nvPr/>
        </p:nvSpPr>
        <p:spPr bwMode="auto">
          <a:xfrm>
            <a:off x="10563726" y="2421371"/>
            <a:ext cx="1552317" cy="162000"/>
          </a:xfrm>
          <a:prstGeom prst="roundRect">
            <a:avLst/>
          </a:prstGeom>
          <a:solidFill>
            <a:srgbClr val="D17E4E"/>
          </a:solidFill>
          <a:ln w="9525" cap="flat" cmpd="sng" algn="ctr">
            <a:solidFill>
              <a:srgbClr val="9C5128"/>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Pensions Com./ IORPII TF</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7" name="Rectangle: Rounded Corners 16">
            <a:extLst>
              <a:ext uri="{FF2B5EF4-FFF2-40B4-BE49-F238E27FC236}">
                <a16:creationId xmlns:a16="http://schemas.microsoft.com/office/drawing/2014/main" id="{60EA3913-ED29-EF4B-3CB1-6688C26EE215}"/>
              </a:ext>
            </a:extLst>
          </p:cNvPr>
          <p:cNvSpPr/>
          <p:nvPr/>
        </p:nvSpPr>
        <p:spPr bwMode="auto">
          <a:xfrm>
            <a:off x="10048719" y="1552380"/>
            <a:ext cx="1145136" cy="161159"/>
          </a:xfrm>
          <a:prstGeom prst="roundRect">
            <a:avLst/>
          </a:prstGeom>
          <a:solidFill>
            <a:srgbClr val="99B838"/>
          </a:solidFill>
          <a:ln w="9525" cap="flat" cmpd="sng" algn="ctr">
            <a:solidFill>
              <a:schemeClr val="accent3">
                <a:lumMod val="7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err="1">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EduC</a:t>
            </a: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 CPD AI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70440384"/>
      </p:ext>
    </p:extLst>
  </p:cSld>
  <p:clrMapOvr>
    <a:masterClrMapping/>
  </p:clrMapOvr>
  <p:transition spd="med">
    <p:pull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9596B-A4F3-0C43-467C-8A7AA62D42E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E4C7C7F-8394-85C2-E86E-A0C64678C4C7}"/>
              </a:ext>
            </a:extLst>
          </p:cNvPr>
          <p:cNvSpPr>
            <a:spLocks noGrp="1"/>
          </p:cNvSpPr>
          <p:nvPr>
            <p:ph type="sldNum" sz="quarter" idx="10"/>
          </p:nvPr>
        </p:nvSpPr>
        <p:spPr/>
        <p:txBody>
          <a:bodyPr/>
          <a:lstStyle/>
          <a:p>
            <a:fld id="{306CB06F-8D94-B64C-AC66-62AFBAF0736E}" type="slidenum">
              <a:rPr lang="en-GB" smtClean="0"/>
              <a:pPr/>
              <a:t>21</a:t>
            </a:fld>
            <a:endParaRPr lang="en-GB" dirty="0"/>
          </a:p>
        </p:txBody>
      </p:sp>
      <p:graphicFrame>
        <p:nvGraphicFramePr>
          <p:cNvPr id="5" name="Table 4">
            <a:extLst>
              <a:ext uri="{FF2B5EF4-FFF2-40B4-BE49-F238E27FC236}">
                <a16:creationId xmlns:a16="http://schemas.microsoft.com/office/drawing/2014/main" id="{2D492961-7966-0D23-E90B-BD917F325918}"/>
              </a:ext>
            </a:extLst>
          </p:cNvPr>
          <p:cNvGraphicFramePr>
            <a:graphicFrameLocks noGrp="1"/>
          </p:cNvGraphicFramePr>
          <p:nvPr>
            <p:extLst>
              <p:ext uri="{D42A27DB-BD31-4B8C-83A1-F6EECF244321}">
                <p14:modId xmlns:p14="http://schemas.microsoft.com/office/powerpoint/2010/main" val="2869801534"/>
              </p:ext>
            </p:extLst>
          </p:nvPr>
        </p:nvGraphicFramePr>
        <p:xfrm>
          <a:off x="413133" y="616560"/>
          <a:ext cx="8290033" cy="2926080"/>
        </p:xfrm>
        <a:graphic>
          <a:graphicData uri="http://schemas.openxmlformats.org/drawingml/2006/table">
            <a:tbl>
              <a:tblPr firstRow="1" bandRow="1">
                <a:tableStyleId>{3B4B98B0-60AC-42C2-AFA5-B58CD77FA1E5}</a:tableStyleId>
              </a:tblPr>
              <a:tblGrid>
                <a:gridCol w="1344794">
                  <a:extLst>
                    <a:ext uri="{9D8B030D-6E8A-4147-A177-3AD203B41FA5}">
                      <a16:colId xmlns:a16="http://schemas.microsoft.com/office/drawing/2014/main" val="1040634073"/>
                    </a:ext>
                  </a:extLst>
                </a:gridCol>
                <a:gridCol w="2054135">
                  <a:extLst>
                    <a:ext uri="{9D8B030D-6E8A-4147-A177-3AD203B41FA5}">
                      <a16:colId xmlns:a16="http://schemas.microsoft.com/office/drawing/2014/main" val="1220996329"/>
                    </a:ext>
                  </a:extLst>
                </a:gridCol>
                <a:gridCol w="1077701">
                  <a:extLst>
                    <a:ext uri="{9D8B030D-6E8A-4147-A177-3AD203B41FA5}">
                      <a16:colId xmlns:a16="http://schemas.microsoft.com/office/drawing/2014/main" val="2616669371"/>
                    </a:ext>
                  </a:extLst>
                </a:gridCol>
                <a:gridCol w="3813403">
                  <a:extLst>
                    <a:ext uri="{9D8B030D-6E8A-4147-A177-3AD203B41FA5}">
                      <a16:colId xmlns:a16="http://schemas.microsoft.com/office/drawing/2014/main" val="3911665922"/>
                    </a:ext>
                  </a:extLst>
                </a:gridCol>
              </a:tblGrid>
              <a:tr h="267392">
                <a:tc>
                  <a:txBody>
                    <a:bodyPr/>
                    <a:lstStyle/>
                    <a:p>
                      <a:pPr algn="l"/>
                      <a:r>
                        <a:rPr lang="en-GB" sz="1000" noProof="0" dirty="0">
                          <a:latin typeface="Calibri" panose="020F0502020204030204" pitchFamily="34" charset="0"/>
                          <a:ea typeface="Calibri" panose="020F0502020204030204" pitchFamily="34" charset="0"/>
                          <a:cs typeface="Calibri" panose="020F0502020204030204" pitchFamily="34" charset="0"/>
                        </a:rPr>
                        <a:t>Pillar</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GB" sz="1000" noProof="0" dirty="0">
                          <a:latin typeface="Calibri" panose="020F0502020204030204" pitchFamily="34" charset="0"/>
                          <a:ea typeface="Calibri" panose="020F0502020204030204" pitchFamily="34" charset="0"/>
                          <a:cs typeface="Calibri" panose="020F0502020204030204" pitchFamily="34" charset="0"/>
                        </a:rPr>
                        <a:t>Project / Task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GB" sz="1000" noProof="0" dirty="0">
                          <a:latin typeface="Calibri" panose="020F0502020204030204" pitchFamily="34" charset="0"/>
                          <a:ea typeface="Calibri" panose="020F0502020204030204" pitchFamily="34" charset="0"/>
                          <a:cs typeface="Calibri" panose="020F0502020204030204" pitchFamily="34" charset="0"/>
                        </a:rPr>
                        <a:t>Expected delivery date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GB" sz="1000" noProof="0" dirty="0">
                          <a:latin typeface="Calibri" panose="020F0502020204030204" pitchFamily="34" charset="0"/>
                          <a:ea typeface="Calibri" panose="020F0502020204030204" pitchFamily="34" charset="0"/>
                          <a:cs typeface="Calibri" panose="020F0502020204030204" pitchFamily="34" charset="0"/>
                        </a:rPr>
                        <a:t>Expected deliverable</a:t>
                      </a:r>
                      <a:endParaRPr lang="en-GB" sz="1000" noProof="0" dirty="0">
                        <a:solidFill>
                          <a:schemeClr val="tx2"/>
                        </a:solidFill>
                        <a:latin typeface="Calibri" panose="020F0502020204030204" pitchFamily="34" charset="0"/>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2445472"/>
                  </a:ext>
                </a:extLst>
              </a:tr>
              <a:tr h="401087">
                <a:tc>
                  <a:txBody>
                    <a:bodyPr/>
                    <a:lstStyle/>
                    <a:p>
                      <a:pPr algn="l"/>
                      <a:r>
                        <a:rPr lang="en-GB" sz="900" noProof="0" dirty="0">
                          <a:solidFill>
                            <a:schemeClr val="tx2"/>
                          </a:solidFill>
                          <a:latin typeface="Calibri" panose="020F0502020204030204" pitchFamily="34" charset="0"/>
                          <a:ea typeface="Calibri" panose="020F0502020204030204" pitchFamily="34" charset="0"/>
                          <a:cs typeface="Calibri" panose="020F0502020204030204" pitchFamily="34" charset="0"/>
                        </a:rPr>
                        <a:t>Communication and Stakeholder Relationship Management (2)</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2"/>
                          </a:solidFill>
                          <a:latin typeface="Calibri" panose="020F0502020204030204" pitchFamily="34" charset="0"/>
                          <a:ea typeface="+mn-ea"/>
                          <a:cs typeface="Calibri" panose="020F0502020204030204" pitchFamily="34" charset="0"/>
                        </a:rPr>
                        <a:t>Implementation of Stakeholder Management Framework</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Calibri" panose="020F0502020204030204" pitchFamily="34" charset="0"/>
                          <a:ea typeface="+mn-ea"/>
                          <a:cs typeface="Calibri" panose="020F0502020204030204" pitchFamily="34" charset="0"/>
                        </a:rPr>
                        <a:t>April 2025/ </a:t>
                      </a:r>
                    </a:p>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Calibri" panose="020F0502020204030204" pitchFamily="34" charset="0"/>
                          <a:ea typeface="+mn-ea"/>
                          <a:cs typeface="Calibri" panose="020F0502020204030204" pitchFamily="34" charset="0"/>
                        </a:rPr>
                        <a:t>On-going</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b="1" kern="1200" dirty="0">
                          <a:solidFill>
                            <a:schemeClr val="tx2"/>
                          </a:solidFill>
                          <a:latin typeface="Calibri" panose="020F0502020204030204" pitchFamily="34" charset="0"/>
                          <a:ea typeface="+mn-ea"/>
                          <a:cs typeface="Calibri" panose="020F0502020204030204" pitchFamily="34" charset="0"/>
                        </a:rPr>
                        <a:t>Communication Panel </a:t>
                      </a:r>
                      <a:r>
                        <a:rPr lang="en-GB" sz="900" kern="1200" dirty="0">
                          <a:solidFill>
                            <a:schemeClr val="tx2"/>
                          </a:solidFill>
                          <a:latin typeface="Calibri" panose="020F0502020204030204" pitchFamily="34" charset="0"/>
                          <a:ea typeface="+mn-ea"/>
                          <a:cs typeface="Calibri" panose="020F0502020204030204" pitchFamily="34" charset="0"/>
                        </a:rPr>
                        <a:t>to update existing Stakeholders’ list to ensure that contact information, purpose disclosed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extLst>
                  <a:ext uri="{0D108BD9-81ED-4DB2-BD59-A6C34878D82A}">
                    <a16:rowId xmlns:a16="http://schemas.microsoft.com/office/drawing/2014/main" val="2394085910"/>
                  </a:ext>
                </a:extLst>
              </a:tr>
              <a:tr h="4010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GB" sz="900" b="0" noProof="0" dirty="0">
                          <a:latin typeface="Calibri" panose="020F0502020204030204" pitchFamily="34" charset="0"/>
                          <a:ea typeface="Calibri" panose="020F0502020204030204" pitchFamily="34" charset="0"/>
                          <a:cs typeface="Calibri" panose="020F0502020204030204" pitchFamily="34" charset="0"/>
                        </a:rPr>
                        <a:t>Lifelong Learning and Exchange of Ideas (3)</a:t>
                      </a:r>
                      <a:endParaRPr lang="en-GB" sz="900" b="0" i="1" noProof="0" dirty="0">
                        <a:solidFill>
                          <a:schemeClr val="bg1">
                            <a:lumMod val="65000"/>
                          </a:schemeClr>
                        </a:solidFill>
                        <a:latin typeface="Calibri" panose="020F0502020204030204" pitchFamily="34" charset="0"/>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b="0" kern="1200" noProof="0" dirty="0">
                          <a:solidFill>
                            <a:schemeClr val="tx2"/>
                          </a:solidFill>
                          <a:latin typeface="Calibri" panose="020F0502020204030204" pitchFamily="34" charset="0"/>
                          <a:ea typeface="Calibri" panose="020F0502020204030204" pitchFamily="34" charset="0"/>
                          <a:cs typeface="Calibri" panose="020F0502020204030204" pitchFamily="34" charset="0"/>
                        </a:rPr>
                        <a:t>(</a:t>
                      </a:r>
                      <a:r>
                        <a:rPr lang="en-GB" sz="900" b="0" kern="1200" noProof="0" dirty="0">
                          <a:solidFill>
                            <a:srgbClr val="008A3E"/>
                          </a:solidFill>
                          <a:latin typeface="Calibri" panose="020F0502020204030204" pitchFamily="34" charset="0"/>
                          <a:ea typeface="Calibri" panose="020F0502020204030204" pitchFamily="34" charset="0"/>
                          <a:cs typeface="Calibri" panose="020F0502020204030204" pitchFamily="34" charset="0"/>
                        </a:rPr>
                        <a:t>New since autumn 2024</a:t>
                      </a:r>
                      <a:r>
                        <a:rPr lang="en-GB" sz="900" b="0" kern="1200" noProof="0" dirty="0">
                          <a:solidFill>
                            <a:schemeClr val="tx2"/>
                          </a:solidFill>
                          <a:latin typeface="Calibri" panose="020F0502020204030204" pitchFamily="34" charset="0"/>
                          <a:ea typeface="Calibri" panose="020F0502020204030204" pitchFamily="34" charset="0"/>
                          <a:cs typeface="Calibri" panose="020F0502020204030204" pitchFamily="34" charset="0"/>
                        </a:rPr>
                        <a:t>) support to Young Actuary Initiative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alpha val="20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2"/>
                          </a:solidFill>
                          <a:latin typeface="Calibri" panose="020F0502020204030204" pitchFamily="34" charset="0"/>
                          <a:ea typeface="+mn-ea"/>
                          <a:cs typeface="Calibri" panose="020F0502020204030204" pitchFamily="34" charset="0"/>
                        </a:rPr>
                        <a:t>On-going</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Calibri" panose="020F0502020204030204" pitchFamily="34" charset="0"/>
                          <a:ea typeface="+mn-ea"/>
                          <a:cs typeface="Calibri" panose="020F0502020204030204" pitchFamily="34" charset="0"/>
                        </a:rPr>
                        <a:t>Regular cooperation with YAI initiative (France, Germany);</a:t>
                      </a:r>
                    </a:p>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Calibri" panose="020F0502020204030204" pitchFamily="34" charset="0"/>
                          <a:ea typeface="+mn-ea"/>
                          <a:cs typeface="Calibri" panose="020F0502020204030204" pitchFamily="34" charset="0"/>
                        </a:rPr>
                        <a:t>MoU planned to be signed till end of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alpha val="20000"/>
                      </a:schemeClr>
                    </a:solidFill>
                  </a:tcPr>
                </a:tc>
                <a:extLst>
                  <a:ext uri="{0D108BD9-81ED-4DB2-BD59-A6C34878D82A}">
                    <a16:rowId xmlns:a16="http://schemas.microsoft.com/office/drawing/2014/main" val="315510385"/>
                  </a:ext>
                </a:extLst>
              </a:tr>
              <a:tr h="4010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GB" sz="900" noProof="0" dirty="0">
                          <a:latin typeface="Calibri" panose="020F0502020204030204" pitchFamily="34" charset="0"/>
                          <a:ea typeface="Calibri" panose="020F0502020204030204" pitchFamily="34" charset="0"/>
                          <a:cs typeface="Calibri" panose="020F0502020204030204" pitchFamily="34" charset="0"/>
                        </a:rPr>
                        <a:t>Development of the Profession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indent="0" algn="l">
                        <a:spcAft>
                          <a:spcPts val="300"/>
                        </a:spcAft>
                        <a:buFont typeface="Arial" panose="020B0604020202020204" pitchFamily="34" charset="0"/>
                        <a:buNone/>
                      </a:pPr>
                      <a:r>
                        <a:rPr lang="en-GB" sz="90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rPr>
                        <a:t>Core Areas: Insurance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2"/>
                          </a:solidFill>
                          <a:latin typeface="Calibri" panose="020F0502020204030204" pitchFamily="34" charset="0"/>
                          <a:ea typeface="+mn-ea"/>
                          <a:cs typeface="Calibri" panose="020F0502020204030204" pitchFamily="34" charset="0"/>
                        </a:rPr>
                        <a:t>On - going</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b="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rPr>
                        <a:t>C</a:t>
                      </a:r>
                      <a:r>
                        <a:rPr lang="en-GB" sz="900" kern="1200" noProof="0" dirty="0">
                          <a:solidFill>
                            <a:schemeClr val="tx1"/>
                          </a:solidFill>
                          <a:latin typeface="Calibri" panose="020F0502020204030204" pitchFamily="34" charset="0"/>
                          <a:ea typeface="+mn-ea"/>
                          <a:cs typeface="Calibri" panose="020F0502020204030204" pitchFamily="34" charset="0"/>
                        </a:rPr>
                        <a:t>onsumer protection/ </a:t>
                      </a:r>
                      <a:r>
                        <a:rPr lang="en-GB" sz="900" kern="1200" dirty="0">
                          <a:solidFill>
                            <a:schemeClr val="tx1"/>
                          </a:solidFill>
                          <a:latin typeface="Calibri" panose="020F0502020204030204" pitchFamily="34" charset="0"/>
                          <a:ea typeface="+mn-ea"/>
                          <a:cs typeface="Calibri" panose="020F0502020204030204" pitchFamily="34" charset="0"/>
                        </a:rPr>
                        <a:t>Insurance affordability statistics </a:t>
                      </a:r>
                    </a:p>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Calibri" panose="020F0502020204030204" pitchFamily="34" charset="0"/>
                          <a:ea typeface="+mn-ea"/>
                          <a:cs typeface="Calibri" panose="020F0502020204030204" pitchFamily="34" charset="0"/>
                        </a:rPr>
                        <a:t>Several insurance consultations on the review of Solvency II (details: AAE deliverable on the Consultations)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extLst>
                  <a:ext uri="{0D108BD9-81ED-4DB2-BD59-A6C34878D82A}">
                    <a16:rowId xmlns:a16="http://schemas.microsoft.com/office/drawing/2014/main" val="1508596207"/>
                  </a:ext>
                </a:extLst>
              </a:tr>
              <a:tr h="4010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900" noProof="0" dirty="0">
                          <a:latin typeface="Calibri" panose="020F0502020204030204" pitchFamily="34" charset="0"/>
                          <a:ea typeface="Calibri" panose="020F0502020204030204" pitchFamily="34" charset="0"/>
                          <a:cs typeface="Calibri" panose="020F0502020204030204" pitchFamily="34" charset="0"/>
                        </a:rPr>
                        <a:t>Development of the Profession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tc>
                  <a:txBody>
                    <a:bodyPr/>
                    <a:lstStyle/>
                    <a:p>
                      <a:pPr marL="0" indent="0" algn="l" defTabSz="342900" rtl="0" eaLnBrk="1" latinLnBrk="0" hangingPunct="1">
                        <a:spcAft>
                          <a:spcPts val="300"/>
                        </a:spcAft>
                        <a:buFont typeface="Arial" panose="020B0604020202020204" pitchFamily="34" charset="0"/>
                        <a:buNone/>
                      </a:pPr>
                      <a:r>
                        <a:rPr lang="en-US" sz="900" kern="1200" noProof="0" dirty="0">
                          <a:solidFill>
                            <a:schemeClr val="tx1"/>
                          </a:solidFill>
                          <a:latin typeface="Calibri" panose="020F0502020204030204" pitchFamily="34" charset="0"/>
                          <a:ea typeface="+mn-ea"/>
                          <a:cs typeface="Calibri" panose="020F0502020204030204" pitchFamily="34" charset="0"/>
                        </a:rPr>
                        <a:t>Core Areas: Pensions</a:t>
                      </a:r>
                      <a:endParaRPr lang="en-GB" sz="900" kern="1200" noProof="0" dirty="0">
                        <a:solidFill>
                          <a:schemeClr val="tx1"/>
                        </a:solidFill>
                        <a:latin typeface="Calibri" panose="020F0502020204030204" pitchFamily="34" charset="0"/>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noProof="0" dirty="0">
                          <a:solidFill>
                            <a:schemeClr val="tx2"/>
                          </a:solidFill>
                          <a:latin typeface="Calibri" panose="020F0502020204030204" pitchFamily="34" charset="0"/>
                          <a:ea typeface="+mn-ea"/>
                          <a:cs typeface="Calibri" panose="020F0502020204030204" pitchFamily="34" charset="0"/>
                        </a:rPr>
                        <a:t>On - going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tc>
                  <a:txBody>
                    <a:bodyPr/>
                    <a:lstStyle/>
                    <a:p>
                      <a:pPr marL="0" marR="0" lvl="0" indent="0" algn="l" defTabSz="342900" rtl="0" eaLnBrk="1" fontAlgn="auto" latinLnBrk="0" hangingPunct="1">
                        <a:lnSpc>
                          <a:spcPct val="100000"/>
                        </a:lnSpc>
                        <a:spcBef>
                          <a:spcPts val="0"/>
                        </a:spcBef>
                        <a:spcAft>
                          <a:spcPts val="300"/>
                        </a:spcAft>
                        <a:buClrTx/>
                        <a:buSzTx/>
                        <a:buFontTx/>
                        <a:buNone/>
                        <a:tabLst/>
                        <a:defRPr/>
                      </a:pPr>
                      <a:r>
                        <a:rPr lang="en-GB" sz="900" kern="1200" noProof="0" dirty="0">
                          <a:solidFill>
                            <a:schemeClr val="tx2"/>
                          </a:solidFill>
                          <a:latin typeface="Calibri" panose="020F0502020204030204" pitchFamily="34" charset="0"/>
                          <a:ea typeface="+mn-ea"/>
                          <a:cs typeface="Calibri" panose="020F0502020204030204" pitchFamily="34" charset="0"/>
                        </a:rPr>
                        <a:t>Submission of consultation on liquidity risk for IORPs to EIOPA</a:t>
                      </a:r>
                    </a:p>
                    <a:p>
                      <a:pPr marL="0" marR="0" lvl="0" indent="0" algn="l" defTabSz="342900" rtl="0" eaLnBrk="1" fontAlgn="auto" latinLnBrk="0" hangingPunct="1">
                        <a:lnSpc>
                          <a:spcPct val="100000"/>
                        </a:lnSpc>
                        <a:spcBef>
                          <a:spcPts val="0"/>
                        </a:spcBef>
                        <a:spcAft>
                          <a:spcPts val="300"/>
                        </a:spcAft>
                        <a:buClrTx/>
                        <a:buSzTx/>
                        <a:buFontTx/>
                        <a:buNone/>
                        <a:tabLst/>
                        <a:defRPr/>
                      </a:pPr>
                      <a:r>
                        <a:rPr lang="en-GB" sz="900" strike="noStrike" kern="1200" noProof="0" dirty="0">
                          <a:solidFill>
                            <a:schemeClr val="tx2"/>
                          </a:solidFill>
                          <a:highlight>
                            <a:srgbClr val="FFFF00"/>
                          </a:highlight>
                          <a:latin typeface="Calibri" panose="020F0502020204030204" pitchFamily="34" charset="0"/>
                          <a:ea typeface="+mn-ea"/>
                          <a:cs typeface="Calibri" panose="020F0502020204030204" pitchFamily="34" charset="0"/>
                        </a:rPr>
                        <a:t>Attendance to support EIOPA in upcoming stakeholder call on the stress test 6/3</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extLst>
                  <a:ext uri="{0D108BD9-81ED-4DB2-BD59-A6C34878D82A}">
                    <a16:rowId xmlns:a16="http://schemas.microsoft.com/office/drawing/2014/main" val="3431265483"/>
                  </a:ext>
                </a:extLst>
              </a:tr>
              <a:tr h="4010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900" noProof="0" dirty="0">
                          <a:latin typeface="Calibri" panose="020F0502020204030204" pitchFamily="34" charset="0"/>
                          <a:ea typeface="Calibri" panose="020F0502020204030204" pitchFamily="34" charset="0"/>
                          <a:cs typeface="Calibri" panose="020F0502020204030204" pitchFamily="34" charset="0"/>
                        </a:rPr>
                        <a:t>Development of the Profession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Calibri" panose="020F0502020204030204" pitchFamily="34" charset="0"/>
                          <a:ea typeface="+mn-ea"/>
                          <a:cs typeface="Calibri" panose="020F0502020204030204" pitchFamily="34" charset="0"/>
                        </a:rPr>
                        <a:t>Sustainability (ESG)</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kumimoji="0" lang="en-GB" sz="900" b="0" i="0" u="none" strike="noStrike" kern="1200" cap="none" spc="0" normalizeH="0" baseline="0" noProof="0" dirty="0">
                          <a:ln>
                            <a:noFill/>
                          </a:ln>
                          <a:solidFill>
                            <a:srgbClr val="163C6C"/>
                          </a:solidFill>
                          <a:effectLst/>
                          <a:uLnTx/>
                          <a:uFillTx/>
                          <a:latin typeface="Calibri" panose="020F0502020204030204" pitchFamily="34" charset="0"/>
                          <a:ea typeface="+mn-ea"/>
                          <a:cs typeface="Calibri" panose="020F0502020204030204" pitchFamily="34" charset="0"/>
                        </a:rPr>
                        <a:t>On - going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indent="0" algn="l">
                        <a:spcAft>
                          <a:spcPts val="300"/>
                        </a:spcAft>
                        <a:buFont typeface="Arial" panose="020B0604020202020204" pitchFamily="34" charset="0"/>
                        <a:buNone/>
                      </a:pPr>
                      <a:r>
                        <a:rPr lang="en-GB" sz="900" b="0" kern="1200" noProof="0" dirty="0">
                          <a:solidFill>
                            <a:schemeClr val="tx1"/>
                          </a:solidFill>
                          <a:latin typeface="Calibri" panose="020F0502020204030204" pitchFamily="34" charset="0"/>
                          <a:ea typeface="+mn-ea"/>
                          <a:cs typeface="Calibri" panose="020F0502020204030204" pitchFamily="34" charset="0"/>
                        </a:rPr>
                        <a:t>Deliverables by AAE Risk management Comm </a:t>
                      </a:r>
                    </a:p>
                    <a:p>
                      <a:pPr marL="0" indent="0" algn="l">
                        <a:spcAft>
                          <a:spcPts val="300"/>
                        </a:spcAft>
                        <a:buFont typeface="Arial" panose="020B0604020202020204" pitchFamily="34" charset="0"/>
                        <a:buNone/>
                      </a:pPr>
                      <a:r>
                        <a:rPr lang="en-GB" sz="900" b="0" kern="1200" noProof="0" dirty="0">
                          <a:solidFill>
                            <a:schemeClr val="tx1"/>
                          </a:solidFill>
                          <a:latin typeface="Calibri" panose="020F0502020204030204" pitchFamily="34" charset="0"/>
                          <a:ea typeface="+mn-ea"/>
                          <a:cs typeface="Calibri" panose="020F0502020204030204" pitchFamily="34" charset="0"/>
                        </a:rPr>
                        <a:t>Cooperation with IAA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extLst>
                  <a:ext uri="{0D108BD9-81ED-4DB2-BD59-A6C34878D82A}">
                    <a16:rowId xmlns:a16="http://schemas.microsoft.com/office/drawing/2014/main" val="1606441603"/>
                  </a:ext>
                </a:extLst>
              </a:tr>
            </a:tbl>
          </a:graphicData>
        </a:graphic>
      </p:graphicFrame>
      <p:sp>
        <p:nvSpPr>
          <p:cNvPr id="8" name="Titel 1">
            <a:extLst>
              <a:ext uri="{FF2B5EF4-FFF2-40B4-BE49-F238E27FC236}">
                <a16:creationId xmlns:a16="http://schemas.microsoft.com/office/drawing/2014/main" id="{36467346-61BB-D215-37FC-FD348008ADF6}"/>
              </a:ext>
            </a:extLst>
          </p:cNvPr>
          <p:cNvSpPr txBox="1">
            <a:spLocks/>
          </p:cNvSpPr>
          <p:nvPr/>
        </p:nvSpPr>
        <p:spPr>
          <a:xfrm>
            <a:off x="440834" y="235189"/>
            <a:ext cx="7158664" cy="381371"/>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2200" b="1" i="0">
                <a:solidFill>
                  <a:srgbClr val="00457C"/>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r>
              <a:rPr lang="en-US"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Status update 2025 (2 from </a:t>
            </a:r>
            <a:r>
              <a:rPr lang="en-GB"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2</a:t>
            </a:r>
            <a:r>
              <a:rPr lang="en-US"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a:t>
            </a:r>
            <a:endParaRPr lang="en-GB" sz="1725" kern="0" dirty="0">
              <a:solidFill>
                <a:srgbClr val="007BBD"/>
              </a:solidFill>
              <a:latin typeface="Calibri" panose="020F0502020204030204" pitchFamily="34" charset="0"/>
              <a:ea typeface="Calibri" panose="020F0502020204030204" pitchFamily="34" charset="0"/>
              <a:cs typeface="Calibri" panose="020F0502020204030204" pitchFamily="34" charset="0"/>
            </a:endParaRPr>
          </a:p>
        </p:txBody>
      </p:sp>
      <p:sp>
        <p:nvSpPr>
          <p:cNvPr id="28" name="Rectangle 27">
            <a:extLst>
              <a:ext uri="{FF2B5EF4-FFF2-40B4-BE49-F238E27FC236}">
                <a16:creationId xmlns:a16="http://schemas.microsoft.com/office/drawing/2014/main" id="{2291570D-D8AC-986A-6F53-B3C0872B2DEC}"/>
              </a:ext>
            </a:extLst>
          </p:cNvPr>
          <p:cNvSpPr/>
          <p:nvPr/>
        </p:nvSpPr>
        <p:spPr bwMode="auto">
          <a:xfrm>
            <a:off x="9392376" y="967563"/>
            <a:ext cx="3403908" cy="1997275"/>
          </a:xfrm>
          <a:prstGeom prst="rect">
            <a:avLst/>
          </a:prstGeom>
          <a:solidFill>
            <a:schemeClr val="bg1">
              <a:lumMod val="75000"/>
              <a:alpha val="30000"/>
            </a:schemeClr>
          </a:solidFill>
          <a:ln w="3175" cap="flat"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9" name="Rectangle: Rounded Corners 8">
            <a:extLst>
              <a:ext uri="{FF2B5EF4-FFF2-40B4-BE49-F238E27FC236}">
                <a16:creationId xmlns:a16="http://schemas.microsoft.com/office/drawing/2014/main" id="{CA99FFF4-9B0A-E4ED-B5D3-129EB2ECEBEA}"/>
              </a:ext>
            </a:extLst>
          </p:cNvPr>
          <p:cNvSpPr/>
          <p:nvPr/>
        </p:nvSpPr>
        <p:spPr bwMode="auto">
          <a:xfrm>
            <a:off x="9472867" y="1553167"/>
            <a:ext cx="515007" cy="161159"/>
          </a:xfrm>
          <a:prstGeom prst="roundRect">
            <a:avLst/>
          </a:prstGeom>
          <a:solidFill>
            <a:srgbClr val="99B838"/>
          </a:solidFill>
          <a:ln w="9525" cap="flat" cmpd="sng" algn="ctr">
            <a:solidFill>
              <a:schemeClr val="accent3">
                <a:lumMod val="7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err="1">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EduC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0" name="Rectangle: Rounded Corners 9">
            <a:extLst>
              <a:ext uri="{FF2B5EF4-FFF2-40B4-BE49-F238E27FC236}">
                <a16:creationId xmlns:a16="http://schemas.microsoft.com/office/drawing/2014/main" id="{0D8EA237-E88E-B5C9-A782-85C54BB14336}"/>
              </a:ext>
            </a:extLst>
          </p:cNvPr>
          <p:cNvSpPr/>
          <p:nvPr/>
        </p:nvSpPr>
        <p:spPr bwMode="auto">
          <a:xfrm>
            <a:off x="10674347" y="2718570"/>
            <a:ext cx="1147762" cy="161159"/>
          </a:xfrm>
          <a:prstGeom prst="roundRect">
            <a:avLst/>
          </a:prstGeom>
          <a:solidFill>
            <a:srgbClr val="6A2630"/>
          </a:solidFill>
          <a:ln w="9525" cap="flat" cmpd="sng" algn="ctr">
            <a:solidFill>
              <a:srgbClr val="B2405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Insurance/ SII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2" name="Rectangle: Rounded Corners 11">
            <a:extLst>
              <a:ext uri="{FF2B5EF4-FFF2-40B4-BE49-F238E27FC236}">
                <a16:creationId xmlns:a16="http://schemas.microsoft.com/office/drawing/2014/main" id="{E8BFC568-F5D9-3F09-6EA0-22B6219BD673}"/>
              </a:ext>
            </a:extLst>
          </p:cNvPr>
          <p:cNvSpPr/>
          <p:nvPr/>
        </p:nvSpPr>
        <p:spPr bwMode="auto">
          <a:xfrm>
            <a:off x="9987874" y="2145730"/>
            <a:ext cx="1147762" cy="161159"/>
          </a:xfrm>
          <a:prstGeom prst="roundRect">
            <a:avLst/>
          </a:prstGeom>
          <a:solidFill>
            <a:srgbClr val="826394"/>
          </a:solidFill>
          <a:ln w="9525" cap="flat" cmpd="sng" algn="ctr">
            <a:solidFill>
              <a:srgbClr val="5B4567"/>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RMC/ SCrR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3" name="Rectangle: Rounded Corners 12">
            <a:extLst>
              <a:ext uri="{FF2B5EF4-FFF2-40B4-BE49-F238E27FC236}">
                <a16:creationId xmlns:a16="http://schemas.microsoft.com/office/drawing/2014/main" id="{6DC8917E-0979-55F2-EA89-60480E8B09F4}"/>
              </a:ext>
            </a:extLst>
          </p:cNvPr>
          <p:cNvSpPr/>
          <p:nvPr/>
        </p:nvSpPr>
        <p:spPr bwMode="auto">
          <a:xfrm>
            <a:off x="9480486" y="1301803"/>
            <a:ext cx="829425" cy="161159"/>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007BBD"/>
                </a:solidFill>
                <a:effectLst/>
                <a:latin typeface="Calibri" panose="020F0502020204030204" pitchFamily="34" charset="0"/>
                <a:ea typeface="Calibri" panose="020F0502020204030204" pitchFamily="34" charset="0"/>
                <a:cs typeface="Calibri" panose="020F0502020204030204" pitchFamily="34" charset="0"/>
              </a:rPr>
              <a:t>Secretariat</a:t>
            </a:r>
            <a:endParaRPr kumimoji="0" lang="en-GB" sz="1000" b="0" i="0" u="none" strike="noStrike" cap="none" normalizeH="0" baseline="0" dirty="0">
              <a:ln>
                <a:noFill/>
              </a:ln>
              <a:solidFill>
                <a:srgbClr val="007BBD"/>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0" name="Rectangle: Rounded Corners 19">
            <a:extLst>
              <a:ext uri="{FF2B5EF4-FFF2-40B4-BE49-F238E27FC236}">
                <a16:creationId xmlns:a16="http://schemas.microsoft.com/office/drawing/2014/main" id="{ED1E5DFE-BF27-51AE-927C-F403DF90595A}"/>
              </a:ext>
            </a:extLst>
          </p:cNvPr>
          <p:cNvSpPr/>
          <p:nvPr/>
        </p:nvSpPr>
        <p:spPr bwMode="auto">
          <a:xfrm>
            <a:off x="9472867" y="2434765"/>
            <a:ext cx="980379" cy="161159"/>
          </a:xfrm>
          <a:prstGeom prst="roundRect">
            <a:avLst/>
          </a:prstGeom>
          <a:solidFill>
            <a:srgbClr val="D17E4E"/>
          </a:solidFill>
          <a:ln w="9525" cap="flat" cmpd="sng" algn="ctr">
            <a:solidFill>
              <a:srgbClr val="9C5128"/>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Pensions Com.</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6" name="Rectangle: Rounded Corners 25">
            <a:extLst>
              <a:ext uri="{FF2B5EF4-FFF2-40B4-BE49-F238E27FC236}">
                <a16:creationId xmlns:a16="http://schemas.microsoft.com/office/drawing/2014/main" id="{2622BA68-8D41-5DDC-1942-9972E963F67B}"/>
              </a:ext>
            </a:extLst>
          </p:cNvPr>
          <p:cNvSpPr/>
          <p:nvPr/>
        </p:nvSpPr>
        <p:spPr bwMode="auto">
          <a:xfrm>
            <a:off x="9472867" y="2150960"/>
            <a:ext cx="461964" cy="161159"/>
          </a:xfrm>
          <a:prstGeom prst="roundRect">
            <a:avLst/>
          </a:prstGeom>
          <a:solidFill>
            <a:srgbClr val="826394"/>
          </a:solidFill>
          <a:ln w="9525" cap="flat" cmpd="sng" algn="ctr">
            <a:solidFill>
              <a:srgbClr val="5B4567"/>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RMC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 name="Rectangle: Rounded Corners 1">
            <a:extLst>
              <a:ext uri="{FF2B5EF4-FFF2-40B4-BE49-F238E27FC236}">
                <a16:creationId xmlns:a16="http://schemas.microsoft.com/office/drawing/2014/main" id="{3D9A1B5E-7282-91BC-96D5-37A107F685C3}"/>
              </a:ext>
            </a:extLst>
          </p:cNvPr>
          <p:cNvSpPr/>
          <p:nvPr/>
        </p:nvSpPr>
        <p:spPr bwMode="auto">
          <a:xfrm>
            <a:off x="10364430" y="1298078"/>
            <a:ext cx="829425" cy="161159"/>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Stephanos</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9" name="Rectangle: Rounded Corners 18">
            <a:extLst>
              <a:ext uri="{FF2B5EF4-FFF2-40B4-BE49-F238E27FC236}">
                <a16:creationId xmlns:a16="http://schemas.microsoft.com/office/drawing/2014/main" id="{CB23E45A-A9E0-6253-0EC1-4AA508EDBAC6}"/>
              </a:ext>
            </a:extLst>
          </p:cNvPr>
          <p:cNvSpPr/>
          <p:nvPr/>
        </p:nvSpPr>
        <p:spPr bwMode="auto">
          <a:xfrm>
            <a:off x="9472867" y="2718570"/>
            <a:ext cx="1147762" cy="161159"/>
          </a:xfrm>
          <a:prstGeom prst="roundRect">
            <a:avLst/>
          </a:prstGeom>
          <a:solidFill>
            <a:srgbClr val="6A2630"/>
          </a:solidFill>
          <a:ln w="9525" cap="flat" cmpd="sng" algn="ctr">
            <a:solidFill>
              <a:srgbClr val="B2405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Insurance Com.</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2" name="Rectangle: Rounded Corners 21">
            <a:extLst>
              <a:ext uri="{FF2B5EF4-FFF2-40B4-BE49-F238E27FC236}">
                <a16:creationId xmlns:a16="http://schemas.microsoft.com/office/drawing/2014/main" id="{14595F24-89B6-48D7-BE23-20E75F440037}"/>
              </a:ext>
            </a:extLst>
          </p:cNvPr>
          <p:cNvSpPr/>
          <p:nvPr/>
        </p:nvSpPr>
        <p:spPr bwMode="auto">
          <a:xfrm>
            <a:off x="9492282" y="1045062"/>
            <a:ext cx="515007" cy="161159"/>
          </a:xfrm>
          <a:prstGeom prst="roundRect">
            <a:avLst/>
          </a:prstGeom>
          <a:solidFill>
            <a:srgbClr val="D3BD28"/>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Board</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5" name="Rectangle: Rounded Corners 24">
            <a:extLst>
              <a:ext uri="{FF2B5EF4-FFF2-40B4-BE49-F238E27FC236}">
                <a16:creationId xmlns:a16="http://schemas.microsoft.com/office/drawing/2014/main" id="{2FCEEE29-3229-C4D8-A841-BA64D519DF94}"/>
              </a:ext>
            </a:extLst>
          </p:cNvPr>
          <p:cNvSpPr/>
          <p:nvPr/>
        </p:nvSpPr>
        <p:spPr bwMode="auto">
          <a:xfrm>
            <a:off x="10066508" y="1050439"/>
            <a:ext cx="1147762" cy="161159"/>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Committee Chairs</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31" name="Rectangle: Rounded Corners 30">
            <a:extLst>
              <a:ext uri="{FF2B5EF4-FFF2-40B4-BE49-F238E27FC236}">
                <a16:creationId xmlns:a16="http://schemas.microsoft.com/office/drawing/2014/main" id="{F8DD6233-3B0B-00A2-8A30-12FC4D1356DC}"/>
              </a:ext>
            </a:extLst>
          </p:cNvPr>
          <p:cNvSpPr/>
          <p:nvPr/>
        </p:nvSpPr>
        <p:spPr bwMode="auto">
          <a:xfrm>
            <a:off x="11284325" y="1054104"/>
            <a:ext cx="1147762" cy="161159"/>
          </a:xfrm>
          <a:prstGeom prst="roundRect">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Comm. Panel</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3" name="Rectangle: Rounded Corners 42">
            <a:extLst>
              <a:ext uri="{FF2B5EF4-FFF2-40B4-BE49-F238E27FC236}">
                <a16:creationId xmlns:a16="http://schemas.microsoft.com/office/drawing/2014/main" id="{F6576D5B-200E-E031-9EA2-EB60F6128A50}"/>
              </a:ext>
            </a:extLst>
          </p:cNvPr>
          <p:cNvSpPr/>
          <p:nvPr/>
        </p:nvSpPr>
        <p:spPr bwMode="auto">
          <a:xfrm>
            <a:off x="11284325" y="1301803"/>
            <a:ext cx="829425" cy="161159"/>
          </a:xfrm>
          <a:prstGeom prst="roundRect">
            <a:avLst/>
          </a:prstGeom>
          <a:solidFill>
            <a:srgbClr val="47BDFF"/>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rPr>
              <a:t>Siegbert</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8" name="Rectangle: Rounded Corners 47">
            <a:extLst>
              <a:ext uri="{FF2B5EF4-FFF2-40B4-BE49-F238E27FC236}">
                <a16:creationId xmlns:a16="http://schemas.microsoft.com/office/drawing/2014/main" id="{391C4C81-AD02-CCB2-9940-58548EEC6D9B}"/>
              </a:ext>
            </a:extLst>
          </p:cNvPr>
          <p:cNvSpPr/>
          <p:nvPr/>
        </p:nvSpPr>
        <p:spPr bwMode="auto">
          <a:xfrm>
            <a:off x="9472867" y="1836676"/>
            <a:ext cx="515007" cy="161159"/>
          </a:xfrm>
          <a:prstGeom prst="roundRect">
            <a:avLst/>
          </a:prstGeom>
          <a:solidFill>
            <a:srgbClr val="00816A"/>
          </a:solidFill>
          <a:ln w="9525" cap="flat" cmpd="sng" algn="ctr">
            <a:solidFill>
              <a:srgbClr val="00705D"/>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ProfC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9" name="Rectangle: Rounded Corners 48">
            <a:extLst>
              <a:ext uri="{FF2B5EF4-FFF2-40B4-BE49-F238E27FC236}">
                <a16:creationId xmlns:a16="http://schemas.microsoft.com/office/drawing/2014/main" id="{55C28BC7-B756-9A90-C01B-FA3ECCAA3C0C}"/>
              </a:ext>
            </a:extLst>
          </p:cNvPr>
          <p:cNvSpPr/>
          <p:nvPr/>
        </p:nvSpPr>
        <p:spPr bwMode="auto">
          <a:xfrm>
            <a:off x="10024485" y="1830283"/>
            <a:ext cx="1147762" cy="167552"/>
          </a:xfrm>
          <a:prstGeom prst="roundRect">
            <a:avLst/>
          </a:prstGeom>
          <a:solidFill>
            <a:srgbClr val="00816A"/>
          </a:solidFill>
          <a:ln w="9525" cap="flat" cmpd="sng" algn="ctr">
            <a:solidFill>
              <a:srgbClr val="00705D"/>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ProfC/ AI-DS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50" name="Rectangle: Rounded Corners 49">
            <a:extLst>
              <a:ext uri="{FF2B5EF4-FFF2-40B4-BE49-F238E27FC236}">
                <a16:creationId xmlns:a16="http://schemas.microsoft.com/office/drawing/2014/main" id="{C5D52AF7-BB25-55E6-A98F-48E3F9FDE87D}"/>
              </a:ext>
            </a:extLst>
          </p:cNvPr>
          <p:cNvSpPr/>
          <p:nvPr/>
        </p:nvSpPr>
        <p:spPr bwMode="auto">
          <a:xfrm>
            <a:off x="10563726" y="2421371"/>
            <a:ext cx="1552317" cy="162000"/>
          </a:xfrm>
          <a:prstGeom prst="roundRect">
            <a:avLst/>
          </a:prstGeom>
          <a:solidFill>
            <a:srgbClr val="D17E4E"/>
          </a:solidFill>
          <a:ln w="9525" cap="flat" cmpd="sng" algn="ctr">
            <a:solidFill>
              <a:srgbClr val="9C5128"/>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Pensions Com./ IORPII TF</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7" name="Rectangle: Rounded Corners 16">
            <a:extLst>
              <a:ext uri="{FF2B5EF4-FFF2-40B4-BE49-F238E27FC236}">
                <a16:creationId xmlns:a16="http://schemas.microsoft.com/office/drawing/2014/main" id="{7463ED4B-6E5D-8EBC-DD24-8EBAF95FEABD}"/>
              </a:ext>
            </a:extLst>
          </p:cNvPr>
          <p:cNvSpPr/>
          <p:nvPr/>
        </p:nvSpPr>
        <p:spPr bwMode="auto">
          <a:xfrm>
            <a:off x="10048719" y="1552380"/>
            <a:ext cx="1145136" cy="161159"/>
          </a:xfrm>
          <a:prstGeom prst="roundRect">
            <a:avLst/>
          </a:prstGeom>
          <a:solidFill>
            <a:srgbClr val="99B838"/>
          </a:solidFill>
          <a:ln w="9525" cap="flat" cmpd="sng" algn="ctr">
            <a:solidFill>
              <a:schemeClr val="accent3">
                <a:lumMod val="7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err="1">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EduC</a:t>
            </a: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 CPD AI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6" name="Titel 1">
            <a:extLst>
              <a:ext uri="{FF2B5EF4-FFF2-40B4-BE49-F238E27FC236}">
                <a16:creationId xmlns:a16="http://schemas.microsoft.com/office/drawing/2014/main" id="{D815644F-9254-FF6E-70C4-F76BAE3A568F}"/>
              </a:ext>
            </a:extLst>
          </p:cNvPr>
          <p:cNvSpPr txBox="1">
            <a:spLocks/>
          </p:cNvSpPr>
          <p:nvPr/>
        </p:nvSpPr>
        <p:spPr>
          <a:xfrm>
            <a:off x="1895260" y="3908731"/>
            <a:ext cx="6807906" cy="381371"/>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2200" b="1" i="0">
                <a:solidFill>
                  <a:srgbClr val="00457C"/>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pPr algn="r"/>
            <a:r>
              <a:rPr lang="en-GB"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A great achievement!</a:t>
            </a:r>
          </a:p>
          <a:p>
            <a:pPr algn="r"/>
            <a:r>
              <a:rPr lang="en-GB"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Remaining tasks classified as “on-going” or “GA 2025”, “2026” </a:t>
            </a:r>
          </a:p>
        </p:txBody>
      </p:sp>
    </p:spTree>
    <p:extLst>
      <p:ext uri="{BB962C8B-B14F-4D97-AF65-F5344CB8AC3E}">
        <p14:creationId xmlns:p14="http://schemas.microsoft.com/office/powerpoint/2010/main" val="469996473"/>
      </p:ext>
    </p:extLst>
  </p:cSld>
  <p:clrMapOvr>
    <a:masterClrMapping/>
  </p:clrMapOvr>
  <p:transition spd="med">
    <p:pull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65379-D6E1-855F-248F-D541D8F4495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74F05C6-060F-FF90-1F68-AAA2C9052C1E}"/>
              </a:ext>
            </a:extLst>
          </p:cNvPr>
          <p:cNvSpPr>
            <a:spLocks noGrp="1"/>
          </p:cNvSpPr>
          <p:nvPr>
            <p:ph type="sldNum" sz="quarter" idx="10"/>
          </p:nvPr>
        </p:nvSpPr>
        <p:spPr/>
        <p:txBody>
          <a:bodyPr/>
          <a:lstStyle/>
          <a:p>
            <a:fld id="{306CB06F-8D94-B64C-AC66-62AFBAF0736E}" type="slidenum">
              <a:rPr lang="en-GB" smtClean="0"/>
              <a:pPr/>
              <a:t>22</a:t>
            </a:fld>
            <a:endParaRPr lang="en-GB" dirty="0"/>
          </a:p>
        </p:txBody>
      </p:sp>
      <p:graphicFrame>
        <p:nvGraphicFramePr>
          <p:cNvPr id="5" name="Table 4">
            <a:extLst>
              <a:ext uri="{FF2B5EF4-FFF2-40B4-BE49-F238E27FC236}">
                <a16:creationId xmlns:a16="http://schemas.microsoft.com/office/drawing/2014/main" id="{5709058C-5A2C-D88C-3D2F-363A79A12299}"/>
              </a:ext>
            </a:extLst>
          </p:cNvPr>
          <p:cNvGraphicFramePr>
            <a:graphicFrameLocks noGrp="1"/>
          </p:cNvGraphicFramePr>
          <p:nvPr>
            <p:extLst>
              <p:ext uri="{D42A27DB-BD31-4B8C-83A1-F6EECF244321}">
                <p14:modId xmlns:p14="http://schemas.microsoft.com/office/powerpoint/2010/main" val="1375680156"/>
              </p:ext>
            </p:extLst>
          </p:nvPr>
        </p:nvGraphicFramePr>
        <p:xfrm>
          <a:off x="333379" y="652522"/>
          <a:ext cx="8455445" cy="3720634"/>
        </p:xfrm>
        <a:graphic>
          <a:graphicData uri="http://schemas.openxmlformats.org/drawingml/2006/table">
            <a:tbl>
              <a:tblPr firstRow="1" bandRow="1">
                <a:tableStyleId>{3B4B98B0-60AC-42C2-AFA5-B58CD77FA1E5}</a:tableStyleId>
              </a:tblPr>
              <a:tblGrid>
                <a:gridCol w="1294192">
                  <a:extLst>
                    <a:ext uri="{9D8B030D-6E8A-4147-A177-3AD203B41FA5}">
                      <a16:colId xmlns:a16="http://schemas.microsoft.com/office/drawing/2014/main" val="1040634073"/>
                    </a:ext>
                  </a:extLst>
                </a:gridCol>
                <a:gridCol w="1515709">
                  <a:extLst>
                    <a:ext uri="{9D8B030D-6E8A-4147-A177-3AD203B41FA5}">
                      <a16:colId xmlns:a16="http://schemas.microsoft.com/office/drawing/2014/main" val="1220996329"/>
                    </a:ext>
                  </a:extLst>
                </a:gridCol>
                <a:gridCol w="1123950">
                  <a:extLst>
                    <a:ext uri="{9D8B030D-6E8A-4147-A177-3AD203B41FA5}">
                      <a16:colId xmlns:a16="http://schemas.microsoft.com/office/drawing/2014/main" val="2616669371"/>
                    </a:ext>
                  </a:extLst>
                </a:gridCol>
                <a:gridCol w="4521594">
                  <a:extLst>
                    <a:ext uri="{9D8B030D-6E8A-4147-A177-3AD203B41FA5}">
                      <a16:colId xmlns:a16="http://schemas.microsoft.com/office/drawing/2014/main" val="3911665922"/>
                    </a:ext>
                  </a:extLst>
                </a:gridCol>
              </a:tblGrid>
              <a:tr h="267392">
                <a:tc>
                  <a:txBody>
                    <a:bodyPr/>
                    <a:lstStyle/>
                    <a:p>
                      <a:pPr algn="l"/>
                      <a:r>
                        <a:rPr lang="en-GB" sz="900" noProof="0" dirty="0">
                          <a:latin typeface="+mn-lt"/>
                          <a:ea typeface="Calibri" panose="020F0502020204030204" pitchFamily="34" charset="0"/>
                          <a:cs typeface="Calibri" panose="020F0502020204030204" pitchFamily="34" charset="0"/>
                        </a:rPr>
                        <a:t>Pillar</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GB" sz="900" noProof="0" dirty="0">
                          <a:latin typeface="+mn-lt"/>
                          <a:ea typeface="Calibri" panose="020F0502020204030204" pitchFamily="34" charset="0"/>
                          <a:cs typeface="Calibri" panose="020F0502020204030204" pitchFamily="34" charset="0"/>
                        </a:rPr>
                        <a:t>Project / Task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GB" sz="900" noProof="0" dirty="0">
                          <a:latin typeface="+mn-lt"/>
                          <a:ea typeface="Calibri" panose="020F0502020204030204" pitchFamily="34" charset="0"/>
                          <a:cs typeface="Calibri" panose="020F0502020204030204" pitchFamily="34" charset="0"/>
                        </a:rPr>
                        <a:t>Delivery/ approval date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GB" sz="900" noProof="0" dirty="0">
                          <a:latin typeface="+mn-lt"/>
                          <a:ea typeface="Calibri" panose="020F0502020204030204" pitchFamily="34" charset="0"/>
                          <a:cs typeface="Calibri" panose="020F0502020204030204" pitchFamily="34" charset="0"/>
                        </a:rPr>
                        <a:t>Deliverable</a:t>
                      </a:r>
                      <a:endParaRPr lang="en-GB" sz="900" noProof="0" dirty="0">
                        <a:solidFill>
                          <a:schemeClr val="tx2"/>
                        </a:solidFill>
                        <a:latin typeface="+mn-lt"/>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2445472"/>
                  </a:ext>
                </a:extLst>
              </a:tr>
              <a:tr h="334240">
                <a:tc>
                  <a:txBody>
                    <a:bodyPr/>
                    <a:lstStyle/>
                    <a:p>
                      <a:pPr algn="l"/>
                      <a:r>
                        <a:rPr lang="en-GB" sz="900" noProof="0" dirty="0">
                          <a:solidFill>
                            <a:schemeClr val="tx1"/>
                          </a:solidFill>
                          <a:latin typeface="Calibri" panose="020F0502020204030204" pitchFamily="34" charset="0"/>
                          <a:ea typeface="Calibri" panose="020F0502020204030204" pitchFamily="34" charset="0"/>
                          <a:cs typeface="Calibri" panose="020F0502020204030204" pitchFamily="34" charset="0"/>
                        </a:rPr>
                        <a:t>AAE Operations &amp; Governance (5)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Calibri" panose="020F0502020204030204" pitchFamily="34" charset="0"/>
                          <a:ea typeface="+mn-ea"/>
                          <a:cs typeface="Calibri" panose="020F0502020204030204" pitchFamily="34" charset="0"/>
                        </a:rPr>
                        <a:t>Establish Publication Process / Policy</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dirty="0">
                          <a:solidFill>
                            <a:schemeClr val="tx1"/>
                          </a:solidFill>
                          <a:latin typeface="Calibri" panose="020F0502020204030204" pitchFamily="34" charset="0"/>
                          <a:ea typeface="+mn-ea"/>
                          <a:cs typeface="Calibri" panose="020F0502020204030204" pitchFamily="34" charset="0"/>
                        </a:rPr>
                        <a:t>June </a:t>
                      </a:r>
                      <a:r>
                        <a:rPr lang="lv-LV" sz="900" kern="1200" dirty="0">
                          <a:solidFill>
                            <a:schemeClr val="tx1"/>
                          </a:solidFill>
                          <a:latin typeface="Calibri" panose="020F0502020204030204" pitchFamily="34" charset="0"/>
                          <a:ea typeface="+mn-ea"/>
                          <a:cs typeface="Calibri" panose="020F0502020204030204" pitchFamily="34" charset="0"/>
                        </a:rPr>
                        <a:t>2025</a:t>
                      </a:r>
                      <a:endParaRPr lang="en-GB" sz="900" kern="1200" dirty="0">
                        <a:solidFill>
                          <a:schemeClr val="tx1"/>
                        </a:solidFill>
                        <a:latin typeface="Calibri" panose="020F0502020204030204" pitchFamily="34" charset="0"/>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Calibri" panose="020F0502020204030204" pitchFamily="34" charset="0"/>
                          <a:ea typeface="+mn-ea"/>
                          <a:cs typeface="Calibri" panose="020F0502020204030204" pitchFamily="34" charset="0"/>
                        </a:rPr>
                        <a:t>Finalized review of Publication process/ policy approved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extLst>
                  <a:ext uri="{0D108BD9-81ED-4DB2-BD59-A6C34878D82A}">
                    <a16:rowId xmlns:a16="http://schemas.microsoft.com/office/drawing/2014/main" val="715364340"/>
                  </a:ext>
                </a:extLst>
              </a:tr>
              <a:tr h="3342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GB" sz="900" noProof="0" dirty="0">
                          <a:latin typeface="Calibri" panose="020F0502020204030204" pitchFamily="34" charset="0"/>
                          <a:ea typeface="Calibri" panose="020F0502020204030204" pitchFamily="34" charset="0"/>
                          <a:cs typeface="Calibri" panose="020F0502020204030204" pitchFamily="34" charset="0"/>
                        </a:rPr>
                        <a:t>AAE Operations &amp; Governance (5)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marR="0" lvl="0" indent="0" algn="l" defTabSz="3429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900" b="0" kern="1200" noProof="0" dirty="0">
                          <a:solidFill>
                            <a:schemeClr val="tx2"/>
                          </a:solidFill>
                          <a:latin typeface="Calibri" panose="020F0502020204030204" pitchFamily="34" charset="0"/>
                          <a:ea typeface="Calibri" panose="020F0502020204030204" pitchFamily="34" charset="0"/>
                          <a:cs typeface="Calibri" panose="020F0502020204030204" pitchFamily="34" charset="0"/>
                        </a:rPr>
                        <a:t>(</a:t>
                      </a:r>
                      <a:r>
                        <a:rPr lang="en-GB" sz="900" b="0" kern="1200" noProof="0" dirty="0">
                          <a:solidFill>
                            <a:srgbClr val="008A3E"/>
                          </a:solidFill>
                          <a:latin typeface="Calibri" panose="020F0502020204030204" pitchFamily="34" charset="0"/>
                          <a:ea typeface="Calibri" panose="020F0502020204030204" pitchFamily="34" charset="0"/>
                          <a:cs typeface="Calibri" panose="020F0502020204030204" pitchFamily="34" charset="0"/>
                        </a:rPr>
                        <a:t>New since autumn 2024</a:t>
                      </a:r>
                      <a:r>
                        <a:rPr lang="en-GB" sz="900" b="0" kern="1200" noProof="0" dirty="0">
                          <a:solidFill>
                            <a:schemeClr val="tx2"/>
                          </a:solidFill>
                          <a:latin typeface="Calibri" panose="020F0502020204030204" pitchFamily="34" charset="0"/>
                          <a:ea typeface="Calibri" panose="020F0502020204030204" pitchFamily="34" charset="0"/>
                          <a:cs typeface="Calibri" panose="020F0502020204030204" pitchFamily="34" charset="0"/>
                        </a:rPr>
                        <a:t>) Update AAE Risk Register</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2"/>
                          </a:solidFill>
                          <a:latin typeface="Calibri" panose="020F0502020204030204" pitchFamily="34" charset="0"/>
                          <a:ea typeface="+mn-ea"/>
                          <a:cs typeface="Calibri" panose="020F0502020204030204" pitchFamily="34" charset="0"/>
                        </a:rPr>
                        <a:t>September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Calibri" panose="020F0502020204030204" pitchFamily="34" charset="0"/>
                          <a:ea typeface="+mn-ea"/>
                          <a:cs typeface="Calibri" panose="020F0502020204030204" pitchFamily="34" charset="0"/>
                        </a:rPr>
                        <a:t>Risk identification; Risk assessment (survey)</a:t>
                      </a:r>
                    </a:p>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Calibri" panose="020F0502020204030204" pitchFamily="34" charset="0"/>
                          <a:ea typeface="+mn-ea"/>
                          <a:cs typeface="Calibri" panose="020F0502020204030204" pitchFamily="34" charset="0"/>
                        </a:rPr>
                        <a:t>Monitoring (owners/ risk mitigation actions)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extLst>
                  <a:ext uri="{0D108BD9-81ED-4DB2-BD59-A6C34878D82A}">
                    <a16:rowId xmlns:a16="http://schemas.microsoft.com/office/drawing/2014/main" val="3776752162"/>
                  </a:ext>
                </a:extLst>
              </a:tr>
              <a:tr h="3342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GB" sz="900" b="0" noProof="0" dirty="0">
                          <a:latin typeface="Calibri" panose="020F0502020204030204" pitchFamily="34" charset="0"/>
                          <a:ea typeface="Calibri" panose="020F0502020204030204" pitchFamily="34" charset="0"/>
                          <a:cs typeface="Calibri" panose="020F0502020204030204" pitchFamily="34" charset="0"/>
                        </a:rPr>
                        <a:t>AAE </a:t>
                      </a:r>
                      <a:r>
                        <a:rPr lang="en-US" sz="900" b="0" noProof="0" dirty="0">
                          <a:latin typeface="Calibri" panose="020F0502020204030204" pitchFamily="34" charset="0"/>
                          <a:ea typeface="Calibri" panose="020F0502020204030204" pitchFamily="34" charset="0"/>
                          <a:cs typeface="Calibri" panose="020F0502020204030204" pitchFamily="34" charset="0"/>
                        </a:rPr>
                        <a:t>Operations &amp; Governance</a:t>
                      </a:r>
                      <a:r>
                        <a:rPr lang="en-GB" sz="900" b="0" noProof="0" dirty="0">
                          <a:latin typeface="Calibri" panose="020F0502020204030204" pitchFamily="34" charset="0"/>
                          <a:ea typeface="Calibri" panose="020F0502020204030204" pitchFamily="34" charset="0"/>
                          <a:cs typeface="Calibri" panose="020F0502020204030204" pitchFamily="34" charset="0"/>
                        </a:rPr>
                        <a:t> (5)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GB" sz="900" b="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rPr>
                        <a:t>(</a:t>
                      </a:r>
                      <a:r>
                        <a:rPr lang="en-GB" sz="900" b="0" kern="1200" noProof="0" dirty="0">
                          <a:solidFill>
                            <a:srgbClr val="008A3E"/>
                          </a:solidFill>
                          <a:latin typeface="Calibri" panose="020F0502020204030204" pitchFamily="34" charset="0"/>
                          <a:ea typeface="Calibri" panose="020F0502020204030204" pitchFamily="34" charset="0"/>
                          <a:cs typeface="Calibri" panose="020F0502020204030204" pitchFamily="34" charset="0"/>
                        </a:rPr>
                        <a:t>New since autumn 2024</a:t>
                      </a:r>
                      <a:r>
                        <a:rPr lang="en-GB" sz="900" b="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en-GB" sz="900" kern="1200" noProof="0" dirty="0">
                          <a:solidFill>
                            <a:schemeClr val="tx1"/>
                          </a:solidFill>
                          <a:latin typeface="Calibri" panose="020F0502020204030204" pitchFamily="34" charset="0"/>
                          <a:ea typeface="+mn-ea"/>
                          <a:cs typeface="Calibri" panose="020F0502020204030204" pitchFamily="34" charset="0"/>
                        </a:rPr>
                        <a:t>Strengthening governance in AAE Committees and  cooperation with Board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noProof="0" dirty="0">
                          <a:solidFill>
                            <a:schemeClr val="tx1"/>
                          </a:solidFill>
                          <a:latin typeface="Calibri" panose="020F0502020204030204" pitchFamily="34" charset="0"/>
                          <a:ea typeface="+mn-ea"/>
                          <a:cs typeface="Calibri" panose="020F0502020204030204" pitchFamily="34" charset="0"/>
                        </a:rPr>
                        <a:t>Several sessions/ finalized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171450" marR="0" lvl="0" indent="-171450"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2"/>
                          </a:solidFill>
                          <a:latin typeface="Calibri" panose="020F0502020204030204" pitchFamily="34" charset="0"/>
                          <a:ea typeface="Calibri" panose="020F0502020204030204" pitchFamily="34" charset="0"/>
                          <a:cs typeface="Calibri" panose="020F0502020204030204" pitchFamily="34" charset="0"/>
                        </a:rPr>
                        <a:t>Review existing Committee substructures and identify/ disclose cross-Committee work </a:t>
                      </a:r>
                      <a:r>
                        <a:rPr lang="en-GB" sz="900" b="0" kern="1200" noProof="0" dirty="0">
                          <a:solidFill>
                            <a:schemeClr val="tx2"/>
                          </a:solidFill>
                          <a:latin typeface="Calibri" panose="020F0502020204030204" pitchFamily="34" charset="0"/>
                          <a:ea typeface="Calibri" panose="020F0502020204030204" pitchFamily="34" charset="0"/>
                          <a:cs typeface="Calibri" panose="020F0502020204030204" pitchFamily="34" charset="0"/>
                        </a:rPr>
                        <a:t>– all Committees</a:t>
                      </a:r>
                    </a:p>
                    <a:p>
                      <a:pPr marL="171450" marR="0" lvl="0" indent="-171450"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2"/>
                          </a:solidFill>
                          <a:latin typeface="Calibri" panose="020F0502020204030204" pitchFamily="34" charset="0"/>
                          <a:ea typeface="Calibri" panose="020F0502020204030204" pitchFamily="34" charset="0"/>
                          <a:cs typeface="Calibri" panose="020F0502020204030204" pitchFamily="34" charset="0"/>
                        </a:rPr>
                        <a:t>Update minimum requirements for </a:t>
                      </a:r>
                      <a:r>
                        <a:rPr lang="en-GB" sz="900" b="0" kern="1200" dirty="0" err="1">
                          <a:solidFill>
                            <a:schemeClr val="tx2"/>
                          </a:solidFill>
                          <a:latin typeface="Calibri" panose="020F0502020204030204" pitchFamily="34" charset="0"/>
                          <a:ea typeface="Calibri" panose="020F0502020204030204" pitchFamily="34" charset="0"/>
                          <a:cs typeface="Calibri" panose="020F0502020204030204" pitchFamily="34" charset="0"/>
                        </a:rPr>
                        <a:t>CommChair</a:t>
                      </a:r>
                      <a:r>
                        <a:rPr lang="en-GB" sz="900" b="0" kern="1200" dirty="0">
                          <a:solidFill>
                            <a:schemeClr val="tx2"/>
                          </a:solidFill>
                          <a:latin typeface="Calibri" panose="020F0502020204030204" pitchFamily="34" charset="0"/>
                          <a:ea typeface="Calibri" panose="020F0502020204030204" pitchFamily="34" charset="0"/>
                          <a:cs typeface="Calibri" panose="020F0502020204030204" pitchFamily="34" charset="0"/>
                        </a:rPr>
                        <a:t> role – all Committees/ </a:t>
                      </a:r>
                      <a:r>
                        <a:rPr lang="en-GB" sz="900" b="0" kern="1200" dirty="0" err="1">
                          <a:solidFill>
                            <a:schemeClr val="tx2"/>
                          </a:solidFill>
                          <a:latin typeface="Calibri" panose="020F0502020204030204" pitchFamily="34" charset="0"/>
                          <a:ea typeface="Calibri" panose="020F0502020204030204" pitchFamily="34" charset="0"/>
                          <a:cs typeface="Calibri" panose="020F0502020204030204" pitchFamily="34" charset="0"/>
                        </a:rPr>
                        <a:t>ProfCom</a:t>
                      </a:r>
                      <a:endParaRPr lang="en-GB" sz="900" b="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387260327"/>
                  </a:ext>
                </a:extLst>
              </a:tr>
              <a:tr h="313541">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GB" sz="900" noProof="0" dirty="0">
                          <a:latin typeface="Calibri" panose="020F0502020204030204" pitchFamily="34" charset="0"/>
                          <a:ea typeface="Calibri" panose="020F0502020204030204" pitchFamily="34" charset="0"/>
                          <a:cs typeface="Calibri" panose="020F0502020204030204" pitchFamily="34" charset="0"/>
                        </a:rPr>
                        <a:t>AAE Operations &amp; Governance (5)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2"/>
                          </a:solidFill>
                          <a:latin typeface="Calibri" panose="020F0502020204030204" pitchFamily="34" charset="0"/>
                          <a:ea typeface="+mn-ea"/>
                          <a:cs typeface="Calibri" panose="020F0502020204030204" pitchFamily="34" charset="0"/>
                        </a:rPr>
                        <a:t>AAE Own Sustainability Project (Phase 2)</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2"/>
                          </a:solidFill>
                          <a:latin typeface="Calibri" panose="020F0502020204030204" pitchFamily="34" charset="0"/>
                          <a:ea typeface="+mn-ea"/>
                          <a:cs typeface="Calibri" panose="020F0502020204030204" pitchFamily="34" charset="0"/>
                        </a:rPr>
                        <a:t>Phase 2 started in/ finalized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Calibri" panose="020F0502020204030204" pitchFamily="34" charset="0"/>
                          <a:ea typeface="+mn-ea"/>
                          <a:cs typeface="Calibri" panose="020F0502020204030204" pitchFamily="34" charset="0"/>
                        </a:rPr>
                        <a:t>A report / presentation analysing each of the areas identified under the list of topics approved by the Board and providing suggestions for improvement for the consideration of the Board.</a:t>
                      </a:r>
                      <a:endParaRPr lang="en-GB" sz="800" kern="1200" dirty="0">
                        <a:solidFill>
                          <a:schemeClr val="tx1"/>
                        </a:solidFill>
                        <a:latin typeface="Calibri" panose="020F0502020204030204" pitchFamily="34" charset="0"/>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43727782"/>
                  </a:ext>
                </a:extLst>
              </a:tr>
              <a:tr h="4010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900" noProof="0" dirty="0">
                          <a:latin typeface="Calibri" panose="020F0502020204030204" pitchFamily="34" charset="0"/>
                          <a:ea typeface="Calibri" panose="020F0502020204030204" pitchFamily="34" charset="0"/>
                          <a:cs typeface="Calibri" panose="020F0502020204030204" pitchFamily="34" charset="0"/>
                        </a:rPr>
                        <a:t>Development of the Profession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US" sz="900" kern="1200" noProof="0" dirty="0">
                          <a:solidFill>
                            <a:schemeClr val="tx1"/>
                          </a:solidFill>
                          <a:latin typeface="Calibri" panose="020F0502020204030204" pitchFamily="34" charset="0"/>
                          <a:ea typeface="+mn-ea"/>
                          <a:cs typeface="Calibri" panose="020F0502020204030204" pitchFamily="34" charset="0"/>
                        </a:rPr>
                        <a:t>Core Areas: Pensions</a:t>
                      </a:r>
                      <a:endParaRPr lang="en-GB" sz="900" kern="1200" noProof="0" dirty="0">
                        <a:solidFill>
                          <a:schemeClr val="tx1"/>
                        </a:solidFill>
                        <a:latin typeface="Calibri" panose="020F0502020204030204" pitchFamily="34" charset="0"/>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noProof="0" dirty="0">
                          <a:solidFill>
                            <a:schemeClr val="tx2"/>
                          </a:solidFill>
                          <a:latin typeface="Calibri" panose="020F0502020204030204" pitchFamily="34" charset="0"/>
                          <a:ea typeface="+mn-ea"/>
                          <a:cs typeface="Calibri" panose="020F0502020204030204" pitchFamily="34" charset="0"/>
                        </a:rPr>
                        <a:t>August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strike="noStrike" kern="1200" noProof="0" dirty="0">
                          <a:solidFill>
                            <a:schemeClr val="tx2"/>
                          </a:solidFill>
                          <a:latin typeface="Calibri" panose="020F0502020204030204" pitchFamily="34" charset="0"/>
                          <a:ea typeface="+mn-ea"/>
                          <a:cs typeface="Calibri" panose="020F0502020204030204" pitchFamily="34" charset="0"/>
                        </a:rPr>
                        <a:t>SSSC paper “New age of social security” discussion paper expected Q3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3011140707"/>
                  </a:ext>
                </a:extLst>
              </a:tr>
              <a:tr h="4010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900" noProof="0" dirty="0">
                          <a:latin typeface="Calibri" panose="020F0502020204030204" pitchFamily="34" charset="0"/>
                          <a:ea typeface="Calibri" panose="020F0502020204030204" pitchFamily="34" charset="0"/>
                          <a:cs typeface="Calibri" panose="020F0502020204030204" pitchFamily="34" charset="0"/>
                        </a:rPr>
                        <a:t>Development of the Profession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defTabSz="342900" rtl="0" eaLnBrk="1" latinLnBrk="0" hangingPunct="1">
                        <a:spcAft>
                          <a:spcPts val="300"/>
                        </a:spcAft>
                        <a:buFont typeface="Arial" panose="020B0604020202020204" pitchFamily="34" charset="0"/>
                        <a:buNone/>
                      </a:pPr>
                      <a:r>
                        <a:rPr lang="en-US" sz="900" kern="1200" noProof="0" dirty="0">
                          <a:solidFill>
                            <a:schemeClr val="tx1"/>
                          </a:solidFill>
                          <a:latin typeface="Calibri" panose="020F0502020204030204" pitchFamily="34" charset="0"/>
                          <a:ea typeface="+mn-ea"/>
                          <a:cs typeface="Calibri" panose="020F0502020204030204" pitchFamily="34" charset="0"/>
                        </a:rPr>
                        <a:t>Core Areas: Pensions</a:t>
                      </a:r>
                      <a:endParaRPr lang="en-GB" sz="900" kern="1200" noProof="0" dirty="0">
                        <a:solidFill>
                          <a:schemeClr val="tx1"/>
                        </a:solidFill>
                        <a:latin typeface="Calibri" panose="020F0502020204030204" pitchFamily="34" charset="0"/>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2"/>
                          </a:solidFill>
                          <a:latin typeface="+mn-lt"/>
                          <a:ea typeface="+mn-ea"/>
                          <a:cs typeface="Calibri" panose="020F0502020204030204" pitchFamily="34" charset="0"/>
                        </a:rPr>
                        <a:t>May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noProof="0" dirty="0">
                          <a:solidFill>
                            <a:schemeClr val="tx2"/>
                          </a:solidFill>
                          <a:latin typeface="Calibri" panose="020F0502020204030204" pitchFamily="34" charset="0"/>
                          <a:ea typeface="+mn-ea"/>
                          <a:cs typeface="Calibri" panose="020F0502020204030204" pitchFamily="34" charset="0"/>
                        </a:rPr>
                        <a:t>Webinar with one of aims to showcase our recent position paper on IORPII </a:t>
                      </a:r>
                      <a:endParaRPr lang="en-GB" sz="900" strike="noStrike" kern="1200" noProof="0" dirty="0">
                        <a:solidFill>
                          <a:schemeClr val="tx2"/>
                        </a:solidFill>
                        <a:latin typeface="Calibri" panose="020F0502020204030204" pitchFamily="34" charset="0"/>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508596207"/>
                  </a:ext>
                </a:extLst>
              </a:tr>
              <a:tr h="401205">
                <a:tc>
                  <a:txBody>
                    <a:bodyPr/>
                    <a:lstStyle/>
                    <a:p>
                      <a:pPr algn="l"/>
                      <a:r>
                        <a:rPr lang="en-US" sz="900" noProof="0" dirty="0">
                          <a:latin typeface="Calibri" panose="020F0502020204030204" pitchFamily="34" charset="0"/>
                          <a:ea typeface="Calibri" panose="020F0502020204030204" pitchFamily="34" charset="0"/>
                          <a:cs typeface="Calibri" panose="020F0502020204030204" pitchFamily="34" charset="0"/>
                        </a:rPr>
                        <a:t>Communication and Stakeholder Relationship Management (2)</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US" sz="900" kern="1200" noProof="0" dirty="0">
                          <a:solidFill>
                            <a:schemeClr val="tx1"/>
                          </a:solidFill>
                          <a:latin typeface="Calibri" panose="020F0502020204030204" pitchFamily="34" charset="0"/>
                          <a:ea typeface="+mn-ea"/>
                          <a:cs typeface="Calibri" panose="020F0502020204030204" pitchFamily="34" charset="0"/>
                        </a:rPr>
                        <a:t>On-going implementation of communication process: "drumbeat" and "ad hoc" comms.</a:t>
                      </a:r>
                      <a:endParaRPr lang="en-GB" sz="900" kern="1200" noProof="0" dirty="0">
                        <a:solidFill>
                          <a:schemeClr val="tx1"/>
                        </a:solidFill>
                        <a:latin typeface="Calibri" panose="020F0502020204030204" pitchFamily="34" charset="0"/>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Calibri" panose="020F0502020204030204" pitchFamily="34" charset="0"/>
                          <a:ea typeface="+mn-ea"/>
                          <a:cs typeface="Calibri" panose="020F0502020204030204" pitchFamily="34" charset="0"/>
                        </a:rPr>
                        <a:t>June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GB" sz="900" b="1" kern="1200" noProof="0" dirty="0">
                          <a:solidFill>
                            <a:schemeClr val="tx1"/>
                          </a:solidFill>
                          <a:latin typeface="Calibri" panose="020F0502020204030204" pitchFamily="34" charset="0"/>
                          <a:ea typeface="+mn-ea"/>
                          <a:cs typeface="Calibri" panose="020F0502020204030204" pitchFamily="34" charset="0"/>
                        </a:rPr>
                        <a:t>Communication Panel</a:t>
                      </a:r>
                      <a:r>
                        <a:rPr lang="en-GB" sz="900" kern="1200" noProof="0" dirty="0">
                          <a:solidFill>
                            <a:schemeClr val="tx1"/>
                          </a:solidFill>
                          <a:latin typeface="Calibri" panose="020F0502020204030204" pitchFamily="34" charset="0"/>
                          <a:ea typeface="+mn-ea"/>
                          <a:cs typeface="Calibri" panose="020F0502020204030204" pitchFamily="34" charset="0"/>
                        </a:rPr>
                        <a:t>: Summary of all communication tools used by AAE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749000721"/>
                  </a:ext>
                </a:extLst>
              </a:tr>
            </a:tbl>
          </a:graphicData>
        </a:graphic>
      </p:graphicFrame>
      <p:sp>
        <p:nvSpPr>
          <p:cNvPr id="8" name="Titel 1">
            <a:extLst>
              <a:ext uri="{FF2B5EF4-FFF2-40B4-BE49-F238E27FC236}">
                <a16:creationId xmlns:a16="http://schemas.microsoft.com/office/drawing/2014/main" id="{EF2038FA-8FFB-BC35-D955-9CD8D5E57A45}"/>
              </a:ext>
            </a:extLst>
          </p:cNvPr>
          <p:cNvSpPr txBox="1">
            <a:spLocks/>
          </p:cNvSpPr>
          <p:nvPr/>
        </p:nvSpPr>
        <p:spPr>
          <a:xfrm>
            <a:off x="333379" y="204820"/>
            <a:ext cx="7158664" cy="381371"/>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2200" b="1" i="0">
                <a:solidFill>
                  <a:srgbClr val="00457C"/>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r>
              <a:rPr lang="en-US"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Status: FINALIZED</a:t>
            </a:r>
            <a:r>
              <a:rPr lang="lv-LV"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 (</a:t>
            </a:r>
            <a:r>
              <a:rPr lang="en-GB" sz="1725" i="1" kern="0" dirty="0">
                <a:solidFill>
                  <a:srgbClr val="007BBD"/>
                </a:solidFill>
                <a:latin typeface="Calibri" panose="020F0502020204030204" pitchFamily="34" charset="0"/>
                <a:ea typeface="Calibri" panose="020F0502020204030204" pitchFamily="34" charset="0"/>
                <a:cs typeface="Calibri" panose="020F0502020204030204" pitchFamily="34" charset="0"/>
              </a:rPr>
              <a:t>October 2024 – till September 2025; 1 from 2</a:t>
            </a:r>
            <a:r>
              <a:rPr lang="lv-LV"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a:t>
            </a:r>
            <a:r>
              <a:rPr lang="en-US"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 </a:t>
            </a:r>
            <a:endParaRPr lang="en-GB" sz="1725" kern="0" dirty="0">
              <a:solidFill>
                <a:srgbClr val="007BBD"/>
              </a:solidFill>
              <a:latin typeface="Calibri" panose="020F0502020204030204" pitchFamily="34" charset="0"/>
              <a:ea typeface="Calibri" panose="020F0502020204030204" pitchFamily="34" charset="0"/>
              <a:cs typeface="Calibri" panose="020F0502020204030204" pitchFamily="34" charset="0"/>
            </a:endParaRPr>
          </a:p>
        </p:txBody>
      </p:sp>
      <p:sp>
        <p:nvSpPr>
          <p:cNvPr id="28" name="Rectangle 27">
            <a:extLst>
              <a:ext uri="{FF2B5EF4-FFF2-40B4-BE49-F238E27FC236}">
                <a16:creationId xmlns:a16="http://schemas.microsoft.com/office/drawing/2014/main" id="{7C92FC81-4197-F155-7865-8CD219B984A1}"/>
              </a:ext>
            </a:extLst>
          </p:cNvPr>
          <p:cNvSpPr/>
          <p:nvPr/>
        </p:nvSpPr>
        <p:spPr bwMode="auto">
          <a:xfrm>
            <a:off x="9392376" y="967563"/>
            <a:ext cx="3403908" cy="1997275"/>
          </a:xfrm>
          <a:prstGeom prst="rect">
            <a:avLst/>
          </a:prstGeom>
          <a:solidFill>
            <a:schemeClr val="bg1">
              <a:lumMod val="75000"/>
              <a:alpha val="30000"/>
            </a:schemeClr>
          </a:solidFill>
          <a:ln w="3175"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9" name="Rectangle: Rounded Corners 8">
            <a:extLst>
              <a:ext uri="{FF2B5EF4-FFF2-40B4-BE49-F238E27FC236}">
                <a16:creationId xmlns:a16="http://schemas.microsoft.com/office/drawing/2014/main" id="{F07AA0CE-174A-B538-683C-F5AC0519224E}"/>
              </a:ext>
            </a:extLst>
          </p:cNvPr>
          <p:cNvSpPr/>
          <p:nvPr/>
        </p:nvSpPr>
        <p:spPr bwMode="auto">
          <a:xfrm>
            <a:off x="9472867" y="1553167"/>
            <a:ext cx="515007" cy="161159"/>
          </a:xfrm>
          <a:prstGeom prst="roundRect">
            <a:avLst/>
          </a:prstGeom>
          <a:solidFill>
            <a:srgbClr val="99B838"/>
          </a:solidFill>
          <a:ln w="9525" cap="flat" cmpd="sng" algn="ctr">
            <a:solidFill>
              <a:schemeClr val="accent3">
                <a:lumMod val="75000"/>
              </a:schemeClr>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err="1">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EduC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0" name="Rectangle: Rounded Corners 9">
            <a:extLst>
              <a:ext uri="{FF2B5EF4-FFF2-40B4-BE49-F238E27FC236}">
                <a16:creationId xmlns:a16="http://schemas.microsoft.com/office/drawing/2014/main" id="{BFCB4314-C5CC-1DE1-621C-BBC07E51C2B5}"/>
              </a:ext>
            </a:extLst>
          </p:cNvPr>
          <p:cNvSpPr/>
          <p:nvPr/>
        </p:nvSpPr>
        <p:spPr bwMode="auto">
          <a:xfrm>
            <a:off x="10674347" y="2718570"/>
            <a:ext cx="1147762" cy="161159"/>
          </a:xfrm>
          <a:prstGeom prst="roundRect">
            <a:avLst/>
          </a:prstGeom>
          <a:solidFill>
            <a:srgbClr val="6A2630"/>
          </a:solidFill>
          <a:ln w="9525" cap="flat" cmpd="sng" algn="ctr">
            <a:solidFill>
              <a:srgbClr val="B2405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Insurance/ SII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2" name="Rectangle: Rounded Corners 11">
            <a:extLst>
              <a:ext uri="{FF2B5EF4-FFF2-40B4-BE49-F238E27FC236}">
                <a16:creationId xmlns:a16="http://schemas.microsoft.com/office/drawing/2014/main" id="{8C1E6904-6320-0C13-5020-06053CEBB800}"/>
              </a:ext>
            </a:extLst>
          </p:cNvPr>
          <p:cNvSpPr/>
          <p:nvPr/>
        </p:nvSpPr>
        <p:spPr bwMode="auto">
          <a:xfrm>
            <a:off x="9987874" y="2145730"/>
            <a:ext cx="1147762" cy="161159"/>
          </a:xfrm>
          <a:prstGeom prst="roundRect">
            <a:avLst/>
          </a:prstGeom>
          <a:solidFill>
            <a:srgbClr val="826394"/>
          </a:solidFill>
          <a:ln w="9525" cap="flat" cmpd="sng" algn="ctr">
            <a:solidFill>
              <a:srgbClr val="5B4567"/>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RMC/ SCrR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3" name="Rectangle: Rounded Corners 12">
            <a:extLst>
              <a:ext uri="{FF2B5EF4-FFF2-40B4-BE49-F238E27FC236}">
                <a16:creationId xmlns:a16="http://schemas.microsoft.com/office/drawing/2014/main" id="{F6F22680-8476-E37D-6354-610A05531C66}"/>
              </a:ext>
            </a:extLst>
          </p:cNvPr>
          <p:cNvSpPr/>
          <p:nvPr/>
        </p:nvSpPr>
        <p:spPr bwMode="auto">
          <a:xfrm>
            <a:off x="9480486" y="1301803"/>
            <a:ext cx="829425" cy="161159"/>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007BBD"/>
                </a:solidFill>
                <a:effectLst/>
                <a:latin typeface="Calibri" panose="020F0502020204030204" pitchFamily="34" charset="0"/>
                <a:ea typeface="Calibri" panose="020F0502020204030204" pitchFamily="34" charset="0"/>
                <a:cs typeface="Calibri" panose="020F0502020204030204" pitchFamily="34" charset="0"/>
              </a:rPr>
              <a:t>Secretariat</a:t>
            </a:r>
            <a:endParaRPr kumimoji="0" lang="en-GB" sz="1000" b="0" i="0" u="none" strike="noStrike" cap="none" normalizeH="0" baseline="0" dirty="0">
              <a:ln>
                <a:noFill/>
              </a:ln>
              <a:solidFill>
                <a:srgbClr val="007BBD"/>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0" name="Rectangle: Rounded Corners 19">
            <a:extLst>
              <a:ext uri="{FF2B5EF4-FFF2-40B4-BE49-F238E27FC236}">
                <a16:creationId xmlns:a16="http://schemas.microsoft.com/office/drawing/2014/main" id="{F4475511-E6DF-B2BE-4275-2C74B6E1115A}"/>
              </a:ext>
            </a:extLst>
          </p:cNvPr>
          <p:cNvSpPr/>
          <p:nvPr/>
        </p:nvSpPr>
        <p:spPr bwMode="auto">
          <a:xfrm>
            <a:off x="9472867" y="2434765"/>
            <a:ext cx="980379" cy="161159"/>
          </a:xfrm>
          <a:prstGeom prst="roundRect">
            <a:avLst/>
          </a:prstGeom>
          <a:solidFill>
            <a:srgbClr val="D17E4E"/>
          </a:solidFill>
          <a:ln w="9525" cap="flat" cmpd="sng" algn="ctr">
            <a:solidFill>
              <a:srgbClr val="9C51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Pensions Com.</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6" name="Rectangle: Rounded Corners 25">
            <a:extLst>
              <a:ext uri="{FF2B5EF4-FFF2-40B4-BE49-F238E27FC236}">
                <a16:creationId xmlns:a16="http://schemas.microsoft.com/office/drawing/2014/main" id="{AB1EDF56-F8C8-866E-FC83-0C7136D5D7E3}"/>
              </a:ext>
            </a:extLst>
          </p:cNvPr>
          <p:cNvSpPr/>
          <p:nvPr/>
        </p:nvSpPr>
        <p:spPr bwMode="auto">
          <a:xfrm>
            <a:off x="9472867" y="2150960"/>
            <a:ext cx="461964" cy="161159"/>
          </a:xfrm>
          <a:prstGeom prst="roundRect">
            <a:avLst/>
          </a:prstGeom>
          <a:solidFill>
            <a:srgbClr val="826394"/>
          </a:solidFill>
          <a:ln w="9525" cap="flat" cmpd="sng" algn="ctr">
            <a:solidFill>
              <a:srgbClr val="5B4567"/>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RMC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 name="Rectangle: Rounded Corners 1">
            <a:extLst>
              <a:ext uri="{FF2B5EF4-FFF2-40B4-BE49-F238E27FC236}">
                <a16:creationId xmlns:a16="http://schemas.microsoft.com/office/drawing/2014/main" id="{0C29ECBF-8C52-FFB0-6D28-4A3BDCA6B593}"/>
              </a:ext>
            </a:extLst>
          </p:cNvPr>
          <p:cNvSpPr/>
          <p:nvPr/>
        </p:nvSpPr>
        <p:spPr bwMode="auto">
          <a:xfrm>
            <a:off x="10364430" y="1298078"/>
            <a:ext cx="829425" cy="161159"/>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Stephanos</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9" name="Rectangle: Rounded Corners 18">
            <a:extLst>
              <a:ext uri="{FF2B5EF4-FFF2-40B4-BE49-F238E27FC236}">
                <a16:creationId xmlns:a16="http://schemas.microsoft.com/office/drawing/2014/main" id="{3DFEB751-686D-D204-E688-35FB7ABDEAC3}"/>
              </a:ext>
            </a:extLst>
          </p:cNvPr>
          <p:cNvSpPr/>
          <p:nvPr/>
        </p:nvSpPr>
        <p:spPr bwMode="auto">
          <a:xfrm>
            <a:off x="9472867" y="2718570"/>
            <a:ext cx="1147762" cy="161159"/>
          </a:xfrm>
          <a:prstGeom prst="roundRect">
            <a:avLst/>
          </a:prstGeom>
          <a:solidFill>
            <a:srgbClr val="6A2630"/>
          </a:solidFill>
          <a:ln w="9525" cap="flat" cmpd="sng" algn="ctr">
            <a:solidFill>
              <a:srgbClr val="B2405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Insurance Com.</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2" name="Rectangle: Rounded Corners 21">
            <a:extLst>
              <a:ext uri="{FF2B5EF4-FFF2-40B4-BE49-F238E27FC236}">
                <a16:creationId xmlns:a16="http://schemas.microsoft.com/office/drawing/2014/main" id="{FE2A4113-4FA2-2BAC-75FC-2B33F3B60055}"/>
              </a:ext>
            </a:extLst>
          </p:cNvPr>
          <p:cNvSpPr/>
          <p:nvPr/>
        </p:nvSpPr>
        <p:spPr bwMode="auto">
          <a:xfrm>
            <a:off x="9492282" y="1045062"/>
            <a:ext cx="515007" cy="161159"/>
          </a:xfrm>
          <a:prstGeom prst="roundRect">
            <a:avLst/>
          </a:prstGeom>
          <a:solidFill>
            <a:srgbClr val="D3BD28"/>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Board</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5" name="Rectangle: Rounded Corners 24">
            <a:extLst>
              <a:ext uri="{FF2B5EF4-FFF2-40B4-BE49-F238E27FC236}">
                <a16:creationId xmlns:a16="http://schemas.microsoft.com/office/drawing/2014/main" id="{3E1753D7-709B-2187-3BE8-3AC03DA911F7}"/>
              </a:ext>
            </a:extLst>
          </p:cNvPr>
          <p:cNvSpPr/>
          <p:nvPr/>
        </p:nvSpPr>
        <p:spPr bwMode="auto">
          <a:xfrm>
            <a:off x="10066508" y="1050439"/>
            <a:ext cx="1147762" cy="161159"/>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Committee Chairs</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31" name="Rectangle: Rounded Corners 30">
            <a:extLst>
              <a:ext uri="{FF2B5EF4-FFF2-40B4-BE49-F238E27FC236}">
                <a16:creationId xmlns:a16="http://schemas.microsoft.com/office/drawing/2014/main" id="{D125AE5A-D767-3EF1-141E-3A3AAE650E34}"/>
              </a:ext>
            </a:extLst>
          </p:cNvPr>
          <p:cNvSpPr/>
          <p:nvPr/>
        </p:nvSpPr>
        <p:spPr bwMode="auto">
          <a:xfrm>
            <a:off x="11284325" y="1054104"/>
            <a:ext cx="1147762" cy="161159"/>
          </a:xfrm>
          <a:prstGeom prst="roundRect">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Comm. Panel</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3" name="Rectangle: Rounded Corners 42">
            <a:extLst>
              <a:ext uri="{FF2B5EF4-FFF2-40B4-BE49-F238E27FC236}">
                <a16:creationId xmlns:a16="http://schemas.microsoft.com/office/drawing/2014/main" id="{2999FE84-F61A-93E5-7EB9-C5F9CD0D6F91}"/>
              </a:ext>
            </a:extLst>
          </p:cNvPr>
          <p:cNvSpPr/>
          <p:nvPr/>
        </p:nvSpPr>
        <p:spPr bwMode="auto">
          <a:xfrm>
            <a:off x="11284325" y="1301803"/>
            <a:ext cx="829425" cy="161159"/>
          </a:xfrm>
          <a:prstGeom prst="roundRect">
            <a:avLst/>
          </a:prstGeom>
          <a:solidFill>
            <a:srgbClr val="47BD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rPr>
              <a:t>Siegbert</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8" name="Rectangle: Rounded Corners 47">
            <a:extLst>
              <a:ext uri="{FF2B5EF4-FFF2-40B4-BE49-F238E27FC236}">
                <a16:creationId xmlns:a16="http://schemas.microsoft.com/office/drawing/2014/main" id="{DB8D1ED8-A39C-D5E0-E7EC-8395E3BFBAEE}"/>
              </a:ext>
            </a:extLst>
          </p:cNvPr>
          <p:cNvSpPr/>
          <p:nvPr/>
        </p:nvSpPr>
        <p:spPr bwMode="auto">
          <a:xfrm>
            <a:off x="9472867" y="1836676"/>
            <a:ext cx="515007" cy="161159"/>
          </a:xfrm>
          <a:prstGeom prst="roundRect">
            <a:avLst/>
          </a:prstGeom>
          <a:solidFill>
            <a:srgbClr val="00816A"/>
          </a:solidFill>
          <a:ln w="9525" cap="flat" cmpd="sng" algn="ctr">
            <a:solidFill>
              <a:srgbClr val="00705D"/>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ProfC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9" name="Rectangle: Rounded Corners 48">
            <a:extLst>
              <a:ext uri="{FF2B5EF4-FFF2-40B4-BE49-F238E27FC236}">
                <a16:creationId xmlns:a16="http://schemas.microsoft.com/office/drawing/2014/main" id="{5FF8E6A9-9F42-6A5F-B7E7-75E0BE10BB9A}"/>
              </a:ext>
            </a:extLst>
          </p:cNvPr>
          <p:cNvSpPr/>
          <p:nvPr/>
        </p:nvSpPr>
        <p:spPr bwMode="auto">
          <a:xfrm>
            <a:off x="10024485" y="1830283"/>
            <a:ext cx="1147762" cy="167552"/>
          </a:xfrm>
          <a:prstGeom prst="roundRect">
            <a:avLst/>
          </a:prstGeom>
          <a:solidFill>
            <a:srgbClr val="00816A"/>
          </a:solidFill>
          <a:ln w="9525" cap="flat" cmpd="sng" algn="ctr">
            <a:solidFill>
              <a:srgbClr val="00705D"/>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ProfC/ AI-DS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50" name="Rectangle: Rounded Corners 49">
            <a:extLst>
              <a:ext uri="{FF2B5EF4-FFF2-40B4-BE49-F238E27FC236}">
                <a16:creationId xmlns:a16="http://schemas.microsoft.com/office/drawing/2014/main" id="{9E8C0C80-2B43-63E2-D229-C6D856E0274A}"/>
              </a:ext>
            </a:extLst>
          </p:cNvPr>
          <p:cNvSpPr/>
          <p:nvPr/>
        </p:nvSpPr>
        <p:spPr bwMode="auto">
          <a:xfrm>
            <a:off x="10563726" y="2421371"/>
            <a:ext cx="1552317" cy="162000"/>
          </a:xfrm>
          <a:prstGeom prst="roundRect">
            <a:avLst/>
          </a:prstGeom>
          <a:solidFill>
            <a:srgbClr val="D17E4E"/>
          </a:solidFill>
          <a:ln w="9525" cap="flat" cmpd="sng" algn="ctr">
            <a:solidFill>
              <a:srgbClr val="9C51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Pensions Com./ IORPII TF</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7" name="Rectangle: Rounded Corners 16">
            <a:extLst>
              <a:ext uri="{FF2B5EF4-FFF2-40B4-BE49-F238E27FC236}">
                <a16:creationId xmlns:a16="http://schemas.microsoft.com/office/drawing/2014/main" id="{A46A01C4-C9F5-9650-4E82-A4C063784184}"/>
              </a:ext>
            </a:extLst>
          </p:cNvPr>
          <p:cNvSpPr/>
          <p:nvPr/>
        </p:nvSpPr>
        <p:spPr bwMode="auto">
          <a:xfrm>
            <a:off x="10048719" y="1552380"/>
            <a:ext cx="1145136" cy="161159"/>
          </a:xfrm>
          <a:prstGeom prst="roundRect">
            <a:avLst/>
          </a:prstGeom>
          <a:solidFill>
            <a:srgbClr val="99B838"/>
          </a:solidFill>
          <a:ln w="9525" cap="flat" cmpd="sng" algn="ctr">
            <a:solidFill>
              <a:schemeClr val="accent3">
                <a:lumMod val="75000"/>
              </a:schemeClr>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err="1">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EduC</a:t>
            </a: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 CPD AI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2827798"/>
      </p:ext>
    </p:extLst>
  </p:cSld>
  <p:clrMapOvr>
    <a:masterClrMapping/>
  </p:clrMapOvr>
  <p:transition spd="med">
    <p:pull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3A9B4-A07E-FADD-001F-2F496B049AB8}"/>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EF49624-2797-C6CA-C7A9-1C6B9E1A250B}"/>
              </a:ext>
            </a:extLst>
          </p:cNvPr>
          <p:cNvSpPr>
            <a:spLocks noGrp="1"/>
          </p:cNvSpPr>
          <p:nvPr>
            <p:ph type="sldNum" sz="quarter" idx="10"/>
          </p:nvPr>
        </p:nvSpPr>
        <p:spPr/>
        <p:txBody>
          <a:bodyPr/>
          <a:lstStyle/>
          <a:p>
            <a:fld id="{306CB06F-8D94-B64C-AC66-62AFBAF0736E}" type="slidenum">
              <a:rPr lang="en-GB" smtClean="0"/>
              <a:pPr/>
              <a:t>23</a:t>
            </a:fld>
            <a:endParaRPr lang="en-GB" dirty="0"/>
          </a:p>
        </p:txBody>
      </p:sp>
      <p:graphicFrame>
        <p:nvGraphicFramePr>
          <p:cNvPr id="5" name="Table 4">
            <a:extLst>
              <a:ext uri="{FF2B5EF4-FFF2-40B4-BE49-F238E27FC236}">
                <a16:creationId xmlns:a16="http://schemas.microsoft.com/office/drawing/2014/main" id="{C04775AD-A6C2-829A-1FF0-C30488048C91}"/>
              </a:ext>
            </a:extLst>
          </p:cNvPr>
          <p:cNvGraphicFramePr>
            <a:graphicFrameLocks noGrp="1"/>
          </p:cNvGraphicFramePr>
          <p:nvPr>
            <p:extLst>
              <p:ext uri="{D42A27DB-BD31-4B8C-83A1-F6EECF244321}">
                <p14:modId xmlns:p14="http://schemas.microsoft.com/office/powerpoint/2010/main" val="1403954842"/>
              </p:ext>
            </p:extLst>
          </p:nvPr>
        </p:nvGraphicFramePr>
        <p:xfrm>
          <a:off x="333379" y="652522"/>
          <a:ext cx="8455445" cy="4127267"/>
        </p:xfrm>
        <a:graphic>
          <a:graphicData uri="http://schemas.openxmlformats.org/drawingml/2006/table">
            <a:tbl>
              <a:tblPr firstRow="1" bandRow="1">
                <a:tableStyleId>{3B4B98B0-60AC-42C2-AFA5-B58CD77FA1E5}</a:tableStyleId>
              </a:tblPr>
              <a:tblGrid>
                <a:gridCol w="1294192">
                  <a:extLst>
                    <a:ext uri="{9D8B030D-6E8A-4147-A177-3AD203B41FA5}">
                      <a16:colId xmlns:a16="http://schemas.microsoft.com/office/drawing/2014/main" val="1040634073"/>
                    </a:ext>
                  </a:extLst>
                </a:gridCol>
                <a:gridCol w="1515709">
                  <a:extLst>
                    <a:ext uri="{9D8B030D-6E8A-4147-A177-3AD203B41FA5}">
                      <a16:colId xmlns:a16="http://schemas.microsoft.com/office/drawing/2014/main" val="1220996329"/>
                    </a:ext>
                  </a:extLst>
                </a:gridCol>
                <a:gridCol w="1123950">
                  <a:extLst>
                    <a:ext uri="{9D8B030D-6E8A-4147-A177-3AD203B41FA5}">
                      <a16:colId xmlns:a16="http://schemas.microsoft.com/office/drawing/2014/main" val="2616669371"/>
                    </a:ext>
                  </a:extLst>
                </a:gridCol>
                <a:gridCol w="4521594">
                  <a:extLst>
                    <a:ext uri="{9D8B030D-6E8A-4147-A177-3AD203B41FA5}">
                      <a16:colId xmlns:a16="http://schemas.microsoft.com/office/drawing/2014/main" val="3911665922"/>
                    </a:ext>
                  </a:extLst>
                </a:gridCol>
              </a:tblGrid>
              <a:tr h="267392">
                <a:tc>
                  <a:txBody>
                    <a:bodyPr/>
                    <a:lstStyle/>
                    <a:p>
                      <a:pPr algn="l"/>
                      <a:r>
                        <a:rPr lang="en-GB" sz="900" noProof="0" dirty="0">
                          <a:latin typeface="+mn-lt"/>
                          <a:ea typeface="Calibri" panose="020F0502020204030204" pitchFamily="34" charset="0"/>
                          <a:cs typeface="Calibri" panose="020F0502020204030204" pitchFamily="34" charset="0"/>
                        </a:rPr>
                        <a:t>Pillar</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GB" sz="900" noProof="0" dirty="0">
                          <a:latin typeface="+mn-lt"/>
                          <a:ea typeface="Calibri" panose="020F0502020204030204" pitchFamily="34" charset="0"/>
                          <a:cs typeface="Calibri" panose="020F0502020204030204" pitchFamily="34" charset="0"/>
                        </a:rPr>
                        <a:t>Project / Task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GB" sz="900" noProof="0" dirty="0">
                          <a:latin typeface="+mn-lt"/>
                          <a:ea typeface="Calibri" panose="020F0502020204030204" pitchFamily="34" charset="0"/>
                          <a:cs typeface="Calibri" panose="020F0502020204030204" pitchFamily="34" charset="0"/>
                        </a:rPr>
                        <a:t>Delivery/ approval date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tc>
                  <a:txBody>
                    <a:bodyPr/>
                    <a:lstStyle/>
                    <a:p>
                      <a:pPr algn="l"/>
                      <a:r>
                        <a:rPr lang="en-GB" sz="900" noProof="0" dirty="0">
                          <a:latin typeface="+mn-lt"/>
                          <a:ea typeface="Calibri" panose="020F0502020204030204" pitchFamily="34" charset="0"/>
                          <a:cs typeface="Calibri" panose="020F0502020204030204" pitchFamily="34" charset="0"/>
                        </a:rPr>
                        <a:t>Deliverable</a:t>
                      </a:r>
                      <a:endParaRPr lang="en-GB" sz="900" noProof="0" dirty="0">
                        <a:solidFill>
                          <a:schemeClr val="tx2"/>
                        </a:solidFill>
                        <a:latin typeface="+mn-lt"/>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2445472"/>
                  </a:ext>
                </a:extLst>
              </a:tr>
              <a:tr h="334240">
                <a:tc>
                  <a:txBody>
                    <a:bodyPr/>
                    <a:lstStyle/>
                    <a:p>
                      <a:pPr algn="l"/>
                      <a:r>
                        <a:rPr lang="en-GB" sz="900" noProof="0" dirty="0">
                          <a:latin typeface="+mn-lt"/>
                          <a:ea typeface="Calibri" panose="020F0502020204030204" pitchFamily="34" charset="0"/>
                          <a:cs typeface="Calibri" panose="020F0502020204030204" pitchFamily="34" charset="0"/>
                        </a:rPr>
                        <a:t>Development of the Profession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tc>
                  <a:txBody>
                    <a:bodyPr/>
                    <a:lstStyle/>
                    <a:p>
                      <a:pPr marL="0" indent="0" algn="l" defTabSz="342900" rtl="0" eaLnBrk="1" latinLnBrk="0" hangingPunct="1">
                        <a:spcAft>
                          <a:spcPts val="300"/>
                        </a:spcAft>
                        <a:buFont typeface="Arial" panose="020B0604020202020204" pitchFamily="34" charset="0"/>
                        <a:buNone/>
                      </a:pPr>
                      <a:r>
                        <a:rPr lang="en-GB" sz="900" b="0" kern="1200" noProof="0" dirty="0">
                          <a:solidFill>
                            <a:schemeClr val="tx1"/>
                          </a:solidFill>
                          <a:latin typeface="+mn-lt"/>
                          <a:ea typeface="+mn-ea"/>
                          <a:cs typeface="Calibri" panose="020F0502020204030204" pitchFamily="34" charset="0"/>
                        </a:rPr>
                        <a:t>Play a prominent role in relevant European Consultations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2"/>
                          </a:solidFill>
                          <a:latin typeface="+mn-lt"/>
                          <a:ea typeface="+mn-ea"/>
                          <a:cs typeface="Calibri" panose="020F0502020204030204" pitchFamily="34" charset="0"/>
                        </a:rPr>
                        <a:t>December 2024 – September 2025</a:t>
                      </a:r>
                      <a:endParaRPr lang="en-GB" sz="900" i="1" kern="1200" noProof="0" dirty="0">
                        <a:solidFill>
                          <a:schemeClr val="tx2"/>
                        </a:solidFill>
                        <a:latin typeface="+mn-lt"/>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dirty="0">
                          <a:solidFill>
                            <a:schemeClr val="tx1"/>
                          </a:solidFill>
                          <a:latin typeface="+mn-lt"/>
                          <a:ea typeface="+mn-ea"/>
                          <a:cs typeface="Calibri" panose="020F0502020204030204" pitchFamily="34" charset="0"/>
                        </a:rPr>
                        <a:t>EIOPA consultations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81C0DF">
                        <a:alpha val="20000"/>
                      </a:srgbClr>
                    </a:solidFill>
                  </a:tcPr>
                </a:tc>
                <a:extLst>
                  <a:ext uri="{0D108BD9-81ED-4DB2-BD59-A6C34878D82A}">
                    <a16:rowId xmlns:a16="http://schemas.microsoft.com/office/drawing/2014/main" val="715364340"/>
                  </a:ext>
                </a:extLst>
              </a:tr>
              <a:tr h="3342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900" noProof="0" dirty="0">
                          <a:latin typeface="+mn-lt"/>
                          <a:ea typeface="Calibri" panose="020F0502020204030204" pitchFamily="34" charset="0"/>
                          <a:cs typeface="Calibri" panose="020F0502020204030204" pitchFamily="34" charset="0"/>
                        </a:rPr>
                        <a:t>Development of the Profession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2"/>
                          </a:solidFill>
                          <a:latin typeface="+mn-lt"/>
                          <a:ea typeface="+mn-ea"/>
                          <a:cs typeface="Calibri" panose="020F0502020204030204" pitchFamily="34" charset="0"/>
                        </a:rPr>
                        <a:t>Artificial Intelligence (AI)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kumimoji="0" lang="en-GB" sz="900" b="0" i="0" u="none" strike="noStrike" kern="1200" cap="none" spc="0" normalizeH="0" baseline="0" noProof="0" dirty="0">
                          <a:ln>
                            <a:noFill/>
                          </a:ln>
                          <a:solidFill>
                            <a:srgbClr val="163C6C"/>
                          </a:solidFill>
                          <a:effectLst/>
                          <a:uLnTx/>
                          <a:uFillTx/>
                          <a:latin typeface="+mn-lt"/>
                          <a:ea typeface="+mn-ea"/>
                          <a:cs typeface="Calibri" panose="020F0502020204030204" pitchFamily="34" charset="0"/>
                        </a:rPr>
                        <a:t>March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Tx/>
                        <a:buNone/>
                        <a:tabLst/>
                        <a:defRPr/>
                      </a:pPr>
                      <a:r>
                        <a:rPr lang="en-GB" sz="900" strike="noStrike" kern="1200" dirty="0">
                          <a:solidFill>
                            <a:schemeClr val="tx2"/>
                          </a:solidFill>
                          <a:latin typeface="+mn-lt"/>
                          <a:ea typeface="+mn-ea"/>
                          <a:cs typeface="Calibri" panose="020F0502020204030204" pitchFamily="34" charset="0"/>
                        </a:rPr>
                        <a:t>AAE Discussion paper ‘Navigating Europe’s AI Act: Insights for Actuaries and the Insurance Sector</a:t>
                      </a:r>
                    </a:p>
                    <a:p>
                      <a:pPr marL="0" marR="0" lvl="0" indent="0" algn="l" defTabSz="342900" rtl="0" eaLnBrk="1" fontAlgn="auto" latinLnBrk="0" hangingPunct="1">
                        <a:lnSpc>
                          <a:spcPct val="100000"/>
                        </a:lnSpc>
                        <a:spcBef>
                          <a:spcPts val="0"/>
                        </a:spcBef>
                        <a:spcAft>
                          <a:spcPts val="300"/>
                        </a:spcAft>
                        <a:buClrTx/>
                        <a:buSzTx/>
                        <a:buFontTx/>
                        <a:buNone/>
                        <a:tabLst/>
                        <a:defRPr/>
                      </a:pPr>
                      <a:r>
                        <a:rPr lang="en-GB" sz="900" dirty="0">
                          <a:latin typeface="+mn-lt"/>
                          <a:hlinkClick r:id="rId3"/>
                        </a:rPr>
                        <a:t>AAE Discussion paper ‘Navigating Europe’s AI Act: Insights for Actuaries and the Insurance Sector’ - Actuarial Association of Europe</a:t>
                      </a:r>
                      <a:endParaRPr lang="en-GB" sz="900" strike="noStrike" kern="1200" noProof="0" dirty="0">
                        <a:solidFill>
                          <a:schemeClr val="tx2"/>
                        </a:solidFill>
                        <a:latin typeface="+mn-lt"/>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85000"/>
                        <a:alpha val="20000"/>
                      </a:schemeClr>
                    </a:solidFill>
                  </a:tcPr>
                </a:tc>
                <a:extLst>
                  <a:ext uri="{0D108BD9-81ED-4DB2-BD59-A6C34878D82A}">
                    <a16:rowId xmlns:a16="http://schemas.microsoft.com/office/drawing/2014/main" val="3776752162"/>
                  </a:ext>
                </a:extLst>
              </a:tr>
              <a:tr h="3342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900" noProof="0" dirty="0">
                          <a:latin typeface="+mn-lt"/>
                          <a:ea typeface="Calibri" panose="020F0502020204030204" pitchFamily="34" charset="0"/>
                          <a:cs typeface="Calibri" panose="020F0502020204030204" pitchFamily="34" charset="0"/>
                        </a:rPr>
                        <a:t>Development of the Profession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US" sz="900" kern="1200" noProof="0" dirty="0">
                          <a:solidFill>
                            <a:schemeClr val="tx1"/>
                          </a:solidFill>
                          <a:latin typeface="+mn-lt"/>
                          <a:ea typeface="+mn-ea"/>
                          <a:cs typeface="Calibri" panose="020F0502020204030204" pitchFamily="34" charset="0"/>
                        </a:rPr>
                        <a:t>Core Areas: Pensions</a:t>
                      </a:r>
                      <a:endParaRPr lang="en-GB" sz="900" kern="1200" noProof="0" dirty="0">
                        <a:solidFill>
                          <a:schemeClr val="tx1"/>
                        </a:solidFill>
                        <a:latin typeface="+mn-lt"/>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mn-lt"/>
                          <a:ea typeface="+mn-ea"/>
                          <a:cs typeface="Calibri" panose="020F0502020204030204" pitchFamily="34" charset="0"/>
                        </a:rPr>
                        <a:t>11 March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l" defTabSz="342900" rtl="0" eaLnBrk="1" fontAlgn="auto" latinLnBrk="0" hangingPunct="1">
                        <a:lnSpc>
                          <a:spcPct val="100000"/>
                        </a:lnSpc>
                        <a:spcBef>
                          <a:spcPts val="0"/>
                        </a:spcBef>
                        <a:spcAft>
                          <a:spcPts val="300"/>
                        </a:spcAft>
                        <a:buClrTx/>
                        <a:buSzTx/>
                        <a:buFontTx/>
                        <a:buNone/>
                        <a:tabLst/>
                        <a:defRPr/>
                      </a:pPr>
                      <a:r>
                        <a:rPr lang="en-GB" sz="900" strike="noStrike" kern="1200" noProof="0" dirty="0">
                          <a:solidFill>
                            <a:schemeClr val="tx2"/>
                          </a:solidFill>
                          <a:latin typeface="+mn-lt"/>
                          <a:ea typeface="+mn-ea"/>
                          <a:cs typeface="Calibri" panose="020F0502020204030204" pitchFamily="34" charset="0"/>
                        </a:rPr>
                        <a:t>Webinar by SSSC</a:t>
                      </a:r>
                      <a:endParaRPr lang="en-GB" sz="900" strike="sngStrike" kern="1200" noProof="0" dirty="0">
                        <a:solidFill>
                          <a:schemeClr val="tx2"/>
                        </a:solidFill>
                        <a:latin typeface="+mn-lt"/>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387260327"/>
                  </a:ext>
                </a:extLst>
              </a:tr>
              <a:tr h="313541">
                <a:tc>
                  <a:txBody>
                    <a:bodyPr/>
                    <a:lstStyle/>
                    <a:p>
                      <a:pPr algn="l"/>
                      <a:r>
                        <a:rPr lang="en-GB" sz="900" i="0" noProof="0" dirty="0">
                          <a:solidFill>
                            <a:srgbClr val="114372"/>
                          </a:solidFill>
                          <a:latin typeface="+mn-lt"/>
                          <a:ea typeface="Calibri" panose="020F0502020204030204" pitchFamily="34" charset="0"/>
                          <a:cs typeface="Calibri" panose="020F0502020204030204" pitchFamily="34" charset="0"/>
                        </a:rPr>
                        <a:t>Setting Guidance and Standards (4)</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mn-lt"/>
                          <a:ea typeface="+mn-ea"/>
                          <a:cs typeface="Calibri" panose="020F0502020204030204" pitchFamily="34" charset="0"/>
                        </a:rPr>
                        <a:t>MRA </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mn-lt"/>
                          <a:ea typeface="+mn-ea"/>
                          <a:cs typeface="Calibri" panose="020F0502020204030204" pitchFamily="34" charset="0"/>
                        </a:rPr>
                        <a:t>1 January 2025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1"/>
                          </a:solidFill>
                          <a:latin typeface="+mn-lt"/>
                          <a:ea typeface="+mn-ea"/>
                          <a:cs typeface="Calibri" panose="020F0502020204030204" pitchFamily="34" charset="0"/>
                        </a:rPr>
                        <a:t>The </a:t>
                      </a:r>
                      <a:r>
                        <a:rPr lang="en-GB" sz="900" kern="1200" dirty="0">
                          <a:solidFill>
                            <a:schemeClr val="tx1"/>
                          </a:solidFill>
                          <a:latin typeface="+mn-lt"/>
                          <a:ea typeface="Calibri" panose="020F0502020204030204" pitchFamily="34" charset="0"/>
                          <a:cs typeface="Calibri" panose="020F0502020204030204" pitchFamily="34" charset="0"/>
                        </a:rPr>
                        <a:t>Institute and Faculty of Actuaries (UK) re-joins the Mutual Recognition Agreement (MRA) from 1 January 2025</a:t>
                      </a:r>
                    </a:p>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dirty="0">
                          <a:latin typeface="+mn-lt"/>
                          <a:ea typeface="Calibri" panose="020F0502020204030204" pitchFamily="34" charset="0"/>
                          <a:cs typeface="Calibri" panose="020F0502020204030204" pitchFamily="34" charset="0"/>
                          <a:hlinkClick r:id="rId4"/>
                        </a:rPr>
                        <a:t>QA_Document_MRA_2024.10.11_FINAL.pdf</a:t>
                      </a:r>
                      <a:endParaRPr lang="en-GB" sz="900" kern="1200" dirty="0">
                        <a:solidFill>
                          <a:schemeClr val="tx1"/>
                        </a:solidFill>
                        <a:latin typeface="+mn-lt"/>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43727782"/>
                  </a:ext>
                </a:extLst>
              </a:tr>
              <a:tr h="401087">
                <a:tc>
                  <a:txBody>
                    <a:bodyPr/>
                    <a:lstStyle/>
                    <a:p>
                      <a:pPr algn="l"/>
                      <a:r>
                        <a:rPr kumimoji="0" lang="en-GB" sz="900" b="0" i="0" u="none" strike="noStrike" kern="1200" cap="none" spc="0" normalizeH="0" baseline="0" noProof="0" dirty="0">
                          <a:ln>
                            <a:noFill/>
                          </a:ln>
                          <a:solidFill>
                            <a:srgbClr val="114372"/>
                          </a:solidFill>
                          <a:effectLst/>
                          <a:uLnTx/>
                          <a:uFillTx/>
                          <a:latin typeface="+mn-lt"/>
                          <a:ea typeface="Calibri" panose="020F0502020204030204" pitchFamily="34" charset="0"/>
                          <a:cs typeface="Calibri" panose="020F0502020204030204" pitchFamily="34" charset="0"/>
                        </a:rPr>
                        <a:t>Setting Guidance and Standards (4)</a:t>
                      </a:r>
                      <a:endParaRPr lang="en-GB" sz="900" noProof="0" dirty="0">
                        <a:latin typeface="+mn-lt"/>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mn-lt"/>
                          <a:ea typeface="+mn-ea"/>
                          <a:cs typeface="Calibri" panose="020F0502020204030204" pitchFamily="34" charset="0"/>
                        </a:rPr>
                        <a:t>CPD Compliance Review</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mn-lt"/>
                          <a:ea typeface="+mn-ea"/>
                          <a:cs typeface="Calibri" panose="020F0502020204030204" pitchFamily="34" charset="0"/>
                        </a:rPr>
                        <a:t>31 December 2024</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1"/>
                          </a:solidFill>
                          <a:latin typeface="+mn-lt"/>
                          <a:ea typeface="+mn-ea"/>
                          <a:cs typeface="Calibri" panose="020F0502020204030204" pitchFamily="34" charset="0"/>
                        </a:rPr>
                        <a:t>AAE </a:t>
                      </a:r>
                      <a:r>
                        <a:rPr lang="en-GB" sz="900" kern="1200" dirty="0" err="1">
                          <a:solidFill>
                            <a:schemeClr val="tx1"/>
                          </a:solidFill>
                          <a:latin typeface="+mn-lt"/>
                          <a:ea typeface="+mn-ea"/>
                          <a:cs typeface="Calibri" panose="020F0502020204030204" pitchFamily="34" charset="0"/>
                        </a:rPr>
                        <a:t>ProfC</a:t>
                      </a:r>
                      <a:r>
                        <a:rPr lang="en-GB" sz="900" kern="1200" dirty="0">
                          <a:solidFill>
                            <a:schemeClr val="tx1"/>
                          </a:solidFill>
                          <a:latin typeface="+mn-lt"/>
                          <a:ea typeface="+mn-ea"/>
                          <a:cs typeface="Calibri" panose="020F0502020204030204" pitchFamily="34" charset="0"/>
                        </a:rPr>
                        <a:t> report</a:t>
                      </a:r>
                      <a:endParaRPr lang="en-GB" sz="900" kern="1200" dirty="0">
                        <a:solidFill>
                          <a:srgbClr val="FF0000"/>
                        </a:solidFill>
                        <a:latin typeface="+mn-lt"/>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3011140707"/>
                  </a:ext>
                </a:extLst>
              </a:tr>
              <a:tr h="4010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GB" sz="900" noProof="0" dirty="0">
                          <a:latin typeface="+mn-lt"/>
                          <a:ea typeface="Calibri" panose="020F0502020204030204" pitchFamily="34" charset="0"/>
                          <a:cs typeface="Calibri" panose="020F0502020204030204" pitchFamily="34" charset="0"/>
                        </a:rPr>
                        <a:t>AAE Operations &amp; Governance (5)</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2"/>
                          </a:solidFill>
                          <a:latin typeface="+mn-lt"/>
                          <a:ea typeface="+mn-ea"/>
                          <a:cs typeface="Calibri" panose="020F0502020204030204" pitchFamily="34" charset="0"/>
                        </a:rPr>
                        <a:t>AAE Own Sustainability Project (Phase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2"/>
                          </a:solidFill>
                          <a:latin typeface="+mn-lt"/>
                          <a:ea typeface="+mn-ea"/>
                          <a:cs typeface="Calibri" panose="020F0502020204030204" pitchFamily="34" charset="0"/>
                        </a:rPr>
                        <a:t>11 December 2024</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dirty="0">
                          <a:solidFill>
                            <a:schemeClr val="tx1"/>
                          </a:solidFill>
                          <a:latin typeface="+mn-lt"/>
                          <a:ea typeface="Calibri" panose="020F0502020204030204" pitchFamily="34" charset="0"/>
                          <a:cs typeface="Calibri" panose="020F0502020204030204" pitchFamily="34" charset="0"/>
                        </a:rPr>
                        <a:t>The shortlisted topics for AAE own sustainability were identified (Decarbonization of own operations, Venue sustainability for physical meetings, Diversity &amp; Inclusion, Governance, Reporting &amp; Communication, AAE Assets and Investments)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508596207"/>
                  </a:ext>
                </a:extLst>
              </a:tr>
              <a:tr h="401205">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GB" sz="900" noProof="0" dirty="0">
                          <a:latin typeface="+mn-lt"/>
                          <a:ea typeface="Calibri" panose="020F0502020204030204" pitchFamily="34" charset="0"/>
                          <a:cs typeface="Calibri" panose="020F0502020204030204" pitchFamily="34" charset="0"/>
                        </a:rPr>
                        <a:t>Development of the Profession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mn-lt"/>
                          <a:ea typeface="+mn-ea"/>
                          <a:cs typeface="Calibri" panose="020F0502020204030204" pitchFamily="34" charset="0"/>
                        </a:rPr>
                        <a:t>Core Areas: Pensions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noProof="0" dirty="0">
                          <a:solidFill>
                            <a:schemeClr val="tx2"/>
                          </a:solidFill>
                          <a:latin typeface="+mn-lt"/>
                          <a:ea typeface="+mn-ea"/>
                          <a:cs typeface="Calibri" panose="020F0502020204030204" pitchFamily="34" charset="0"/>
                        </a:rPr>
                        <a:t>December 2024</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noProof="0" dirty="0">
                          <a:solidFill>
                            <a:schemeClr val="tx1"/>
                          </a:solidFill>
                          <a:latin typeface="+mn-lt"/>
                          <a:ea typeface="+mn-ea"/>
                          <a:cs typeface="Calibri" panose="020F0502020204030204" pitchFamily="34" charset="0"/>
                        </a:rPr>
                        <a:t>AAE Position </a:t>
                      </a:r>
                      <a:r>
                        <a:rPr lang="en-GB" sz="900" kern="1200" noProof="0" dirty="0">
                          <a:solidFill>
                            <a:schemeClr val="tx1"/>
                          </a:solidFill>
                          <a:latin typeface="+mn-lt"/>
                          <a:ea typeface="Calibri" panose="020F0502020204030204" pitchFamily="34" charset="0"/>
                          <a:cs typeface="Calibri" panose="020F0502020204030204" pitchFamily="34" charset="0"/>
                        </a:rPr>
                        <a:t>paper: Review of IORP II Directive</a:t>
                      </a:r>
                    </a:p>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dirty="0">
                          <a:latin typeface="+mn-lt"/>
                          <a:ea typeface="Calibri" panose="020F0502020204030204" pitchFamily="34" charset="0"/>
                          <a:cs typeface="Calibri" panose="020F0502020204030204" pitchFamily="34" charset="0"/>
                          <a:hlinkClick r:id="rId5"/>
                        </a:rPr>
                        <a:t>AAE Position Paper: Review of the IORP II Directive - Actuarial Association of Europe</a:t>
                      </a:r>
                      <a:endParaRPr lang="en-GB" sz="900" kern="1200" noProof="0" dirty="0">
                        <a:solidFill>
                          <a:srgbClr val="FF0000"/>
                        </a:solidFill>
                        <a:latin typeface="+mn-lt"/>
                        <a:ea typeface="Calibri" panose="020F0502020204030204" pitchFamily="34" charset="0"/>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749000721"/>
                  </a:ext>
                </a:extLst>
              </a:tr>
              <a:tr h="3342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GB" sz="900" noProof="0" dirty="0">
                          <a:latin typeface="+mn-lt"/>
                          <a:ea typeface="Calibri" panose="020F0502020204030204" pitchFamily="34" charset="0"/>
                          <a:cs typeface="Calibri" panose="020F0502020204030204" pitchFamily="34" charset="0"/>
                        </a:rPr>
                        <a:t>Development of the Profession (1)</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defTabSz="342900" rtl="0" eaLnBrk="1" latinLnBrk="0" hangingPunct="1">
                        <a:spcAft>
                          <a:spcPts val="300"/>
                        </a:spcAft>
                        <a:buFont typeface="Arial" panose="020B0604020202020204" pitchFamily="34" charset="0"/>
                        <a:buNone/>
                      </a:pPr>
                      <a:r>
                        <a:rPr lang="en-GB" sz="900" kern="1200" noProof="0" dirty="0">
                          <a:solidFill>
                            <a:schemeClr val="tx1"/>
                          </a:solidFill>
                          <a:latin typeface="+mn-lt"/>
                          <a:ea typeface="+mn-ea"/>
                          <a:cs typeface="Calibri" panose="020F0502020204030204" pitchFamily="34" charset="0"/>
                        </a:rPr>
                        <a:t>Core Areas: Insurance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GB" sz="900" kern="1200" noProof="0" dirty="0">
                          <a:solidFill>
                            <a:schemeClr val="tx2"/>
                          </a:solidFill>
                          <a:latin typeface="+mn-lt"/>
                          <a:ea typeface="+mn-ea"/>
                          <a:cs typeface="Calibri" panose="020F0502020204030204" pitchFamily="34" charset="0"/>
                        </a:rPr>
                        <a:t>December 2024</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lgn="l" defTabSz="342900" rtl="0" eaLnBrk="1" latinLnBrk="0" hangingPunct="1">
                        <a:spcAft>
                          <a:spcPts val="300"/>
                        </a:spcAft>
                        <a:buFont typeface="Arial" panose="020B0604020202020204" pitchFamily="34" charset="0"/>
                        <a:buNone/>
                      </a:pPr>
                      <a:r>
                        <a:rPr kumimoji="0" lang="en-GB" sz="900" b="0" i="0" u="none" strike="noStrike" kern="1200" cap="none" spc="0" normalizeH="0" baseline="0" noProof="0" dirty="0">
                          <a:ln>
                            <a:noFill/>
                          </a:ln>
                          <a:solidFill>
                            <a:srgbClr val="183C6C"/>
                          </a:solidFill>
                          <a:effectLst/>
                          <a:uLnTx/>
                          <a:uFillTx/>
                          <a:latin typeface="+mn-lt"/>
                          <a:ea typeface="Calibri" panose="020F0502020204030204" pitchFamily="34" charset="0"/>
                          <a:cs typeface="Calibri" panose="020F0502020204030204" pitchFamily="34" charset="0"/>
                        </a:rPr>
                        <a:t>Solvency II Webinar</a:t>
                      </a:r>
                      <a:endParaRPr lang="en-GB" sz="900" kern="1200" noProof="0" dirty="0">
                        <a:solidFill>
                          <a:schemeClr val="tx1"/>
                        </a:solidFill>
                        <a:latin typeface="+mn-lt"/>
                        <a:ea typeface="+mn-ea"/>
                        <a:cs typeface="Calibri" panose="020F0502020204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485857333"/>
                  </a:ext>
                </a:extLst>
              </a:tr>
            </a:tbl>
          </a:graphicData>
        </a:graphic>
      </p:graphicFrame>
      <p:sp>
        <p:nvSpPr>
          <p:cNvPr id="8" name="Titel 1">
            <a:extLst>
              <a:ext uri="{FF2B5EF4-FFF2-40B4-BE49-F238E27FC236}">
                <a16:creationId xmlns:a16="http://schemas.microsoft.com/office/drawing/2014/main" id="{AD8E40DA-47C4-02E9-CCB0-3CB5093A8EB6}"/>
              </a:ext>
            </a:extLst>
          </p:cNvPr>
          <p:cNvSpPr txBox="1">
            <a:spLocks/>
          </p:cNvSpPr>
          <p:nvPr/>
        </p:nvSpPr>
        <p:spPr>
          <a:xfrm>
            <a:off x="333379" y="204820"/>
            <a:ext cx="7158664" cy="381371"/>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2200" b="1" i="0">
                <a:solidFill>
                  <a:srgbClr val="00457C"/>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r>
              <a:rPr lang="en-US"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Status: FINALIZED</a:t>
            </a:r>
            <a:r>
              <a:rPr lang="lv-LV"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 (</a:t>
            </a:r>
            <a:r>
              <a:rPr lang="en-GB" sz="1725" i="1" kern="0" dirty="0">
                <a:solidFill>
                  <a:srgbClr val="007BBD"/>
                </a:solidFill>
                <a:latin typeface="Calibri" panose="020F0502020204030204" pitchFamily="34" charset="0"/>
                <a:ea typeface="Calibri" panose="020F0502020204030204" pitchFamily="34" charset="0"/>
                <a:cs typeface="Calibri" panose="020F0502020204030204" pitchFamily="34" charset="0"/>
              </a:rPr>
              <a:t>October 2024 – till September 2025; 2 from 2</a:t>
            </a:r>
            <a:r>
              <a:rPr lang="lv-LV"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a:t>
            </a:r>
            <a:r>
              <a:rPr lang="en-US" sz="1725" kern="0" dirty="0">
                <a:solidFill>
                  <a:srgbClr val="007BBD"/>
                </a:solidFill>
                <a:latin typeface="Calibri" panose="020F0502020204030204" pitchFamily="34" charset="0"/>
                <a:ea typeface="Calibri" panose="020F0502020204030204" pitchFamily="34" charset="0"/>
                <a:cs typeface="Calibri" panose="020F0502020204030204" pitchFamily="34" charset="0"/>
              </a:rPr>
              <a:t> </a:t>
            </a:r>
            <a:endParaRPr lang="en-GB" sz="1725" kern="0" dirty="0">
              <a:solidFill>
                <a:srgbClr val="007BBD"/>
              </a:solidFill>
              <a:latin typeface="Calibri" panose="020F0502020204030204" pitchFamily="34" charset="0"/>
              <a:ea typeface="Calibri" panose="020F0502020204030204" pitchFamily="34" charset="0"/>
              <a:cs typeface="Calibri" panose="020F0502020204030204" pitchFamily="34" charset="0"/>
            </a:endParaRPr>
          </a:p>
        </p:txBody>
      </p:sp>
      <p:sp>
        <p:nvSpPr>
          <p:cNvPr id="28" name="Rectangle 27">
            <a:extLst>
              <a:ext uri="{FF2B5EF4-FFF2-40B4-BE49-F238E27FC236}">
                <a16:creationId xmlns:a16="http://schemas.microsoft.com/office/drawing/2014/main" id="{4438428D-9E4E-1FB6-0F42-1C4CBF4C4E60}"/>
              </a:ext>
            </a:extLst>
          </p:cNvPr>
          <p:cNvSpPr/>
          <p:nvPr/>
        </p:nvSpPr>
        <p:spPr bwMode="auto">
          <a:xfrm>
            <a:off x="9392376" y="967563"/>
            <a:ext cx="3403908" cy="1997275"/>
          </a:xfrm>
          <a:prstGeom prst="rect">
            <a:avLst/>
          </a:prstGeom>
          <a:solidFill>
            <a:schemeClr val="bg1">
              <a:lumMod val="75000"/>
              <a:alpha val="30000"/>
            </a:schemeClr>
          </a:solidFill>
          <a:ln w="3175" cap="flat"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9" name="Rectangle: Rounded Corners 8">
            <a:extLst>
              <a:ext uri="{FF2B5EF4-FFF2-40B4-BE49-F238E27FC236}">
                <a16:creationId xmlns:a16="http://schemas.microsoft.com/office/drawing/2014/main" id="{2A1FC6E8-9C6A-E678-DCE1-2256358C59E8}"/>
              </a:ext>
            </a:extLst>
          </p:cNvPr>
          <p:cNvSpPr/>
          <p:nvPr/>
        </p:nvSpPr>
        <p:spPr bwMode="auto">
          <a:xfrm>
            <a:off x="9472867" y="1553167"/>
            <a:ext cx="515007" cy="161159"/>
          </a:xfrm>
          <a:prstGeom prst="roundRect">
            <a:avLst/>
          </a:prstGeom>
          <a:solidFill>
            <a:srgbClr val="99B838"/>
          </a:solidFill>
          <a:ln w="9525" cap="flat" cmpd="sng" algn="ctr">
            <a:solidFill>
              <a:schemeClr val="accent3">
                <a:lumMod val="7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err="1">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EduC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0" name="Rectangle: Rounded Corners 9">
            <a:extLst>
              <a:ext uri="{FF2B5EF4-FFF2-40B4-BE49-F238E27FC236}">
                <a16:creationId xmlns:a16="http://schemas.microsoft.com/office/drawing/2014/main" id="{4AE559C0-B644-0F1B-599C-CB73796A902B}"/>
              </a:ext>
            </a:extLst>
          </p:cNvPr>
          <p:cNvSpPr/>
          <p:nvPr/>
        </p:nvSpPr>
        <p:spPr bwMode="auto">
          <a:xfrm>
            <a:off x="10674347" y="2718570"/>
            <a:ext cx="1147762" cy="161159"/>
          </a:xfrm>
          <a:prstGeom prst="roundRect">
            <a:avLst/>
          </a:prstGeom>
          <a:solidFill>
            <a:srgbClr val="6A2630"/>
          </a:solidFill>
          <a:ln w="9525" cap="flat" cmpd="sng" algn="ctr">
            <a:solidFill>
              <a:srgbClr val="B2405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Insurance/ SII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2" name="Rectangle: Rounded Corners 11">
            <a:extLst>
              <a:ext uri="{FF2B5EF4-FFF2-40B4-BE49-F238E27FC236}">
                <a16:creationId xmlns:a16="http://schemas.microsoft.com/office/drawing/2014/main" id="{D1DB78AD-9BFA-3565-7870-867A9CE486E0}"/>
              </a:ext>
            </a:extLst>
          </p:cNvPr>
          <p:cNvSpPr/>
          <p:nvPr/>
        </p:nvSpPr>
        <p:spPr bwMode="auto">
          <a:xfrm>
            <a:off x="9987874" y="2145730"/>
            <a:ext cx="1147762" cy="161159"/>
          </a:xfrm>
          <a:prstGeom prst="roundRect">
            <a:avLst/>
          </a:prstGeom>
          <a:solidFill>
            <a:srgbClr val="826394"/>
          </a:solidFill>
          <a:ln w="9525" cap="flat" cmpd="sng" algn="ctr">
            <a:solidFill>
              <a:srgbClr val="5B4567"/>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RMC/ SCrR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3" name="Rectangle: Rounded Corners 12">
            <a:extLst>
              <a:ext uri="{FF2B5EF4-FFF2-40B4-BE49-F238E27FC236}">
                <a16:creationId xmlns:a16="http://schemas.microsoft.com/office/drawing/2014/main" id="{C262E010-0305-CD36-7ED1-50A73E5BFF2F}"/>
              </a:ext>
            </a:extLst>
          </p:cNvPr>
          <p:cNvSpPr/>
          <p:nvPr/>
        </p:nvSpPr>
        <p:spPr bwMode="auto">
          <a:xfrm>
            <a:off x="9480486" y="1301803"/>
            <a:ext cx="829425" cy="161159"/>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007BBD"/>
                </a:solidFill>
                <a:effectLst/>
                <a:latin typeface="Calibri" panose="020F0502020204030204" pitchFamily="34" charset="0"/>
                <a:ea typeface="Calibri" panose="020F0502020204030204" pitchFamily="34" charset="0"/>
                <a:cs typeface="Calibri" panose="020F0502020204030204" pitchFamily="34" charset="0"/>
              </a:rPr>
              <a:t>Secretariat</a:t>
            </a:r>
            <a:endParaRPr kumimoji="0" lang="en-GB" sz="1000" b="0" i="0" u="none" strike="noStrike" cap="none" normalizeH="0" baseline="0" dirty="0">
              <a:ln>
                <a:noFill/>
              </a:ln>
              <a:solidFill>
                <a:srgbClr val="007BBD"/>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0" name="Rectangle: Rounded Corners 19">
            <a:extLst>
              <a:ext uri="{FF2B5EF4-FFF2-40B4-BE49-F238E27FC236}">
                <a16:creationId xmlns:a16="http://schemas.microsoft.com/office/drawing/2014/main" id="{E3D4E071-EA5D-B52F-C087-B1A16B7C02B4}"/>
              </a:ext>
            </a:extLst>
          </p:cNvPr>
          <p:cNvSpPr/>
          <p:nvPr/>
        </p:nvSpPr>
        <p:spPr bwMode="auto">
          <a:xfrm>
            <a:off x="9472867" y="2434765"/>
            <a:ext cx="980379" cy="161159"/>
          </a:xfrm>
          <a:prstGeom prst="roundRect">
            <a:avLst/>
          </a:prstGeom>
          <a:solidFill>
            <a:srgbClr val="D17E4E"/>
          </a:solidFill>
          <a:ln w="9525" cap="flat" cmpd="sng" algn="ctr">
            <a:solidFill>
              <a:srgbClr val="9C5128"/>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Pensions Com.</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6" name="Rectangle: Rounded Corners 25">
            <a:extLst>
              <a:ext uri="{FF2B5EF4-FFF2-40B4-BE49-F238E27FC236}">
                <a16:creationId xmlns:a16="http://schemas.microsoft.com/office/drawing/2014/main" id="{021ACB01-EE83-F30D-9BC5-7154E9E9AE76}"/>
              </a:ext>
            </a:extLst>
          </p:cNvPr>
          <p:cNvSpPr/>
          <p:nvPr/>
        </p:nvSpPr>
        <p:spPr bwMode="auto">
          <a:xfrm>
            <a:off x="9472867" y="2150960"/>
            <a:ext cx="461964" cy="161159"/>
          </a:xfrm>
          <a:prstGeom prst="roundRect">
            <a:avLst/>
          </a:prstGeom>
          <a:solidFill>
            <a:srgbClr val="826394"/>
          </a:solidFill>
          <a:ln w="9525" cap="flat" cmpd="sng" algn="ctr">
            <a:solidFill>
              <a:srgbClr val="5B4567"/>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RMC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 name="Rectangle: Rounded Corners 1">
            <a:extLst>
              <a:ext uri="{FF2B5EF4-FFF2-40B4-BE49-F238E27FC236}">
                <a16:creationId xmlns:a16="http://schemas.microsoft.com/office/drawing/2014/main" id="{B653374F-BD5B-AB3D-D811-FE2CEA89E6C8}"/>
              </a:ext>
            </a:extLst>
          </p:cNvPr>
          <p:cNvSpPr/>
          <p:nvPr/>
        </p:nvSpPr>
        <p:spPr bwMode="auto">
          <a:xfrm>
            <a:off x="10364430" y="1298078"/>
            <a:ext cx="829425" cy="161159"/>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Stephanos</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9" name="Rectangle: Rounded Corners 18">
            <a:extLst>
              <a:ext uri="{FF2B5EF4-FFF2-40B4-BE49-F238E27FC236}">
                <a16:creationId xmlns:a16="http://schemas.microsoft.com/office/drawing/2014/main" id="{0D70C4F1-AC0C-465D-A703-77C91A68FBC1}"/>
              </a:ext>
            </a:extLst>
          </p:cNvPr>
          <p:cNvSpPr/>
          <p:nvPr/>
        </p:nvSpPr>
        <p:spPr bwMode="auto">
          <a:xfrm>
            <a:off x="9472867" y="2718570"/>
            <a:ext cx="1147762" cy="161159"/>
          </a:xfrm>
          <a:prstGeom prst="roundRect">
            <a:avLst/>
          </a:prstGeom>
          <a:solidFill>
            <a:srgbClr val="6A2630"/>
          </a:solidFill>
          <a:ln w="9525" cap="flat" cmpd="sng" algn="ctr">
            <a:solidFill>
              <a:srgbClr val="B2405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Insurance Com.</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2" name="Rectangle: Rounded Corners 21">
            <a:extLst>
              <a:ext uri="{FF2B5EF4-FFF2-40B4-BE49-F238E27FC236}">
                <a16:creationId xmlns:a16="http://schemas.microsoft.com/office/drawing/2014/main" id="{26EA89F7-AB79-6C9E-7254-D3072CAE202D}"/>
              </a:ext>
            </a:extLst>
          </p:cNvPr>
          <p:cNvSpPr/>
          <p:nvPr/>
        </p:nvSpPr>
        <p:spPr bwMode="auto">
          <a:xfrm>
            <a:off x="9492282" y="1045062"/>
            <a:ext cx="515007" cy="161159"/>
          </a:xfrm>
          <a:prstGeom prst="roundRect">
            <a:avLst/>
          </a:prstGeom>
          <a:solidFill>
            <a:srgbClr val="D3BD28"/>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Board</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5" name="Rectangle: Rounded Corners 24">
            <a:extLst>
              <a:ext uri="{FF2B5EF4-FFF2-40B4-BE49-F238E27FC236}">
                <a16:creationId xmlns:a16="http://schemas.microsoft.com/office/drawing/2014/main" id="{746373A1-2673-FA94-664B-9726A73DB437}"/>
              </a:ext>
            </a:extLst>
          </p:cNvPr>
          <p:cNvSpPr/>
          <p:nvPr/>
        </p:nvSpPr>
        <p:spPr bwMode="auto">
          <a:xfrm>
            <a:off x="10066508" y="1050439"/>
            <a:ext cx="1147762" cy="161159"/>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Committee Chairs</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31" name="Rectangle: Rounded Corners 30">
            <a:extLst>
              <a:ext uri="{FF2B5EF4-FFF2-40B4-BE49-F238E27FC236}">
                <a16:creationId xmlns:a16="http://schemas.microsoft.com/office/drawing/2014/main" id="{C646B629-5F3B-F52A-6119-148033356B58}"/>
              </a:ext>
            </a:extLst>
          </p:cNvPr>
          <p:cNvSpPr/>
          <p:nvPr/>
        </p:nvSpPr>
        <p:spPr bwMode="auto">
          <a:xfrm>
            <a:off x="11284325" y="1054104"/>
            <a:ext cx="1147762" cy="161159"/>
          </a:xfrm>
          <a:prstGeom prst="roundRect">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rPr>
              <a:t>Comm. Panel</a:t>
            </a:r>
            <a:endParaRPr kumimoji="0" lang="en-GB" sz="1000" b="0" i="0" u="none" strike="noStrike" cap="none" normalizeH="0" baseline="0" dirty="0">
              <a:ln>
                <a:noFill/>
              </a:ln>
              <a:solidFill>
                <a:srgbClr val="11437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3" name="Rectangle: Rounded Corners 42">
            <a:extLst>
              <a:ext uri="{FF2B5EF4-FFF2-40B4-BE49-F238E27FC236}">
                <a16:creationId xmlns:a16="http://schemas.microsoft.com/office/drawing/2014/main" id="{3148C234-09E9-DD0A-AEA1-A53631EAD3EC}"/>
              </a:ext>
            </a:extLst>
          </p:cNvPr>
          <p:cNvSpPr/>
          <p:nvPr/>
        </p:nvSpPr>
        <p:spPr bwMode="auto">
          <a:xfrm>
            <a:off x="11284325" y="1301803"/>
            <a:ext cx="829425" cy="161159"/>
          </a:xfrm>
          <a:prstGeom prst="roundRect">
            <a:avLst/>
          </a:prstGeom>
          <a:solidFill>
            <a:srgbClr val="47BDFF"/>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000" dirty="0">
                <a:solidFill>
                  <a:schemeClr val="bg1"/>
                </a:solidFill>
                <a:latin typeface="Calibri" panose="020F0502020204030204" pitchFamily="34" charset="0"/>
                <a:ea typeface="Calibri" panose="020F0502020204030204" pitchFamily="34" charset="0"/>
                <a:cs typeface="Calibri" panose="020F0502020204030204" pitchFamily="34" charset="0"/>
              </a:rPr>
              <a:t>Siegbert</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8" name="Rectangle: Rounded Corners 47">
            <a:extLst>
              <a:ext uri="{FF2B5EF4-FFF2-40B4-BE49-F238E27FC236}">
                <a16:creationId xmlns:a16="http://schemas.microsoft.com/office/drawing/2014/main" id="{B366E20C-4313-6752-6175-15A902767A5C}"/>
              </a:ext>
            </a:extLst>
          </p:cNvPr>
          <p:cNvSpPr/>
          <p:nvPr/>
        </p:nvSpPr>
        <p:spPr bwMode="auto">
          <a:xfrm>
            <a:off x="9472867" y="1836676"/>
            <a:ext cx="515007" cy="161159"/>
          </a:xfrm>
          <a:prstGeom prst="roundRect">
            <a:avLst/>
          </a:prstGeom>
          <a:solidFill>
            <a:srgbClr val="00816A"/>
          </a:solidFill>
          <a:ln w="9525" cap="flat" cmpd="sng" algn="ctr">
            <a:solidFill>
              <a:srgbClr val="00705D"/>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ProfC</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9" name="Rectangle: Rounded Corners 48">
            <a:extLst>
              <a:ext uri="{FF2B5EF4-FFF2-40B4-BE49-F238E27FC236}">
                <a16:creationId xmlns:a16="http://schemas.microsoft.com/office/drawing/2014/main" id="{C677A81C-748D-A318-A0A2-016B3435DE73}"/>
              </a:ext>
            </a:extLst>
          </p:cNvPr>
          <p:cNvSpPr/>
          <p:nvPr/>
        </p:nvSpPr>
        <p:spPr bwMode="auto">
          <a:xfrm>
            <a:off x="10024485" y="1830283"/>
            <a:ext cx="1147762" cy="167552"/>
          </a:xfrm>
          <a:prstGeom prst="roundRect">
            <a:avLst/>
          </a:prstGeom>
          <a:solidFill>
            <a:srgbClr val="00816A"/>
          </a:solidFill>
          <a:ln w="9525" cap="flat" cmpd="sng" algn="ctr">
            <a:solidFill>
              <a:srgbClr val="00705D"/>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ProfC/ AI-DS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50" name="Rectangle: Rounded Corners 49">
            <a:extLst>
              <a:ext uri="{FF2B5EF4-FFF2-40B4-BE49-F238E27FC236}">
                <a16:creationId xmlns:a16="http://schemas.microsoft.com/office/drawing/2014/main" id="{644E3DD0-C729-05EB-89C8-08121DED5785}"/>
              </a:ext>
            </a:extLst>
          </p:cNvPr>
          <p:cNvSpPr/>
          <p:nvPr/>
        </p:nvSpPr>
        <p:spPr bwMode="auto">
          <a:xfrm>
            <a:off x="10563726" y="2421371"/>
            <a:ext cx="1552317" cy="162000"/>
          </a:xfrm>
          <a:prstGeom prst="roundRect">
            <a:avLst/>
          </a:prstGeom>
          <a:solidFill>
            <a:srgbClr val="D17E4E"/>
          </a:solidFill>
          <a:ln w="9525" cap="flat" cmpd="sng" algn="ctr">
            <a:solidFill>
              <a:srgbClr val="9C5128"/>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Pensions Com./ IORPII TF</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7" name="Rectangle: Rounded Corners 16">
            <a:extLst>
              <a:ext uri="{FF2B5EF4-FFF2-40B4-BE49-F238E27FC236}">
                <a16:creationId xmlns:a16="http://schemas.microsoft.com/office/drawing/2014/main" id="{9BDEE68F-4BB8-2739-5E44-889A8152344C}"/>
              </a:ext>
            </a:extLst>
          </p:cNvPr>
          <p:cNvSpPr/>
          <p:nvPr/>
        </p:nvSpPr>
        <p:spPr bwMode="auto">
          <a:xfrm>
            <a:off x="10048719" y="1552380"/>
            <a:ext cx="1145136" cy="161159"/>
          </a:xfrm>
          <a:prstGeom prst="roundRect">
            <a:avLst/>
          </a:prstGeom>
          <a:solidFill>
            <a:srgbClr val="99B838"/>
          </a:solidFill>
          <a:ln w="9525" cap="flat" cmpd="sng" algn="ctr">
            <a:solidFill>
              <a:schemeClr val="accent3">
                <a:lumMod val="75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err="1">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EduC</a:t>
            </a:r>
            <a:r>
              <a:rPr kumimoji="0" lang="en-US"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 CPD AI WG</a:t>
            </a:r>
            <a:endParaRPr kumimoji="0" lang="en-GB" sz="1000" b="0"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30365656"/>
      </p:ext>
    </p:extLst>
  </p:cSld>
  <p:clrMapOvr>
    <a:masterClrMapping/>
  </p:clrMapOvr>
  <p:transition spd="med">
    <p:pull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FCAF6BDE-D3E6-B142-BAED-90E62BFB84DB}"/>
              </a:ext>
            </a:extLst>
          </p:cNvPr>
          <p:cNvSpPr>
            <a:spLocks noGrp="1"/>
          </p:cNvSpPr>
          <p:nvPr>
            <p:ph type="sldNum" sz="quarter" idx="10"/>
          </p:nvPr>
        </p:nvSpPr>
        <p:spPr/>
        <p:txBody>
          <a:bodyPr/>
          <a:lstStyle/>
          <a:p>
            <a:fld id="{306CB06F-8D94-B64C-AC66-62AFBAF0736E}" type="slidenum">
              <a:rPr lang="nl-NL" smtClean="0"/>
              <a:pPr/>
              <a:t>24</a:t>
            </a:fld>
            <a:endParaRPr lang="nl-NL" dirty="0"/>
          </a:p>
        </p:txBody>
      </p:sp>
      <p:sp>
        <p:nvSpPr>
          <p:cNvPr id="3" name="Ondertitel 2">
            <a:extLst>
              <a:ext uri="{FF2B5EF4-FFF2-40B4-BE49-F238E27FC236}">
                <a16:creationId xmlns:a16="http://schemas.microsoft.com/office/drawing/2014/main" id="{9FEAF1DD-1D67-6844-AC14-5D64BEFBD386}"/>
              </a:ext>
            </a:extLst>
          </p:cNvPr>
          <p:cNvSpPr>
            <a:spLocks noGrp="1"/>
          </p:cNvSpPr>
          <p:nvPr>
            <p:ph type="subTitle" idx="1"/>
          </p:nvPr>
        </p:nvSpPr>
        <p:spPr>
          <a:xfrm>
            <a:off x="3240000" y="2345857"/>
            <a:ext cx="2158477" cy="1549135"/>
          </a:xfrm>
        </p:spPr>
        <p:txBody>
          <a:bodyPr/>
          <a:lstStyle/>
          <a:p>
            <a:r>
              <a:rPr lang="en-GB" sz="1200" dirty="0"/>
              <a:t>Boulevard Roi Albert II 4</a:t>
            </a:r>
            <a:br>
              <a:rPr lang="en-GB" sz="1200" dirty="0"/>
            </a:br>
            <a:r>
              <a:rPr lang="en-GB" sz="1200" dirty="0"/>
              <a:t>B-1000 Brussels</a:t>
            </a:r>
            <a:br>
              <a:rPr lang="en-GB" sz="1200" dirty="0"/>
            </a:br>
            <a:r>
              <a:rPr lang="en-GB" sz="1200" dirty="0"/>
              <a:t>Belgium</a:t>
            </a:r>
            <a:br>
              <a:rPr lang="en-GB" sz="1200" dirty="0"/>
            </a:br>
            <a:r>
              <a:rPr lang="en-GB" sz="1200" dirty="0"/>
              <a:t>T: +32 2 274 06 61</a:t>
            </a:r>
            <a:br>
              <a:rPr lang="en-GB" sz="1200" dirty="0"/>
            </a:br>
            <a:r>
              <a:rPr lang="en-GB" sz="1200" dirty="0"/>
              <a:t>E: </a:t>
            </a:r>
            <a:r>
              <a:rPr lang="en-GB" sz="1200" dirty="0">
                <a:hlinkClick r:id="rId2"/>
              </a:rPr>
              <a:t>info@actuary.eu</a:t>
            </a:r>
            <a:br>
              <a:rPr lang="en-GB" sz="1200" dirty="0"/>
            </a:br>
            <a:r>
              <a:rPr lang="en-GB" sz="1200" dirty="0"/>
              <a:t>W: </a:t>
            </a:r>
            <a:r>
              <a:rPr lang="en-GB" sz="1200" dirty="0">
                <a:hlinkClick r:id="rId3"/>
              </a:rPr>
              <a:t>www.actuary.eu</a:t>
            </a:r>
            <a:r>
              <a:rPr lang="en-GB" sz="1200" dirty="0"/>
              <a:t> </a:t>
            </a:r>
            <a:br>
              <a:rPr lang="en-GB" sz="1200" dirty="0"/>
            </a:br>
            <a:br>
              <a:rPr lang="en-GB" sz="1200" dirty="0"/>
            </a:br>
            <a:br>
              <a:rPr lang="en-GB" sz="1200" dirty="0"/>
            </a:br>
            <a:endParaRPr lang="en-GB" sz="1200" dirty="0"/>
          </a:p>
        </p:txBody>
      </p:sp>
      <p:sp>
        <p:nvSpPr>
          <p:cNvPr id="4" name="Titel 3">
            <a:extLst>
              <a:ext uri="{FF2B5EF4-FFF2-40B4-BE49-F238E27FC236}">
                <a16:creationId xmlns:a16="http://schemas.microsoft.com/office/drawing/2014/main" id="{49B239B4-081F-0E4B-B45C-3EA350DA2F13}"/>
              </a:ext>
            </a:extLst>
          </p:cNvPr>
          <p:cNvSpPr>
            <a:spLocks noGrp="1"/>
          </p:cNvSpPr>
          <p:nvPr>
            <p:ph type="title"/>
          </p:nvPr>
        </p:nvSpPr>
        <p:spPr/>
        <p:txBody>
          <a:bodyPr>
            <a:normAutofit/>
          </a:bodyPr>
          <a:lstStyle/>
          <a:p>
            <a:r>
              <a:rPr lang="en-GB" dirty="0"/>
              <a:t>Actuarial Association of Europe</a:t>
            </a:r>
          </a:p>
        </p:txBody>
      </p:sp>
      <p:pic>
        <p:nvPicPr>
          <p:cNvPr id="7" name="Tijdelijke aanduiding voor afbeelding 6">
            <a:extLst>
              <a:ext uri="{FF2B5EF4-FFF2-40B4-BE49-F238E27FC236}">
                <a16:creationId xmlns:a16="http://schemas.microsoft.com/office/drawing/2014/main" id="{039F439D-F052-1D4D-A5BD-322F27381A46}"/>
              </a:ext>
            </a:extLst>
          </p:cNvPr>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a:stretch>
            <a:fillRect/>
          </a:stretch>
        </p:blipFill>
        <p:spPr/>
      </p:pic>
      <p:pic>
        <p:nvPicPr>
          <p:cNvPr id="9" name="Picture 8">
            <a:extLst>
              <a:ext uri="{FF2B5EF4-FFF2-40B4-BE49-F238E27FC236}">
                <a16:creationId xmlns:a16="http://schemas.microsoft.com/office/drawing/2014/main" id="{3B8861FC-D59C-9575-512D-6B47259618D1}"/>
              </a:ext>
            </a:extLst>
          </p:cNvPr>
          <p:cNvPicPr>
            <a:picLocks noChangeAspect="1"/>
          </p:cNvPicPr>
          <p:nvPr/>
        </p:nvPicPr>
        <p:blipFill>
          <a:blip r:embed="rId5"/>
          <a:stretch>
            <a:fillRect/>
          </a:stretch>
        </p:blipFill>
        <p:spPr>
          <a:xfrm>
            <a:off x="5089951" y="2345857"/>
            <a:ext cx="1336308" cy="1244561"/>
          </a:xfrm>
          <a:prstGeom prst="rect">
            <a:avLst/>
          </a:prstGeom>
        </p:spPr>
      </p:pic>
      <p:sp>
        <p:nvSpPr>
          <p:cNvPr id="10" name="Ondertitel 2">
            <a:extLst>
              <a:ext uri="{FF2B5EF4-FFF2-40B4-BE49-F238E27FC236}">
                <a16:creationId xmlns:a16="http://schemas.microsoft.com/office/drawing/2014/main" id="{2ED1BCD4-FFD8-4074-3DD2-DCE8B1549287}"/>
              </a:ext>
            </a:extLst>
          </p:cNvPr>
          <p:cNvSpPr txBox="1">
            <a:spLocks/>
          </p:cNvSpPr>
          <p:nvPr/>
        </p:nvSpPr>
        <p:spPr bwMode="auto">
          <a:xfrm>
            <a:off x="6643284" y="2347991"/>
            <a:ext cx="1419410" cy="1087670"/>
          </a:xfrm>
          <a:prstGeom prst="rect">
            <a:avLst/>
          </a:prstGeom>
          <a:noFill/>
          <a:ln>
            <a:noFill/>
          </a:ln>
          <a:effectLst/>
          <a:extLst>
            <a:ext uri="{909E8E84-426E-40dd-AFC4-6F175D3DCCD1}">
              <a14:hiddenFill xmlns:a14="http://schemas.microsoft.com/office/drawing/2010/main" xmlns="">
                <a:solidFill>
                  <a:schemeClr val="accent1"/>
                </a:solidFill>
              </a14:hiddenFill>
            </a:ext>
          </a:extLst>
        </p:spPr>
        <p:txBody>
          <a:bodyPr vert="horz" wrap="square" lIns="0" tIns="0" rIns="0" bIns="0" numCol="1" anchor="t" anchorCtr="0" compatLnSpc="1">
            <a:prstTxWarp prst="textNoShape">
              <a:avLst/>
            </a:prstTxWarp>
            <a:spAutoFit/>
          </a:bodyPr>
          <a:lstStyle>
            <a:lvl1pPr marL="0" indent="0" algn="l" defTabSz="571500" rtl="0" eaLnBrk="1" fontAlgn="base" hangingPunct="1">
              <a:lnSpc>
                <a:spcPct val="120000"/>
              </a:lnSpc>
              <a:spcBef>
                <a:spcPts val="0"/>
              </a:spcBef>
              <a:spcAft>
                <a:spcPts val="900"/>
              </a:spcAft>
              <a:defRPr sz="1650" b="0" i="0">
                <a:solidFill>
                  <a:srgbClr val="0E4133"/>
                </a:solidFill>
                <a:latin typeface="Arial Regular"/>
                <a:ea typeface="+mn-ea"/>
                <a:cs typeface="+mn-cs"/>
              </a:defRPr>
            </a:lvl1pPr>
            <a:lvl2pPr marL="154800" indent="-154800" algn="l" defTabSz="571500" rtl="0" eaLnBrk="1" fontAlgn="base" hangingPunct="1">
              <a:lnSpc>
                <a:spcPct val="120000"/>
              </a:lnSpc>
              <a:spcBef>
                <a:spcPts val="0"/>
              </a:spcBef>
              <a:spcAft>
                <a:spcPts val="800"/>
              </a:spcAft>
              <a:buFont typeface="Times" charset="0"/>
              <a:buChar char="•"/>
              <a:defRPr sz="1800" b="0" i="0">
                <a:solidFill>
                  <a:srgbClr val="0E4133"/>
                </a:solidFill>
                <a:latin typeface="Arial Regular"/>
                <a:ea typeface="+mn-ea"/>
              </a:defRPr>
            </a:lvl2pPr>
            <a:lvl3pPr marL="356625" indent="-155972" algn="l" defTabSz="571500" rtl="0" eaLnBrk="1" fontAlgn="base" hangingPunct="1">
              <a:lnSpc>
                <a:spcPct val="120000"/>
              </a:lnSpc>
              <a:spcBef>
                <a:spcPts val="0"/>
              </a:spcBef>
              <a:spcAft>
                <a:spcPts val="800"/>
              </a:spcAft>
              <a:buFont typeface="Times" charset="0"/>
              <a:buChar char="–"/>
              <a:defRPr sz="1800" b="0" i="0">
                <a:solidFill>
                  <a:srgbClr val="0E4133"/>
                </a:solidFill>
                <a:latin typeface="Arial Regular"/>
                <a:ea typeface="+mn-ea"/>
              </a:defRPr>
            </a:lvl3pPr>
            <a:lvl4pPr marL="566738" indent="-154800" algn="l" defTabSz="571500" rtl="0" eaLnBrk="1" fontAlgn="base" hangingPunct="1">
              <a:lnSpc>
                <a:spcPct val="120000"/>
              </a:lnSpc>
              <a:spcBef>
                <a:spcPts val="0"/>
              </a:spcBef>
              <a:spcAft>
                <a:spcPts val="800"/>
              </a:spcAft>
              <a:buSzPct val="60000"/>
              <a:buFont typeface="Courier New" panose="02070309020205020404" pitchFamily="49" charset="0"/>
              <a:buChar char="o"/>
              <a:defRPr sz="1800" b="0" i="0">
                <a:solidFill>
                  <a:srgbClr val="0E4133"/>
                </a:solidFill>
                <a:latin typeface="Arial Regular"/>
                <a:ea typeface="+mn-ea"/>
              </a:defRPr>
            </a:lvl4pPr>
            <a:lvl5pPr marL="1244054" indent="-171450" algn="l" defTabSz="571500" rtl="0" eaLnBrk="1" fontAlgn="base" hangingPunct="1">
              <a:lnSpc>
                <a:spcPct val="120000"/>
              </a:lnSpc>
              <a:spcBef>
                <a:spcPts val="0"/>
              </a:spcBef>
              <a:spcAft>
                <a:spcPts val="800"/>
              </a:spcAft>
              <a:defRPr sz="1800" b="0" i="0">
                <a:solidFill>
                  <a:srgbClr val="0E4133"/>
                </a:solidFill>
                <a:latin typeface="Calibri Normaal" charset="0"/>
                <a:ea typeface="+mn-ea"/>
              </a:defRPr>
            </a:lvl5pPr>
            <a:lvl6pPr marL="1910954" indent="-171450" algn="l" defTabSz="571500" rtl="0" eaLnBrk="1" fontAlgn="base" hangingPunct="1">
              <a:lnSpc>
                <a:spcPts val="2400"/>
              </a:lnSpc>
              <a:spcBef>
                <a:spcPct val="20000"/>
              </a:spcBef>
              <a:spcAft>
                <a:spcPct val="0"/>
              </a:spcAft>
              <a:defRPr sz="1800">
                <a:solidFill>
                  <a:srgbClr val="0E4133"/>
                </a:solidFill>
                <a:latin typeface="+mn-lt"/>
                <a:ea typeface="+mn-ea"/>
              </a:defRPr>
            </a:lvl6pPr>
            <a:lvl7pPr marL="2253854" indent="-171450" algn="l" defTabSz="571500" rtl="0" eaLnBrk="1" fontAlgn="base" hangingPunct="1">
              <a:lnSpc>
                <a:spcPts val="2400"/>
              </a:lnSpc>
              <a:spcBef>
                <a:spcPct val="20000"/>
              </a:spcBef>
              <a:spcAft>
                <a:spcPct val="0"/>
              </a:spcAft>
              <a:defRPr sz="1800">
                <a:solidFill>
                  <a:srgbClr val="0E4133"/>
                </a:solidFill>
                <a:latin typeface="+mn-lt"/>
                <a:ea typeface="+mn-ea"/>
              </a:defRPr>
            </a:lvl7pPr>
            <a:lvl8pPr marL="2596754" indent="-171450" algn="l" defTabSz="571500" rtl="0" eaLnBrk="1" fontAlgn="base" hangingPunct="1">
              <a:lnSpc>
                <a:spcPts val="2400"/>
              </a:lnSpc>
              <a:spcBef>
                <a:spcPct val="20000"/>
              </a:spcBef>
              <a:spcAft>
                <a:spcPct val="0"/>
              </a:spcAft>
              <a:defRPr sz="1800">
                <a:solidFill>
                  <a:srgbClr val="0E4133"/>
                </a:solidFill>
                <a:latin typeface="+mn-lt"/>
                <a:ea typeface="+mn-ea"/>
              </a:defRPr>
            </a:lvl8pPr>
            <a:lvl9pPr marL="2939654" indent="-171450" algn="l" defTabSz="571500" rtl="0" eaLnBrk="1" fontAlgn="base" hangingPunct="1">
              <a:lnSpc>
                <a:spcPts val="2400"/>
              </a:lnSpc>
              <a:spcBef>
                <a:spcPct val="20000"/>
              </a:spcBef>
              <a:spcAft>
                <a:spcPct val="0"/>
              </a:spcAft>
              <a:defRPr sz="1800">
                <a:solidFill>
                  <a:srgbClr val="0E4133"/>
                </a:solidFill>
                <a:latin typeface="+mn-lt"/>
                <a:ea typeface="+mn-ea"/>
              </a:defRPr>
            </a:lvl9pPr>
          </a:lstStyle>
          <a:p>
            <a:pPr algn="just"/>
            <a:r>
              <a:rPr lang="en-GB" sz="1200" kern="0" dirty="0">
                <a:hlinkClick r:id="rId6"/>
              </a:rPr>
              <a:t>LinkedIn</a:t>
            </a:r>
            <a:br>
              <a:rPr lang="en-GB" sz="1200" kern="0" dirty="0"/>
            </a:br>
            <a:r>
              <a:rPr lang="en-GB" sz="1200" kern="0" dirty="0">
                <a:hlinkClick r:id="rId7"/>
              </a:rPr>
              <a:t>YouTube</a:t>
            </a:r>
            <a:br>
              <a:rPr lang="en-GB" sz="1200" kern="0" dirty="0"/>
            </a:br>
            <a:r>
              <a:rPr lang="en-GB" sz="1200" kern="0" dirty="0" err="1">
                <a:hlinkClick r:id="rId8"/>
              </a:rPr>
              <a:t>actuview</a:t>
            </a:r>
            <a:br>
              <a:rPr lang="en-GB" sz="1200" kern="0" dirty="0"/>
            </a:br>
            <a:r>
              <a:rPr lang="en-GB" sz="1200" kern="0" dirty="0">
                <a:hlinkClick r:id="rId9"/>
              </a:rPr>
              <a:t>X</a:t>
            </a:r>
            <a:br>
              <a:rPr lang="en-GB" sz="1200" kern="0" dirty="0"/>
            </a:br>
            <a:endParaRPr lang="en-GB" sz="1200" kern="0" dirty="0"/>
          </a:p>
        </p:txBody>
      </p:sp>
    </p:spTree>
    <p:extLst>
      <p:ext uri="{BB962C8B-B14F-4D97-AF65-F5344CB8AC3E}">
        <p14:creationId xmlns:p14="http://schemas.microsoft.com/office/powerpoint/2010/main" val="673471334"/>
      </p:ext>
    </p:extLst>
  </p:cSld>
  <p:clrMapOvr>
    <a:masterClrMapping/>
  </p:clrMapOvr>
  <p:transition spd="med">
    <p:pull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41A36-058D-ACA2-896D-F6F56FE7FB28}"/>
              </a:ext>
            </a:extLst>
          </p:cNvPr>
          <p:cNvSpPr>
            <a:spLocks noGrp="1"/>
          </p:cNvSpPr>
          <p:nvPr>
            <p:ph type="title"/>
          </p:nvPr>
        </p:nvSpPr>
        <p:spPr/>
        <p:txBody>
          <a:bodyPr/>
          <a:lstStyle/>
          <a:p>
            <a:r>
              <a:rPr lang="en-GB" dirty="0"/>
              <a:t>APPENDIXES</a:t>
            </a:r>
          </a:p>
        </p:txBody>
      </p:sp>
      <p:sp>
        <p:nvSpPr>
          <p:cNvPr id="3" name="Slide Number Placeholder 2">
            <a:extLst>
              <a:ext uri="{FF2B5EF4-FFF2-40B4-BE49-F238E27FC236}">
                <a16:creationId xmlns:a16="http://schemas.microsoft.com/office/drawing/2014/main" id="{FE9FFCE2-E8AE-8F4E-FB7C-6992C90AC7AE}"/>
              </a:ext>
            </a:extLst>
          </p:cNvPr>
          <p:cNvSpPr>
            <a:spLocks noGrp="1"/>
          </p:cNvSpPr>
          <p:nvPr>
            <p:ph type="sldNum" sz="quarter" idx="4294967295"/>
          </p:nvPr>
        </p:nvSpPr>
        <p:spPr>
          <a:xfrm>
            <a:off x="7381875" y="4935538"/>
            <a:ext cx="1762125" cy="193675"/>
          </a:xfrm>
        </p:spPr>
        <p:txBody>
          <a:bodyPr/>
          <a:lstStyle/>
          <a:p>
            <a:fld id="{306CB06F-8D94-B64C-AC66-62AFBAF0736E}" type="slidenum">
              <a:rPr lang="nl-NL" smtClean="0"/>
              <a:pPr/>
              <a:t>25</a:t>
            </a:fld>
            <a:endParaRPr lang="nl-NL" dirty="0"/>
          </a:p>
        </p:txBody>
      </p:sp>
    </p:spTree>
    <p:extLst>
      <p:ext uri="{BB962C8B-B14F-4D97-AF65-F5344CB8AC3E}">
        <p14:creationId xmlns:p14="http://schemas.microsoft.com/office/powerpoint/2010/main" val="2652565081"/>
      </p:ext>
    </p:extLst>
  </p:cSld>
  <p:clrMapOvr>
    <a:masterClrMapping/>
  </p:clrMapOvr>
  <p:transition spd="med">
    <p:pull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E85359-C3D8-8A45-A72F-70EBFBD48C5E}"/>
              </a:ext>
            </a:extLst>
          </p:cNvPr>
          <p:cNvSpPr>
            <a:spLocks noGrp="1"/>
          </p:cNvSpPr>
          <p:nvPr>
            <p:ph type="title"/>
          </p:nvPr>
        </p:nvSpPr>
        <p:spPr>
          <a:xfrm>
            <a:off x="652786" y="290250"/>
            <a:ext cx="7829550" cy="772044"/>
          </a:xfrm>
        </p:spPr>
        <p:txBody>
          <a:bodyPr/>
          <a:lstStyle/>
          <a:p>
            <a:r>
              <a:rPr lang="en-GB" dirty="0"/>
              <a:t>Appendix 1</a:t>
            </a:r>
            <a:br>
              <a:rPr lang="en-GB" dirty="0"/>
            </a:br>
            <a:r>
              <a:rPr lang="en-GB" sz="1800" dirty="0"/>
              <a:t>AAE Board of Directors</a:t>
            </a:r>
          </a:p>
        </p:txBody>
      </p:sp>
      <p:sp>
        <p:nvSpPr>
          <p:cNvPr id="3" name="Tijdelijke aanduiding voor dianummer 2">
            <a:extLst>
              <a:ext uri="{FF2B5EF4-FFF2-40B4-BE49-F238E27FC236}">
                <a16:creationId xmlns:a16="http://schemas.microsoft.com/office/drawing/2014/main" id="{699683E3-D9EA-4B4C-8E91-6765067D3837}"/>
              </a:ext>
            </a:extLst>
          </p:cNvPr>
          <p:cNvSpPr>
            <a:spLocks noGrp="1"/>
          </p:cNvSpPr>
          <p:nvPr>
            <p:ph type="sldNum" sz="quarter" idx="10"/>
          </p:nvPr>
        </p:nvSpPr>
        <p:spPr/>
        <p:txBody>
          <a:bodyPr/>
          <a:lstStyle/>
          <a:p>
            <a:fld id="{306CB06F-8D94-B64C-AC66-62AFBAF0736E}" type="slidenum">
              <a:rPr lang="nl-NL" smtClean="0"/>
              <a:pPr/>
              <a:t>26</a:t>
            </a:fld>
            <a:endParaRPr lang="nl-NL" dirty="0"/>
          </a:p>
        </p:txBody>
      </p:sp>
      <p:graphicFrame>
        <p:nvGraphicFramePr>
          <p:cNvPr id="12" name="Table 11">
            <a:extLst>
              <a:ext uri="{FF2B5EF4-FFF2-40B4-BE49-F238E27FC236}">
                <a16:creationId xmlns:a16="http://schemas.microsoft.com/office/drawing/2014/main" id="{7FDAA4F9-45CB-54F9-894C-7DA8686DC76D}"/>
              </a:ext>
            </a:extLst>
          </p:cNvPr>
          <p:cNvGraphicFramePr>
            <a:graphicFrameLocks noGrp="1"/>
          </p:cNvGraphicFramePr>
          <p:nvPr/>
        </p:nvGraphicFramePr>
        <p:xfrm>
          <a:off x="1304469" y="1429255"/>
          <a:ext cx="6289966" cy="2671027"/>
        </p:xfrm>
        <a:graphic>
          <a:graphicData uri="http://schemas.openxmlformats.org/drawingml/2006/table">
            <a:tbl>
              <a:tblPr/>
              <a:tblGrid>
                <a:gridCol w="1293070">
                  <a:extLst>
                    <a:ext uri="{9D8B030D-6E8A-4147-A177-3AD203B41FA5}">
                      <a16:colId xmlns:a16="http://schemas.microsoft.com/office/drawing/2014/main" val="845512978"/>
                    </a:ext>
                  </a:extLst>
                </a:gridCol>
                <a:gridCol w="880389">
                  <a:extLst>
                    <a:ext uri="{9D8B030D-6E8A-4147-A177-3AD203B41FA5}">
                      <a16:colId xmlns:a16="http://schemas.microsoft.com/office/drawing/2014/main" val="3161404892"/>
                    </a:ext>
                  </a:extLst>
                </a:gridCol>
                <a:gridCol w="815048">
                  <a:extLst>
                    <a:ext uri="{9D8B030D-6E8A-4147-A177-3AD203B41FA5}">
                      <a16:colId xmlns:a16="http://schemas.microsoft.com/office/drawing/2014/main" val="3667819815"/>
                    </a:ext>
                  </a:extLst>
                </a:gridCol>
                <a:gridCol w="755192">
                  <a:extLst>
                    <a:ext uri="{9D8B030D-6E8A-4147-A177-3AD203B41FA5}">
                      <a16:colId xmlns:a16="http://schemas.microsoft.com/office/drawing/2014/main" val="1205180764"/>
                    </a:ext>
                  </a:extLst>
                </a:gridCol>
                <a:gridCol w="565391">
                  <a:extLst>
                    <a:ext uri="{9D8B030D-6E8A-4147-A177-3AD203B41FA5}">
                      <a16:colId xmlns:a16="http://schemas.microsoft.com/office/drawing/2014/main" val="930222924"/>
                    </a:ext>
                  </a:extLst>
                </a:gridCol>
                <a:gridCol w="660292">
                  <a:extLst>
                    <a:ext uri="{9D8B030D-6E8A-4147-A177-3AD203B41FA5}">
                      <a16:colId xmlns:a16="http://schemas.microsoft.com/office/drawing/2014/main" val="3134445659"/>
                    </a:ext>
                  </a:extLst>
                </a:gridCol>
                <a:gridCol w="660292">
                  <a:extLst>
                    <a:ext uri="{9D8B030D-6E8A-4147-A177-3AD203B41FA5}">
                      <a16:colId xmlns:a16="http://schemas.microsoft.com/office/drawing/2014/main" val="99951879"/>
                    </a:ext>
                  </a:extLst>
                </a:gridCol>
                <a:gridCol w="660292">
                  <a:extLst>
                    <a:ext uri="{9D8B030D-6E8A-4147-A177-3AD203B41FA5}">
                      <a16:colId xmlns:a16="http://schemas.microsoft.com/office/drawing/2014/main" val="3982073710"/>
                    </a:ext>
                  </a:extLst>
                </a:gridCol>
              </a:tblGrid>
              <a:tr h="232745">
                <a:tc>
                  <a:txBody>
                    <a:bodyPr/>
                    <a:lstStyle/>
                    <a:p>
                      <a:pPr algn="l" fontAlgn="b"/>
                      <a:endParaRPr lang="en-US" sz="12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2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2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ctr" fontAlgn="b"/>
                      <a:r>
                        <a:rPr lang="en-US" sz="1100" b="0" i="0" u="none" strike="noStrike" dirty="0">
                          <a:solidFill>
                            <a:srgbClr val="000000"/>
                          </a:solidFill>
                          <a:effectLst/>
                          <a:latin typeface="Calibri" panose="020F0502020204030204" pitchFamily="34" charset="0"/>
                        </a:rPr>
                        <a:t>2023</a:t>
                      </a:r>
                    </a:p>
                  </a:txBody>
                  <a:tcPr marL="9525" marR="9525" marT="9525" marB="0" anchor="b">
                    <a:lnL>
                      <a:noFill/>
                    </a:lnL>
                    <a:lnR>
                      <a:noFill/>
                    </a:lnR>
                    <a:lnT>
                      <a:noFill/>
                    </a:lnT>
                    <a:lnB>
                      <a:noFill/>
                    </a:lnB>
                    <a:noFill/>
                  </a:tcPr>
                </a:tc>
                <a:tc>
                  <a:txBody>
                    <a:bodyPr/>
                    <a:lstStyle/>
                    <a:p>
                      <a:pPr algn="ctr" fontAlgn="b"/>
                      <a:r>
                        <a:rPr lang="en-US" sz="1100" b="0" i="0" u="none" strike="noStrike" dirty="0">
                          <a:solidFill>
                            <a:srgbClr val="000000"/>
                          </a:solidFill>
                          <a:effectLst/>
                          <a:latin typeface="Calibri" panose="020F0502020204030204" pitchFamily="34" charset="0"/>
                        </a:rPr>
                        <a:t>2024</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Calibri" panose="020F0502020204030204" pitchFamily="34" charset="0"/>
                        </a:rPr>
                        <a:t>2025</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Calibri" panose="020F0502020204030204" pitchFamily="34" charset="0"/>
                        </a:rPr>
                        <a:t>2026</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Calibri" panose="020F0502020204030204" pitchFamily="34" charset="0"/>
                        </a:rPr>
                        <a:t>2027</a:t>
                      </a:r>
                    </a:p>
                  </a:txBody>
                  <a:tcPr marL="9525" marR="9525" marT="9525" marB="0" anchor="b">
                    <a:lnL>
                      <a:noFill/>
                    </a:lnL>
                    <a:lnR>
                      <a:noFill/>
                    </a:lnR>
                    <a:lnT>
                      <a:noFill/>
                    </a:lnT>
                    <a:lnB>
                      <a:noFill/>
                    </a:lnB>
                    <a:noFill/>
                  </a:tcPr>
                </a:tc>
                <a:extLst>
                  <a:ext uri="{0D108BD9-81ED-4DB2-BD59-A6C34878D82A}">
                    <a16:rowId xmlns:a16="http://schemas.microsoft.com/office/drawing/2014/main" val="1532976713"/>
                  </a:ext>
                </a:extLst>
              </a:tr>
              <a:tr h="221662">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Calibri" panose="020F0502020204030204" pitchFamily="34" charset="0"/>
                        </a:rPr>
                        <a:t>2024</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Calibri" panose="020F0502020204030204" pitchFamily="34" charset="0"/>
                        </a:rPr>
                        <a:t>2025</a:t>
                      </a:r>
                    </a:p>
                  </a:txBody>
                  <a:tcPr marL="9525" marR="9525" marT="9525" marB="0" anchor="b">
                    <a:lnL>
                      <a:noFill/>
                    </a:lnL>
                    <a:lnR>
                      <a:noFill/>
                    </a:lnR>
                    <a:lnT>
                      <a:noFill/>
                    </a:lnT>
                    <a:lnB>
                      <a:noFill/>
                    </a:lnB>
                    <a:noFill/>
                  </a:tcPr>
                </a:tc>
                <a:tc>
                  <a:txBody>
                    <a:bodyPr/>
                    <a:lstStyle/>
                    <a:p>
                      <a:pPr algn="ctr" fontAlgn="b"/>
                      <a:r>
                        <a:rPr lang="en-US" sz="1100" b="0" i="0" u="none" strike="noStrike" dirty="0">
                          <a:solidFill>
                            <a:srgbClr val="000000"/>
                          </a:solidFill>
                          <a:effectLst/>
                          <a:latin typeface="Calibri" panose="020F0502020204030204" pitchFamily="34" charset="0"/>
                        </a:rPr>
                        <a:t>2026</a:t>
                      </a:r>
                    </a:p>
                  </a:txBody>
                  <a:tcPr marL="9525" marR="9525" marT="9525" marB="0" anchor="b">
                    <a:lnL>
                      <a:noFill/>
                    </a:lnL>
                    <a:lnR>
                      <a:noFill/>
                    </a:lnR>
                    <a:lnT>
                      <a:noFill/>
                    </a:lnT>
                    <a:lnB>
                      <a:noFill/>
                    </a:lnB>
                    <a:noFill/>
                  </a:tcPr>
                </a:tc>
                <a:tc>
                  <a:txBody>
                    <a:bodyPr/>
                    <a:lstStyle/>
                    <a:p>
                      <a:pPr algn="ctr" fontAlgn="b"/>
                      <a:r>
                        <a:rPr lang="en-US" sz="1100" b="0" i="0" u="none" strike="noStrike" dirty="0">
                          <a:solidFill>
                            <a:srgbClr val="000000"/>
                          </a:solidFill>
                          <a:effectLst/>
                          <a:latin typeface="Calibri" panose="020F0502020204030204" pitchFamily="34" charset="0"/>
                        </a:rPr>
                        <a:t>2027</a:t>
                      </a:r>
                    </a:p>
                  </a:txBody>
                  <a:tcPr marL="9525" marR="9525" marT="9525" marB="0" anchor="b">
                    <a:lnL>
                      <a:noFill/>
                    </a:lnL>
                    <a:lnR>
                      <a:noFill/>
                    </a:lnR>
                    <a:lnT>
                      <a:noFill/>
                    </a:lnT>
                    <a:lnB>
                      <a:noFill/>
                    </a:lnB>
                    <a:noFill/>
                  </a:tcPr>
                </a:tc>
                <a:tc>
                  <a:txBody>
                    <a:bodyPr/>
                    <a:lstStyle/>
                    <a:p>
                      <a:pPr algn="ctr" fontAlgn="b"/>
                      <a:r>
                        <a:rPr lang="en-US" sz="1100" b="0" i="0" u="none" strike="noStrike" dirty="0">
                          <a:solidFill>
                            <a:srgbClr val="000000"/>
                          </a:solidFill>
                          <a:effectLst/>
                          <a:latin typeface="Calibri" panose="020F0502020204030204" pitchFamily="34" charset="0"/>
                        </a:rPr>
                        <a:t>2028</a:t>
                      </a:r>
                    </a:p>
                  </a:txBody>
                  <a:tcPr marL="9525" marR="9525" marT="9525" marB="0" anchor="b">
                    <a:lnL>
                      <a:noFill/>
                    </a:lnL>
                    <a:lnR>
                      <a:noFill/>
                    </a:lnR>
                    <a:lnT>
                      <a:noFill/>
                    </a:lnT>
                    <a:lnB>
                      <a:noFill/>
                    </a:lnB>
                    <a:noFill/>
                  </a:tcPr>
                </a:tc>
                <a:extLst>
                  <a:ext uri="{0D108BD9-81ED-4DB2-BD59-A6C34878D82A}">
                    <a16:rowId xmlns:a16="http://schemas.microsoft.com/office/drawing/2014/main" val="234965975"/>
                  </a:ext>
                </a:extLst>
              </a:tr>
              <a:tr h="221662">
                <a:tc>
                  <a:txBody>
                    <a:bodyPr/>
                    <a:lstStyle/>
                    <a:p>
                      <a:pPr algn="l" fontAlgn="b"/>
                      <a:r>
                        <a:rPr lang="en-US" sz="1100" b="0" i="0" u="none" strike="noStrike" dirty="0" err="1">
                          <a:solidFill>
                            <a:srgbClr val="000000"/>
                          </a:solidFill>
                          <a:effectLst/>
                          <a:latin typeface="Calibri" panose="020F0502020204030204" pitchFamily="34" charset="0"/>
                        </a:rPr>
                        <a:t>Crenca</a:t>
                      </a:r>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Giampaolo</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Italy</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FFC000"/>
                          </a:highlight>
                          <a:latin typeface="Calibri" panose="020F0502020204030204" pitchFamily="34" charset="0"/>
                        </a:rPr>
                        <a:t>CHAIR</a:t>
                      </a:r>
                    </a:p>
                  </a:txBody>
                  <a:tcPr marL="9525" marR="9525" marT="9525" marB="0" anchor="b">
                    <a:lnL>
                      <a:noFill/>
                    </a:lnL>
                    <a:lnR>
                      <a:noFill/>
                    </a:lnR>
                    <a:lnT>
                      <a:noFill/>
                    </a:lnT>
                    <a:lnB>
                      <a:noFill/>
                    </a:lnB>
                    <a:solidFill>
                      <a:srgbClr val="FFC00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gridSpan="3">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31232359"/>
                  </a:ext>
                </a:extLst>
              </a:tr>
              <a:tr h="221662">
                <a:tc>
                  <a:txBody>
                    <a:bodyPr/>
                    <a:lstStyle/>
                    <a:p>
                      <a:pPr algn="l" fontAlgn="b"/>
                      <a:r>
                        <a:rPr lang="en-US" sz="1100" b="0" i="0" u="none" strike="noStrike">
                          <a:solidFill>
                            <a:srgbClr val="000000"/>
                          </a:solidFill>
                          <a:effectLst/>
                          <a:latin typeface="Calibri" panose="020F0502020204030204" pitchFamily="34" charset="0"/>
                        </a:rPr>
                        <a:t>Lunding Sandqvist</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Jette</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Denmark</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gridSpan="3">
                  <a:txBody>
                    <a:bodyPr/>
                    <a:lstStyle/>
                    <a:p>
                      <a:pPr algn="l" fontAlgn="b"/>
                      <a:r>
                        <a:rPr lang="en-US" sz="1100" b="0" i="0" u="none" strike="noStrike">
                          <a:solidFill>
                            <a:srgbClr val="000000"/>
                          </a:solidFill>
                          <a:effectLst/>
                          <a:highlight>
                            <a:srgbClr val="FCE4D6"/>
                          </a:highlight>
                          <a:latin typeface="Calibri" panose="020F0502020204030204" pitchFamily="34" charset="0"/>
                        </a:rPr>
                        <a:t>eligible for renewal 3 years</a:t>
                      </a:r>
                    </a:p>
                  </a:txBody>
                  <a:tcPr marL="9525" marR="9525" marT="9525" marB="0" anchor="b">
                    <a:lnL>
                      <a:noFill/>
                    </a:lnL>
                    <a:lnR>
                      <a:noFill/>
                    </a:lnR>
                    <a:lnT>
                      <a:noFill/>
                    </a:lnT>
                    <a:lnB>
                      <a:noFill/>
                    </a:lnB>
                    <a:solidFill>
                      <a:srgbClr val="FCE4D6"/>
                    </a:solidFill>
                  </a:tcPr>
                </a:tc>
                <a:tc hMerge="1">
                  <a:txBody>
                    <a:bodyPr/>
                    <a:lstStyle/>
                    <a:p>
                      <a:endParaRPr lang="en-US"/>
                    </a:p>
                  </a:txBody>
                  <a:tcPr/>
                </a:tc>
                <a:tc hMerge="1">
                  <a:txBody>
                    <a:bodyPr/>
                    <a:lstStyle/>
                    <a:p>
                      <a:endParaRPr lang="en-US"/>
                    </a:p>
                  </a:txBody>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4281581043"/>
                  </a:ext>
                </a:extLst>
              </a:tr>
              <a:tr h="221662">
                <a:tc>
                  <a:txBody>
                    <a:bodyPr/>
                    <a:lstStyle/>
                    <a:p>
                      <a:pPr algn="l" fontAlgn="b"/>
                      <a:r>
                        <a:rPr lang="en-US" sz="1100" b="0" i="0" u="none" strike="noStrike">
                          <a:solidFill>
                            <a:srgbClr val="000000"/>
                          </a:solidFill>
                          <a:effectLst/>
                          <a:latin typeface="Calibri" panose="020F0502020204030204" pitchFamily="34" charset="0"/>
                        </a:rPr>
                        <a:t>Afonso</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Lourdes</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Portugal</a:t>
                      </a:r>
                    </a:p>
                  </a:txBody>
                  <a:tcPr marL="9525" marR="9525" marT="9525" marB="0" anchor="b">
                    <a:lnL>
                      <a:noFill/>
                    </a:lnL>
                    <a:lnR>
                      <a:noFill/>
                    </a:lnR>
                    <a:lnT>
                      <a:noFill/>
                    </a:lnT>
                    <a:lnB>
                      <a:noFill/>
                    </a:lnB>
                    <a:noFill/>
                  </a:tcPr>
                </a:tc>
                <a:tc>
                  <a:txBody>
                    <a:bodyPr/>
                    <a:lstStyle/>
                    <a:p>
                      <a:pPr algn="ctr" fontAlgn="ctr"/>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ctr">
                    <a:lnL>
                      <a:noFill/>
                    </a:lnL>
                    <a:lnR>
                      <a:noFill/>
                    </a:lnR>
                    <a:lnT>
                      <a:noFill/>
                    </a:lnT>
                    <a:lnB>
                      <a:noFill/>
                    </a:lnB>
                    <a:solidFill>
                      <a:srgbClr val="00B050"/>
                    </a:solidFill>
                  </a:tcPr>
                </a:tc>
                <a:tc>
                  <a:txBody>
                    <a:bodyPr/>
                    <a:lstStyle/>
                    <a:p>
                      <a:pPr algn="ctr" fontAlgn="ctr"/>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ctr">
                    <a:lnL>
                      <a:noFill/>
                    </a:lnL>
                    <a:lnR>
                      <a:noFill/>
                    </a:lnR>
                    <a:lnT>
                      <a:noFill/>
                    </a:lnT>
                    <a:lnB>
                      <a:noFill/>
                    </a:lnB>
                    <a:solidFill>
                      <a:srgbClr val="00B050"/>
                    </a:solidFill>
                  </a:tcPr>
                </a:tc>
                <a:tc>
                  <a:txBody>
                    <a:bodyPr/>
                    <a:lstStyle/>
                    <a:p>
                      <a:pPr algn="ctr" fontAlgn="ctr"/>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ctr">
                    <a:lnL>
                      <a:noFill/>
                    </a:lnL>
                    <a:lnR>
                      <a:noFill/>
                    </a:lnR>
                    <a:lnT>
                      <a:noFill/>
                    </a:lnT>
                    <a:lnB>
                      <a:noFill/>
                    </a:lnB>
                    <a:solidFill>
                      <a:srgbClr val="00B050"/>
                    </a:solidFill>
                  </a:tcPr>
                </a:tc>
                <a:tc>
                  <a:txBody>
                    <a:bodyPr/>
                    <a:lstStyle/>
                    <a:p>
                      <a:pPr algn="l"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710310640"/>
                  </a:ext>
                </a:extLst>
              </a:tr>
              <a:tr h="221662">
                <a:tc>
                  <a:txBody>
                    <a:bodyPr/>
                    <a:lstStyle/>
                    <a:p>
                      <a:pPr algn="l" fontAlgn="b"/>
                      <a:r>
                        <a:rPr lang="en-US" sz="1100" b="0" i="0" u="none" strike="noStrike">
                          <a:solidFill>
                            <a:srgbClr val="000000"/>
                          </a:solidFill>
                          <a:effectLst/>
                          <a:latin typeface="Calibri" panose="020F0502020204030204" pitchFamily="34" charset="0"/>
                        </a:rPr>
                        <a:t>Demol</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Philippe</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Belgium</a:t>
                      </a:r>
                    </a:p>
                  </a:txBody>
                  <a:tcPr marL="9525" marR="9525" marT="9525" marB="0" anchor="b">
                    <a:lnL>
                      <a:noFill/>
                    </a:lnL>
                    <a:lnR>
                      <a:noFill/>
                    </a:lnR>
                    <a:lnT>
                      <a:noFill/>
                    </a:lnT>
                    <a:lnB>
                      <a:noFill/>
                    </a:lnB>
                    <a:noFill/>
                  </a:tcPr>
                </a:tc>
                <a:tc>
                  <a:txBody>
                    <a:bodyPr/>
                    <a:lstStyle/>
                    <a:p>
                      <a:pPr algn="ctr" fontAlgn="b"/>
                      <a:r>
                        <a:rPr lang="en-US" sz="900" b="0" i="0" u="none" strike="noStrike" dirty="0">
                          <a:solidFill>
                            <a:srgbClr val="000000"/>
                          </a:solidFill>
                          <a:effectLst/>
                          <a:highlight>
                            <a:srgbClr val="FF0000"/>
                          </a:highlight>
                          <a:latin typeface="Calibri" panose="020F0502020204030204" pitchFamily="34" charset="0"/>
                        </a:rPr>
                        <a:t>Joined 4 Jul </a:t>
                      </a:r>
                    </a:p>
                  </a:txBody>
                  <a:tcPr marL="9525" marR="9525" marT="9525" marB="0" anchor="b">
                    <a:lnL>
                      <a:noFill/>
                    </a:lnL>
                    <a:lnR>
                      <a:noFill/>
                    </a:lnR>
                    <a:lnT>
                      <a:noFill/>
                    </a:lnT>
                    <a:lnB>
                      <a:noFill/>
                    </a:lnB>
                    <a:solidFill>
                      <a:srgbClr val="FF000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extLst>
                  <a:ext uri="{0D108BD9-81ED-4DB2-BD59-A6C34878D82A}">
                    <a16:rowId xmlns:a16="http://schemas.microsoft.com/office/drawing/2014/main" val="2063506333"/>
                  </a:ext>
                </a:extLst>
              </a:tr>
              <a:tr h="221662">
                <a:tc>
                  <a:txBody>
                    <a:bodyPr/>
                    <a:lstStyle/>
                    <a:p>
                      <a:pPr algn="l" fontAlgn="b"/>
                      <a:r>
                        <a:rPr lang="en-US" sz="1100" b="0" i="0" u="none" strike="noStrike" dirty="0" err="1">
                          <a:solidFill>
                            <a:srgbClr val="000000"/>
                          </a:solidFill>
                          <a:effectLst/>
                          <a:latin typeface="Calibri" panose="020F0502020204030204" pitchFamily="34" charset="0"/>
                        </a:rPr>
                        <a:t>Helmane</a:t>
                      </a:r>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Inga</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Latvia</a:t>
                      </a:r>
                    </a:p>
                  </a:txBody>
                  <a:tcPr marL="9525" marR="9525" marT="9525" marB="0" anchor="b">
                    <a:lnL>
                      <a:noFill/>
                    </a:lnL>
                    <a:lnR>
                      <a:noFill/>
                    </a:lnR>
                    <a:lnT>
                      <a:noFill/>
                    </a:lnT>
                    <a:lnB>
                      <a:noFill/>
                    </a:lnB>
                    <a:noFill/>
                  </a:tcPr>
                </a:tc>
                <a:tc>
                  <a:txBody>
                    <a:bodyPr/>
                    <a:lstStyle/>
                    <a:p>
                      <a:pPr algn="ctr" fontAlgn="b"/>
                      <a:r>
                        <a:rPr lang="en-US" sz="1100" b="0" i="0" u="none" strike="noStrike" dirty="0">
                          <a:solidFill>
                            <a:srgbClr val="000000"/>
                          </a:solidFill>
                          <a:effectLst/>
                          <a:highlight>
                            <a:srgbClr val="00B050"/>
                          </a:highlight>
                          <a:latin typeface="Calibri" panose="020F0502020204030204" pitchFamily="34" charset="0"/>
                        </a:rPr>
                        <a:t>VICE/CHAIR</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CHAIR</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PAST</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460257703"/>
                  </a:ext>
                </a:extLst>
              </a:tr>
              <a:tr h="221662">
                <a:tc>
                  <a:txBody>
                    <a:bodyPr/>
                    <a:lstStyle/>
                    <a:p>
                      <a:pPr algn="l" fontAlgn="b"/>
                      <a:r>
                        <a:rPr lang="en-US" sz="1100" b="0" i="0" u="none" strike="noStrike" dirty="0">
                          <a:solidFill>
                            <a:srgbClr val="000000"/>
                          </a:solidFill>
                          <a:effectLst/>
                          <a:latin typeface="Calibri" panose="020F0502020204030204" pitchFamily="34" charset="0"/>
                        </a:rPr>
                        <a:t>Kemp</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Malcolm</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UK</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gridSpan="3">
                  <a:txBody>
                    <a:bodyPr/>
                    <a:lstStyle/>
                    <a:p>
                      <a:pPr algn="l" fontAlgn="b"/>
                      <a:r>
                        <a:rPr lang="en-US" sz="1100" b="0" i="0" u="none" strike="noStrike">
                          <a:solidFill>
                            <a:srgbClr val="000000"/>
                          </a:solidFill>
                          <a:effectLst/>
                          <a:highlight>
                            <a:srgbClr val="FCE4D6"/>
                          </a:highlight>
                          <a:latin typeface="Calibri" panose="020F0502020204030204" pitchFamily="34" charset="0"/>
                        </a:rPr>
                        <a:t>eligible for renewal 3 years</a:t>
                      </a:r>
                    </a:p>
                  </a:txBody>
                  <a:tcPr marL="9525" marR="9525" marT="9525" marB="0" anchor="b">
                    <a:lnL>
                      <a:noFill/>
                    </a:lnL>
                    <a:lnR>
                      <a:noFill/>
                    </a:lnR>
                    <a:lnT>
                      <a:noFill/>
                    </a:lnT>
                    <a:lnB>
                      <a:noFill/>
                    </a:lnB>
                    <a:solidFill>
                      <a:srgbClr val="FCE4D6"/>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62941250"/>
                  </a:ext>
                </a:extLst>
              </a:tr>
              <a:tr h="221662">
                <a:tc>
                  <a:txBody>
                    <a:bodyPr/>
                    <a:lstStyle/>
                    <a:p>
                      <a:pPr algn="l" fontAlgn="b"/>
                      <a:r>
                        <a:rPr lang="en-US" sz="1100" b="0" i="0" u="none" strike="noStrike">
                          <a:solidFill>
                            <a:srgbClr val="000000"/>
                          </a:solidFill>
                          <a:effectLst/>
                          <a:latin typeface="Calibri" panose="020F0502020204030204" pitchFamily="34" charset="0"/>
                        </a:rPr>
                        <a:t>Pillaudin</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Matthias</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France</a:t>
                      </a:r>
                    </a:p>
                  </a:txBody>
                  <a:tcPr marL="9525" marR="9525" marT="9525" marB="0" anchor="b">
                    <a:lnL>
                      <a:noFill/>
                    </a:lnL>
                    <a:lnR>
                      <a:noFill/>
                    </a:lnR>
                    <a:lnT>
                      <a:noFill/>
                    </a:lnT>
                    <a:lnB>
                      <a:noFill/>
                    </a:lnB>
                    <a:noFill/>
                  </a:tcPr>
                </a:tc>
                <a:tc>
                  <a:txBody>
                    <a:bodyPr/>
                    <a:lstStyle/>
                    <a:p>
                      <a:pPr algn="ctr" fontAlgn="b"/>
                      <a:r>
                        <a:rPr lang="en-US" sz="1100" b="0" i="0" u="none" strike="noStrike" dirty="0">
                          <a:solidFill>
                            <a:srgbClr val="000000"/>
                          </a:solidFill>
                          <a:effectLst/>
                          <a:highlight>
                            <a:srgbClr val="00B050"/>
                          </a:highlight>
                          <a:latin typeface="Calibri" panose="020F0502020204030204" pitchFamily="34" charset="0"/>
                        </a:rPr>
                        <a:t>M/VICE</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VICE</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CHAIR</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PAST</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extLst>
                  <a:ext uri="{0D108BD9-81ED-4DB2-BD59-A6C34878D82A}">
                    <a16:rowId xmlns:a16="http://schemas.microsoft.com/office/drawing/2014/main" val="989873393"/>
                  </a:ext>
                </a:extLst>
              </a:tr>
              <a:tr h="221662">
                <a:tc>
                  <a:txBody>
                    <a:bodyPr/>
                    <a:lstStyle/>
                    <a:p>
                      <a:pPr algn="l" fontAlgn="b"/>
                      <a:r>
                        <a:rPr lang="en-US" sz="1100" b="0" i="0" u="none" strike="noStrike">
                          <a:solidFill>
                            <a:srgbClr val="000000"/>
                          </a:solidFill>
                          <a:effectLst/>
                          <a:latin typeface="Calibri" panose="020F0502020204030204" pitchFamily="34" charset="0"/>
                        </a:rPr>
                        <a:t>Schiller</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Frank</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Germany</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l"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4294748703"/>
                  </a:ext>
                </a:extLst>
              </a:tr>
              <a:tr h="221662">
                <a:tc>
                  <a:txBody>
                    <a:bodyPr/>
                    <a:lstStyle/>
                    <a:p>
                      <a:pPr algn="l" fontAlgn="b"/>
                      <a:r>
                        <a:rPr lang="en-US" sz="1100" b="0" i="0" u="none" strike="noStrike">
                          <a:solidFill>
                            <a:srgbClr val="000000"/>
                          </a:solidFill>
                          <a:effectLst/>
                          <a:latin typeface="Calibri" panose="020F0502020204030204" pitchFamily="34" charset="0"/>
                        </a:rPr>
                        <a:t>Sorger</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Hartwig</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Austria</a:t>
                      </a:r>
                    </a:p>
                  </a:txBody>
                  <a:tcPr marL="9525" marR="9525" marT="9525" marB="0" anchor="b">
                    <a:lnL>
                      <a:noFill/>
                    </a:lnL>
                    <a:lnR>
                      <a:noFill/>
                    </a:lnR>
                    <a:lnT>
                      <a:noFill/>
                    </a:lnT>
                    <a:lnB>
                      <a:noFill/>
                    </a:lnB>
                    <a:noFill/>
                  </a:tcPr>
                </a:tc>
                <a:tc>
                  <a:txBody>
                    <a:bodyPr/>
                    <a:lstStyle/>
                    <a:p>
                      <a:pPr algn="ctr" fontAlgn="ctr"/>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ctr">
                    <a:lnL>
                      <a:noFill/>
                    </a:lnL>
                    <a:lnR>
                      <a:noFill/>
                    </a:lnR>
                    <a:lnT>
                      <a:noFill/>
                    </a:lnT>
                    <a:lnB>
                      <a:noFill/>
                    </a:lnB>
                    <a:solidFill>
                      <a:srgbClr val="00B050"/>
                    </a:solidFill>
                  </a:tcPr>
                </a:tc>
                <a:tc>
                  <a:txBody>
                    <a:bodyPr/>
                    <a:lstStyle/>
                    <a:p>
                      <a:pPr algn="ctr" fontAlgn="ctr"/>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ctr">
                    <a:lnL>
                      <a:noFill/>
                    </a:lnL>
                    <a:lnR>
                      <a:noFill/>
                    </a:lnR>
                    <a:lnT>
                      <a:noFill/>
                    </a:lnT>
                    <a:lnB>
                      <a:noFill/>
                    </a:lnB>
                    <a:solidFill>
                      <a:srgbClr val="00B050"/>
                    </a:solidFill>
                  </a:tcPr>
                </a:tc>
                <a:tc>
                  <a:txBody>
                    <a:bodyPr/>
                    <a:lstStyle/>
                    <a:p>
                      <a:pPr algn="ctr" fontAlgn="ctr"/>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ctr">
                    <a:lnL>
                      <a:noFill/>
                    </a:lnL>
                    <a:lnR>
                      <a:noFill/>
                    </a:lnR>
                    <a:lnT>
                      <a:noFill/>
                    </a:lnT>
                    <a:lnB>
                      <a:noFill/>
                    </a:lnB>
                    <a:solidFill>
                      <a:srgbClr val="00B050"/>
                    </a:solidFill>
                  </a:tcPr>
                </a:tc>
                <a:tc>
                  <a:txBody>
                    <a:bodyPr/>
                    <a:lstStyle/>
                    <a:p>
                      <a:pPr algn="l"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1863169326"/>
                  </a:ext>
                </a:extLst>
              </a:tr>
              <a:tr h="221662">
                <a:tc>
                  <a:txBody>
                    <a:bodyPr/>
                    <a:lstStyle/>
                    <a:p>
                      <a:pPr algn="l" fontAlgn="b"/>
                      <a:r>
                        <a:rPr lang="en-US" sz="1100" b="0" i="0" u="none" strike="noStrike">
                          <a:solidFill>
                            <a:srgbClr val="000000"/>
                          </a:solidFill>
                          <a:effectLst/>
                          <a:latin typeface="Calibri" panose="020F0502020204030204" pitchFamily="34" charset="0"/>
                        </a:rPr>
                        <a:t>Wilhelmy</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Lutz</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Switzerland</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PAST</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PAST</a:t>
                      </a:r>
                    </a:p>
                  </a:txBody>
                  <a:tcPr marL="9525" marR="9525" marT="9525" marB="0" anchor="b">
                    <a:lnL>
                      <a:noFill/>
                    </a:lnL>
                    <a:lnR>
                      <a:noFill/>
                    </a:lnR>
                    <a:lnT>
                      <a:noFill/>
                    </a:lnT>
                    <a:lnB>
                      <a:noFill/>
                    </a:lnB>
                    <a:solidFill>
                      <a:srgbClr val="00B050"/>
                    </a:solidFill>
                  </a:tcPr>
                </a:tc>
                <a:tc>
                  <a:txBody>
                    <a:bodyPr/>
                    <a:lstStyle/>
                    <a:p>
                      <a:pPr algn="l"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3174167441"/>
                  </a:ext>
                </a:extLst>
              </a:tr>
            </a:tbl>
          </a:graphicData>
        </a:graphic>
      </p:graphicFrame>
      <p:sp>
        <p:nvSpPr>
          <p:cNvPr id="6" name="Callout: Line 5">
            <a:extLst>
              <a:ext uri="{FF2B5EF4-FFF2-40B4-BE49-F238E27FC236}">
                <a16:creationId xmlns:a16="http://schemas.microsoft.com/office/drawing/2014/main" id="{F612A6B1-890D-16B6-24D8-FF5379CC5992}"/>
              </a:ext>
            </a:extLst>
          </p:cNvPr>
          <p:cNvSpPr/>
          <p:nvPr/>
        </p:nvSpPr>
        <p:spPr bwMode="auto">
          <a:xfrm>
            <a:off x="2415308" y="4262698"/>
            <a:ext cx="2050473" cy="609604"/>
          </a:xfrm>
          <a:prstGeom prst="borderCallout1">
            <a:avLst>
              <a:gd name="adj1" fmla="val 56629"/>
              <a:gd name="adj2" fmla="val 641"/>
              <a:gd name="adj3" fmla="val -20833"/>
              <a:gd name="adj4" fmla="val -28973"/>
            </a:avLst>
          </a:prstGeom>
          <a:noFill/>
          <a:ln w="9525" cap="flat" cmpd="sng" algn="ctr">
            <a:solidFill>
              <a:schemeClr val="accent4"/>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nl-NL" sz="1100" dirty="0">
                <a:latin typeface="+mn-lt"/>
              </a:rPr>
              <a:t>Elected by GA on 4 July for an extended term of 1 year as Immediate Past Chairperson</a:t>
            </a:r>
            <a:endParaRPr kumimoji="0" lang="en-US" sz="1100" b="0" i="0" u="none" strike="noStrike" cap="none" normalizeH="0" baseline="0" dirty="0">
              <a:ln>
                <a:noFill/>
              </a:ln>
              <a:solidFill>
                <a:schemeClr val="tx1"/>
              </a:solidFill>
              <a:effectLst/>
              <a:latin typeface="+mn-lt"/>
              <a:ea typeface="ＭＳ Ｐゴシック" charset="0"/>
            </a:endParaRPr>
          </a:p>
        </p:txBody>
      </p:sp>
      <p:sp>
        <p:nvSpPr>
          <p:cNvPr id="7" name="Callout: Line 6">
            <a:extLst>
              <a:ext uri="{FF2B5EF4-FFF2-40B4-BE49-F238E27FC236}">
                <a16:creationId xmlns:a16="http://schemas.microsoft.com/office/drawing/2014/main" id="{2E308402-C0EA-0D94-C5AF-19B8DA1738C2}"/>
              </a:ext>
            </a:extLst>
          </p:cNvPr>
          <p:cNvSpPr/>
          <p:nvPr/>
        </p:nvSpPr>
        <p:spPr bwMode="auto">
          <a:xfrm>
            <a:off x="2415308" y="1308910"/>
            <a:ext cx="1306946" cy="564181"/>
          </a:xfrm>
          <a:prstGeom prst="borderCallout1">
            <a:avLst>
              <a:gd name="adj1" fmla="val 54837"/>
              <a:gd name="adj2" fmla="val -1282"/>
              <a:gd name="adj3" fmla="val 138095"/>
              <a:gd name="adj4" fmla="val -50094"/>
            </a:avLst>
          </a:prstGeom>
          <a:noFill/>
          <a:ln w="9525" cap="flat" cmpd="sng" algn="ctr">
            <a:solidFill>
              <a:schemeClr val="accent4"/>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nl-NL" sz="1100" dirty="0">
                <a:latin typeface="+mn-lt"/>
              </a:rPr>
              <a:t>Resigned as Chair 10 May 2024</a:t>
            </a:r>
            <a:endParaRPr kumimoji="0" lang="en-US" sz="1100" b="0" i="0" u="none" strike="noStrike" cap="none" normalizeH="0" baseline="0" dirty="0">
              <a:ln>
                <a:noFill/>
              </a:ln>
              <a:solidFill>
                <a:schemeClr val="tx1"/>
              </a:solidFill>
              <a:effectLst/>
              <a:latin typeface="+mn-lt"/>
              <a:ea typeface="ＭＳ Ｐゴシック" charset="0"/>
            </a:endParaRPr>
          </a:p>
        </p:txBody>
      </p:sp>
      <p:sp>
        <p:nvSpPr>
          <p:cNvPr id="8" name="Callout: Line 7">
            <a:extLst>
              <a:ext uri="{FF2B5EF4-FFF2-40B4-BE49-F238E27FC236}">
                <a16:creationId xmlns:a16="http://schemas.microsoft.com/office/drawing/2014/main" id="{944FE741-C94D-6297-B14E-1D35607FB57B}"/>
              </a:ext>
            </a:extLst>
          </p:cNvPr>
          <p:cNvSpPr/>
          <p:nvPr/>
        </p:nvSpPr>
        <p:spPr bwMode="auto">
          <a:xfrm>
            <a:off x="101597" y="1308910"/>
            <a:ext cx="1764146" cy="586889"/>
          </a:xfrm>
          <a:prstGeom prst="borderCallout1">
            <a:avLst>
              <a:gd name="adj1" fmla="val 98522"/>
              <a:gd name="adj2" fmla="val 54071"/>
              <a:gd name="adj3" fmla="val 246403"/>
              <a:gd name="adj4" fmla="val 68781"/>
            </a:avLst>
          </a:prstGeom>
          <a:noFill/>
          <a:ln w="9525" cap="flat" cmpd="sng" algn="ctr">
            <a:solidFill>
              <a:schemeClr val="accent4"/>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nl-NL" sz="1100" dirty="0">
                <a:latin typeface="+mn-lt"/>
              </a:rPr>
              <a:t>Elected by GA on 4 July 2024 as Board member until GA 2027</a:t>
            </a:r>
            <a:endParaRPr kumimoji="0" lang="en-US" sz="1200" b="0" i="0" u="none" strike="noStrike" cap="none" normalizeH="0" baseline="0" dirty="0">
              <a:ln>
                <a:noFill/>
              </a:ln>
              <a:solidFill>
                <a:schemeClr val="tx1"/>
              </a:solidFill>
              <a:effectLst/>
              <a:latin typeface="+mn-lt"/>
              <a:ea typeface="ＭＳ Ｐゴシック" charset="0"/>
            </a:endParaRPr>
          </a:p>
        </p:txBody>
      </p:sp>
      <p:sp>
        <p:nvSpPr>
          <p:cNvPr id="9" name="Callout: Line 8">
            <a:extLst>
              <a:ext uri="{FF2B5EF4-FFF2-40B4-BE49-F238E27FC236}">
                <a16:creationId xmlns:a16="http://schemas.microsoft.com/office/drawing/2014/main" id="{CB143ED9-50A7-5B76-BBDB-8E46AD003867}"/>
              </a:ext>
            </a:extLst>
          </p:cNvPr>
          <p:cNvSpPr/>
          <p:nvPr/>
        </p:nvSpPr>
        <p:spPr bwMode="auto">
          <a:xfrm>
            <a:off x="92363" y="4265214"/>
            <a:ext cx="1764146" cy="586889"/>
          </a:xfrm>
          <a:prstGeom prst="borderCallout1">
            <a:avLst>
              <a:gd name="adj1" fmla="val -5941"/>
              <a:gd name="adj2" fmla="val 52564"/>
              <a:gd name="adj3" fmla="val -216816"/>
              <a:gd name="adj4" fmla="val 69540"/>
            </a:avLst>
          </a:prstGeom>
          <a:noFill/>
          <a:ln w="9525" cap="flat" cmpd="sng" algn="ctr">
            <a:solidFill>
              <a:schemeClr val="accent4"/>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nl-NL" sz="1100" dirty="0">
                <a:latin typeface="+mn-lt"/>
              </a:rPr>
              <a:t>Elected by GA on 4 July 2024 as Chairperson until GA 2025</a:t>
            </a:r>
            <a:endParaRPr kumimoji="0" lang="en-US" sz="1100" b="0" i="0" u="none" strike="noStrike" cap="none" normalizeH="0" baseline="0" dirty="0">
              <a:ln>
                <a:noFill/>
              </a:ln>
              <a:solidFill>
                <a:schemeClr val="tx1"/>
              </a:solidFill>
              <a:effectLst/>
              <a:latin typeface="+mn-lt"/>
              <a:ea typeface="ＭＳ Ｐゴシック" charset="0"/>
            </a:endParaRPr>
          </a:p>
        </p:txBody>
      </p:sp>
    </p:spTree>
    <p:extLst>
      <p:ext uri="{BB962C8B-B14F-4D97-AF65-F5344CB8AC3E}">
        <p14:creationId xmlns:p14="http://schemas.microsoft.com/office/powerpoint/2010/main" val="2008037711"/>
      </p:ext>
    </p:extLst>
  </p:cSld>
  <p:clrMapOvr>
    <a:masterClrMapping/>
  </p:clrMapOvr>
  <p:transition spd="med">
    <p:pull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557711" y="880377"/>
            <a:ext cx="3077936" cy="486294"/>
          </a:xfrm>
        </p:spPr>
        <p:txBody>
          <a:bodyPr>
            <a:normAutofit fontScale="90000"/>
          </a:bodyPr>
          <a:lstStyle/>
          <a:p>
            <a:pPr>
              <a:defRPr/>
            </a:pPr>
            <a:r>
              <a:rPr lang="en-GB" dirty="0"/>
              <a:t>Appendix 2</a:t>
            </a:r>
            <a:br>
              <a:rPr lang="en-GB" dirty="0"/>
            </a:br>
            <a:br>
              <a:rPr lang="en-GB" dirty="0"/>
            </a:br>
            <a:r>
              <a:rPr lang="en-GB" dirty="0"/>
              <a:t>Board liaison </a:t>
            </a:r>
            <a:br>
              <a:rPr lang="en-GB" dirty="0"/>
            </a:br>
            <a:r>
              <a:rPr lang="en-GB" dirty="0"/>
              <a:t>to Member Associations</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27</a:t>
            </a:fld>
            <a:endParaRPr lang="nl-NL" dirty="0"/>
          </a:p>
        </p:txBody>
      </p:sp>
      <p:graphicFrame>
        <p:nvGraphicFramePr>
          <p:cNvPr id="5" name="Table 4">
            <a:extLst>
              <a:ext uri="{FF2B5EF4-FFF2-40B4-BE49-F238E27FC236}">
                <a16:creationId xmlns:a16="http://schemas.microsoft.com/office/drawing/2014/main" id="{739CD49C-6052-AFE7-362D-32CF00E4F24E}"/>
              </a:ext>
            </a:extLst>
          </p:cNvPr>
          <p:cNvGraphicFramePr>
            <a:graphicFrameLocks noGrp="1"/>
          </p:cNvGraphicFramePr>
          <p:nvPr/>
        </p:nvGraphicFramePr>
        <p:xfrm>
          <a:off x="2424793" y="163285"/>
          <a:ext cx="5042888" cy="4646959"/>
        </p:xfrm>
        <a:graphic>
          <a:graphicData uri="http://schemas.openxmlformats.org/drawingml/2006/table">
            <a:tbl>
              <a:tblPr/>
              <a:tblGrid>
                <a:gridCol w="1670932">
                  <a:extLst>
                    <a:ext uri="{9D8B030D-6E8A-4147-A177-3AD203B41FA5}">
                      <a16:colId xmlns:a16="http://schemas.microsoft.com/office/drawing/2014/main" val="1192342098"/>
                    </a:ext>
                  </a:extLst>
                </a:gridCol>
                <a:gridCol w="594610">
                  <a:extLst>
                    <a:ext uri="{9D8B030D-6E8A-4147-A177-3AD203B41FA5}">
                      <a16:colId xmlns:a16="http://schemas.microsoft.com/office/drawing/2014/main" val="951089182"/>
                    </a:ext>
                  </a:extLst>
                </a:gridCol>
                <a:gridCol w="308594">
                  <a:extLst>
                    <a:ext uri="{9D8B030D-6E8A-4147-A177-3AD203B41FA5}">
                      <a16:colId xmlns:a16="http://schemas.microsoft.com/office/drawing/2014/main" val="2139346365"/>
                    </a:ext>
                  </a:extLst>
                </a:gridCol>
                <a:gridCol w="308594">
                  <a:extLst>
                    <a:ext uri="{9D8B030D-6E8A-4147-A177-3AD203B41FA5}">
                      <a16:colId xmlns:a16="http://schemas.microsoft.com/office/drawing/2014/main" val="3605430866"/>
                    </a:ext>
                  </a:extLst>
                </a:gridCol>
                <a:gridCol w="308594">
                  <a:extLst>
                    <a:ext uri="{9D8B030D-6E8A-4147-A177-3AD203B41FA5}">
                      <a16:colId xmlns:a16="http://schemas.microsoft.com/office/drawing/2014/main" val="1721336022"/>
                    </a:ext>
                  </a:extLst>
                </a:gridCol>
                <a:gridCol w="308594">
                  <a:extLst>
                    <a:ext uri="{9D8B030D-6E8A-4147-A177-3AD203B41FA5}">
                      <a16:colId xmlns:a16="http://schemas.microsoft.com/office/drawing/2014/main" val="1463037744"/>
                    </a:ext>
                  </a:extLst>
                </a:gridCol>
                <a:gridCol w="308594">
                  <a:extLst>
                    <a:ext uri="{9D8B030D-6E8A-4147-A177-3AD203B41FA5}">
                      <a16:colId xmlns:a16="http://schemas.microsoft.com/office/drawing/2014/main" val="858541789"/>
                    </a:ext>
                  </a:extLst>
                </a:gridCol>
                <a:gridCol w="308594">
                  <a:extLst>
                    <a:ext uri="{9D8B030D-6E8A-4147-A177-3AD203B41FA5}">
                      <a16:colId xmlns:a16="http://schemas.microsoft.com/office/drawing/2014/main" val="3937353687"/>
                    </a:ext>
                  </a:extLst>
                </a:gridCol>
                <a:gridCol w="308594">
                  <a:extLst>
                    <a:ext uri="{9D8B030D-6E8A-4147-A177-3AD203B41FA5}">
                      <a16:colId xmlns:a16="http://schemas.microsoft.com/office/drawing/2014/main" val="4093638944"/>
                    </a:ext>
                  </a:extLst>
                </a:gridCol>
                <a:gridCol w="308594">
                  <a:extLst>
                    <a:ext uri="{9D8B030D-6E8A-4147-A177-3AD203B41FA5}">
                      <a16:colId xmlns:a16="http://schemas.microsoft.com/office/drawing/2014/main" val="4264826332"/>
                    </a:ext>
                  </a:extLst>
                </a:gridCol>
                <a:gridCol w="308594">
                  <a:extLst>
                    <a:ext uri="{9D8B030D-6E8A-4147-A177-3AD203B41FA5}">
                      <a16:colId xmlns:a16="http://schemas.microsoft.com/office/drawing/2014/main" val="1732258722"/>
                    </a:ext>
                  </a:extLst>
                </a:gridCol>
              </a:tblGrid>
              <a:tr h="844907">
                <a:tc>
                  <a:txBody>
                    <a:bodyPr/>
                    <a:lstStyle/>
                    <a:p>
                      <a:pPr algn="ctr" fontAlgn="ctr"/>
                      <a:r>
                        <a:rPr lang="en-US" sz="600" b="1" i="0" u="none" strike="noStrike">
                          <a:solidFill>
                            <a:srgbClr val="000000"/>
                          </a:solidFill>
                          <a:effectLst/>
                          <a:latin typeface="Calibri" panose="020F0502020204030204" pitchFamily="34" charset="0"/>
                        </a:rPr>
                        <a:t>Member Association</a:t>
                      </a:r>
                    </a:p>
                  </a:txBody>
                  <a:tcPr marL="4467" marR="4467" marT="44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600" b="1" i="0" u="none" strike="noStrike">
                          <a:solidFill>
                            <a:srgbClr val="000000"/>
                          </a:solidFill>
                          <a:effectLst/>
                          <a:latin typeface="Calibri" panose="020F0502020204030204" pitchFamily="34" charset="0"/>
                        </a:rPr>
                        <a:t>Country</a:t>
                      </a:r>
                    </a:p>
                  </a:txBody>
                  <a:tcPr marL="4467" marR="4467" marT="446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Calibri" panose="020F0502020204030204" pitchFamily="34" charset="0"/>
                        </a:rPr>
                        <a:t>H.Sorger</a:t>
                      </a:r>
                    </a:p>
                  </a:txBody>
                  <a:tcPr marL="4467" marR="4467" marT="4467"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Calibri" panose="020F0502020204030204" pitchFamily="34" charset="0"/>
                        </a:rPr>
                        <a:t>L. Wilhelmy</a:t>
                      </a:r>
                    </a:p>
                  </a:txBody>
                  <a:tcPr marL="4467" marR="4467" marT="4467"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Calibri" panose="020F0502020204030204" pitchFamily="34" charset="0"/>
                        </a:rPr>
                        <a:t>J. Lunding Sandqvist</a:t>
                      </a:r>
                    </a:p>
                  </a:txBody>
                  <a:tcPr marL="4467" marR="4467" marT="4467"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Calibri" panose="020F0502020204030204" pitchFamily="34" charset="0"/>
                        </a:rPr>
                        <a:t>M. Kemp</a:t>
                      </a:r>
                    </a:p>
                  </a:txBody>
                  <a:tcPr marL="4467" marR="4467" marT="4467"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Calibri" panose="020F0502020204030204" pitchFamily="34" charset="0"/>
                        </a:rPr>
                        <a:t>F. Schiller</a:t>
                      </a:r>
                    </a:p>
                  </a:txBody>
                  <a:tcPr marL="4467" marR="4467" marT="4467"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Calibri" panose="020F0502020204030204" pitchFamily="34" charset="0"/>
                        </a:rPr>
                        <a:t>I. Helmane</a:t>
                      </a:r>
                    </a:p>
                  </a:txBody>
                  <a:tcPr marL="4467" marR="4467" marT="4467"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Calibri" panose="020F0502020204030204" pitchFamily="34" charset="0"/>
                        </a:rPr>
                        <a:t>L.Afonso</a:t>
                      </a:r>
                    </a:p>
                  </a:txBody>
                  <a:tcPr marL="4467" marR="4467" marT="4467"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Calibri" panose="020F0502020204030204" pitchFamily="34" charset="0"/>
                        </a:rPr>
                        <a:t>M. Pillaudin</a:t>
                      </a:r>
                    </a:p>
                  </a:txBody>
                  <a:tcPr marL="4467" marR="4467" marT="4467"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Calibri" panose="020F0502020204030204" pitchFamily="34" charset="0"/>
                        </a:rPr>
                        <a:t>P. Demol</a:t>
                      </a:r>
                    </a:p>
                  </a:txBody>
                  <a:tcPr marL="4467" marR="4467" marT="4467"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42073761"/>
                  </a:ext>
                </a:extLst>
              </a:tr>
              <a:tr h="100054">
                <a:tc>
                  <a:txBody>
                    <a:bodyPr/>
                    <a:lstStyle/>
                    <a:p>
                      <a:pPr algn="l" fontAlgn="b"/>
                      <a:r>
                        <a:rPr lang="en-US" sz="500" b="0" i="0" u="none" strike="noStrike">
                          <a:solidFill>
                            <a:srgbClr val="000000"/>
                          </a:solidFill>
                          <a:effectLst/>
                          <a:latin typeface="Calibri" panose="020F0502020204030204" pitchFamily="34" charset="0"/>
                        </a:rPr>
                        <a:t>Aktuarvereiniging Osterreichs</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Austria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48339659"/>
                  </a:ext>
                </a:extLst>
              </a:tr>
              <a:tr h="100054">
                <a:tc>
                  <a:txBody>
                    <a:bodyPr/>
                    <a:lstStyle/>
                    <a:p>
                      <a:pPr algn="l" fontAlgn="b"/>
                      <a:r>
                        <a:rPr lang="en-US" sz="500" b="0" i="0" u="none" strike="noStrike">
                          <a:solidFill>
                            <a:srgbClr val="000000"/>
                          </a:solidFill>
                          <a:effectLst/>
                          <a:latin typeface="Calibri" panose="020F0502020204030204" pitchFamily="34" charset="0"/>
                        </a:rPr>
                        <a:t>IA|BE</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Belgium</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732547407"/>
                  </a:ext>
                </a:extLst>
              </a:tr>
              <a:tr h="100054">
                <a:tc>
                  <a:txBody>
                    <a:bodyPr/>
                    <a:lstStyle/>
                    <a:p>
                      <a:pPr algn="l" fontAlgn="b"/>
                      <a:r>
                        <a:rPr lang="en-US" sz="500" b="0" i="0" u="none" strike="noStrike">
                          <a:solidFill>
                            <a:srgbClr val="000000"/>
                          </a:solidFill>
                          <a:effectLst/>
                          <a:latin typeface="Calibri" panose="020F0502020204030204" pitchFamily="34" charset="0"/>
                        </a:rPr>
                        <a:t>Bulgarian Actuarial Society</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Bulgaria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28824687"/>
                  </a:ext>
                </a:extLst>
              </a:tr>
              <a:tr h="100054">
                <a:tc>
                  <a:txBody>
                    <a:bodyPr/>
                    <a:lstStyle/>
                    <a:p>
                      <a:pPr algn="l" fontAlgn="b"/>
                      <a:r>
                        <a:rPr lang="en-US" sz="500" b="0" i="0" u="none" strike="noStrike">
                          <a:solidFill>
                            <a:srgbClr val="000000"/>
                          </a:solidFill>
                          <a:effectLst/>
                          <a:latin typeface="Calibri" panose="020F0502020204030204" pitchFamily="34" charset="0"/>
                        </a:rPr>
                        <a:t>Channel Islands Actuarial Society</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Channel Islands</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1945603"/>
                  </a:ext>
                </a:extLst>
              </a:tr>
              <a:tr h="100054">
                <a:tc>
                  <a:txBody>
                    <a:bodyPr/>
                    <a:lstStyle/>
                    <a:p>
                      <a:pPr algn="l" fontAlgn="b"/>
                      <a:r>
                        <a:rPr lang="en-US" sz="500" b="0" i="0" u="none" strike="noStrike">
                          <a:solidFill>
                            <a:srgbClr val="000000"/>
                          </a:solidFill>
                          <a:effectLst/>
                          <a:latin typeface="Calibri" panose="020F0502020204030204" pitchFamily="34" charset="0"/>
                        </a:rPr>
                        <a:t>Ceska Splolecnost Aktuaru</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Czech Republic</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579328656"/>
                  </a:ext>
                </a:extLst>
              </a:tr>
              <a:tr h="100054">
                <a:tc>
                  <a:txBody>
                    <a:bodyPr/>
                    <a:lstStyle/>
                    <a:p>
                      <a:pPr algn="l" fontAlgn="b"/>
                      <a:r>
                        <a:rPr lang="en-US" sz="500" b="0" i="0" u="none" strike="noStrike">
                          <a:solidFill>
                            <a:srgbClr val="000000"/>
                          </a:solidFill>
                          <a:effectLst/>
                          <a:latin typeface="Calibri" panose="020F0502020204030204" pitchFamily="34" charset="0"/>
                        </a:rPr>
                        <a:t>Croatia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Croatia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8855256"/>
                  </a:ext>
                </a:extLst>
              </a:tr>
              <a:tr h="100054">
                <a:tc>
                  <a:txBody>
                    <a:bodyPr/>
                    <a:lstStyle/>
                    <a:p>
                      <a:pPr algn="l" fontAlgn="b"/>
                      <a:r>
                        <a:rPr lang="en-US" sz="500" b="0" i="0" u="none" strike="noStrike">
                          <a:solidFill>
                            <a:srgbClr val="000000"/>
                          </a:solidFill>
                          <a:effectLst/>
                          <a:latin typeface="Calibri" panose="020F0502020204030204" pitchFamily="34" charset="0"/>
                        </a:rPr>
                        <a:t>Cyprus association of Actuaries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Cyprus</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47345481"/>
                  </a:ext>
                </a:extLst>
              </a:tr>
              <a:tr h="100054">
                <a:tc>
                  <a:txBody>
                    <a:bodyPr/>
                    <a:lstStyle/>
                    <a:p>
                      <a:pPr algn="l" fontAlgn="b"/>
                      <a:r>
                        <a:rPr lang="en-US" sz="500" b="0" i="0" u="none" strike="noStrike">
                          <a:solidFill>
                            <a:srgbClr val="000000"/>
                          </a:solidFill>
                          <a:effectLst/>
                          <a:latin typeface="Calibri" panose="020F0502020204030204" pitchFamily="34" charset="0"/>
                        </a:rPr>
                        <a:t>Den Danske Aktuarforening</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Denmark</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16544724"/>
                  </a:ext>
                </a:extLst>
              </a:tr>
              <a:tr h="100054">
                <a:tc>
                  <a:txBody>
                    <a:bodyPr/>
                    <a:lstStyle/>
                    <a:p>
                      <a:pPr algn="l" fontAlgn="b"/>
                      <a:r>
                        <a:rPr lang="en-US" sz="500" b="0" i="0" u="none" strike="noStrike">
                          <a:solidFill>
                            <a:srgbClr val="000000"/>
                          </a:solidFill>
                          <a:effectLst/>
                          <a:latin typeface="Calibri" panose="020F0502020204030204" pitchFamily="34" charset="0"/>
                        </a:rPr>
                        <a:t>Estonian Actuarial Society</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Estonia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3914106"/>
                  </a:ext>
                </a:extLst>
              </a:tr>
              <a:tr h="100054">
                <a:tc>
                  <a:txBody>
                    <a:bodyPr/>
                    <a:lstStyle/>
                    <a:p>
                      <a:pPr algn="l" fontAlgn="b"/>
                      <a:r>
                        <a:rPr lang="en-US" sz="500" b="0" i="0" u="none" strike="noStrike">
                          <a:solidFill>
                            <a:srgbClr val="000000"/>
                          </a:solidFill>
                          <a:effectLst/>
                          <a:latin typeface="Calibri" panose="020F0502020204030204" pitchFamily="34" charset="0"/>
                        </a:rPr>
                        <a:t>Suomen Aktuaariyhdistys</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Finland</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500" b="0" i="0" u="none" strike="noStrike">
                        <a:solidFill>
                          <a:srgbClr val="000000"/>
                        </a:solidFill>
                        <a:effectLst/>
                        <a:latin typeface="Calibri" panose="020F0502020204030204" pitchFamily="34" charset="0"/>
                      </a:endParaRP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43235201"/>
                  </a:ext>
                </a:extLst>
              </a:tr>
              <a:tr h="100054">
                <a:tc>
                  <a:txBody>
                    <a:bodyPr/>
                    <a:lstStyle/>
                    <a:p>
                      <a:pPr algn="l" fontAlgn="b"/>
                      <a:r>
                        <a:rPr lang="en-US" sz="500" b="0" i="0" u="none" strike="noStrike">
                          <a:solidFill>
                            <a:srgbClr val="000000"/>
                          </a:solidFill>
                          <a:effectLst/>
                          <a:latin typeface="Calibri" panose="020F0502020204030204" pitchFamily="34" charset="0"/>
                        </a:rPr>
                        <a:t>Institut des Actuaires</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France</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69237341"/>
                  </a:ext>
                </a:extLst>
              </a:tr>
              <a:tr h="100054">
                <a:tc>
                  <a:txBody>
                    <a:bodyPr/>
                    <a:lstStyle/>
                    <a:p>
                      <a:pPr algn="l" fontAlgn="b"/>
                      <a:r>
                        <a:rPr lang="en-US" sz="500" b="0" i="0" u="none" strike="noStrike">
                          <a:solidFill>
                            <a:srgbClr val="000000"/>
                          </a:solidFill>
                          <a:effectLst/>
                          <a:latin typeface="Calibri" panose="020F0502020204030204" pitchFamily="34" charset="0"/>
                        </a:rPr>
                        <a:t>Deutsche Aktuarvereinigung</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Germany</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28312418"/>
                  </a:ext>
                </a:extLst>
              </a:tr>
              <a:tr h="100054">
                <a:tc>
                  <a:txBody>
                    <a:bodyPr/>
                    <a:lstStyle/>
                    <a:p>
                      <a:pPr algn="l" fontAlgn="b"/>
                      <a:r>
                        <a:rPr lang="en-US" sz="500" b="0" i="0" u="none" strike="noStrike">
                          <a:solidFill>
                            <a:srgbClr val="000000"/>
                          </a:solidFill>
                          <a:effectLst/>
                          <a:latin typeface="Calibri" panose="020F0502020204030204" pitchFamily="34" charset="0"/>
                        </a:rPr>
                        <a:t>Hellenic Actuarial Society</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Greece</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781147245"/>
                  </a:ext>
                </a:extLst>
              </a:tr>
              <a:tr h="100054">
                <a:tc>
                  <a:txBody>
                    <a:bodyPr/>
                    <a:lstStyle/>
                    <a:p>
                      <a:pPr algn="l" fontAlgn="b"/>
                      <a:r>
                        <a:rPr lang="en-US" sz="500" b="0" i="0" u="none" strike="noStrike">
                          <a:solidFill>
                            <a:srgbClr val="000000"/>
                          </a:solidFill>
                          <a:effectLst/>
                          <a:latin typeface="Calibri" panose="020F0502020204030204" pitchFamily="34" charset="0"/>
                        </a:rPr>
                        <a:t>Magyar Aktuárius Táraság</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Hungary</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4872484"/>
                  </a:ext>
                </a:extLst>
              </a:tr>
              <a:tr h="100054">
                <a:tc>
                  <a:txBody>
                    <a:bodyPr/>
                    <a:lstStyle/>
                    <a:p>
                      <a:pPr algn="l" fontAlgn="b"/>
                      <a:r>
                        <a:rPr lang="en-US" sz="500" b="0" i="0" u="none" strike="noStrike">
                          <a:solidFill>
                            <a:srgbClr val="000000"/>
                          </a:solidFill>
                          <a:effectLst/>
                          <a:latin typeface="Calibri" panose="020F0502020204030204" pitchFamily="34" charset="0"/>
                        </a:rPr>
                        <a:t>Felag Islenska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Iceland</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47941132"/>
                  </a:ext>
                </a:extLst>
              </a:tr>
              <a:tr h="100054">
                <a:tc>
                  <a:txBody>
                    <a:bodyPr/>
                    <a:lstStyle/>
                    <a:p>
                      <a:pPr algn="l" fontAlgn="b"/>
                      <a:r>
                        <a:rPr lang="en-US" sz="500" b="0" i="0" u="none" strike="noStrike">
                          <a:solidFill>
                            <a:srgbClr val="000000"/>
                          </a:solidFill>
                          <a:effectLst/>
                          <a:latin typeface="Calibri" panose="020F0502020204030204" pitchFamily="34" charset="0"/>
                        </a:rPr>
                        <a:t>Society of Actuaries of Ireland</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Ireland</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2026118"/>
                  </a:ext>
                </a:extLst>
              </a:tr>
              <a:tr h="100054">
                <a:tc>
                  <a:txBody>
                    <a:bodyPr/>
                    <a:lstStyle/>
                    <a:p>
                      <a:pPr algn="l" fontAlgn="b"/>
                      <a:r>
                        <a:rPr lang="en-US" sz="500" b="0" i="0" u="none" strike="noStrike">
                          <a:solidFill>
                            <a:srgbClr val="000000"/>
                          </a:solidFill>
                          <a:effectLst/>
                          <a:latin typeface="Calibri" panose="020F0502020204030204" pitchFamily="34" charset="0"/>
                        </a:rPr>
                        <a:t>ISOA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Italy</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31969937"/>
                  </a:ext>
                </a:extLst>
              </a:tr>
              <a:tr h="100054">
                <a:tc>
                  <a:txBody>
                    <a:bodyPr/>
                    <a:lstStyle/>
                    <a:p>
                      <a:pPr algn="l" fontAlgn="b"/>
                      <a:r>
                        <a:rPr lang="en-US" sz="500" b="0" i="0" u="none" strike="noStrike">
                          <a:solidFill>
                            <a:srgbClr val="000000"/>
                          </a:solidFill>
                          <a:effectLst/>
                          <a:latin typeface="Calibri" panose="020F0502020204030204" pitchFamily="34" charset="0"/>
                        </a:rPr>
                        <a:t>Latvijas Aaktuaru</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Latvia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38266406"/>
                  </a:ext>
                </a:extLst>
              </a:tr>
              <a:tr h="100054">
                <a:tc>
                  <a:txBody>
                    <a:bodyPr/>
                    <a:lstStyle/>
                    <a:p>
                      <a:pPr algn="l" fontAlgn="b"/>
                      <a:r>
                        <a:rPr lang="en-US" sz="500" b="0" i="0" u="none" strike="noStrike">
                          <a:solidFill>
                            <a:srgbClr val="000000"/>
                          </a:solidFill>
                          <a:effectLst/>
                          <a:latin typeface="Calibri" panose="020F0502020204030204" pitchFamily="34" charset="0"/>
                        </a:rPr>
                        <a:t>Lietuvos Aktuariju Draugija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Lithuania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6714259"/>
                  </a:ext>
                </a:extLst>
              </a:tr>
              <a:tr h="100054">
                <a:tc>
                  <a:txBody>
                    <a:bodyPr/>
                    <a:lstStyle/>
                    <a:p>
                      <a:pPr algn="l" fontAlgn="b"/>
                      <a:r>
                        <a:rPr lang="en-US" sz="500" b="0" i="0" u="none" strike="noStrike">
                          <a:solidFill>
                            <a:srgbClr val="000000"/>
                          </a:solidFill>
                          <a:effectLst/>
                          <a:highlight>
                            <a:srgbClr val="FFFFFF"/>
                          </a:highlight>
                          <a:latin typeface="Calibri" panose="020F0502020204030204" pitchFamily="34" charset="0"/>
                        </a:rPr>
                        <a:t>Institut Luxembourgeoises des Actuaires</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Calibri" panose="020F0502020204030204" pitchFamily="34" charset="0"/>
                        </a:rPr>
                        <a:t>Luxembourg</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1"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41940483"/>
                  </a:ext>
                </a:extLst>
              </a:tr>
              <a:tr h="100054">
                <a:tc>
                  <a:txBody>
                    <a:bodyPr/>
                    <a:lstStyle/>
                    <a:p>
                      <a:pPr algn="l" fontAlgn="b"/>
                      <a:r>
                        <a:rPr lang="en-US" sz="500" b="0" i="1" u="none" strike="noStrike">
                          <a:solidFill>
                            <a:srgbClr val="000000"/>
                          </a:solidFill>
                          <a:effectLst/>
                          <a:latin typeface="Calibri" panose="020F0502020204030204" pitchFamily="34" charset="0"/>
                        </a:rPr>
                        <a:t>Malta Actuarial Society (observer)</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1" u="none" strike="noStrike">
                          <a:solidFill>
                            <a:srgbClr val="000000"/>
                          </a:solidFill>
                          <a:effectLst/>
                          <a:latin typeface="Calibri" panose="020F0502020204030204" pitchFamily="34" charset="0"/>
                        </a:rPr>
                        <a:t>Malta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4009725"/>
                  </a:ext>
                </a:extLst>
              </a:tr>
              <a:tr h="100054">
                <a:tc>
                  <a:txBody>
                    <a:bodyPr/>
                    <a:lstStyle/>
                    <a:p>
                      <a:pPr algn="l" fontAlgn="b"/>
                      <a:r>
                        <a:rPr lang="es-ES" sz="500" b="0" i="1" u="none" strike="noStrike">
                          <a:solidFill>
                            <a:srgbClr val="000000"/>
                          </a:solidFill>
                          <a:effectLst/>
                          <a:latin typeface="Calibri" panose="020F0502020204030204" pitchFamily="34" charset="0"/>
                        </a:rPr>
                        <a:t>Asociaţia de Actuariat din Moldova</a:t>
                      </a:r>
                    </a:p>
                  </a:txBody>
                  <a:tcPr marL="4467" marR="4467" marT="446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1" u="none" strike="noStrike">
                          <a:solidFill>
                            <a:srgbClr val="000000"/>
                          </a:solidFill>
                          <a:effectLst/>
                          <a:latin typeface="Calibri" panose="020F0502020204030204" pitchFamily="34" charset="0"/>
                        </a:rPr>
                        <a:t>Moldova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81559580"/>
                  </a:ext>
                </a:extLst>
              </a:tr>
              <a:tr h="100054">
                <a:tc>
                  <a:txBody>
                    <a:bodyPr/>
                    <a:lstStyle/>
                    <a:p>
                      <a:pPr algn="l" fontAlgn="b"/>
                      <a:r>
                        <a:rPr lang="en-US" sz="500" b="0" i="1" u="none" strike="noStrike">
                          <a:solidFill>
                            <a:srgbClr val="000000"/>
                          </a:solidFill>
                          <a:effectLst/>
                          <a:latin typeface="Calibri" panose="020F0502020204030204" pitchFamily="34" charset="0"/>
                        </a:rPr>
                        <a:t>Actuarial Association of Montenegro (observer)</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1" u="none" strike="noStrike">
                          <a:solidFill>
                            <a:srgbClr val="000000"/>
                          </a:solidFill>
                          <a:effectLst/>
                          <a:latin typeface="Calibri" panose="020F0502020204030204" pitchFamily="34" charset="0"/>
                        </a:rPr>
                        <a:t>Montenegro</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70043570"/>
                  </a:ext>
                </a:extLst>
              </a:tr>
              <a:tr h="100054">
                <a:tc>
                  <a:txBody>
                    <a:bodyPr/>
                    <a:lstStyle/>
                    <a:p>
                      <a:pPr algn="l" fontAlgn="b"/>
                      <a:r>
                        <a:rPr lang="en-US" sz="500" b="0" i="0" u="none" strike="noStrike">
                          <a:solidFill>
                            <a:srgbClr val="000000"/>
                          </a:solidFill>
                          <a:effectLst/>
                          <a:latin typeface="Calibri" panose="020F0502020204030204" pitchFamily="34" charset="0"/>
                        </a:rPr>
                        <a:t>Het Koninklijk Actuarieel Genootschap</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Netherlands</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83464879"/>
                  </a:ext>
                </a:extLst>
              </a:tr>
              <a:tr h="100054">
                <a:tc>
                  <a:txBody>
                    <a:bodyPr/>
                    <a:lstStyle/>
                    <a:p>
                      <a:pPr algn="l" fontAlgn="b"/>
                      <a:r>
                        <a:rPr lang="en-US" sz="500" b="0" i="0" u="none" strike="noStrike">
                          <a:solidFill>
                            <a:srgbClr val="000000"/>
                          </a:solidFill>
                          <a:effectLst/>
                          <a:latin typeface="Calibri" panose="020F0502020204030204" pitchFamily="34" charset="0"/>
                        </a:rPr>
                        <a:t>Den Norske Aktuarforening</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Norway</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10966044"/>
                  </a:ext>
                </a:extLst>
              </a:tr>
              <a:tr h="100054">
                <a:tc>
                  <a:txBody>
                    <a:bodyPr/>
                    <a:lstStyle/>
                    <a:p>
                      <a:pPr algn="l" fontAlgn="b"/>
                      <a:r>
                        <a:rPr lang="en-US" sz="500" b="0" i="0" u="none" strike="noStrike">
                          <a:solidFill>
                            <a:srgbClr val="000000"/>
                          </a:solidFill>
                          <a:effectLst/>
                          <a:latin typeface="Calibri" panose="020F0502020204030204" pitchFamily="34" charset="0"/>
                        </a:rPr>
                        <a:t>Polskie Stowarzyszenie Aktuariuszy</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Poland</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59988300"/>
                  </a:ext>
                </a:extLst>
              </a:tr>
              <a:tr h="100054">
                <a:tc>
                  <a:txBody>
                    <a:bodyPr/>
                    <a:lstStyle/>
                    <a:p>
                      <a:pPr algn="l" fontAlgn="b"/>
                      <a:r>
                        <a:rPr lang="en-US" sz="500" b="0" i="0" u="none" strike="noStrike">
                          <a:solidFill>
                            <a:srgbClr val="000000"/>
                          </a:solidFill>
                          <a:effectLst/>
                          <a:latin typeface="Calibri" panose="020F0502020204030204" pitchFamily="34" charset="0"/>
                        </a:rPr>
                        <a:t>Instituto dos Actuarios Portugeses</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Portugal</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93059728"/>
                  </a:ext>
                </a:extLst>
              </a:tr>
              <a:tr h="100054">
                <a:tc>
                  <a:txBody>
                    <a:bodyPr/>
                    <a:lstStyle/>
                    <a:p>
                      <a:pPr algn="l" fontAlgn="b"/>
                      <a:r>
                        <a:rPr lang="en-US" sz="500" b="0" i="0" u="none" strike="noStrike">
                          <a:solidFill>
                            <a:srgbClr val="000000"/>
                          </a:solidFill>
                          <a:effectLst/>
                          <a:latin typeface="Calibri" panose="020F0502020204030204" pitchFamily="34" charset="0"/>
                        </a:rPr>
                        <a:t>Asocitatia Romana de Actuariat</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Romania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034198"/>
                  </a:ext>
                </a:extLst>
              </a:tr>
              <a:tr h="100054">
                <a:tc>
                  <a:txBody>
                    <a:bodyPr/>
                    <a:lstStyle/>
                    <a:p>
                      <a:pPr algn="l" fontAlgn="b"/>
                      <a:r>
                        <a:rPr lang="en-US" sz="500" b="0" i="1" u="none" strike="noStrike">
                          <a:solidFill>
                            <a:srgbClr val="000000"/>
                          </a:solidFill>
                          <a:effectLst/>
                          <a:latin typeface="Calibri" panose="020F0502020204030204" pitchFamily="34" charset="0"/>
                        </a:rPr>
                        <a:t>Serbian Actuarial Association (observer)</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1" u="none" strike="noStrike">
                          <a:solidFill>
                            <a:srgbClr val="000000"/>
                          </a:solidFill>
                          <a:effectLst/>
                          <a:latin typeface="Calibri" panose="020F0502020204030204" pitchFamily="34" charset="0"/>
                        </a:rPr>
                        <a:t>Serbia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564784330"/>
                  </a:ext>
                </a:extLst>
              </a:tr>
              <a:tr h="100054">
                <a:tc>
                  <a:txBody>
                    <a:bodyPr/>
                    <a:lstStyle/>
                    <a:p>
                      <a:pPr algn="l" fontAlgn="b"/>
                      <a:r>
                        <a:rPr lang="en-US" sz="500" b="0" i="0" u="none" strike="noStrike">
                          <a:solidFill>
                            <a:srgbClr val="000000"/>
                          </a:solidFill>
                          <a:effectLst/>
                          <a:latin typeface="Calibri" panose="020F0502020204030204" pitchFamily="34" charset="0"/>
                        </a:rPr>
                        <a:t>Slovenska spolocnost aktuarov</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Slovakia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6830582"/>
                  </a:ext>
                </a:extLst>
              </a:tr>
              <a:tr h="100054">
                <a:tc>
                  <a:txBody>
                    <a:bodyPr/>
                    <a:lstStyle/>
                    <a:p>
                      <a:pPr algn="l" fontAlgn="b"/>
                      <a:r>
                        <a:rPr lang="en-US" sz="500" b="0" i="0" u="none" strike="noStrike">
                          <a:solidFill>
                            <a:srgbClr val="000000"/>
                          </a:solidFill>
                          <a:effectLst/>
                          <a:latin typeface="Calibri" panose="020F0502020204030204" pitchFamily="34" charset="0"/>
                        </a:rPr>
                        <a:t>Slovensko Aktuarsko Drustvo</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Slovenia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4426181"/>
                  </a:ext>
                </a:extLst>
              </a:tr>
              <a:tr h="100054">
                <a:tc>
                  <a:txBody>
                    <a:bodyPr/>
                    <a:lstStyle/>
                    <a:p>
                      <a:pPr algn="l" fontAlgn="b"/>
                      <a:r>
                        <a:rPr lang="fr-FR" sz="500" b="0" i="0" u="none" strike="noStrike">
                          <a:solidFill>
                            <a:srgbClr val="000000"/>
                          </a:solidFill>
                          <a:effectLst/>
                          <a:latin typeface="Calibri" panose="020F0502020204030204" pitchFamily="34" charset="0"/>
                        </a:rPr>
                        <a:t>Col.legi d'Actuaris de Catalunya</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Spain</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51995326"/>
                  </a:ext>
                </a:extLst>
              </a:tr>
              <a:tr h="100054">
                <a:tc>
                  <a:txBody>
                    <a:bodyPr/>
                    <a:lstStyle/>
                    <a:p>
                      <a:pPr algn="l" fontAlgn="b"/>
                      <a:r>
                        <a:rPr lang="en-US" sz="500" b="0" i="0" u="none" strike="noStrike">
                          <a:solidFill>
                            <a:srgbClr val="000000"/>
                          </a:solidFill>
                          <a:effectLst/>
                          <a:latin typeface="Calibri" panose="020F0502020204030204" pitchFamily="34" charset="0"/>
                        </a:rPr>
                        <a:t>Instituto de Actuarios Espanoles</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Spain</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82944718"/>
                  </a:ext>
                </a:extLst>
              </a:tr>
              <a:tr h="100054">
                <a:tc>
                  <a:txBody>
                    <a:bodyPr/>
                    <a:lstStyle/>
                    <a:p>
                      <a:pPr algn="l" fontAlgn="b"/>
                      <a:r>
                        <a:rPr lang="en-US" sz="500" b="0" i="0" u="none" strike="noStrike">
                          <a:solidFill>
                            <a:srgbClr val="000000"/>
                          </a:solidFill>
                          <a:effectLst/>
                          <a:latin typeface="Calibri" panose="020F0502020204030204" pitchFamily="34" charset="0"/>
                        </a:rPr>
                        <a:t>Svenska Aktuarieforeningen</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Sweden</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4998588"/>
                  </a:ext>
                </a:extLst>
              </a:tr>
              <a:tr h="100054">
                <a:tc>
                  <a:txBody>
                    <a:bodyPr/>
                    <a:lstStyle/>
                    <a:p>
                      <a:pPr algn="l" fontAlgn="b"/>
                      <a:r>
                        <a:rPr lang="en-US" sz="500" b="0" i="0" u="none" strike="noStrike">
                          <a:solidFill>
                            <a:srgbClr val="000000"/>
                          </a:solidFill>
                          <a:effectLst/>
                          <a:latin typeface="Calibri" panose="020F0502020204030204" pitchFamily="34" charset="0"/>
                        </a:rPr>
                        <a:t>Schweizerische Aktuarvereinigung</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Switzerland</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883855"/>
                  </a:ext>
                </a:extLst>
              </a:tr>
              <a:tr h="100054">
                <a:tc>
                  <a:txBody>
                    <a:bodyPr/>
                    <a:lstStyle/>
                    <a:p>
                      <a:pPr algn="l" fontAlgn="b"/>
                      <a:r>
                        <a:rPr lang="en-US" sz="500" b="0" i="0" u="none" strike="noStrike">
                          <a:solidFill>
                            <a:srgbClr val="000000"/>
                          </a:solidFill>
                          <a:effectLst/>
                          <a:latin typeface="Calibri" panose="020F0502020204030204" pitchFamily="34" charset="0"/>
                        </a:rPr>
                        <a:t>Actuarial Society of Turkey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Turkey</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98837672"/>
                  </a:ext>
                </a:extLst>
              </a:tr>
              <a:tr h="100054">
                <a:tc>
                  <a:txBody>
                    <a:bodyPr/>
                    <a:lstStyle/>
                    <a:p>
                      <a:pPr algn="l" fontAlgn="b"/>
                      <a:r>
                        <a:rPr lang="en-US" sz="500" b="0" i="0" u="none" strike="noStrike">
                          <a:solidFill>
                            <a:srgbClr val="000000"/>
                          </a:solidFill>
                          <a:effectLst/>
                          <a:latin typeface="Calibri" panose="020F0502020204030204" pitchFamily="34" charset="0"/>
                        </a:rPr>
                        <a:t>Institute and Faculty of Actuaries</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United Kingdom</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5498311"/>
                  </a:ext>
                </a:extLst>
              </a:tr>
              <a:tr h="100054">
                <a:tc>
                  <a:txBody>
                    <a:bodyPr/>
                    <a:lstStyle/>
                    <a:p>
                      <a:pPr algn="l" fontAlgn="b"/>
                      <a:r>
                        <a:rPr lang="en-US" sz="500" b="0" i="1" u="none" strike="noStrike">
                          <a:solidFill>
                            <a:srgbClr val="000000"/>
                          </a:solidFill>
                          <a:effectLst/>
                          <a:latin typeface="Calibri" panose="020F0502020204030204" pitchFamily="34" charset="0"/>
                        </a:rPr>
                        <a:t>Society of Actuaries of Ukraine (observer)</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500" b="0" i="1" u="none" strike="noStrike">
                          <a:solidFill>
                            <a:srgbClr val="000000"/>
                          </a:solidFill>
                          <a:effectLst/>
                          <a:latin typeface="Calibri" panose="020F0502020204030204" pitchFamily="34" charset="0"/>
                        </a:rPr>
                        <a:t>Ukraine</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highlight>
                            <a:srgbClr val="92D050"/>
                          </a:highlight>
                          <a:latin typeface="Calibri" panose="020F0502020204030204" pitchFamily="34" charset="0"/>
                        </a:rPr>
                        <a:t>x</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dirty="0">
                          <a:solidFill>
                            <a:srgbClr val="000000"/>
                          </a:solidFill>
                          <a:effectLst/>
                          <a:latin typeface="Calibri" panose="020F0502020204030204" pitchFamily="34" charset="0"/>
                        </a:rPr>
                        <a:t> </a:t>
                      </a:r>
                    </a:p>
                  </a:txBody>
                  <a:tcPr marL="4467" marR="4467" marT="4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18759944"/>
                  </a:ext>
                </a:extLst>
              </a:tr>
            </a:tbl>
          </a:graphicData>
        </a:graphic>
      </p:graphicFrame>
    </p:spTree>
    <p:extLst>
      <p:ext uri="{BB962C8B-B14F-4D97-AF65-F5344CB8AC3E}">
        <p14:creationId xmlns:p14="http://schemas.microsoft.com/office/powerpoint/2010/main" val="1854624828"/>
      </p:ext>
    </p:extLst>
  </p:cSld>
  <p:clrMapOvr>
    <a:masterClrMapping/>
  </p:clrMapOvr>
  <p:transition spd="med">
    <p:pull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E85359-C3D8-8A45-A72F-70EBFBD48C5E}"/>
              </a:ext>
            </a:extLst>
          </p:cNvPr>
          <p:cNvSpPr>
            <a:spLocks noGrp="1"/>
          </p:cNvSpPr>
          <p:nvPr>
            <p:ph type="title"/>
          </p:nvPr>
        </p:nvSpPr>
        <p:spPr>
          <a:xfrm>
            <a:off x="431066" y="278367"/>
            <a:ext cx="7829550" cy="486294"/>
          </a:xfrm>
        </p:spPr>
        <p:txBody>
          <a:bodyPr>
            <a:normAutofit fontScale="90000"/>
          </a:bodyPr>
          <a:lstStyle/>
          <a:p>
            <a:r>
              <a:rPr lang="en-GB" dirty="0"/>
              <a:t>Appendix 3</a:t>
            </a:r>
            <a:br>
              <a:rPr lang="en-GB" dirty="0"/>
            </a:br>
            <a:r>
              <a:rPr lang="en-GB" dirty="0"/>
              <a:t>AAE Nominations Panel</a:t>
            </a:r>
          </a:p>
        </p:txBody>
      </p:sp>
      <p:sp>
        <p:nvSpPr>
          <p:cNvPr id="3" name="Tijdelijke aanduiding voor dianummer 2">
            <a:extLst>
              <a:ext uri="{FF2B5EF4-FFF2-40B4-BE49-F238E27FC236}">
                <a16:creationId xmlns:a16="http://schemas.microsoft.com/office/drawing/2014/main" id="{699683E3-D9EA-4B4C-8E91-6765067D3837}"/>
              </a:ext>
            </a:extLst>
          </p:cNvPr>
          <p:cNvSpPr>
            <a:spLocks noGrp="1"/>
          </p:cNvSpPr>
          <p:nvPr>
            <p:ph type="sldNum" sz="quarter" idx="10"/>
          </p:nvPr>
        </p:nvSpPr>
        <p:spPr/>
        <p:txBody>
          <a:bodyPr/>
          <a:lstStyle/>
          <a:p>
            <a:fld id="{306CB06F-8D94-B64C-AC66-62AFBAF0736E}" type="slidenum">
              <a:rPr lang="nl-NL" smtClean="0"/>
              <a:pPr/>
              <a:t>28</a:t>
            </a:fld>
            <a:endParaRPr lang="nl-NL" dirty="0"/>
          </a:p>
        </p:txBody>
      </p:sp>
      <p:graphicFrame>
        <p:nvGraphicFramePr>
          <p:cNvPr id="5" name="Table 4">
            <a:extLst>
              <a:ext uri="{FF2B5EF4-FFF2-40B4-BE49-F238E27FC236}">
                <a16:creationId xmlns:a16="http://schemas.microsoft.com/office/drawing/2014/main" id="{8D37CCBE-6A3C-CFC0-E112-5A4D7F19509D}"/>
              </a:ext>
            </a:extLst>
          </p:cNvPr>
          <p:cNvGraphicFramePr>
            <a:graphicFrameLocks noGrp="1"/>
          </p:cNvGraphicFramePr>
          <p:nvPr/>
        </p:nvGraphicFramePr>
        <p:xfrm>
          <a:off x="1513743" y="1434488"/>
          <a:ext cx="5664197" cy="2486025"/>
        </p:xfrm>
        <a:graphic>
          <a:graphicData uri="http://schemas.openxmlformats.org/drawingml/2006/table">
            <a:tbl>
              <a:tblPr/>
              <a:tblGrid>
                <a:gridCol w="977352">
                  <a:extLst>
                    <a:ext uri="{9D8B030D-6E8A-4147-A177-3AD203B41FA5}">
                      <a16:colId xmlns:a16="http://schemas.microsoft.com/office/drawing/2014/main" val="1597463898"/>
                    </a:ext>
                  </a:extLst>
                </a:gridCol>
                <a:gridCol w="790132">
                  <a:extLst>
                    <a:ext uri="{9D8B030D-6E8A-4147-A177-3AD203B41FA5}">
                      <a16:colId xmlns:a16="http://schemas.microsoft.com/office/drawing/2014/main" val="163752993"/>
                    </a:ext>
                  </a:extLst>
                </a:gridCol>
                <a:gridCol w="850423">
                  <a:extLst>
                    <a:ext uri="{9D8B030D-6E8A-4147-A177-3AD203B41FA5}">
                      <a16:colId xmlns:a16="http://schemas.microsoft.com/office/drawing/2014/main" val="2294030876"/>
                    </a:ext>
                  </a:extLst>
                </a:gridCol>
                <a:gridCol w="609258">
                  <a:extLst>
                    <a:ext uri="{9D8B030D-6E8A-4147-A177-3AD203B41FA5}">
                      <a16:colId xmlns:a16="http://schemas.microsoft.com/office/drawing/2014/main" val="3140046375"/>
                    </a:ext>
                  </a:extLst>
                </a:gridCol>
                <a:gridCol w="609258">
                  <a:extLst>
                    <a:ext uri="{9D8B030D-6E8A-4147-A177-3AD203B41FA5}">
                      <a16:colId xmlns:a16="http://schemas.microsoft.com/office/drawing/2014/main" val="124889837"/>
                    </a:ext>
                  </a:extLst>
                </a:gridCol>
                <a:gridCol w="609258">
                  <a:extLst>
                    <a:ext uri="{9D8B030D-6E8A-4147-A177-3AD203B41FA5}">
                      <a16:colId xmlns:a16="http://schemas.microsoft.com/office/drawing/2014/main" val="1078450413"/>
                    </a:ext>
                  </a:extLst>
                </a:gridCol>
                <a:gridCol w="609258">
                  <a:extLst>
                    <a:ext uri="{9D8B030D-6E8A-4147-A177-3AD203B41FA5}">
                      <a16:colId xmlns:a16="http://schemas.microsoft.com/office/drawing/2014/main" val="1356361258"/>
                    </a:ext>
                  </a:extLst>
                </a:gridCol>
                <a:gridCol w="609258">
                  <a:extLst>
                    <a:ext uri="{9D8B030D-6E8A-4147-A177-3AD203B41FA5}">
                      <a16:colId xmlns:a16="http://schemas.microsoft.com/office/drawing/2014/main" val="2551836907"/>
                    </a:ext>
                  </a:extLst>
                </a:gridCol>
              </a:tblGrid>
              <a:tr h="200025">
                <a:tc>
                  <a:txBody>
                    <a:bodyPr/>
                    <a:lstStyle/>
                    <a:p>
                      <a:pPr algn="l" fontAlgn="b"/>
                      <a:endParaRPr lang="en-US" sz="12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2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2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2023</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2024</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2025</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2026</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2027</a:t>
                      </a:r>
                    </a:p>
                  </a:txBody>
                  <a:tcPr marL="9525" marR="9525" marT="9525" marB="0" anchor="b">
                    <a:lnL>
                      <a:noFill/>
                    </a:lnL>
                    <a:lnR>
                      <a:noFill/>
                    </a:lnR>
                    <a:lnT>
                      <a:noFill/>
                    </a:lnT>
                    <a:lnB>
                      <a:noFill/>
                    </a:lnB>
                    <a:noFill/>
                  </a:tcPr>
                </a:tc>
                <a:extLst>
                  <a:ext uri="{0D108BD9-81ED-4DB2-BD59-A6C34878D82A}">
                    <a16:rowId xmlns:a16="http://schemas.microsoft.com/office/drawing/2014/main" val="1924646032"/>
                  </a:ext>
                </a:extLst>
              </a:tr>
              <a:tr h="190500">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2024</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2025</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2026</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2027</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Calibri" panose="020F0502020204030204" pitchFamily="34" charset="0"/>
                        </a:rPr>
                        <a:t>2028</a:t>
                      </a:r>
                    </a:p>
                  </a:txBody>
                  <a:tcPr marL="9525" marR="9525" marT="9525" marB="0" anchor="b">
                    <a:lnL>
                      <a:noFill/>
                    </a:lnL>
                    <a:lnR>
                      <a:noFill/>
                    </a:lnR>
                    <a:lnT>
                      <a:noFill/>
                    </a:lnT>
                    <a:lnB>
                      <a:noFill/>
                    </a:lnB>
                    <a:noFill/>
                  </a:tcPr>
                </a:tc>
                <a:extLst>
                  <a:ext uri="{0D108BD9-81ED-4DB2-BD59-A6C34878D82A}">
                    <a16:rowId xmlns:a16="http://schemas.microsoft.com/office/drawing/2014/main" val="1969288719"/>
                  </a:ext>
                </a:extLst>
              </a:tr>
              <a:tr h="190500">
                <a:tc>
                  <a:txBody>
                    <a:bodyPr/>
                    <a:lstStyle/>
                    <a:p>
                      <a:pPr algn="l" fontAlgn="b"/>
                      <a:r>
                        <a:rPr lang="en-US" sz="1100" b="0" i="0" u="none" strike="noStrike">
                          <a:solidFill>
                            <a:srgbClr val="000000"/>
                          </a:solidFill>
                          <a:effectLst/>
                          <a:highlight>
                            <a:srgbClr val="FFFFFF"/>
                          </a:highlight>
                          <a:latin typeface="Calibri" panose="020F0502020204030204" pitchFamily="34" charset="0"/>
                        </a:rPr>
                        <a:t>van den Bosch</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highlight>
                            <a:srgbClr val="FFFFFF"/>
                          </a:highlight>
                          <a:latin typeface="Calibri" panose="020F0502020204030204" pitchFamily="34" charset="0"/>
                        </a:rPr>
                        <a:t>Jeroen</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highlight>
                            <a:srgbClr val="FFFFFF"/>
                          </a:highlight>
                          <a:latin typeface="Calibri" panose="020F0502020204030204" pitchFamily="34" charset="0"/>
                        </a:rPr>
                        <a:t>Netherlands</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3517034380"/>
                  </a:ext>
                </a:extLst>
              </a:tr>
              <a:tr h="190500">
                <a:tc>
                  <a:txBody>
                    <a:bodyPr/>
                    <a:lstStyle/>
                    <a:p>
                      <a:pPr algn="l" fontAlgn="b"/>
                      <a:r>
                        <a:rPr lang="en-US" sz="1100" b="0" i="0" u="none" strike="noStrike">
                          <a:solidFill>
                            <a:srgbClr val="000000"/>
                          </a:solidFill>
                          <a:effectLst/>
                          <a:latin typeface="Calibri" panose="020F0502020204030204" pitchFamily="34" charset="0"/>
                        </a:rPr>
                        <a:t>Campbell</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Malcolm</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Sweden</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432611391"/>
                  </a:ext>
                </a:extLst>
              </a:tr>
              <a:tr h="190500">
                <a:tc>
                  <a:txBody>
                    <a:bodyPr/>
                    <a:lstStyle/>
                    <a:p>
                      <a:pPr algn="l" fontAlgn="b"/>
                      <a:r>
                        <a:rPr lang="en-US" sz="1100" b="0" i="0" u="none" strike="noStrike">
                          <a:solidFill>
                            <a:srgbClr val="000000"/>
                          </a:solidFill>
                          <a:effectLst/>
                          <a:latin typeface="Calibri" panose="020F0502020204030204" pitchFamily="34" charset="0"/>
                        </a:rPr>
                        <a:t>Helmane</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Inga</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Latvia</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CHAIR</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2219699573"/>
                  </a:ext>
                </a:extLst>
              </a:tr>
              <a:tr h="190500">
                <a:tc>
                  <a:txBody>
                    <a:bodyPr/>
                    <a:lstStyle/>
                    <a:p>
                      <a:pPr algn="l" fontAlgn="b"/>
                      <a:r>
                        <a:rPr lang="en-US" sz="1100" b="0" i="0" u="none" strike="noStrike">
                          <a:solidFill>
                            <a:srgbClr val="000000"/>
                          </a:solidFill>
                          <a:effectLst/>
                          <a:latin typeface="Calibri" panose="020F0502020204030204" pitchFamily="34" charset="0"/>
                        </a:rPr>
                        <a:t>Mancebo </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Maitane</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Spain IAE</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3734418509"/>
                  </a:ext>
                </a:extLst>
              </a:tr>
              <a:tr h="190500">
                <a:tc>
                  <a:txBody>
                    <a:bodyPr/>
                    <a:lstStyle/>
                    <a:p>
                      <a:pPr algn="l" fontAlgn="b"/>
                      <a:r>
                        <a:rPr lang="en-US" sz="1100" b="0" i="0" u="none" strike="noStrike">
                          <a:solidFill>
                            <a:srgbClr val="000000"/>
                          </a:solidFill>
                          <a:effectLst/>
                          <a:latin typeface="Calibri" panose="020F0502020204030204" pitchFamily="34" charset="0"/>
                        </a:rPr>
                        <a:t>Pillaudin</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Matthias</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France</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CHAIR</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extLst>
                  <a:ext uri="{0D108BD9-81ED-4DB2-BD59-A6C34878D82A}">
                    <a16:rowId xmlns:a16="http://schemas.microsoft.com/office/drawing/2014/main" val="3685013883"/>
                  </a:ext>
                </a:extLst>
              </a:tr>
              <a:tr h="190500">
                <a:tc>
                  <a:txBody>
                    <a:bodyPr/>
                    <a:lstStyle/>
                    <a:p>
                      <a:pPr algn="l" fontAlgn="b"/>
                      <a:r>
                        <a:rPr lang="en-US" sz="1100" b="0" i="0" u="none" strike="noStrike" dirty="0" err="1">
                          <a:solidFill>
                            <a:srgbClr val="000000"/>
                          </a:solidFill>
                          <a:effectLst/>
                          <a:latin typeface="Calibri" panose="020F0502020204030204" pitchFamily="34" charset="0"/>
                        </a:rPr>
                        <a:t>Wilhelmy</a:t>
                      </a:r>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Lutz</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Switzerland</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CHAIR</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dirty="0">
                          <a:solidFill>
                            <a:srgbClr val="000000"/>
                          </a:solidFill>
                          <a:effectLst/>
                          <a:highlight>
                            <a:srgbClr val="00B050"/>
                          </a:highlight>
                          <a:latin typeface="Calibri" panose="020F0502020204030204" pitchFamily="34" charset="0"/>
                        </a:rPr>
                        <a:t>CHAIR</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2193838185"/>
                  </a:ext>
                </a:extLst>
              </a:tr>
              <a:tr h="190500">
                <a:tc>
                  <a:txBody>
                    <a:bodyPr/>
                    <a:lstStyle/>
                    <a:p>
                      <a:pPr algn="l" fontAlgn="b"/>
                      <a:r>
                        <a:rPr lang="en-US" sz="1100" b="0" i="0" u="none" strike="noStrike">
                          <a:solidFill>
                            <a:srgbClr val="000000"/>
                          </a:solidFill>
                          <a:effectLst/>
                          <a:latin typeface="Calibri" panose="020F0502020204030204" pitchFamily="34" charset="0"/>
                        </a:rPr>
                        <a:t>Durand</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Romain</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France</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541838075"/>
                  </a:ext>
                </a:extLst>
              </a:tr>
              <a:tr h="190500">
                <a:tc>
                  <a:txBody>
                    <a:bodyPr/>
                    <a:lstStyle/>
                    <a:p>
                      <a:pPr algn="l" fontAlgn="b"/>
                      <a:r>
                        <a:rPr lang="en-US" sz="1100" b="0" i="0" u="none" strike="noStrike">
                          <a:solidFill>
                            <a:srgbClr val="000000"/>
                          </a:solidFill>
                          <a:effectLst/>
                          <a:latin typeface="Calibri" panose="020F0502020204030204" pitchFamily="34" charset="0"/>
                        </a:rPr>
                        <a:t>Mendinhos</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José</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Portugal</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1513816916"/>
                  </a:ext>
                </a:extLst>
              </a:tr>
              <a:tr h="190500">
                <a:tc>
                  <a:txBody>
                    <a:bodyPr/>
                    <a:lstStyle/>
                    <a:p>
                      <a:pPr algn="l" fontAlgn="b"/>
                      <a:r>
                        <a:rPr lang="en-US" sz="1100" b="0" i="0" u="none" strike="noStrike">
                          <a:solidFill>
                            <a:srgbClr val="000000"/>
                          </a:solidFill>
                          <a:effectLst/>
                          <a:latin typeface="Calibri" panose="020F0502020204030204" pitchFamily="34" charset="0"/>
                        </a:rPr>
                        <a:t>Szlenk</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Piotr</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Poland</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3224228819"/>
                  </a:ext>
                </a:extLst>
              </a:tr>
              <a:tr h="190500">
                <a:tc>
                  <a:txBody>
                    <a:bodyPr/>
                    <a:lstStyle/>
                    <a:p>
                      <a:pPr algn="l" fontAlgn="b"/>
                      <a:r>
                        <a:rPr lang="en-US" sz="1100" b="0" i="0" u="none" strike="noStrike">
                          <a:solidFill>
                            <a:srgbClr val="000000"/>
                          </a:solidFill>
                          <a:effectLst/>
                          <a:latin typeface="Calibri" panose="020F0502020204030204" pitchFamily="34" charset="0"/>
                        </a:rPr>
                        <a:t>Forte</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Salvatore</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Italy</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2472141461"/>
                  </a:ext>
                </a:extLst>
              </a:tr>
              <a:tr h="190500">
                <a:tc>
                  <a:txBody>
                    <a:bodyPr/>
                    <a:lstStyle/>
                    <a:p>
                      <a:pPr algn="l" fontAlgn="b"/>
                      <a:r>
                        <a:rPr lang="en-US" sz="1100" b="0" i="0" u="none" strike="noStrike">
                          <a:solidFill>
                            <a:srgbClr val="000000"/>
                          </a:solidFill>
                          <a:effectLst/>
                          <a:latin typeface="Calibri" panose="020F0502020204030204" pitchFamily="34" charset="0"/>
                        </a:rPr>
                        <a:t>Zelinkova</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Jana</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Calibri" panose="020F0502020204030204" pitchFamily="34" charset="0"/>
                        </a:rPr>
                        <a:t>Czech Rep.</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highlight>
                            <a:srgbClr val="00B050"/>
                          </a:highlight>
                          <a:latin typeface="Calibri" panose="020F0502020204030204" pitchFamily="34" charset="0"/>
                        </a:rPr>
                        <a:t>M</a:t>
                      </a:r>
                    </a:p>
                  </a:txBody>
                  <a:tcPr marL="9525" marR="9525" marT="9525" marB="0" anchor="b">
                    <a:lnL>
                      <a:noFill/>
                    </a:lnL>
                    <a:lnR>
                      <a:noFill/>
                    </a:lnR>
                    <a:lnT>
                      <a:noFill/>
                    </a:lnT>
                    <a:lnB>
                      <a:noFill/>
                    </a:lnB>
                    <a:solidFill>
                      <a:srgbClr val="00B050"/>
                    </a:solidFill>
                  </a:tcPr>
                </a:tc>
                <a:tc>
                  <a:txBody>
                    <a:bodyPr/>
                    <a:lstStyle/>
                    <a:p>
                      <a:pPr algn="ctr" fontAlgn="b"/>
                      <a:r>
                        <a:rPr lang="en-US" sz="1100" b="0" i="0" u="none" strike="noStrike">
                          <a:solidFill>
                            <a:srgbClr val="000000"/>
                          </a:solidFill>
                          <a:effectLst/>
                          <a:highlight>
                            <a:srgbClr val="FF0000"/>
                          </a:highlight>
                          <a:latin typeface="Calibri" panose="020F0502020204030204" pitchFamily="34" charset="0"/>
                        </a:rPr>
                        <a:t> </a:t>
                      </a:r>
                    </a:p>
                  </a:txBody>
                  <a:tcPr marL="9525" marR="9525" marT="9525" marB="0" anchor="b">
                    <a:lnL>
                      <a:noFill/>
                    </a:lnL>
                    <a:lnR>
                      <a:noFill/>
                    </a:lnR>
                    <a:lnT>
                      <a:noFill/>
                    </a:lnT>
                    <a:lnB>
                      <a:noFill/>
                    </a:lnB>
                    <a:solidFill>
                      <a:srgbClr val="FF0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453238386"/>
                  </a:ext>
                </a:extLst>
              </a:tr>
            </a:tbl>
          </a:graphicData>
        </a:graphic>
      </p:graphicFrame>
      <p:sp>
        <p:nvSpPr>
          <p:cNvPr id="8" name="Callout: Bent Line 7">
            <a:extLst>
              <a:ext uri="{FF2B5EF4-FFF2-40B4-BE49-F238E27FC236}">
                <a16:creationId xmlns:a16="http://schemas.microsoft.com/office/drawing/2014/main" id="{0201093E-C048-F175-E0EE-E9A7BE764107}"/>
              </a:ext>
            </a:extLst>
          </p:cNvPr>
          <p:cNvSpPr/>
          <p:nvPr/>
        </p:nvSpPr>
        <p:spPr bwMode="auto">
          <a:xfrm>
            <a:off x="6317672" y="3260436"/>
            <a:ext cx="2496389" cy="1032271"/>
          </a:xfrm>
          <a:prstGeom prst="borderCallout2">
            <a:avLst>
              <a:gd name="adj1" fmla="val 50453"/>
              <a:gd name="adj2" fmla="val -236"/>
              <a:gd name="adj3" fmla="val 18750"/>
              <a:gd name="adj4" fmla="val -16667"/>
              <a:gd name="adj5" fmla="val -34548"/>
              <a:gd name="adj6" fmla="val -42796"/>
            </a:avLst>
          </a:prstGeom>
          <a:noFill/>
          <a:ln w="6350" cap="flat" cmpd="sng" algn="ctr">
            <a:solidFill>
              <a:schemeClr val="accent4"/>
            </a:solidFill>
            <a:prstDash val="solid"/>
            <a:round/>
            <a:headEnd type="triangl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nl-NL" sz="1400" dirty="0">
                <a:latin typeface="+mj-lt"/>
              </a:rPr>
              <a:t>Extended term as Immediate Past Chairperson and therefore extended term as NP Chair</a:t>
            </a:r>
            <a:endParaRPr kumimoji="0" lang="en-US" sz="2400" b="0" i="0" u="none" strike="noStrike" cap="none" normalizeH="0" baseline="0" dirty="0">
              <a:ln>
                <a:noFill/>
              </a:ln>
              <a:solidFill>
                <a:schemeClr val="tx1"/>
              </a:solidFill>
              <a:effectLst/>
              <a:latin typeface="+mj-lt"/>
              <a:ea typeface="ＭＳ Ｐゴシック" charset="0"/>
            </a:endParaRPr>
          </a:p>
        </p:txBody>
      </p:sp>
      <p:sp>
        <p:nvSpPr>
          <p:cNvPr id="9" name="Arrow: Right 8">
            <a:extLst>
              <a:ext uri="{FF2B5EF4-FFF2-40B4-BE49-F238E27FC236}">
                <a16:creationId xmlns:a16="http://schemas.microsoft.com/office/drawing/2014/main" id="{EF222FA5-58C2-E432-1E92-C37FA7667EDE}"/>
              </a:ext>
            </a:extLst>
          </p:cNvPr>
          <p:cNvSpPr/>
          <p:nvPr/>
        </p:nvSpPr>
        <p:spPr bwMode="auto">
          <a:xfrm>
            <a:off x="311086" y="2799761"/>
            <a:ext cx="1159497" cy="172519"/>
          </a:xfrm>
          <a:prstGeom prst="rightArrow">
            <a:avLst/>
          </a:prstGeom>
          <a:solidFill>
            <a:schemeClr val="accent4"/>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charset="0"/>
              <a:ea typeface="ＭＳ Ｐゴシック" charset="0"/>
            </a:endParaRPr>
          </a:p>
        </p:txBody>
      </p:sp>
    </p:spTree>
    <p:extLst>
      <p:ext uri="{BB962C8B-B14F-4D97-AF65-F5344CB8AC3E}">
        <p14:creationId xmlns:p14="http://schemas.microsoft.com/office/powerpoint/2010/main" val="1732682438"/>
      </p:ext>
    </p:extLst>
  </p:cSld>
  <p:clrMapOvr>
    <a:masterClrMapping/>
  </p:clrMapOvr>
  <p:transition spd="med">
    <p:pull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366954" y="360803"/>
            <a:ext cx="6359627" cy="486294"/>
          </a:xfrm>
        </p:spPr>
        <p:txBody>
          <a:bodyPr>
            <a:noAutofit/>
          </a:bodyPr>
          <a:lstStyle/>
          <a:p>
            <a:pPr>
              <a:defRPr/>
            </a:pPr>
            <a:r>
              <a:rPr lang="en-GB" sz="1400" noProof="0" dirty="0">
                <a:latin typeface="+mn-lt"/>
              </a:rPr>
              <a:t>Members of the Board serve the best interests of the AAE in line with the statutes, vision, mission and strategic objectives.</a:t>
            </a:r>
            <a:r>
              <a:rPr lang="en-GB" sz="1400" dirty="0">
                <a:latin typeface="+mn-lt"/>
              </a:rPr>
              <a:t> </a:t>
            </a:r>
            <a:r>
              <a:rPr lang="en-GB" sz="1400" noProof="0" dirty="0">
                <a:latin typeface="+mn-lt"/>
              </a:rPr>
              <a:t> </a:t>
            </a:r>
            <a:br>
              <a:rPr lang="en-GB" sz="1400" noProof="0" dirty="0">
                <a:latin typeface="+mn-lt"/>
              </a:rPr>
            </a:br>
            <a:r>
              <a:rPr lang="en-GB" sz="1400" noProof="0" dirty="0">
                <a:latin typeface="+mn-lt"/>
              </a:rPr>
              <a:t>The Board of Directors ensures the principle of subsidiarity.</a:t>
            </a:r>
            <a:endParaRPr lang="en-GB" sz="1400" dirty="0">
              <a:latin typeface="+mn-lt"/>
            </a:endParaRP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3</a:t>
            </a:fld>
            <a:endParaRPr lang="nl-NL" dirty="0"/>
          </a:p>
        </p:txBody>
      </p:sp>
      <p:pic>
        <p:nvPicPr>
          <p:cNvPr id="5" name="Picture 4">
            <a:extLst>
              <a:ext uri="{FF2B5EF4-FFF2-40B4-BE49-F238E27FC236}">
                <a16:creationId xmlns:a16="http://schemas.microsoft.com/office/drawing/2014/main" id="{D90C9609-AC4F-CE9A-7735-5EE111603ABF}"/>
              </a:ext>
            </a:extLst>
          </p:cNvPr>
          <p:cNvPicPr>
            <a:picLocks noChangeAspect="1"/>
          </p:cNvPicPr>
          <p:nvPr/>
        </p:nvPicPr>
        <p:blipFill>
          <a:blip r:embed="rId2"/>
          <a:srcRect/>
          <a:stretch/>
        </p:blipFill>
        <p:spPr>
          <a:xfrm>
            <a:off x="4443063" y="2205211"/>
            <a:ext cx="578681" cy="710608"/>
          </a:xfrm>
          <a:prstGeom prst="rect">
            <a:avLst/>
          </a:prstGeom>
        </p:spPr>
      </p:pic>
      <p:sp>
        <p:nvSpPr>
          <p:cNvPr id="8" name="TextBox 7">
            <a:extLst>
              <a:ext uri="{FF2B5EF4-FFF2-40B4-BE49-F238E27FC236}">
                <a16:creationId xmlns:a16="http://schemas.microsoft.com/office/drawing/2014/main" id="{86134B1F-A709-619F-EDC9-A13BFDB0340A}"/>
              </a:ext>
            </a:extLst>
          </p:cNvPr>
          <p:cNvSpPr txBox="1"/>
          <p:nvPr/>
        </p:nvSpPr>
        <p:spPr>
          <a:xfrm>
            <a:off x="5021090" y="2200233"/>
            <a:ext cx="2035581" cy="715586"/>
          </a:xfrm>
          <a:prstGeom prst="rect">
            <a:avLst/>
          </a:prstGeom>
          <a:solidFill>
            <a:schemeClr val="tx1">
              <a:lumMod val="50000"/>
              <a:lumOff val="50000"/>
            </a:schemeClr>
          </a:solidFill>
        </p:spPr>
        <p:txBody>
          <a:bodyPr wrap="square" lIns="67500" tIns="67500" rIns="67500" bIns="67500" rtlCol="0" anchor="ctr" anchorCtr="0">
            <a:noAutofit/>
          </a:bodyPr>
          <a:lstStyle/>
          <a:p>
            <a:pPr algn="ctr">
              <a:spcAft>
                <a:spcPts val="0"/>
              </a:spcAft>
            </a:pPr>
            <a:r>
              <a:rPr lang="en-US" sz="1800" b="1" dirty="0">
                <a:solidFill>
                  <a:schemeClr val="bg1"/>
                </a:solidFill>
                <a:latin typeface="Calibri Normaal"/>
              </a:rPr>
              <a:t>Board member</a:t>
            </a:r>
          </a:p>
          <a:p>
            <a:pPr algn="ctr">
              <a:spcAft>
                <a:spcPts val="0"/>
              </a:spcAft>
            </a:pPr>
            <a:r>
              <a:rPr lang="en-US" sz="1050" dirty="0">
                <a:solidFill>
                  <a:schemeClr val="bg1"/>
                </a:solidFill>
                <a:latin typeface="Calibri Normaal"/>
              </a:rPr>
              <a:t>Lourdes Afonso (Portugal)</a:t>
            </a:r>
            <a:endParaRPr lang="en-US" sz="1050" dirty="0">
              <a:solidFill>
                <a:schemeClr val="bg1"/>
              </a:solidFill>
            </a:endParaRPr>
          </a:p>
          <a:p>
            <a:pPr algn="ctr">
              <a:spcAft>
                <a:spcPts val="0"/>
              </a:spcAft>
            </a:pPr>
            <a:r>
              <a:rPr lang="en-US" sz="1050" i="1" dirty="0">
                <a:solidFill>
                  <a:schemeClr val="bg1"/>
                </a:solidFill>
                <a:latin typeface="Calibri Normaal"/>
              </a:rPr>
              <a:t>Elected October 2023 for 3 years</a:t>
            </a:r>
          </a:p>
        </p:txBody>
      </p:sp>
      <p:sp>
        <p:nvSpPr>
          <p:cNvPr id="9" name="TextBox 8">
            <a:extLst>
              <a:ext uri="{FF2B5EF4-FFF2-40B4-BE49-F238E27FC236}">
                <a16:creationId xmlns:a16="http://schemas.microsoft.com/office/drawing/2014/main" id="{38924DB2-1D7E-BA40-6B9F-490E8A7139C3}"/>
              </a:ext>
            </a:extLst>
          </p:cNvPr>
          <p:cNvSpPr txBox="1"/>
          <p:nvPr/>
        </p:nvSpPr>
        <p:spPr>
          <a:xfrm>
            <a:off x="2134035" y="3038837"/>
            <a:ext cx="2033111" cy="690317"/>
          </a:xfrm>
          <a:prstGeom prst="rect">
            <a:avLst/>
          </a:prstGeom>
          <a:solidFill>
            <a:schemeClr val="tx1">
              <a:lumMod val="50000"/>
              <a:lumOff val="50000"/>
            </a:schemeClr>
          </a:solidFill>
        </p:spPr>
        <p:txBody>
          <a:bodyPr wrap="square" lIns="67500" tIns="67500" rIns="67500" bIns="67500" rtlCol="0" anchor="ctr" anchorCtr="0">
            <a:noAutofit/>
          </a:bodyPr>
          <a:lstStyle/>
          <a:p>
            <a:pPr algn="ctr">
              <a:spcAft>
                <a:spcPts val="0"/>
              </a:spcAft>
            </a:pPr>
            <a:r>
              <a:rPr lang="en-US" sz="1800" b="1" dirty="0">
                <a:solidFill>
                  <a:schemeClr val="bg1"/>
                </a:solidFill>
                <a:latin typeface="Calibri Normaal"/>
              </a:rPr>
              <a:t>Board member</a:t>
            </a:r>
          </a:p>
          <a:p>
            <a:pPr algn="ctr">
              <a:spcAft>
                <a:spcPts val="0"/>
              </a:spcAft>
            </a:pPr>
            <a:r>
              <a:rPr lang="nl-NL" sz="1050" dirty="0">
                <a:solidFill>
                  <a:schemeClr val="bg1"/>
                </a:solidFill>
                <a:latin typeface="Calibri Normaal"/>
              </a:rPr>
              <a:t>Hartwig Sorger (Austria)</a:t>
            </a:r>
            <a:endParaRPr lang="en-US" sz="1050" dirty="0">
              <a:solidFill>
                <a:schemeClr val="bg1"/>
              </a:solidFill>
            </a:endParaRPr>
          </a:p>
          <a:p>
            <a:pPr algn="ctr">
              <a:spcAft>
                <a:spcPts val="0"/>
              </a:spcAft>
            </a:pPr>
            <a:r>
              <a:rPr lang="en-US" sz="1050" i="1" dirty="0">
                <a:solidFill>
                  <a:schemeClr val="bg1"/>
                </a:solidFill>
                <a:latin typeface="Calibri Normaal"/>
              </a:rPr>
              <a:t>Elected October 20</a:t>
            </a:r>
            <a:r>
              <a:rPr lang="lv-LV" sz="1050" i="1" dirty="0">
                <a:solidFill>
                  <a:schemeClr val="bg1"/>
                </a:solidFill>
                <a:latin typeface="Calibri Normaal"/>
              </a:rPr>
              <a:t>2</a:t>
            </a:r>
            <a:r>
              <a:rPr lang="nl-NL" sz="1050" i="1" dirty="0">
                <a:solidFill>
                  <a:schemeClr val="bg1"/>
                </a:solidFill>
                <a:latin typeface="Calibri Normaal"/>
              </a:rPr>
              <a:t>3</a:t>
            </a:r>
            <a:r>
              <a:rPr lang="en-US" sz="1050" i="1" dirty="0">
                <a:solidFill>
                  <a:schemeClr val="bg1"/>
                </a:solidFill>
                <a:latin typeface="Calibri Normaal"/>
              </a:rPr>
              <a:t> for 3 years</a:t>
            </a:r>
          </a:p>
        </p:txBody>
      </p:sp>
      <p:pic>
        <p:nvPicPr>
          <p:cNvPr id="10" name="Picture 9">
            <a:extLst>
              <a:ext uri="{FF2B5EF4-FFF2-40B4-BE49-F238E27FC236}">
                <a16:creationId xmlns:a16="http://schemas.microsoft.com/office/drawing/2014/main" id="{A2A83455-4601-C337-47E4-72E943734CC9}"/>
              </a:ext>
            </a:extLst>
          </p:cNvPr>
          <p:cNvPicPr>
            <a:picLocks noChangeAspect="1"/>
          </p:cNvPicPr>
          <p:nvPr/>
        </p:nvPicPr>
        <p:blipFill>
          <a:blip r:embed="rId3"/>
          <a:srcRect/>
          <a:stretch/>
        </p:blipFill>
        <p:spPr>
          <a:xfrm>
            <a:off x="1567795" y="3040331"/>
            <a:ext cx="573354" cy="688822"/>
          </a:xfrm>
          <a:prstGeom prst="rect">
            <a:avLst/>
          </a:prstGeom>
        </p:spPr>
      </p:pic>
      <p:sp>
        <p:nvSpPr>
          <p:cNvPr id="11" name="TextBox 10">
            <a:extLst>
              <a:ext uri="{FF2B5EF4-FFF2-40B4-BE49-F238E27FC236}">
                <a16:creationId xmlns:a16="http://schemas.microsoft.com/office/drawing/2014/main" id="{67524775-9C7B-04D3-9848-12FBAF01F929}"/>
              </a:ext>
            </a:extLst>
          </p:cNvPr>
          <p:cNvSpPr txBox="1"/>
          <p:nvPr/>
        </p:nvSpPr>
        <p:spPr>
          <a:xfrm>
            <a:off x="5028226" y="3863373"/>
            <a:ext cx="1992289" cy="703258"/>
          </a:xfrm>
          <a:prstGeom prst="rect">
            <a:avLst/>
          </a:prstGeom>
          <a:solidFill>
            <a:schemeClr val="tx1">
              <a:lumMod val="50000"/>
              <a:lumOff val="50000"/>
            </a:schemeClr>
          </a:solidFill>
        </p:spPr>
        <p:txBody>
          <a:bodyPr wrap="square" lIns="67500" tIns="67500" rIns="67500" bIns="67500" rtlCol="0" anchor="ctr" anchorCtr="0">
            <a:noAutofit/>
          </a:bodyPr>
          <a:lstStyle/>
          <a:p>
            <a:pPr algn="ctr">
              <a:spcAft>
                <a:spcPts val="0"/>
              </a:spcAft>
            </a:pPr>
            <a:r>
              <a:rPr lang="en-US" sz="1800" b="1" dirty="0">
                <a:solidFill>
                  <a:schemeClr val="bg1"/>
                </a:solidFill>
                <a:latin typeface="Calibri Normaal"/>
              </a:rPr>
              <a:t>Board member</a:t>
            </a:r>
          </a:p>
          <a:p>
            <a:pPr algn="ctr">
              <a:spcAft>
                <a:spcPts val="0"/>
              </a:spcAft>
            </a:pPr>
            <a:r>
              <a:rPr lang="en-GB" sz="1050" dirty="0">
                <a:solidFill>
                  <a:schemeClr val="bg1"/>
                </a:solidFill>
                <a:latin typeface="Calibri Normaal"/>
              </a:rPr>
              <a:t>Philippe Demol (Belgium</a:t>
            </a:r>
            <a:r>
              <a:rPr lang="en-US" sz="1050" dirty="0">
                <a:solidFill>
                  <a:schemeClr val="bg1"/>
                </a:solidFill>
                <a:latin typeface="Calibri Normaal"/>
              </a:rPr>
              <a:t>)</a:t>
            </a:r>
          </a:p>
          <a:p>
            <a:pPr algn="ctr">
              <a:spcAft>
                <a:spcPts val="0"/>
              </a:spcAft>
            </a:pPr>
            <a:r>
              <a:rPr lang="en-US" sz="1050" i="1" dirty="0">
                <a:solidFill>
                  <a:schemeClr val="bg1"/>
                </a:solidFill>
                <a:latin typeface="Calibri Normaal"/>
              </a:rPr>
              <a:t>Elected July 20</a:t>
            </a:r>
            <a:r>
              <a:rPr lang="lv-LV" sz="1050" i="1" dirty="0">
                <a:solidFill>
                  <a:schemeClr val="bg1"/>
                </a:solidFill>
                <a:latin typeface="Calibri Normaal"/>
              </a:rPr>
              <a:t>2</a:t>
            </a:r>
            <a:r>
              <a:rPr lang="nl-NL" sz="1050" i="1" dirty="0">
                <a:solidFill>
                  <a:schemeClr val="bg1"/>
                </a:solidFill>
                <a:latin typeface="Calibri Normaal"/>
              </a:rPr>
              <a:t>4 until GA 2027</a:t>
            </a:r>
            <a:endParaRPr lang="en-US" sz="1050" i="1" dirty="0">
              <a:solidFill>
                <a:schemeClr val="bg1"/>
              </a:solidFill>
              <a:latin typeface="Calibri Normaal"/>
            </a:endParaRPr>
          </a:p>
        </p:txBody>
      </p:sp>
      <p:pic>
        <p:nvPicPr>
          <p:cNvPr id="12" name="Picture 11">
            <a:extLst>
              <a:ext uri="{FF2B5EF4-FFF2-40B4-BE49-F238E27FC236}">
                <a16:creationId xmlns:a16="http://schemas.microsoft.com/office/drawing/2014/main" id="{5DBF1EC8-7409-E0FA-A11F-BECFDCC843E8}"/>
              </a:ext>
            </a:extLst>
          </p:cNvPr>
          <p:cNvPicPr>
            <a:picLocks noChangeAspect="1"/>
          </p:cNvPicPr>
          <p:nvPr/>
        </p:nvPicPr>
        <p:blipFill>
          <a:blip r:embed="rId4"/>
          <a:stretch>
            <a:fillRect/>
          </a:stretch>
        </p:blipFill>
        <p:spPr>
          <a:xfrm>
            <a:off x="6263753" y="1154313"/>
            <a:ext cx="759053" cy="959390"/>
          </a:xfrm>
          <a:prstGeom prst="rect">
            <a:avLst/>
          </a:prstGeom>
        </p:spPr>
      </p:pic>
      <p:sp>
        <p:nvSpPr>
          <p:cNvPr id="13" name="TextBox 12">
            <a:extLst>
              <a:ext uri="{FF2B5EF4-FFF2-40B4-BE49-F238E27FC236}">
                <a16:creationId xmlns:a16="http://schemas.microsoft.com/office/drawing/2014/main" id="{24B9DDD0-E6FD-9FE6-8C9F-E96FD1E1FCEA}"/>
              </a:ext>
            </a:extLst>
          </p:cNvPr>
          <p:cNvSpPr txBox="1"/>
          <p:nvPr/>
        </p:nvSpPr>
        <p:spPr>
          <a:xfrm>
            <a:off x="2137621" y="2217338"/>
            <a:ext cx="2035187" cy="714810"/>
          </a:xfrm>
          <a:prstGeom prst="rect">
            <a:avLst/>
          </a:prstGeom>
          <a:solidFill>
            <a:schemeClr val="tx1">
              <a:lumMod val="50000"/>
              <a:lumOff val="50000"/>
            </a:schemeClr>
          </a:solidFill>
        </p:spPr>
        <p:txBody>
          <a:bodyPr wrap="square" lIns="67500" tIns="67500" rIns="67500" bIns="67500" rtlCol="0" anchor="ctr" anchorCtr="0">
            <a:noAutofit/>
          </a:bodyPr>
          <a:lstStyle/>
          <a:p>
            <a:pPr algn="ctr">
              <a:spcAft>
                <a:spcPts val="0"/>
              </a:spcAft>
            </a:pPr>
            <a:r>
              <a:rPr lang="en-US" sz="1800" b="1" dirty="0">
                <a:solidFill>
                  <a:schemeClr val="bg1"/>
                </a:solidFill>
                <a:latin typeface="Calibri Normaal"/>
              </a:rPr>
              <a:t>Board member</a:t>
            </a:r>
          </a:p>
          <a:p>
            <a:pPr algn="ctr">
              <a:spcAft>
                <a:spcPts val="0"/>
              </a:spcAft>
            </a:pPr>
            <a:r>
              <a:rPr lang="en-US" sz="975" dirty="0">
                <a:solidFill>
                  <a:schemeClr val="bg1"/>
                </a:solidFill>
                <a:latin typeface="Calibri Normaal"/>
              </a:rPr>
              <a:t>Frank Schiller (Germany)</a:t>
            </a:r>
          </a:p>
          <a:p>
            <a:pPr algn="ctr">
              <a:spcAft>
                <a:spcPts val="0"/>
              </a:spcAft>
            </a:pPr>
            <a:r>
              <a:rPr lang="en-US" sz="1050" i="1" dirty="0">
                <a:solidFill>
                  <a:schemeClr val="bg1"/>
                </a:solidFill>
                <a:latin typeface="Calibri Normaal"/>
              </a:rPr>
              <a:t>Elected October 2022 for 3 years</a:t>
            </a:r>
          </a:p>
        </p:txBody>
      </p:sp>
      <p:sp>
        <p:nvSpPr>
          <p:cNvPr id="14" name="TextBox 13">
            <a:extLst>
              <a:ext uri="{FF2B5EF4-FFF2-40B4-BE49-F238E27FC236}">
                <a16:creationId xmlns:a16="http://schemas.microsoft.com/office/drawing/2014/main" id="{019A0BB9-3A01-5441-BF86-BF466F8362E5}"/>
              </a:ext>
            </a:extLst>
          </p:cNvPr>
          <p:cNvSpPr txBox="1"/>
          <p:nvPr/>
        </p:nvSpPr>
        <p:spPr>
          <a:xfrm>
            <a:off x="5035889" y="3036231"/>
            <a:ext cx="2017283" cy="703258"/>
          </a:xfrm>
          <a:prstGeom prst="rect">
            <a:avLst/>
          </a:prstGeom>
          <a:solidFill>
            <a:schemeClr val="tx1">
              <a:lumMod val="50000"/>
              <a:lumOff val="50000"/>
            </a:schemeClr>
          </a:solidFill>
        </p:spPr>
        <p:txBody>
          <a:bodyPr wrap="square" lIns="67500" tIns="67500" rIns="67500" bIns="67500" rtlCol="0" anchor="ctr" anchorCtr="0">
            <a:noAutofit/>
          </a:bodyPr>
          <a:lstStyle/>
          <a:p>
            <a:pPr algn="ctr">
              <a:spcAft>
                <a:spcPts val="0"/>
              </a:spcAft>
            </a:pPr>
            <a:r>
              <a:rPr lang="en-US" sz="1800" b="1" dirty="0">
                <a:solidFill>
                  <a:schemeClr val="bg1"/>
                </a:solidFill>
                <a:latin typeface="Calibri Normaal"/>
              </a:rPr>
              <a:t>Board member</a:t>
            </a:r>
          </a:p>
          <a:p>
            <a:pPr algn="ctr">
              <a:spcAft>
                <a:spcPts val="0"/>
              </a:spcAft>
            </a:pPr>
            <a:r>
              <a:rPr lang="nl-NL" sz="1050" dirty="0">
                <a:solidFill>
                  <a:schemeClr val="bg1"/>
                </a:solidFill>
                <a:latin typeface="Calibri Normaal"/>
              </a:rPr>
              <a:t>Malcolm Kemp (UK)</a:t>
            </a:r>
            <a:endParaRPr lang="lv-LV" sz="1050" dirty="0">
              <a:solidFill>
                <a:schemeClr val="bg1"/>
              </a:solidFill>
            </a:endParaRPr>
          </a:p>
          <a:p>
            <a:pPr algn="ctr">
              <a:spcAft>
                <a:spcPts val="0"/>
              </a:spcAft>
            </a:pPr>
            <a:r>
              <a:rPr lang="en-US" sz="1050" i="1" dirty="0">
                <a:solidFill>
                  <a:schemeClr val="bg1"/>
                </a:solidFill>
                <a:latin typeface="Calibri Normaal"/>
              </a:rPr>
              <a:t>Elected October 20</a:t>
            </a:r>
            <a:r>
              <a:rPr lang="lv-LV" sz="1050" i="1" dirty="0">
                <a:solidFill>
                  <a:schemeClr val="bg1"/>
                </a:solidFill>
                <a:latin typeface="Calibri Normaal"/>
              </a:rPr>
              <a:t>2</a:t>
            </a:r>
            <a:r>
              <a:rPr lang="nl-NL" sz="1050" i="1" dirty="0">
                <a:solidFill>
                  <a:schemeClr val="bg1"/>
                </a:solidFill>
                <a:latin typeface="Calibri Normaal"/>
              </a:rPr>
              <a:t>3</a:t>
            </a:r>
            <a:r>
              <a:rPr lang="en-US" sz="1050" i="1" dirty="0">
                <a:solidFill>
                  <a:schemeClr val="bg1"/>
                </a:solidFill>
                <a:latin typeface="Calibri Normaal"/>
              </a:rPr>
              <a:t> for 2 years</a:t>
            </a:r>
          </a:p>
        </p:txBody>
      </p:sp>
      <p:sp>
        <p:nvSpPr>
          <p:cNvPr id="15" name="TextBox 14">
            <a:extLst>
              <a:ext uri="{FF2B5EF4-FFF2-40B4-BE49-F238E27FC236}">
                <a16:creationId xmlns:a16="http://schemas.microsoft.com/office/drawing/2014/main" id="{167691BA-AA42-F1B0-8D7C-A300F21654DC}"/>
              </a:ext>
            </a:extLst>
          </p:cNvPr>
          <p:cNvSpPr txBox="1"/>
          <p:nvPr/>
        </p:nvSpPr>
        <p:spPr>
          <a:xfrm>
            <a:off x="2139317" y="3863374"/>
            <a:ext cx="2044158" cy="698482"/>
          </a:xfrm>
          <a:prstGeom prst="rect">
            <a:avLst/>
          </a:prstGeom>
          <a:solidFill>
            <a:schemeClr val="tx1">
              <a:lumMod val="50000"/>
              <a:lumOff val="50000"/>
            </a:schemeClr>
          </a:solidFill>
        </p:spPr>
        <p:txBody>
          <a:bodyPr wrap="square" lIns="67500" tIns="67500" rIns="67500" bIns="67500" rtlCol="0" anchor="ctr" anchorCtr="0">
            <a:noAutofit/>
          </a:bodyPr>
          <a:lstStyle/>
          <a:p>
            <a:pPr algn="ctr">
              <a:spcAft>
                <a:spcPts val="0"/>
              </a:spcAft>
            </a:pPr>
            <a:r>
              <a:rPr lang="en-US" sz="1800" b="1" dirty="0">
                <a:solidFill>
                  <a:schemeClr val="bg1"/>
                </a:solidFill>
                <a:latin typeface="Calibri Normaal"/>
              </a:rPr>
              <a:t>Board member</a:t>
            </a:r>
          </a:p>
          <a:p>
            <a:pPr algn="ctr">
              <a:spcAft>
                <a:spcPts val="0"/>
              </a:spcAft>
            </a:pPr>
            <a:r>
              <a:rPr lang="nl-NL" sz="1050" dirty="0">
                <a:solidFill>
                  <a:schemeClr val="bg1"/>
                </a:solidFill>
                <a:latin typeface="Calibri Normaal"/>
              </a:rPr>
              <a:t>Jette Lunding Sandqvist (Denmark)</a:t>
            </a:r>
            <a:endParaRPr lang="en-US" sz="1050" dirty="0">
              <a:solidFill>
                <a:schemeClr val="bg1"/>
              </a:solidFill>
              <a:latin typeface="Calibri Normaal"/>
            </a:endParaRPr>
          </a:p>
          <a:p>
            <a:pPr algn="ctr">
              <a:spcAft>
                <a:spcPts val="0"/>
              </a:spcAft>
            </a:pPr>
            <a:r>
              <a:rPr lang="nl-NL" sz="1050" i="1" dirty="0">
                <a:solidFill>
                  <a:schemeClr val="bg1"/>
                </a:solidFill>
                <a:latin typeface="Calibri Normaal"/>
              </a:rPr>
              <a:t>Elected Jan 2023 until GA 2024</a:t>
            </a:r>
            <a:endParaRPr lang="en-US" sz="1050" i="1" dirty="0">
              <a:solidFill>
                <a:schemeClr val="bg1"/>
              </a:solidFill>
              <a:latin typeface="Calibri Normaal"/>
            </a:endParaRPr>
          </a:p>
        </p:txBody>
      </p:sp>
      <p:pic>
        <p:nvPicPr>
          <p:cNvPr id="16" name="Picture 15">
            <a:extLst>
              <a:ext uri="{FF2B5EF4-FFF2-40B4-BE49-F238E27FC236}">
                <a16:creationId xmlns:a16="http://schemas.microsoft.com/office/drawing/2014/main" id="{B4027B73-142C-A4C7-9ECA-72DD51FA8A77}"/>
              </a:ext>
            </a:extLst>
          </p:cNvPr>
          <p:cNvPicPr>
            <a:picLocks noChangeAspect="1"/>
          </p:cNvPicPr>
          <p:nvPr/>
        </p:nvPicPr>
        <p:blipFill>
          <a:blip r:embed="rId5"/>
          <a:srcRect/>
          <a:stretch/>
        </p:blipFill>
        <p:spPr>
          <a:xfrm>
            <a:off x="1570602" y="2217051"/>
            <a:ext cx="563361" cy="709251"/>
          </a:xfrm>
          <a:prstGeom prst="rect">
            <a:avLst/>
          </a:prstGeom>
        </p:spPr>
      </p:pic>
      <p:pic>
        <p:nvPicPr>
          <p:cNvPr id="17" name="Picture 16">
            <a:extLst>
              <a:ext uri="{FF2B5EF4-FFF2-40B4-BE49-F238E27FC236}">
                <a16:creationId xmlns:a16="http://schemas.microsoft.com/office/drawing/2014/main" id="{EEFEF0C3-D86E-713C-0B3D-08939CFA6240}"/>
              </a:ext>
            </a:extLst>
          </p:cNvPr>
          <p:cNvPicPr>
            <a:picLocks noChangeAspect="1"/>
          </p:cNvPicPr>
          <p:nvPr/>
        </p:nvPicPr>
        <p:blipFill>
          <a:blip r:embed="rId6"/>
          <a:srcRect/>
          <a:stretch/>
        </p:blipFill>
        <p:spPr>
          <a:xfrm>
            <a:off x="4477889" y="3036232"/>
            <a:ext cx="567355" cy="703259"/>
          </a:xfrm>
          <a:prstGeom prst="rect">
            <a:avLst/>
          </a:prstGeom>
        </p:spPr>
      </p:pic>
      <p:sp>
        <p:nvSpPr>
          <p:cNvPr id="18" name="TextBox 17">
            <a:extLst>
              <a:ext uri="{FF2B5EF4-FFF2-40B4-BE49-F238E27FC236}">
                <a16:creationId xmlns:a16="http://schemas.microsoft.com/office/drawing/2014/main" id="{28708136-D4E2-837B-6B51-75FCB5BA6C43}"/>
              </a:ext>
            </a:extLst>
          </p:cNvPr>
          <p:cNvSpPr txBox="1"/>
          <p:nvPr/>
        </p:nvSpPr>
        <p:spPr>
          <a:xfrm>
            <a:off x="1178717" y="1157354"/>
            <a:ext cx="2027679" cy="951244"/>
          </a:xfrm>
          <a:prstGeom prst="rect">
            <a:avLst/>
          </a:prstGeom>
          <a:solidFill>
            <a:schemeClr val="accent1"/>
          </a:solidFill>
        </p:spPr>
        <p:txBody>
          <a:bodyPr wrap="square" lIns="67500" tIns="67500" rIns="67500" bIns="67500" rtlCol="0" anchor="ctr" anchorCtr="0">
            <a:noAutofit/>
          </a:bodyPr>
          <a:lstStyle/>
          <a:p>
            <a:pPr algn="ctr">
              <a:spcAft>
                <a:spcPts val="0"/>
              </a:spcAft>
            </a:pPr>
            <a:r>
              <a:rPr lang="en-US" sz="1400" b="1" dirty="0">
                <a:solidFill>
                  <a:schemeClr val="bg1"/>
                </a:solidFill>
                <a:latin typeface="Calibri Normaal"/>
              </a:rPr>
              <a:t>Immediate Past Chairperson</a:t>
            </a:r>
          </a:p>
          <a:p>
            <a:pPr algn="ctr">
              <a:spcAft>
                <a:spcPts val="0"/>
              </a:spcAft>
            </a:pPr>
            <a:r>
              <a:rPr lang="en-GB" sz="1050" dirty="0">
                <a:solidFill>
                  <a:schemeClr val="bg1"/>
                </a:solidFill>
                <a:latin typeface="Calibri Normaal"/>
                <a:ea typeface="ＭＳ Ｐゴシック"/>
              </a:rPr>
              <a:t>Lutz Wilhelmy (Switzerland</a:t>
            </a:r>
            <a:r>
              <a:rPr lang="en-US" sz="1050" dirty="0">
                <a:solidFill>
                  <a:schemeClr val="bg1"/>
                </a:solidFill>
                <a:latin typeface="Calibri Normaal"/>
                <a:ea typeface="ＭＳ Ｐゴシック"/>
              </a:rPr>
              <a:t>) </a:t>
            </a:r>
          </a:p>
          <a:p>
            <a:pPr algn="ctr">
              <a:spcAft>
                <a:spcPts val="0"/>
              </a:spcAft>
            </a:pPr>
            <a:r>
              <a:rPr lang="en-US" sz="1050" i="1" dirty="0">
                <a:solidFill>
                  <a:schemeClr val="bg1"/>
                </a:solidFill>
                <a:latin typeface="Calibri Normaal"/>
                <a:ea typeface="ＭＳ Ｐゴシック"/>
              </a:rPr>
              <a:t>Elected July 2024 </a:t>
            </a:r>
            <a:br>
              <a:rPr lang="en-US" sz="1050" i="1" dirty="0">
                <a:latin typeface="Calibri Normaal"/>
              </a:rPr>
            </a:br>
            <a:r>
              <a:rPr lang="en-US" sz="1050" i="1" dirty="0">
                <a:solidFill>
                  <a:schemeClr val="bg1"/>
                </a:solidFill>
                <a:latin typeface="Calibri Normaal"/>
                <a:ea typeface="ＭＳ Ｐゴシック"/>
              </a:rPr>
              <a:t>until GA 2025</a:t>
            </a:r>
            <a:endParaRPr lang="en-US" sz="1050" dirty="0">
              <a:solidFill>
                <a:schemeClr val="bg1"/>
              </a:solidFill>
              <a:latin typeface="Calibri Normaal"/>
              <a:ea typeface="ＭＳ Ｐゴシック"/>
            </a:endParaRPr>
          </a:p>
        </p:txBody>
      </p:sp>
      <p:sp>
        <p:nvSpPr>
          <p:cNvPr id="19" name="TextBox 18">
            <a:extLst>
              <a:ext uri="{FF2B5EF4-FFF2-40B4-BE49-F238E27FC236}">
                <a16:creationId xmlns:a16="http://schemas.microsoft.com/office/drawing/2014/main" id="{A7195C09-71F9-433F-867C-6F6DA64569B8}"/>
              </a:ext>
            </a:extLst>
          </p:cNvPr>
          <p:cNvSpPr txBox="1"/>
          <p:nvPr/>
        </p:nvSpPr>
        <p:spPr>
          <a:xfrm>
            <a:off x="4167736" y="1143732"/>
            <a:ext cx="1995025" cy="960160"/>
          </a:xfrm>
          <a:prstGeom prst="rect">
            <a:avLst/>
          </a:prstGeom>
          <a:solidFill>
            <a:schemeClr val="accent1"/>
          </a:solidFill>
        </p:spPr>
        <p:txBody>
          <a:bodyPr wrap="square" lIns="67500" tIns="67500" rIns="67500" bIns="67500" rtlCol="0" anchor="ctr" anchorCtr="0">
            <a:noAutofit/>
          </a:bodyPr>
          <a:lstStyle/>
          <a:p>
            <a:pPr algn="ctr">
              <a:spcAft>
                <a:spcPts val="0"/>
              </a:spcAft>
            </a:pPr>
            <a:r>
              <a:rPr lang="nl-NL" sz="1800" b="1" dirty="0">
                <a:solidFill>
                  <a:schemeClr val="bg1"/>
                </a:solidFill>
                <a:latin typeface="Calibri Normaal"/>
              </a:rPr>
              <a:t>C</a:t>
            </a:r>
            <a:r>
              <a:rPr lang="lv-LV" sz="1800" b="1" dirty="0">
                <a:solidFill>
                  <a:schemeClr val="bg1"/>
                </a:solidFill>
                <a:latin typeface="Calibri Normaal"/>
              </a:rPr>
              <a:t>h</a:t>
            </a:r>
            <a:r>
              <a:rPr lang="en-US" sz="1800" b="1" dirty="0">
                <a:solidFill>
                  <a:schemeClr val="bg1"/>
                </a:solidFill>
                <a:latin typeface="Calibri Normaal"/>
              </a:rPr>
              <a:t>airperson</a:t>
            </a:r>
          </a:p>
          <a:p>
            <a:pPr algn="ctr">
              <a:spcAft>
                <a:spcPts val="0"/>
              </a:spcAft>
            </a:pPr>
            <a:r>
              <a:rPr lang="lv-LV" sz="1050" dirty="0">
                <a:solidFill>
                  <a:schemeClr val="bg1"/>
                </a:solidFill>
                <a:latin typeface="Calibri Normaal"/>
              </a:rPr>
              <a:t>Inga Helmane </a:t>
            </a:r>
            <a:r>
              <a:rPr lang="en-US" sz="1050" dirty="0">
                <a:solidFill>
                  <a:schemeClr val="bg1"/>
                </a:solidFill>
                <a:latin typeface="Calibri Normaal"/>
              </a:rPr>
              <a:t>(</a:t>
            </a:r>
            <a:r>
              <a:rPr lang="lv-LV" sz="1050" dirty="0">
                <a:solidFill>
                  <a:schemeClr val="bg1"/>
                </a:solidFill>
                <a:latin typeface="Calibri Normaal"/>
              </a:rPr>
              <a:t>Latvia</a:t>
            </a:r>
            <a:r>
              <a:rPr lang="en-US" sz="1050" dirty="0">
                <a:solidFill>
                  <a:schemeClr val="bg1"/>
                </a:solidFill>
                <a:latin typeface="Calibri Normaal"/>
              </a:rPr>
              <a:t>)</a:t>
            </a:r>
            <a:endParaRPr lang="en-GB" sz="1050" dirty="0">
              <a:solidFill>
                <a:schemeClr val="bg1"/>
              </a:solidFill>
              <a:latin typeface="Calibri Normaal"/>
            </a:endParaRPr>
          </a:p>
          <a:p>
            <a:pPr algn="ctr">
              <a:spcAft>
                <a:spcPts val="0"/>
              </a:spcAft>
            </a:pPr>
            <a:r>
              <a:rPr lang="en-GB" sz="1050" i="1" dirty="0">
                <a:solidFill>
                  <a:schemeClr val="bg1"/>
                </a:solidFill>
                <a:latin typeface="Calibri Normaal"/>
              </a:rPr>
              <a:t>Elected July 2024 </a:t>
            </a:r>
          </a:p>
          <a:p>
            <a:pPr algn="ctr">
              <a:spcAft>
                <a:spcPts val="0"/>
              </a:spcAft>
            </a:pPr>
            <a:r>
              <a:rPr lang="en-GB" sz="1050" i="1" dirty="0">
                <a:solidFill>
                  <a:schemeClr val="bg1"/>
                </a:solidFill>
                <a:latin typeface="Calibri Normaal"/>
              </a:rPr>
              <a:t>until GA 2025</a:t>
            </a:r>
          </a:p>
        </p:txBody>
      </p:sp>
      <p:sp>
        <p:nvSpPr>
          <p:cNvPr id="20" name="TextBox 19">
            <a:extLst>
              <a:ext uri="{FF2B5EF4-FFF2-40B4-BE49-F238E27FC236}">
                <a16:creationId xmlns:a16="http://schemas.microsoft.com/office/drawing/2014/main" id="{86291AB9-5CC6-4A3B-BD6D-453E03B1CF50}"/>
              </a:ext>
            </a:extLst>
          </p:cNvPr>
          <p:cNvSpPr txBox="1"/>
          <p:nvPr/>
        </p:nvSpPr>
        <p:spPr>
          <a:xfrm>
            <a:off x="7028245" y="1157356"/>
            <a:ext cx="1935997" cy="959390"/>
          </a:xfrm>
          <a:prstGeom prst="rect">
            <a:avLst/>
          </a:prstGeom>
          <a:solidFill>
            <a:schemeClr val="accent1"/>
          </a:solidFill>
        </p:spPr>
        <p:txBody>
          <a:bodyPr wrap="square" lIns="0" tIns="0" rIns="0" bIns="0" rtlCol="0" anchor="ctr" anchorCtr="0">
            <a:noAutofit/>
          </a:bodyPr>
          <a:lstStyle/>
          <a:p>
            <a:pPr algn="ctr">
              <a:spcAft>
                <a:spcPts val="0"/>
              </a:spcAft>
            </a:pPr>
            <a:r>
              <a:rPr lang="en-US" sz="1500" b="1" dirty="0">
                <a:solidFill>
                  <a:schemeClr val="bg1"/>
                </a:solidFill>
                <a:latin typeface="Calibri Normaal"/>
              </a:rPr>
              <a:t>Vice-Chairperson</a:t>
            </a:r>
          </a:p>
          <a:p>
            <a:pPr algn="ctr">
              <a:spcAft>
                <a:spcPts val="0"/>
              </a:spcAft>
            </a:pPr>
            <a:r>
              <a:rPr lang="en-GB" sz="1050" dirty="0">
                <a:solidFill>
                  <a:schemeClr val="bg1"/>
                </a:solidFill>
                <a:latin typeface="Calibri Normaal"/>
              </a:rPr>
              <a:t>Matthias Pillaudin (France</a:t>
            </a:r>
            <a:r>
              <a:rPr lang="en-US" sz="1050" dirty="0">
                <a:solidFill>
                  <a:schemeClr val="bg1"/>
                </a:solidFill>
                <a:latin typeface="Calibri Normaal"/>
              </a:rPr>
              <a:t>)</a:t>
            </a:r>
          </a:p>
          <a:p>
            <a:pPr algn="ctr">
              <a:spcAft>
                <a:spcPts val="0"/>
              </a:spcAft>
            </a:pPr>
            <a:r>
              <a:rPr lang="en-US" sz="1050" i="1" dirty="0">
                <a:solidFill>
                  <a:schemeClr val="bg1"/>
                </a:solidFill>
                <a:latin typeface="Calibri Normaal"/>
              </a:rPr>
              <a:t>Elected July 2024</a:t>
            </a:r>
            <a:r>
              <a:rPr lang="nl-NL" sz="1050" i="1" dirty="0">
                <a:solidFill>
                  <a:schemeClr val="bg1"/>
                </a:solidFill>
                <a:latin typeface="Calibri Normaal"/>
              </a:rPr>
              <a:t> </a:t>
            </a:r>
            <a:br>
              <a:rPr lang="nl-NL" sz="1050" i="1" dirty="0">
                <a:solidFill>
                  <a:schemeClr val="bg1"/>
                </a:solidFill>
                <a:latin typeface="Calibri Normaal"/>
              </a:rPr>
            </a:br>
            <a:r>
              <a:rPr lang="nl-NL" sz="1050" i="1" dirty="0">
                <a:solidFill>
                  <a:schemeClr val="bg1"/>
                </a:solidFill>
                <a:latin typeface="Calibri Normaal"/>
              </a:rPr>
              <a:t>until GA 2025</a:t>
            </a:r>
            <a:endParaRPr lang="en-US" sz="1050" i="1" dirty="0">
              <a:solidFill>
                <a:schemeClr val="bg1"/>
              </a:solidFill>
              <a:latin typeface="Calibri Normaal"/>
            </a:endParaRPr>
          </a:p>
        </p:txBody>
      </p:sp>
      <p:pic>
        <p:nvPicPr>
          <p:cNvPr id="21" name="Picture 20">
            <a:extLst>
              <a:ext uri="{FF2B5EF4-FFF2-40B4-BE49-F238E27FC236}">
                <a16:creationId xmlns:a16="http://schemas.microsoft.com/office/drawing/2014/main" id="{02A28822-A5D0-CBE5-67D1-24D419000615}"/>
              </a:ext>
            </a:extLst>
          </p:cNvPr>
          <p:cNvPicPr>
            <a:picLocks noChangeAspect="1"/>
          </p:cNvPicPr>
          <p:nvPr/>
        </p:nvPicPr>
        <p:blipFill>
          <a:blip r:embed="rId7"/>
          <a:srcRect/>
          <a:stretch/>
        </p:blipFill>
        <p:spPr>
          <a:xfrm>
            <a:off x="1573723" y="3863372"/>
            <a:ext cx="573103" cy="700559"/>
          </a:xfrm>
          <a:prstGeom prst="rect">
            <a:avLst/>
          </a:prstGeom>
        </p:spPr>
      </p:pic>
      <p:pic>
        <p:nvPicPr>
          <p:cNvPr id="22" name="Picture 21">
            <a:extLst>
              <a:ext uri="{FF2B5EF4-FFF2-40B4-BE49-F238E27FC236}">
                <a16:creationId xmlns:a16="http://schemas.microsoft.com/office/drawing/2014/main" id="{47871347-20F5-081D-4E48-DF246DC07950}"/>
              </a:ext>
            </a:extLst>
          </p:cNvPr>
          <p:cNvPicPr>
            <a:picLocks noChangeAspect="1"/>
          </p:cNvPicPr>
          <p:nvPr/>
        </p:nvPicPr>
        <p:blipFill>
          <a:blip r:embed="rId8"/>
          <a:stretch>
            <a:fillRect/>
          </a:stretch>
        </p:blipFill>
        <p:spPr>
          <a:xfrm>
            <a:off x="366954" y="1154311"/>
            <a:ext cx="810705" cy="942043"/>
          </a:xfrm>
          <a:prstGeom prst="rect">
            <a:avLst/>
          </a:prstGeom>
        </p:spPr>
      </p:pic>
      <p:pic>
        <p:nvPicPr>
          <p:cNvPr id="23" name="Picture 22">
            <a:extLst>
              <a:ext uri="{FF2B5EF4-FFF2-40B4-BE49-F238E27FC236}">
                <a16:creationId xmlns:a16="http://schemas.microsoft.com/office/drawing/2014/main" id="{9FF206A9-B019-6BC7-5955-901E0034A583}"/>
              </a:ext>
            </a:extLst>
          </p:cNvPr>
          <p:cNvPicPr>
            <a:picLocks noChangeAspect="1"/>
          </p:cNvPicPr>
          <p:nvPr/>
        </p:nvPicPr>
        <p:blipFill>
          <a:blip r:embed="rId9"/>
          <a:srcRect/>
          <a:stretch/>
        </p:blipFill>
        <p:spPr>
          <a:xfrm>
            <a:off x="3353726" y="1148623"/>
            <a:ext cx="821026" cy="968138"/>
          </a:xfrm>
          <a:prstGeom prst="rect">
            <a:avLst/>
          </a:prstGeom>
        </p:spPr>
      </p:pic>
      <p:pic>
        <p:nvPicPr>
          <p:cNvPr id="24" name="Picture 23">
            <a:extLst>
              <a:ext uri="{FF2B5EF4-FFF2-40B4-BE49-F238E27FC236}">
                <a16:creationId xmlns:a16="http://schemas.microsoft.com/office/drawing/2014/main" id="{425962E7-06DD-0E82-AF0D-CE2BF7A9F2B9}"/>
              </a:ext>
            </a:extLst>
          </p:cNvPr>
          <p:cNvPicPr>
            <a:picLocks noChangeAspect="1"/>
          </p:cNvPicPr>
          <p:nvPr/>
        </p:nvPicPr>
        <p:blipFill>
          <a:blip r:embed="rId10"/>
          <a:srcRect/>
          <a:stretch/>
        </p:blipFill>
        <p:spPr>
          <a:xfrm>
            <a:off x="4497768" y="3863374"/>
            <a:ext cx="531761" cy="703258"/>
          </a:xfrm>
          <a:prstGeom prst="rect">
            <a:avLst/>
          </a:prstGeom>
        </p:spPr>
      </p:pic>
      <p:sp>
        <p:nvSpPr>
          <p:cNvPr id="4" name="TextBox 3">
            <a:extLst>
              <a:ext uri="{FF2B5EF4-FFF2-40B4-BE49-F238E27FC236}">
                <a16:creationId xmlns:a16="http://schemas.microsoft.com/office/drawing/2014/main" id="{22171232-BF6F-5986-27D6-241F1F6952DC}"/>
              </a:ext>
            </a:extLst>
          </p:cNvPr>
          <p:cNvSpPr txBox="1"/>
          <p:nvPr/>
        </p:nvSpPr>
        <p:spPr>
          <a:xfrm>
            <a:off x="5167994" y="4384220"/>
            <a:ext cx="3780064"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GB" sz="1000" i="1" dirty="0">
                <a:latin typeface="Arial"/>
                <a:ea typeface="ＭＳ Ｐゴシック"/>
              </a:rPr>
              <a:t>For more details refer to:</a:t>
            </a:r>
            <a:endParaRPr lang="en-GB" sz="1000" i="1" dirty="0">
              <a:latin typeface="Arial"/>
              <a:ea typeface="ＭＳ Ｐゴシック"/>
              <a:cs typeface="Arial"/>
            </a:endParaRPr>
          </a:p>
          <a:p>
            <a:pPr algn="r"/>
            <a:r>
              <a:rPr lang="en-GB" sz="1000" i="1" dirty="0">
                <a:latin typeface="Arial"/>
                <a:ea typeface="ＭＳ Ｐゴシック"/>
                <a:cs typeface="Arial"/>
              </a:rPr>
              <a:t>Appendix 1: AAE Board of directors (timing)</a:t>
            </a:r>
          </a:p>
          <a:p>
            <a:pPr algn="r"/>
            <a:r>
              <a:rPr lang="en-GB" sz="1000" i="1" dirty="0">
                <a:latin typeface="Arial"/>
                <a:ea typeface="ＭＳ Ｐゴシック"/>
                <a:cs typeface="Arial"/>
              </a:rPr>
              <a:t>Appendix 2: Board liaisons to Member Associations</a:t>
            </a:r>
            <a:endParaRPr lang="en-GB" sz="1000" i="1" dirty="0">
              <a:latin typeface="Arial"/>
              <a:cs typeface="Arial"/>
            </a:endParaRPr>
          </a:p>
        </p:txBody>
      </p:sp>
    </p:spTree>
    <p:extLst>
      <p:ext uri="{BB962C8B-B14F-4D97-AF65-F5344CB8AC3E}">
        <p14:creationId xmlns:p14="http://schemas.microsoft.com/office/powerpoint/2010/main" val="318171653"/>
      </p:ext>
    </p:extLst>
  </p:cSld>
  <p:clrMapOvr>
    <a:masterClrMapping/>
  </p:clrMapOvr>
  <p:transition spd="med">
    <p:pull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28B96E0-3E45-99EF-EFBA-CAF8F7C98652}"/>
              </a:ext>
            </a:extLst>
          </p:cNvPr>
          <p:cNvSpPr>
            <a:spLocks noGrp="1"/>
          </p:cNvSpPr>
          <p:nvPr>
            <p:ph type="sldNum" sz="quarter" idx="10"/>
          </p:nvPr>
        </p:nvSpPr>
        <p:spPr>
          <a:xfrm>
            <a:off x="6717846" y="4935328"/>
            <a:ext cx="1763305" cy="194126"/>
          </a:xfrm>
        </p:spPr>
        <p:txBody>
          <a:bodyPr anchor="ctr">
            <a:normAutofit/>
          </a:bodyPr>
          <a:lstStyle/>
          <a:p>
            <a:pPr>
              <a:lnSpc>
                <a:spcPct val="90000"/>
              </a:lnSpc>
              <a:spcAft>
                <a:spcPts val="600"/>
              </a:spcAft>
            </a:pPr>
            <a:fld id="{306CB06F-8D94-B64C-AC66-62AFBAF0736E}" type="slidenum">
              <a:rPr lang="nl-NL" sz="800" smtClean="0"/>
              <a:pPr>
                <a:lnSpc>
                  <a:spcPct val="90000"/>
                </a:lnSpc>
                <a:spcAft>
                  <a:spcPts val="600"/>
                </a:spcAft>
              </a:pPr>
              <a:t>4</a:t>
            </a:fld>
            <a:endParaRPr lang="nl-NL" sz="800"/>
          </a:p>
        </p:txBody>
      </p:sp>
      <p:sp>
        <p:nvSpPr>
          <p:cNvPr id="7" name="TextBox 6">
            <a:extLst>
              <a:ext uri="{FF2B5EF4-FFF2-40B4-BE49-F238E27FC236}">
                <a16:creationId xmlns:a16="http://schemas.microsoft.com/office/drawing/2014/main" id="{C2367227-1841-049F-6B3E-80215B467BDD}"/>
              </a:ext>
            </a:extLst>
          </p:cNvPr>
          <p:cNvSpPr txBox="1"/>
          <p:nvPr/>
        </p:nvSpPr>
        <p:spPr bwMode="auto">
          <a:xfrm>
            <a:off x="3240000" y="2795010"/>
            <a:ext cx="4982400" cy="284373"/>
          </a:xfrm>
          <a:prstGeom prst="rect">
            <a:avLst/>
          </a:prstGeom>
          <a:noFill/>
          <a:ln>
            <a:noFill/>
          </a:ln>
          <a:effectLst/>
          <a:extLst>
            <a:ext uri="{909E8E84-426E-40dd-AFC4-6F175D3DCCD1}">
              <a14:hiddenFill xmlns:a14="http://schemas.microsoft.com/office/drawing/2010/main" xmlns="">
                <a:solidFill>
                  <a:schemeClr val="accent1"/>
                </a:solidFill>
              </a14:hiddenFill>
            </a:ext>
          </a:extLst>
        </p:spPr>
        <p:txBody>
          <a:bodyPr vert="horz" wrap="square" lIns="0" tIns="0" rIns="0" bIns="0" numCol="1" anchor="t" anchorCtr="0" compatLnSpc="1">
            <a:prstTxWarp prst="textNoShape">
              <a:avLst/>
            </a:prstTxWarp>
            <a:noAutofit/>
          </a:bodyPr>
          <a:lstStyle/>
          <a:p>
            <a:pPr defTabSz="571500" eaLnBrk="1" hangingPunct="1">
              <a:lnSpc>
                <a:spcPct val="90000"/>
              </a:lnSpc>
              <a:spcBef>
                <a:spcPts val="0"/>
              </a:spcBef>
              <a:spcAft>
                <a:spcPts val="900"/>
              </a:spcAft>
            </a:pPr>
            <a:r>
              <a:rPr lang="en-US" sz="1400" b="0" i="1" dirty="0">
                <a:solidFill>
                  <a:srgbClr val="0E4133"/>
                </a:solidFill>
                <a:latin typeface="+mn-lt"/>
              </a:rPr>
              <a:t>Refer to the link </a:t>
            </a:r>
            <a:r>
              <a:rPr lang="en-US" sz="1400" b="0" i="1" dirty="0">
                <a:solidFill>
                  <a:schemeClr val="accent1"/>
                </a:solidFill>
                <a:latin typeface="+mn-lt"/>
                <a:hlinkClick r:id="rId2">
                  <a:extLst>
                    <a:ext uri="{A12FA001-AC4F-418D-AE19-62706E023703}">
                      <ahyp:hlinkClr xmlns:ahyp="http://schemas.microsoft.com/office/drawing/2018/hyperlinkcolor" val="tx"/>
                    </a:ext>
                  </a:extLst>
                </a:hlinkClick>
              </a:rPr>
              <a:t>Board Reports to MAs</a:t>
            </a:r>
            <a:endParaRPr lang="en-US" sz="1400" b="0" i="1" dirty="0">
              <a:solidFill>
                <a:schemeClr val="accent1"/>
              </a:solidFill>
              <a:latin typeface="+mn-lt"/>
            </a:endParaRPr>
          </a:p>
        </p:txBody>
      </p:sp>
      <p:sp>
        <p:nvSpPr>
          <p:cNvPr id="2" name="Title 1">
            <a:extLst>
              <a:ext uri="{FF2B5EF4-FFF2-40B4-BE49-F238E27FC236}">
                <a16:creationId xmlns:a16="http://schemas.microsoft.com/office/drawing/2014/main" id="{F5DE9584-76C5-2292-61D8-6CD13D3F91BA}"/>
              </a:ext>
            </a:extLst>
          </p:cNvPr>
          <p:cNvSpPr>
            <a:spLocks noGrp="1"/>
          </p:cNvSpPr>
          <p:nvPr>
            <p:ph type="title"/>
          </p:nvPr>
        </p:nvSpPr>
        <p:spPr>
          <a:xfrm>
            <a:off x="3240000" y="1348543"/>
            <a:ext cx="5088660" cy="486294"/>
          </a:xfrm>
        </p:spPr>
        <p:txBody>
          <a:bodyPr anchor="t">
            <a:noAutofit/>
          </a:bodyPr>
          <a:lstStyle/>
          <a:p>
            <a:pPr>
              <a:lnSpc>
                <a:spcPct val="90000"/>
              </a:lnSpc>
            </a:pPr>
            <a:r>
              <a:rPr lang="en-GB" dirty="0">
                <a:effectLst/>
              </a:rPr>
              <a:t>The Board report is published semi-annually to ensure that member associations receive timely information</a:t>
            </a:r>
            <a:endParaRPr lang="en-GB" dirty="0"/>
          </a:p>
        </p:txBody>
      </p:sp>
      <p:sp>
        <p:nvSpPr>
          <p:cNvPr id="9" name="TextBox 8">
            <a:extLst>
              <a:ext uri="{FF2B5EF4-FFF2-40B4-BE49-F238E27FC236}">
                <a16:creationId xmlns:a16="http://schemas.microsoft.com/office/drawing/2014/main" id="{BD23FB58-8145-304F-3D5D-1AFF01A55C3D}"/>
              </a:ext>
            </a:extLst>
          </p:cNvPr>
          <p:cNvSpPr txBox="1"/>
          <p:nvPr/>
        </p:nvSpPr>
        <p:spPr>
          <a:xfrm>
            <a:off x="3163800" y="3391816"/>
            <a:ext cx="4572000" cy="369332"/>
          </a:xfrm>
          <a:prstGeom prst="rect">
            <a:avLst/>
          </a:prstGeom>
          <a:noFill/>
        </p:spPr>
        <p:txBody>
          <a:bodyPr wrap="square">
            <a:spAutoFit/>
          </a:bodyPr>
          <a:lstStyle/>
          <a:p>
            <a:r>
              <a:rPr lang="en-GB" sz="1800" dirty="0">
                <a:latin typeface="+mn-lt"/>
              </a:rPr>
              <a:t>AAE </a:t>
            </a:r>
            <a:r>
              <a:rPr lang="en-GB" sz="1800" b="1" dirty="0">
                <a:latin typeface="+mn-lt"/>
              </a:rPr>
              <a:t>Monthly newsletters </a:t>
            </a:r>
            <a:r>
              <a:rPr lang="en-GB" sz="1800" dirty="0">
                <a:latin typeface="+mn-lt"/>
              </a:rPr>
              <a:t>available </a:t>
            </a:r>
          </a:p>
        </p:txBody>
      </p:sp>
      <p:sp>
        <p:nvSpPr>
          <p:cNvPr id="10" name="TextBox 9">
            <a:extLst>
              <a:ext uri="{FF2B5EF4-FFF2-40B4-BE49-F238E27FC236}">
                <a16:creationId xmlns:a16="http://schemas.microsoft.com/office/drawing/2014/main" id="{318E15C9-078E-452F-85F1-85BAEF1930F2}"/>
              </a:ext>
            </a:extLst>
          </p:cNvPr>
          <p:cNvSpPr txBox="1"/>
          <p:nvPr/>
        </p:nvSpPr>
        <p:spPr bwMode="auto">
          <a:xfrm>
            <a:off x="3240000" y="3790111"/>
            <a:ext cx="4982400" cy="284373"/>
          </a:xfrm>
          <a:prstGeom prst="rect">
            <a:avLst/>
          </a:prstGeom>
          <a:noFill/>
          <a:ln>
            <a:noFill/>
          </a:ln>
          <a:effectLst/>
          <a:extLst>
            <a:ext uri="{909E8E84-426E-40dd-AFC4-6F175D3DCCD1}">
              <a14:hiddenFill xmlns:a14="http://schemas.microsoft.com/office/drawing/2010/main" xmlns="">
                <a:solidFill>
                  <a:schemeClr val="accent1"/>
                </a:solidFill>
              </a14:hiddenFill>
            </a:ext>
          </a:extLst>
        </p:spPr>
        <p:txBody>
          <a:bodyPr vert="horz" wrap="square" lIns="0" tIns="0" rIns="0" bIns="0" numCol="1" anchor="t" anchorCtr="0" compatLnSpc="1">
            <a:prstTxWarp prst="textNoShape">
              <a:avLst/>
            </a:prstTxWarp>
            <a:noAutofit/>
          </a:bodyPr>
          <a:lstStyle/>
          <a:p>
            <a:pPr defTabSz="571500" eaLnBrk="1" hangingPunct="1">
              <a:lnSpc>
                <a:spcPct val="90000"/>
              </a:lnSpc>
              <a:spcBef>
                <a:spcPts val="0"/>
              </a:spcBef>
              <a:spcAft>
                <a:spcPts val="900"/>
              </a:spcAft>
            </a:pPr>
            <a:r>
              <a:rPr lang="en-US" sz="1100" b="0" i="1" dirty="0">
                <a:solidFill>
                  <a:srgbClr val="0E4133"/>
                </a:solidFill>
                <a:latin typeface="+mn-lt"/>
              </a:rPr>
              <a:t>Refer to the link </a:t>
            </a:r>
            <a:r>
              <a:rPr lang="en-GB" sz="1100" i="1" dirty="0">
                <a:hlinkClick r:id="rId3"/>
              </a:rPr>
              <a:t>AAE Newsletters - Actuarial Association of Europe (actuary.eu)</a:t>
            </a:r>
            <a:endParaRPr lang="en-US" sz="1100" b="0" i="1" dirty="0">
              <a:solidFill>
                <a:srgbClr val="FF0000"/>
              </a:solidFill>
              <a:latin typeface="+mn-lt"/>
            </a:endParaRPr>
          </a:p>
        </p:txBody>
      </p:sp>
      <p:pic>
        <p:nvPicPr>
          <p:cNvPr id="6" name="Picture 5">
            <a:extLst>
              <a:ext uri="{FF2B5EF4-FFF2-40B4-BE49-F238E27FC236}">
                <a16:creationId xmlns:a16="http://schemas.microsoft.com/office/drawing/2014/main" id="{7B92A5AF-0DDE-C2DB-5B27-C3BE22ECE3E9}"/>
              </a:ext>
            </a:extLst>
          </p:cNvPr>
          <p:cNvPicPr>
            <a:picLocks noChangeAspect="1"/>
          </p:cNvPicPr>
          <p:nvPr/>
        </p:nvPicPr>
        <p:blipFill>
          <a:blip r:embed="rId4"/>
          <a:stretch>
            <a:fillRect/>
          </a:stretch>
        </p:blipFill>
        <p:spPr>
          <a:xfrm>
            <a:off x="921600" y="388315"/>
            <a:ext cx="1921190" cy="2082372"/>
          </a:xfrm>
          <a:prstGeom prst="rect">
            <a:avLst/>
          </a:prstGeom>
        </p:spPr>
      </p:pic>
      <p:pic>
        <p:nvPicPr>
          <p:cNvPr id="11" name="Picture 10">
            <a:extLst>
              <a:ext uri="{FF2B5EF4-FFF2-40B4-BE49-F238E27FC236}">
                <a16:creationId xmlns:a16="http://schemas.microsoft.com/office/drawing/2014/main" id="{526B4BD0-0F40-5B58-7F40-29A10325CF95}"/>
              </a:ext>
            </a:extLst>
          </p:cNvPr>
          <p:cNvPicPr>
            <a:picLocks noChangeAspect="1"/>
          </p:cNvPicPr>
          <p:nvPr/>
        </p:nvPicPr>
        <p:blipFill>
          <a:blip r:embed="rId5"/>
          <a:stretch>
            <a:fillRect/>
          </a:stretch>
        </p:blipFill>
        <p:spPr>
          <a:xfrm>
            <a:off x="921600" y="2672813"/>
            <a:ext cx="1940874" cy="1981309"/>
          </a:xfrm>
          <a:prstGeom prst="rect">
            <a:avLst/>
          </a:prstGeom>
        </p:spPr>
      </p:pic>
    </p:spTree>
    <p:extLst>
      <p:ext uri="{BB962C8B-B14F-4D97-AF65-F5344CB8AC3E}">
        <p14:creationId xmlns:p14="http://schemas.microsoft.com/office/powerpoint/2010/main" val="698701109"/>
      </p:ext>
    </p:extLst>
  </p:cSld>
  <p:clrMapOvr>
    <a:masterClrMapping/>
  </p:clrMapOvr>
  <p:transition spd="med">
    <p:pull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84688-7BBE-DA19-791C-091D3827E3BF}"/>
              </a:ext>
            </a:extLst>
          </p:cNvPr>
          <p:cNvSpPr>
            <a:spLocks noGrp="1"/>
          </p:cNvSpPr>
          <p:nvPr>
            <p:ph type="title"/>
          </p:nvPr>
        </p:nvSpPr>
        <p:spPr>
          <a:xfrm>
            <a:off x="937837" y="2665067"/>
            <a:ext cx="7519337" cy="577915"/>
          </a:xfrm>
        </p:spPr>
        <p:txBody>
          <a:bodyPr>
            <a:normAutofit fontScale="90000"/>
          </a:bodyPr>
          <a:lstStyle/>
          <a:p>
            <a:r>
              <a:rPr lang="en-GB" dirty="0"/>
              <a:t>Overview </a:t>
            </a:r>
            <a:br>
              <a:rPr lang="lv-LV" dirty="0"/>
            </a:br>
            <a:r>
              <a:rPr lang="en-GB" dirty="0"/>
              <a:t>Aligned with </a:t>
            </a:r>
            <a:r>
              <a:rPr lang="lv-LV" dirty="0"/>
              <a:t>AAE </a:t>
            </a:r>
            <a:r>
              <a:rPr lang="en-GB" dirty="0"/>
              <a:t>Strategic Goals</a:t>
            </a:r>
          </a:p>
        </p:txBody>
      </p:sp>
      <p:sp>
        <p:nvSpPr>
          <p:cNvPr id="3" name="Slide Number Placeholder 2">
            <a:extLst>
              <a:ext uri="{FF2B5EF4-FFF2-40B4-BE49-F238E27FC236}">
                <a16:creationId xmlns:a16="http://schemas.microsoft.com/office/drawing/2014/main" id="{B61B9A75-10FB-07CE-1FF7-55B9EE758E86}"/>
              </a:ext>
            </a:extLst>
          </p:cNvPr>
          <p:cNvSpPr>
            <a:spLocks noGrp="1"/>
          </p:cNvSpPr>
          <p:nvPr>
            <p:ph type="sldNum" sz="quarter" idx="4294967295"/>
          </p:nvPr>
        </p:nvSpPr>
        <p:spPr>
          <a:xfrm>
            <a:off x="7381875" y="4935538"/>
            <a:ext cx="1762125" cy="193675"/>
          </a:xfrm>
        </p:spPr>
        <p:txBody>
          <a:bodyPr/>
          <a:lstStyle/>
          <a:p>
            <a:fld id="{306CB06F-8D94-B64C-AC66-62AFBAF0736E}" type="slidenum">
              <a:rPr lang="nl-NL" smtClean="0"/>
              <a:pPr/>
              <a:t>5</a:t>
            </a:fld>
            <a:endParaRPr lang="nl-NL" dirty="0"/>
          </a:p>
        </p:txBody>
      </p:sp>
    </p:spTree>
    <p:extLst>
      <p:ext uri="{BB962C8B-B14F-4D97-AF65-F5344CB8AC3E}">
        <p14:creationId xmlns:p14="http://schemas.microsoft.com/office/powerpoint/2010/main" val="3747722314"/>
      </p:ext>
    </p:extLst>
  </p:cSld>
  <p:clrMapOvr>
    <a:masterClrMapping/>
  </p:clrMapOvr>
  <p:transition spd="med">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map of europe with land and water&#10;&#10;Description automatically generated">
            <a:extLst>
              <a:ext uri="{FF2B5EF4-FFF2-40B4-BE49-F238E27FC236}">
                <a16:creationId xmlns:a16="http://schemas.microsoft.com/office/drawing/2014/main" id="{B147E4DB-DC18-DAB7-E270-BA5B297B6E1F}"/>
              </a:ext>
            </a:extLst>
          </p:cNvPr>
          <p:cNvPicPr>
            <a:picLocks noGrp="1" noRot="1" noChangeAspect="1" noMove="1" noResize="1" noEditPoints="1" noAdjustHandles="1" noChangeArrowheads="1" noChangeShapeType="1" noCrop="1"/>
          </p:cNvPicPr>
          <p:nvPr/>
        </p:nvPicPr>
        <p:blipFill rotWithShape="1">
          <a:blip r:embed="rId3"/>
          <a:srcRect l="27871" t="14867" r="34504" b="70186"/>
          <a:stretch/>
        </p:blipFill>
        <p:spPr>
          <a:xfrm>
            <a:off x="-1" y="0"/>
            <a:ext cx="9144001" cy="5143500"/>
          </a:xfrm>
          <a:prstGeom prst="rect">
            <a:avLst/>
          </a:prstGeom>
        </p:spPr>
      </p:pic>
      <p:sp>
        <p:nvSpPr>
          <p:cNvPr id="15" name="TextBox 14">
            <a:extLst>
              <a:ext uri="{FF2B5EF4-FFF2-40B4-BE49-F238E27FC236}">
                <a16:creationId xmlns:a16="http://schemas.microsoft.com/office/drawing/2014/main" id="{68129EF5-C572-74AB-5A5E-61EFF3369E18}"/>
              </a:ext>
            </a:extLst>
          </p:cNvPr>
          <p:cNvSpPr txBox="1"/>
          <p:nvPr/>
        </p:nvSpPr>
        <p:spPr>
          <a:xfrm>
            <a:off x="242347" y="143482"/>
            <a:ext cx="1965603" cy="707886"/>
          </a:xfrm>
          <a:prstGeom prst="rect">
            <a:avLst/>
          </a:prstGeom>
          <a:noFill/>
        </p:spPr>
        <p:txBody>
          <a:bodyPr wrap="none" rtlCol="0">
            <a:spAutoFit/>
          </a:bodyPr>
          <a:lstStyle/>
          <a:p>
            <a:r>
              <a:rPr lang="en-GB" sz="2000" b="1" dirty="0">
                <a:solidFill>
                  <a:schemeClr val="bg1"/>
                </a:solidFill>
                <a:latin typeface="+mn-lt"/>
                <a:ea typeface="Calibri" panose="020F0502020204030204" pitchFamily="34" charset="0"/>
                <a:cs typeface="Calibri" panose="020F0502020204030204" pitchFamily="34" charset="0"/>
              </a:rPr>
              <a:t>AAE Strategic</a:t>
            </a:r>
            <a:r>
              <a:rPr lang="en-GB" sz="2000" b="1" dirty="0">
                <a:latin typeface="+mn-lt"/>
                <a:ea typeface="Calibri" panose="020F0502020204030204" pitchFamily="34" charset="0"/>
                <a:cs typeface="Calibri" panose="020F0502020204030204" pitchFamily="34" charset="0"/>
              </a:rPr>
              <a:t> </a:t>
            </a:r>
            <a:br>
              <a:rPr lang="en-GB" sz="2000" b="1" dirty="0">
                <a:latin typeface="+mn-lt"/>
                <a:ea typeface="Calibri" panose="020F0502020204030204" pitchFamily="34" charset="0"/>
                <a:cs typeface="Calibri" panose="020F0502020204030204" pitchFamily="34" charset="0"/>
              </a:rPr>
            </a:br>
            <a:r>
              <a:rPr lang="en-GB" sz="2000" b="1" dirty="0">
                <a:solidFill>
                  <a:srgbClr val="D3BD28"/>
                </a:solidFill>
                <a:latin typeface="+mn-lt"/>
                <a:ea typeface="Calibri" panose="020F0502020204030204" pitchFamily="34" charset="0"/>
                <a:cs typeface="Calibri" panose="020F0502020204030204" pitchFamily="34" charset="0"/>
              </a:rPr>
              <a:t>Objectives</a:t>
            </a:r>
            <a:r>
              <a:rPr lang="en-GB" sz="2000" b="1" dirty="0">
                <a:solidFill>
                  <a:schemeClr val="bg1"/>
                </a:solidFill>
                <a:latin typeface="+mn-lt"/>
                <a:ea typeface="Calibri" panose="020F0502020204030204" pitchFamily="34" charset="0"/>
                <a:cs typeface="Calibri" panose="020F0502020204030204" pitchFamily="34" charset="0"/>
              </a:rPr>
              <a:t>.</a:t>
            </a:r>
          </a:p>
        </p:txBody>
      </p:sp>
      <p:sp>
        <p:nvSpPr>
          <p:cNvPr id="17" name="Oval 16">
            <a:extLst>
              <a:ext uri="{FF2B5EF4-FFF2-40B4-BE49-F238E27FC236}">
                <a16:creationId xmlns:a16="http://schemas.microsoft.com/office/drawing/2014/main" id="{6AA2591E-2079-8A84-AB71-B8D0901CF2DC}"/>
              </a:ext>
            </a:extLst>
          </p:cNvPr>
          <p:cNvSpPr/>
          <p:nvPr/>
        </p:nvSpPr>
        <p:spPr bwMode="auto">
          <a:xfrm>
            <a:off x="1502091" y="1709491"/>
            <a:ext cx="1134436" cy="1134436"/>
          </a:xfrm>
          <a:prstGeom prst="ellipse">
            <a:avLst/>
          </a:prstGeom>
          <a:no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18" name="Oval 17">
            <a:extLst>
              <a:ext uri="{FF2B5EF4-FFF2-40B4-BE49-F238E27FC236}">
                <a16:creationId xmlns:a16="http://schemas.microsoft.com/office/drawing/2014/main" id="{1568FDE0-E8C8-E6D4-236B-D87A5864AF43}"/>
              </a:ext>
            </a:extLst>
          </p:cNvPr>
          <p:cNvSpPr/>
          <p:nvPr/>
        </p:nvSpPr>
        <p:spPr bwMode="auto">
          <a:xfrm>
            <a:off x="1580237" y="1791919"/>
            <a:ext cx="980410" cy="980410"/>
          </a:xfrm>
          <a:prstGeom prst="ellipse">
            <a:avLst/>
          </a:prstGeom>
          <a:solidFill>
            <a:srgbClr val="D3BD28"/>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3200" b="0" i="0" u="none" strike="noStrike" cap="none" normalizeH="0" baseline="0">
                <a:ln>
                  <a:noFill/>
                </a:ln>
                <a:solidFill>
                  <a:schemeClr val="bg1"/>
                </a:solidFill>
                <a:effectLst/>
                <a:latin typeface="Arial Bold" panose="020B0704020202020204" pitchFamily="34" charset="0"/>
                <a:cs typeface="Arial Bold" panose="020B0704020202020204" pitchFamily="34" charset="0"/>
              </a:rPr>
              <a:t>1</a:t>
            </a:r>
          </a:p>
        </p:txBody>
      </p:sp>
      <p:sp>
        <p:nvSpPr>
          <p:cNvPr id="19" name="Oval 18">
            <a:extLst>
              <a:ext uri="{FF2B5EF4-FFF2-40B4-BE49-F238E27FC236}">
                <a16:creationId xmlns:a16="http://schemas.microsoft.com/office/drawing/2014/main" id="{EE9D59E1-584B-361D-B63E-EB8B525DE202}"/>
              </a:ext>
            </a:extLst>
          </p:cNvPr>
          <p:cNvSpPr/>
          <p:nvPr/>
        </p:nvSpPr>
        <p:spPr bwMode="auto">
          <a:xfrm>
            <a:off x="4032226" y="1709491"/>
            <a:ext cx="1134436" cy="1134436"/>
          </a:xfrm>
          <a:prstGeom prst="ellipse">
            <a:avLst/>
          </a:prstGeom>
          <a:no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20" name="Oval 19">
            <a:extLst>
              <a:ext uri="{FF2B5EF4-FFF2-40B4-BE49-F238E27FC236}">
                <a16:creationId xmlns:a16="http://schemas.microsoft.com/office/drawing/2014/main" id="{BB69A551-0412-F5D2-91D1-712E0F58BF63}"/>
              </a:ext>
            </a:extLst>
          </p:cNvPr>
          <p:cNvSpPr/>
          <p:nvPr/>
        </p:nvSpPr>
        <p:spPr bwMode="auto">
          <a:xfrm>
            <a:off x="4110372" y="1791919"/>
            <a:ext cx="980410" cy="980410"/>
          </a:xfrm>
          <a:prstGeom prst="ellipse">
            <a:avLst/>
          </a:prstGeom>
          <a:solidFill>
            <a:srgbClr val="D3BD28"/>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3200" b="0" i="0" u="none" strike="noStrike" cap="none" normalizeH="0" baseline="0">
                <a:ln>
                  <a:noFill/>
                </a:ln>
                <a:solidFill>
                  <a:schemeClr val="bg1"/>
                </a:solidFill>
                <a:effectLst/>
                <a:latin typeface="Arial Bold" panose="020B0704020202020204" pitchFamily="34" charset="0"/>
                <a:cs typeface="Arial Bold" panose="020B0704020202020204" pitchFamily="34" charset="0"/>
              </a:rPr>
              <a:t>2</a:t>
            </a:r>
          </a:p>
        </p:txBody>
      </p:sp>
      <p:sp>
        <p:nvSpPr>
          <p:cNvPr id="21" name="Oval 20">
            <a:extLst>
              <a:ext uri="{FF2B5EF4-FFF2-40B4-BE49-F238E27FC236}">
                <a16:creationId xmlns:a16="http://schemas.microsoft.com/office/drawing/2014/main" id="{988D35CE-0548-611C-9327-34A65FB3BE0E}"/>
              </a:ext>
            </a:extLst>
          </p:cNvPr>
          <p:cNvSpPr/>
          <p:nvPr/>
        </p:nvSpPr>
        <p:spPr bwMode="auto">
          <a:xfrm>
            <a:off x="6668277" y="1709491"/>
            <a:ext cx="1134436" cy="1134436"/>
          </a:xfrm>
          <a:prstGeom prst="ellipse">
            <a:avLst/>
          </a:prstGeom>
          <a:no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22" name="Oval 21">
            <a:extLst>
              <a:ext uri="{FF2B5EF4-FFF2-40B4-BE49-F238E27FC236}">
                <a16:creationId xmlns:a16="http://schemas.microsoft.com/office/drawing/2014/main" id="{1063E35D-0654-974F-7BFE-040983D2CC02}"/>
              </a:ext>
            </a:extLst>
          </p:cNvPr>
          <p:cNvSpPr/>
          <p:nvPr/>
        </p:nvSpPr>
        <p:spPr bwMode="auto">
          <a:xfrm>
            <a:off x="6746423" y="1791919"/>
            <a:ext cx="980410" cy="980410"/>
          </a:xfrm>
          <a:prstGeom prst="ellipse">
            <a:avLst/>
          </a:prstGeom>
          <a:solidFill>
            <a:srgbClr val="D3BD28"/>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3200" b="0" i="0" u="none" strike="noStrike" cap="none" normalizeH="0" baseline="0">
                <a:ln>
                  <a:noFill/>
                </a:ln>
                <a:solidFill>
                  <a:schemeClr val="bg1"/>
                </a:solidFill>
                <a:effectLst/>
                <a:latin typeface="Arial Bold" panose="020B0704020202020204" pitchFamily="34" charset="0"/>
                <a:cs typeface="Arial Bold" panose="020B0704020202020204" pitchFamily="34" charset="0"/>
              </a:rPr>
              <a:t>3</a:t>
            </a:r>
          </a:p>
        </p:txBody>
      </p:sp>
      <p:sp>
        <p:nvSpPr>
          <p:cNvPr id="23" name="TextBox 22">
            <a:extLst>
              <a:ext uri="{FF2B5EF4-FFF2-40B4-BE49-F238E27FC236}">
                <a16:creationId xmlns:a16="http://schemas.microsoft.com/office/drawing/2014/main" id="{EF361294-3346-764F-F3A2-70104F2D9ECA}"/>
              </a:ext>
            </a:extLst>
          </p:cNvPr>
          <p:cNvSpPr txBox="1"/>
          <p:nvPr/>
        </p:nvSpPr>
        <p:spPr>
          <a:xfrm>
            <a:off x="1031203" y="2855260"/>
            <a:ext cx="2076209" cy="830997"/>
          </a:xfrm>
          <a:prstGeom prst="rect">
            <a:avLst/>
          </a:prstGeom>
          <a:noFill/>
        </p:spPr>
        <p:txBody>
          <a:bodyPr wrap="none" rtlCol="0" anchor="ctr">
            <a:spAutoFit/>
          </a:bodyPr>
          <a:lstStyle/>
          <a:p>
            <a:pPr algn="ctr"/>
            <a:r>
              <a:rPr lang="en-GB" sz="1600" dirty="0">
                <a:solidFill>
                  <a:schemeClr val="bg1"/>
                </a:solidFill>
                <a:latin typeface="Arial Bold" panose="020B0704020202020204" pitchFamily="34" charset="0"/>
                <a:ea typeface="Calibri" panose="020F0502020204030204" pitchFamily="34" charset="0"/>
                <a:cs typeface="Arial Bold" panose="020B0704020202020204" pitchFamily="34" charset="0"/>
              </a:rPr>
              <a:t>Enhance Relations </a:t>
            </a:r>
            <a:br>
              <a:rPr lang="en-GB" sz="1600" dirty="0">
                <a:solidFill>
                  <a:schemeClr val="bg1"/>
                </a:solidFill>
                <a:latin typeface="Arial Bold" panose="020B0704020202020204" pitchFamily="34" charset="0"/>
                <a:ea typeface="Calibri" panose="020F0502020204030204" pitchFamily="34" charset="0"/>
                <a:cs typeface="Arial Bold" panose="020B0704020202020204" pitchFamily="34" charset="0"/>
              </a:rPr>
            </a:br>
            <a:r>
              <a:rPr lang="en-GB" sz="1600" dirty="0">
                <a:solidFill>
                  <a:schemeClr val="bg1"/>
                </a:solidFill>
                <a:latin typeface="Arial Bold" panose="020B0704020202020204" pitchFamily="34" charset="0"/>
                <a:ea typeface="Calibri" panose="020F0502020204030204" pitchFamily="34" charset="0"/>
                <a:cs typeface="Arial Bold" panose="020B0704020202020204" pitchFamily="34" charset="0"/>
              </a:rPr>
              <a:t>with European </a:t>
            </a:r>
            <a:br>
              <a:rPr lang="en-GB" sz="1600" dirty="0">
                <a:solidFill>
                  <a:schemeClr val="bg1"/>
                </a:solidFill>
                <a:latin typeface="Arial Bold" panose="020B0704020202020204" pitchFamily="34" charset="0"/>
                <a:ea typeface="Calibri" panose="020F0502020204030204" pitchFamily="34" charset="0"/>
                <a:cs typeface="Arial Bold" panose="020B0704020202020204" pitchFamily="34" charset="0"/>
              </a:rPr>
            </a:br>
            <a:r>
              <a:rPr lang="en-GB" sz="1600" dirty="0">
                <a:solidFill>
                  <a:schemeClr val="bg1"/>
                </a:solidFill>
                <a:latin typeface="Arial Bold" panose="020B0704020202020204" pitchFamily="34" charset="0"/>
                <a:ea typeface="Calibri" panose="020F0502020204030204" pitchFamily="34" charset="0"/>
                <a:cs typeface="Arial Bold" panose="020B0704020202020204" pitchFamily="34" charset="0"/>
              </a:rPr>
              <a:t>Institutions</a:t>
            </a:r>
          </a:p>
        </p:txBody>
      </p:sp>
      <p:sp>
        <p:nvSpPr>
          <p:cNvPr id="24" name="TextBox 23">
            <a:extLst>
              <a:ext uri="{FF2B5EF4-FFF2-40B4-BE49-F238E27FC236}">
                <a16:creationId xmlns:a16="http://schemas.microsoft.com/office/drawing/2014/main" id="{C5E233CA-D414-B7BB-55B0-18E343281726}"/>
              </a:ext>
            </a:extLst>
          </p:cNvPr>
          <p:cNvSpPr txBox="1"/>
          <p:nvPr/>
        </p:nvSpPr>
        <p:spPr>
          <a:xfrm>
            <a:off x="3714426" y="1020683"/>
            <a:ext cx="1770035" cy="584775"/>
          </a:xfrm>
          <a:prstGeom prst="rect">
            <a:avLst/>
          </a:prstGeom>
          <a:noFill/>
        </p:spPr>
        <p:txBody>
          <a:bodyPr wrap="none" rtlCol="0" anchor="ctr">
            <a:spAutoFit/>
          </a:bodyPr>
          <a:lstStyle/>
          <a:p>
            <a:pPr algn="ctr"/>
            <a:r>
              <a:rPr lang="en-GB" sz="1600" dirty="0">
                <a:solidFill>
                  <a:schemeClr val="bg1"/>
                </a:solidFill>
                <a:latin typeface="Arial Bold" panose="020B0704020202020204" pitchFamily="34" charset="0"/>
                <a:ea typeface="Calibri" panose="020F0502020204030204" pitchFamily="34" charset="0"/>
                <a:cs typeface="Arial Bold" panose="020B0704020202020204" pitchFamily="34" charset="0"/>
              </a:rPr>
              <a:t>Promote </a:t>
            </a:r>
            <a:br>
              <a:rPr lang="en-GB" sz="1600" dirty="0">
                <a:solidFill>
                  <a:schemeClr val="bg1"/>
                </a:solidFill>
                <a:latin typeface="Arial Bold" panose="020B0704020202020204" pitchFamily="34" charset="0"/>
                <a:ea typeface="Calibri" panose="020F0502020204030204" pitchFamily="34" charset="0"/>
                <a:cs typeface="Arial Bold" panose="020B0704020202020204" pitchFamily="34" charset="0"/>
              </a:rPr>
            </a:br>
            <a:r>
              <a:rPr lang="en-GB" sz="1600" dirty="0">
                <a:solidFill>
                  <a:schemeClr val="bg1"/>
                </a:solidFill>
                <a:latin typeface="Arial Bold" panose="020B0704020202020204" pitchFamily="34" charset="0"/>
                <a:ea typeface="Calibri" panose="020F0502020204030204" pitchFamily="34" charset="0"/>
                <a:cs typeface="Arial Bold" panose="020B0704020202020204" pitchFamily="34" charset="0"/>
              </a:rPr>
              <a:t>Professionalism</a:t>
            </a:r>
          </a:p>
        </p:txBody>
      </p:sp>
      <p:sp>
        <p:nvSpPr>
          <p:cNvPr id="26" name="TextBox 25">
            <a:extLst>
              <a:ext uri="{FF2B5EF4-FFF2-40B4-BE49-F238E27FC236}">
                <a16:creationId xmlns:a16="http://schemas.microsoft.com/office/drawing/2014/main" id="{2504E31B-187D-32A4-48D2-5AFE2BF0EB97}"/>
              </a:ext>
            </a:extLst>
          </p:cNvPr>
          <p:cNvSpPr txBox="1"/>
          <p:nvPr/>
        </p:nvSpPr>
        <p:spPr>
          <a:xfrm>
            <a:off x="6021016" y="2877717"/>
            <a:ext cx="2549479" cy="830997"/>
          </a:xfrm>
          <a:prstGeom prst="rect">
            <a:avLst/>
          </a:prstGeom>
          <a:noFill/>
        </p:spPr>
        <p:txBody>
          <a:bodyPr wrap="none" rtlCol="0" anchor="ctr">
            <a:spAutoFit/>
          </a:bodyPr>
          <a:lstStyle/>
          <a:p>
            <a:pPr algn="ctr"/>
            <a:r>
              <a:rPr lang="en-US" sz="1600" dirty="0">
                <a:solidFill>
                  <a:schemeClr val="bg1"/>
                </a:solidFill>
                <a:latin typeface="Arial Bold" panose="020B0704020202020204" pitchFamily="34" charset="0"/>
                <a:ea typeface="Calibri" panose="020F0502020204030204" pitchFamily="34" charset="0"/>
                <a:cs typeface="Arial Bold" panose="020B0704020202020204" pitchFamily="34" charset="0"/>
              </a:rPr>
              <a:t>Promote a European </a:t>
            </a:r>
            <a:br>
              <a:rPr lang="en-US" sz="1600" dirty="0">
                <a:solidFill>
                  <a:schemeClr val="bg1"/>
                </a:solidFill>
                <a:latin typeface="Arial Bold" panose="020B0704020202020204" pitchFamily="34" charset="0"/>
                <a:ea typeface="Calibri" panose="020F0502020204030204" pitchFamily="34" charset="0"/>
                <a:cs typeface="Arial Bold" panose="020B0704020202020204" pitchFamily="34" charset="0"/>
              </a:rPr>
            </a:br>
            <a:r>
              <a:rPr lang="en-US" sz="1600" dirty="0">
                <a:solidFill>
                  <a:schemeClr val="bg1"/>
                </a:solidFill>
                <a:latin typeface="Arial Bold" panose="020B0704020202020204" pitchFamily="34" charset="0"/>
                <a:ea typeface="Calibri" panose="020F0502020204030204" pitchFamily="34" charset="0"/>
                <a:cs typeface="Arial Bold" panose="020B0704020202020204" pitchFamily="34" charset="0"/>
              </a:rPr>
              <a:t>Community of Actuaries</a:t>
            </a:r>
          </a:p>
          <a:p>
            <a:pPr algn="ctr"/>
            <a:endParaRPr lang="en-GB" sz="1600" dirty="0">
              <a:solidFill>
                <a:schemeClr val="bg1"/>
              </a:solidFill>
              <a:latin typeface="Arial Bold" panose="020B0704020202020204" pitchFamily="34" charset="0"/>
              <a:ea typeface="Calibri" panose="020F0502020204030204" pitchFamily="34" charset="0"/>
              <a:cs typeface="Arial Bold" panose="020B0704020202020204" pitchFamily="34" charset="0"/>
            </a:endParaRPr>
          </a:p>
        </p:txBody>
      </p:sp>
      <p:grpSp>
        <p:nvGrpSpPr>
          <p:cNvPr id="27" name="Group 26">
            <a:extLst>
              <a:ext uri="{FF2B5EF4-FFF2-40B4-BE49-F238E27FC236}">
                <a16:creationId xmlns:a16="http://schemas.microsoft.com/office/drawing/2014/main" id="{A718304B-9A6A-44F4-02BE-599898EE7C6E}"/>
              </a:ext>
            </a:extLst>
          </p:cNvPr>
          <p:cNvGrpSpPr/>
          <p:nvPr/>
        </p:nvGrpSpPr>
        <p:grpSpPr>
          <a:xfrm>
            <a:off x="4594" y="1"/>
            <a:ext cx="9139406" cy="584775"/>
            <a:chOff x="4594" y="0"/>
            <a:chExt cx="9139406" cy="584775"/>
          </a:xfrm>
        </p:grpSpPr>
        <p:sp>
          <p:nvSpPr>
            <p:cNvPr id="28" name="Isosceles Triangle 27">
              <a:extLst>
                <a:ext uri="{FF2B5EF4-FFF2-40B4-BE49-F238E27FC236}">
                  <a16:creationId xmlns:a16="http://schemas.microsoft.com/office/drawing/2014/main" id="{CAC9DB7F-C7E6-5652-BF7C-3F04ECF276E3}"/>
                </a:ext>
              </a:extLst>
            </p:cNvPr>
            <p:cNvSpPr/>
            <p:nvPr/>
          </p:nvSpPr>
          <p:spPr bwMode="auto">
            <a:xfrm rot="16200000">
              <a:off x="4281909" y="-4277315"/>
              <a:ext cx="584775" cy="9139406"/>
            </a:xfrm>
            <a:prstGeom prst="triangle">
              <a:avLst>
                <a:gd name="adj" fmla="val 99242"/>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pic>
          <p:nvPicPr>
            <p:cNvPr id="29" name="Afbeelding 10">
              <a:extLst>
                <a:ext uri="{FF2B5EF4-FFF2-40B4-BE49-F238E27FC236}">
                  <a16:creationId xmlns:a16="http://schemas.microsoft.com/office/drawing/2014/main" id="{42E24DB3-D18F-37FC-5EB4-F895D3811238}"/>
                </a:ext>
              </a:extLst>
            </p:cNvPr>
            <p:cNvPicPr>
              <a:picLocks noChangeAspect="1"/>
            </p:cNvPicPr>
            <p:nvPr/>
          </p:nvPicPr>
          <p:blipFill>
            <a:blip r:embed="rId4"/>
            <a:stretch>
              <a:fillRect/>
            </a:stretch>
          </p:blipFill>
          <p:spPr>
            <a:xfrm>
              <a:off x="7083972" y="48325"/>
              <a:ext cx="1992458" cy="395198"/>
            </a:xfrm>
            <a:prstGeom prst="rect">
              <a:avLst/>
            </a:prstGeom>
            <a:solidFill>
              <a:schemeClr val="bg1"/>
            </a:solidFill>
          </p:spPr>
        </p:pic>
      </p:grpSp>
    </p:spTree>
    <p:extLst>
      <p:ext uri="{BB962C8B-B14F-4D97-AF65-F5344CB8AC3E}">
        <p14:creationId xmlns:p14="http://schemas.microsoft.com/office/powerpoint/2010/main" val="990326489"/>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map of europe with land and water&#10;&#10;Description automatically generated">
            <a:extLst>
              <a:ext uri="{FF2B5EF4-FFF2-40B4-BE49-F238E27FC236}">
                <a16:creationId xmlns:a16="http://schemas.microsoft.com/office/drawing/2014/main" id="{B147E4DB-DC18-DAB7-E270-BA5B297B6E1F}"/>
              </a:ext>
            </a:extLst>
          </p:cNvPr>
          <p:cNvPicPr>
            <a:picLocks noGrp="1" noRot="1" noChangeAspect="1" noMove="1" noResize="1" noEditPoints="1" noAdjustHandles="1" noChangeArrowheads="1" noChangeShapeType="1" noCrop="1"/>
          </p:cNvPicPr>
          <p:nvPr/>
        </p:nvPicPr>
        <p:blipFill rotWithShape="1">
          <a:blip r:embed="rId3"/>
          <a:srcRect l="27871" t="29814" r="34504" b="55239"/>
          <a:stretch/>
        </p:blipFill>
        <p:spPr>
          <a:xfrm>
            <a:off x="-1" y="0"/>
            <a:ext cx="9144001" cy="5143501"/>
          </a:xfrm>
          <a:prstGeom prst="rect">
            <a:avLst/>
          </a:prstGeom>
        </p:spPr>
      </p:pic>
      <p:sp>
        <p:nvSpPr>
          <p:cNvPr id="18" name="TextBox 17">
            <a:extLst>
              <a:ext uri="{FF2B5EF4-FFF2-40B4-BE49-F238E27FC236}">
                <a16:creationId xmlns:a16="http://schemas.microsoft.com/office/drawing/2014/main" id="{F1740BA7-81ED-4102-33E9-93F76D14EC85}"/>
              </a:ext>
            </a:extLst>
          </p:cNvPr>
          <p:cNvSpPr txBox="1"/>
          <p:nvPr/>
        </p:nvSpPr>
        <p:spPr>
          <a:xfrm>
            <a:off x="5933815" y="712541"/>
            <a:ext cx="3211135" cy="646331"/>
          </a:xfrm>
          <a:prstGeom prst="rect">
            <a:avLst/>
          </a:prstGeom>
          <a:noFill/>
        </p:spPr>
        <p:txBody>
          <a:bodyPr wrap="none" rtlCol="0">
            <a:spAutoFit/>
          </a:bodyPr>
          <a:lstStyle/>
          <a:p>
            <a:r>
              <a:rPr lang="en-GB" sz="1800" b="1">
                <a:solidFill>
                  <a:schemeClr val="bg1"/>
                </a:solidFill>
                <a:latin typeface="+mn-lt"/>
                <a:ea typeface="Calibri" panose="020F0502020204030204" pitchFamily="34" charset="0"/>
                <a:cs typeface="Calibri" panose="020F0502020204030204" pitchFamily="34" charset="0"/>
              </a:rPr>
              <a:t>Enhance Relationships </a:t>
            </a:r>
            <a:br>
              <a:rPr lang="en-GB" sz="1800" b="1">
                <a:solidFill>
                  <a:schemeClr val="bg1"/>
                </a:solidFill>
                <a:latin typeface="+mn-lt"/>
                <a:ea typeface="Calibri" panose="020F0502020204030204" pitchFamily="34" charset="0"/>
                <a:cs typeface="Calibri" panose="020F0502020204030204" pitchFamily="34" charset="0"/>
              </a:rPr>
            </a:br>
            <a:r>
              <a:rPr lang="en-GB" sz="1800" b="1">
                <a:solidFill>
                  <a:schemeClr val="bg1"/>
                </a:solidFill>
                <a:latin typeface="+mn-lt"/>
                <a:ea typeface="Calibri" panose="020F0502020204030204" pitchFamily="34" charset="0"/>
                <a:cs typeface="Calibri" panose="020F0502020204030204" pitchFamily="34" charset="0"/>
              </a:rPr>
              <a:t>with </a:t>
            </a:r>
            <a:r>
              <a:rPr lang="en-GB" sz="1800" b="1">
                <a:solidFill>
                  <a:srgbClr val="D3BD28"/>
                </a:solidFill>
                <a:latin typeface="+mn-lt"/>
                <a:ea typeface="Calibri" panose="020F0502020204030204" pitchFamily="34" charset="0"/>
                <a:cs typeface="Calibri" panose="020F0502020204030204" pitchFamily="34" charset="0"/>
              </a:rPr>
              <a:t>European Institutions</a:t>
            </a:r>
            <a:r>
              <a:rPr lang="en-GB" sz="1800" b="1">
                <a:solidFill>
                  <a:schemeClr val="bg1"/>
                </a:solidFill>
                <a:latin typeface="+mn-lt"/>
                <a:ea typeface="Calibri" panose="020F0502020204030204" pitchFamily="34" charset="0"/>
                <a:cs typeface="Calibri" panose="020F0502020204030204" pitchFamily="34" charset="0"/>
              </a:rPr>
              <a:t>. </a:t>
            </a:r>
          </a:p>
        </p:txBody>
      </p:sp>
      <p:sp>
        <p:nvSpPr>
          <p:cNvPr id="19" name="Oval 18">
            <a:extLst>
              <a:ext uri="{FF2B5EF4-FFF2-40B4-BE49-F238E27FC236}">
                <a16:creationId xmlns:a16="http://schemas.microsoft.com/office/drawing/2014/main" id="{85E16237-3B5B-344F-FA25-D3CD97E14B4B}"/>
              </a:ext>
            </a:extLst>
          </p:cNvPr>
          <p:cNvSpPr/>
          <p:nvPr/>
        </p:nvSpPr>
        <p:spPr bwMode="auto">
          <a:xfrm>
            <a:off x="8633561" y="573896"/>
            <a:ext cx="408640" cy="408640"/>
          </a:xfrm>
          <a:prstGeom prst="ellipse">
            <a:avLst/>
          </a:prstGeom>
          <a:no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ＭＳ Ｐゴシック" charset="0"/>
            </a:endParaRPr>
          </a:p>
        </p:txBody>
      </p:sp>
      <p:sp>
        <p:nvSpPr>
          <p:cNvPr id="20" name="Oval 19">
            <a:extLst>
              <a:ext uri="{FF2B5EF4-FFF2-40B4-BE49-F238E27FC236}">
                <a16:creationId xmlns:a16="http://schemas.microsoft.com/office/drawing/2014/main" id="{97139D1A-A231-053C-651F-029C8EF5C97B}"/>
              </a:ext>
            </a:extLst>
          </p:cNvPr>
          <p:cNvSpPr/>
          <p:nvPr/>
        </p:nvSpPr>
        <p:spPr bwMode="auto">
          <a:xfrm>
            <a:off x="8661302" y="601637"/>
            <a:ext cx="353158" cy="353158"/>
          </a:xfrm>
          <a:prstGeom prst="ellipse">
            <a:avLst/>
          </a:prstGeom>
          <a:solidFill>
            <a:srgbClr val="D3BD28"/>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a:ln>
                  <a:noFill/>
                </a:ln>
                <a:solidFill>
                  <a:schemeClr val="tx1"/>
                </a:solidFill>
                <a:effectLst/>
                <a:latin typeface="Arial Bold" panose="020B0704020202020204" pitchFamily="34" charset="0"/>
                <a:cs typeface="Arial Bold" panose="020B0704020202020204" pitchFamily="34" charset="0"/>
              </a:rPr>
              <a:t>1</a:t>
            </a:r>
          </a:p>
        </p:txBody>
      </p:sp>
      <p:sp>
        <p:nvSpPr>
          <p:cNvPr id="21" name="Rectangle: Rounded Corners 20">
            <a:extLst>
              <a:ext uri="{FF2B5EF4-FFF2-40B4-BE49-F238E27FC236}">
                <a16:creationId xmlns:a16="http://schemas.microsoft.com/office/drawing/2014/main" id="{7552D6F3-2702-876F-2834-AB809031F907}"/>
              </a:ext>
            </a:extLst>
          </p:cNvPr>
          <p:cNvSpPr/>
          <p:nvPr/>
        </p:nvSpPr>
        <p:spPr bwMode="auto">
          <a:xfrm>
            <a:off x="129540" y="70995"/>
            <a:ext cx="5764852" cy="2234055"/>
          </a:xfrm>
          <a:prstGeom prst="roundRect">
            <a:avLst/>
          </a:prstGeom>
          <a:solidFill>
            <a:srgbClr val="183C6C">
              <a:alpha val="3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defTabSz="342900" eaLnBrk="1" fontAlgn="auto" hangingPunct="1">
              <a:spcBef>
                <a:spcPts val="0"/>
              </a:spcBef>
              <a:spcAft>
                <a:spcPts val="1200"/>
              </a:spcAft>
              <a:defRPr/>
            </a:pPr>
            <a:r>
              <a:rPr lang="en-US" sz="1200" noProof="0">
                <a:solidFill>
                  <a:schemeClr val="bg1"/>
                </a:solidFill>
                <a:latin typeface="+mn-lt"/>
                <a:ea typeface="Calibri" panose="020F0502020204030204" pitchFamily="34" charset="0"/>
                <a:cs typeface="Calibri" panose="020F0502020204030204" pitchFamily="34" charset="0"/>
              </a:rPr>
              <a:t>Establish and maintain relationships with key European institutions, so that the AAE can effectively provide them with high quality professional advice to improve the soundness of decisions from an actuarial perspective</a:t>
            </a:r>
          </a:p>
          <a:p>
            <a:pPr marL="171450" marR="0" lvl="0" indent="-171450" algn="l" defTabSz="3429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200" noProof="0">
                <a:solidFill>
                  <a:schemeClr val="bg1"/>
                </a:solidFill>
                <a:latin typeface="+mn-lt"/>
                <a:ea typeface="Calibri" panose="020F0502020204030204" pitchFamily="34" charset="0"/>
                <a:cs typeface="Calibri" panose="020F0502020204030204" pitchFamily="34" charset="0"/>
              </a:rPr>
              <a:t>Play a prominent role in shaping EU legislation affecting the work of actuaries in traditional areas and in wider fields as we extend our areas of involvement</a:t>
            </a:r>
          </a:p>
          <a:p>
            <a:pPr marL="171450" marR="0" lvl="0" indent="-171450" algn="l" defTabSz="3429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200">
                <a:solidFill>
                  <a:schemeClr val="bg1"/>
                </a:solidFill>
                <a:latin typeface="+mn-lt"/>
                <a:ea typeface="Calibri" panose="020F0502020204030204" pitchFamily="34" charset="0"/>
                <a:cs typeface="Calibri" panose="020F0502020204030204" pitchFamily="34" charset="0"/>
              </a:rPr>
              <a:t>Develop and enhance </a:t>
            </a:r>
            <a:r>
              <a:rPr lang="en-US" sz="1200" noProof="0">
                <a:solidFill>
                  <a:schemeClr val="bg1"/>
                </a:solidFill>
                <a:latin typeface="+mn-lt"/>
                <a:ea typeface="Calibri" panose="020F0502020204030204" pitchFamily="34" charset="0"/>
                <a:cs typeface="Calibri" panose="020F0502020204030204" pitchFamily="34" charset="0"/>
              </a:rPr>
              <a:t>relationships with the European Commission, EIOPA, </a:t>
            </a:r>
            <a:br>
              <a:rPr lang="en-US" sz="1200" noProof="0">
                <a:solidFill>
                  <a:schemeClr val="bg1"/>
                </a:solidFill>
                <a:latin typeface="+mn-lt"/>
                <a:ea typeface="Calibri" panose="020F0502020204030204" pitchFamily="34" charset="0"/>
                <a:cs typeface="Calibri" panose="020F0502020204030204" pitchFamily="34" charset="0"/>
              </a:rPr>
            </a:br>
            <a:r>
              <a:rPr lang="en-US" sz="1200" noProof="0">
                <a:solidFill>
                  <a:schemeClr val="bg1"/>
                </a:solidFill>
                <a:latin typeface="+mn-lt"/>
                <a:ea typeface="Calibri" panose="020F0502020204030204" pitchFamily="34" charset="0"/>
                <a:cs typeface="Calibri" panose="020F0502020204030204" pitchFamily="34" charset="0"/>
              </a:rPr>
              <a:t>EU Parliament and Council</a:t>
            </a:r>
          </a:p>
          <a:p>
            <a:pPr marL="171450" indent="-171450" algn="l">
              <a:spcAft>
                <a:spcPts val="600"/>
              </a:spcAft>
              <a:buFont typeface="Arial" panose="020B0604020202020204" pitchFamily="34" charset="0"/>
              <a:buChar char="•"/>
            </a:pPr>
            <a:r>
              <a:rPr lang="en-US" sz="1200" noProof="0">
                <a:solidFill>
                  <a:schemeClr val="bg1"/>
                </a:solidFill>
                <a:latin typeface="+mn-lt"/>
                <a:ea typeface="Calibri" panose="020F0502020204030204" pitchFamily="34" charset="0"/>
                <a:cs typeface="Calibri" panose="020F0502020204030204" pitchFamily="34" charset="0"/>
              </a:rPr>
              <a:t>Maintain contact with other European organisations such as industry and consumer protection bodies</a:t>
            </a:r>
            <a:endParaRPr lang="en-GB" sz="1200" noProof="0">
              <a:solidFill>
                <a:schemeClr val="bg1"/>
              </a:solidFill>
              <a:latin typeface="+mn-lt"/>
              <a:ea typeface="Calibri" panose="020F0502020204030204" pitchFamily="34" charset="0"/>
              <a:cs typeface="Calibri" panose="020F0502020204030204" pitchFamily="34" charset="0"/>
            </a:endParaRPr>
          </a:p>
        </p:txBody>
      </p:sp>
      <p:sp>
        <p:nvSpPr>
          <p:cNvPr id="22" name="Oval 21">
            <a:extLst>
              <a:ext uri="{FF2B5EF4-FFF2-40B4-BE49-F238E27FC236}">
                <a16:creationId xmlns:a16="http://schemas.microsoft.com/office/drawing/2014/main" id="{E1BF13C4-AFBF-5812-E63F-E04F22148F25}"/>
              </a:ext>
            </a:extLst>
          </p:cNvPr>
          <p:cNvSpPr/>
          <p:nvPr/>
        </p:nvSpPr>
        <p:spPr bwMode="auto">
          <a:xfrm>
            <a:off x="507294" y="2571750"/>
            <a:ext cx="1624256" cy="1624256"/>
          </a:xfrm>
          <a:prstGeom prst="ellipse">
            <a:avLst/>
          </a:prstGeom>
          <a:solidFill>
            <a:srgbClr val="D3BD28">
              <a:alpha val="70000"/>
            </a:srgbClr>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a:ln>
                  <a:noFill/>
                </a:ln>
                <a:solidFill>
                  <a:srgbClr val="183C6C"/>
                </a:solidFill>
                <a:effectLst/>
                <a:latin typeface="Arial Bold" panose="020B0704020202020204" pitchFamily="34" charset="0"/>
                <a:cs typeface="Arial Bold" panose="020B0704020202020204" pitchFamily="34" charset="0"/>
              </a:rPr>
              <a:t>23x</a:t>
            </a:r>
            <a:r>
              <a:rPr kumimoji="0" lang="en-GB" sz="1600" b="1" i="0" u="none" strike="noStrike" cap="none" normalizeH="0" baseline="0" dirty="0">
                <a:ln>
                  <a:noFill/>
                </a:ln>
                <a:solidFill>
                  <a:schemeClr val="bg1"/>
                </a:solidFill>
                <a:effectLst/>
                <a:latin typeface="Arial Bold" panose="020B0704020202020204" pitchFamily="34" charset="0"/>
                <a:cs typeface="Arial Bold" panose="020B0704020202020204" pitchFamily="34" charset="0"/>
              </a:rPr>
              <a:t> EUROPEAN </a:t>
            </a:r>
            <a:r>
              <a:rPr kumimoji="0" lang="en-GB" sz="1200" b="1" i="0" u="none" strike="noStrike" cap="none" normalizeH="0" baseline="0" dirty="0">
                <a:ln>
                  <a:noFill/>
                </a:ln>
                <a:solidFill>
                  <a:schemeClr val="bg1"/>
                </a:solidFill>
                <a:effectLst/>
                <a:latin typeface="Arial Bold" panose="020B0704020202020204" pitchFamily="34" charset="0"/>
                <a:cs typeface="Arial Bold" panose="020B0704020202020204" pitchFamily="34" charset="0"/>
              </a:rPr>
              <a:t>Consultations</a:t>
            </a:r>
            <a:endParaRPr lang="en-GB" sz="1800" b="1" dirty="0">
              <a:solidFill>
                <a:schemeClr val="bg1"/>
              </a:solidFill>
              <a:latin typeface="Arial Bold" panose="020B0704020202020204" pitchFamily="34" charset="0"/>
              <a:cs typeface="Arial Bold" panose="020B07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lang="en-GB" sz="1200" b="1" dirty="0">
                <a:solidFill>
                  <a:schemeClr val="bg1"/>
                </a:solidFill>
                <a:latin typeface="Arial Bold" panose="020B0704020202020204" pitchFamily="34" charset="0"/>
                <a:cs typeface="Arial Bold" panose="020B0704020202020204" pitchFamily="34" charset="0"/>
              </a:rPr>
              <a:t>in 12 months</a:t>
            </a:r>
            <a:endParaRPr kumimoji="0" lang="en-GB" sz="900" b="1" i="0" u="none" strike="noStrike" cap="none" normalizeH="0" baseline="0" dirty="0">
              <a:ln>
                <a:noFill/>
              </a:ln>
              <a:solidFill>
                <a:schemeClr val="bg1"/>
              </a:solidFill>
              <a:effectLst/>
              <a:latin typeface="Arial Bold" panose="020B0704020202020204" pitchFamily="34" charset="0"/>
              <a:cs typeface="Arial Bold" panose="020B0704020202020204" pitchFamily="34" charset="0"/>
            </a:endParaRPr>
          </a:p>
        </p:txBody>
      </p:sp>
      <p:sp>
        <p:nvSpPr>
          <p:cNvPr id="23" name="Oval 22">
            <a:extLst>
              <a:ext uri="{FF2B5EF4-FFF2-40B4-BE49-F238E27FC236}">
                <a16:creationId xmlns:a16="http://schemas.microsoft.com/office/drawing/2014/main" id="{A73C70D3-0B01-3BD0-9D02-4B5E10BED645}"/>
              </a:ext>
            </a:extLst>
          </p:cNvPr>
          <p:cNvSpPr/>
          <p:nvPr/>
        </p:nvSpPr>
        <p:spPr bwMode="auto">
          <a:xfrm>
            <a:off x="7129218" y="2571750"/>
            <a:ext cx="1624256" cy="1624256"/>
          </a:xfrm>
          <a:prstGeom prst="ellipse">
            <a:avLst/>
          </a:prstGeom>
          <a:solidFill>
            <a:srgbClr val="D3BD28">
              <a:alpha val="70000"/>
            </a:srgbClr>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a:ln>
                  <a:noFill/>
                </a:ln>
                <a:solidFill>
                  <a:schemeClr val="bg1"/>
                </a:solidFill>
                <a:effectLst/>
                <a:latin typeface="Arial Bold" panose="020B0704020202020204" pitchFamily="34" charset="0"/>
                <a:cs typeface="Arial Bold" panose="020B0704020202020204" pitchFamily="34" charset="0"/>
              </a:rPr>
              <a:t>EIOPA </a:t>
            </a:r>
            <a:r>
              <a:rPr kumimoji="0" lang="en-GB" sz="1200" b="1" i="0" u="none" strike="noStrike" cap="none" normalizeH="0" baseline="0" dirty="0">
                <a:ln>
                  <a:noFill/>
                </a:ln>
                <a:solidFill>
                  <a:schemeClr val="bg1"/>
                </a:solidFill>
                <a:effectLst/>
                <a:latin typeface="Arial Bold" panose="020B0704020202020204" pitchFamily="34" charset="0"/>
                <a:cs typeface="Arial Bold" panose="020B0704020202020204" pitchFamily="34" charset="0"/>
              </a:rPr>
              <a:t>Stakeholder Groups Representation</a:t>
            </a:r>
          </a:p>
        </p:txBody>
      </p:sp>
      <p:sp>
        <p:nvSpPr>
          <p:cNvPr id="24" name="Oval 23">
            <a:extLst>
              <a:ext uri="{FF2B5EF4-FFF2-40B4-BE49-F238E27FC236}">
                <a16:creationId xmlns:a16="http://schemas.microsoft.com/office/drawing/2014/main" id="{2A1809B7-E126-FA9F-B7A9-77B145451D2E}"/>
              </a:ext>
            </a:extLst>
          </p:cNvPr>
          <p:cNvSpPr/>
          <p:nvPr/>
        </p:nvSpPr>
        <p:spPr bwMode="auto">
          <a:xfrm>
            <a:off x="2714602" y="2571750"/>
            <a:ext cx="1624256" cy="1624256"/>
          </a:xfrm>
          <a:prstGeom prst="ellipse">
            <a:avLst/>
          </a:prstGeom>
          <a:solidFill>
            <a:srgbClr val="D3BD28">
              <a:alpha val="70000"/>
            </a:srgbClr>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1" i="0" u="none" strike="noStrike" cap="none" normalizeH="0" baseline="0" dirty="0">
                <a:ln>
                  <a:noFill/>
                </a:ln>
                <a:solidFill>
                  <a:schemeClr val="bg1"/>
                </a:solidFill>
                <a:effectLst/>
                <a:latin typeface="Arial Bold" panose="020B0704020202020204" pitchFamily="34" charset="0"/>
                <a:cs typeface="Arial Bold" panose="020B0704020202020204" pitchFamily="34" charset="0"/>
              </a:rPr>
              <a:t>Solvency II and</a:t>
            </a:r>
            <a:br>
              <a:rPr kumimoji="0" lang="en-GB" sz="1600" b="1" i="0" u="none" strike="noStrike" cap="none" normalizeH="0" baseline="0" dirty="0">
                <a:ln>
                  <a:noFill/>
                </a:ln>
                <a:solidFill>
                  <a:schemeClr val="bg1"/>
                </a:solidFill>
                <a:effectLst/>
                <a:latin typeface="Arial Bold" panose="020B0704020202020204" pitchFamily="34" charset="0"/>
                <a:cs typeface="Arial Bold" panose="020B0704020202020204" pitchFamily="34" charset="0"/>
              </a:rPr>
            </a:br>
            <a:r>
              <a:rPr kumimoji="0" lang="en-GB" sz="1600" b="1" i="0" u="none" strike="noStrike" cap="none" normalizeH="0" baseline="0" dirty="0">
                <a:ln>
                  <a:noFill/>
                </a:ln>
                <a:solidFill>
                  <a:schemeClr val="bg1"/>
                </a:solidFill>
                <a:effectLst/>
                <a:latin typeface="Arial Bold" panose="020B0704020202020204" pitchFamily="34" charset="0"/>
                <a:cs typeface="Arial Bold" panose="020B0704020202020204" pitchFamily="34" charset="0"/>
              </a:rPr>
              <a:t>IORP II</a:t>
            </a:r>
          </a:p>
        </p:txBody>
      </p:sp>
      <p:sp>
        <p:nvSpPr>
          <p:cNvPr id="25" name="Oval 24">
            <a:extLst>
              <a:ext uri="{FF2B5EF4-FFF2-40B4-BE49-F238E27FC236}">
                <a16:creationId xmlns:a16="http://schemas.microsoft.com/office/drawing/2014/main" id="{8EBD8A0B-7276-4CD1-7F5A-0084621F2F96}"/>
              </a:ext>
            </a:extLst>
          </p:cNvPr>
          <p:cNvSpPr/>
          <p:nvPr/>
        </p:nvSpPr>
        <p:spPr bwMode="auto">
          <a:xfrm>
            <a:off x="4921910" y="2571750"/>
            <a:ext cx="1624256" cy="1624256"/>
          </a:xfrm>
          <a:prstGeom prst="ellipse">
            <a:avLst/>
          </a:prstGeom>
          <a:solidFill>
            <a:srgbClr val="D3BD28">
              <a:alpha val="70000"/>
            </a:srgbClr>
          </a:solidFill>
          <a:ln w="1905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a:ln>
                  <a:noFill/>
                </a:ln>
                <a:solidFill>
                  <a:schemeClr val="bg1"/>
                </a:solidFill>
                <a:effectLst/>
                <a:latin typeface="Arial Bold" panose="020B0704020202020204" pitchFamily="34" charset="0"/>
                <a:cs typeface="Arial Bold" panose="020B0704020202020204" pitchFamily="34" charset="0"/>
              </a:rPr>
              <a:t>Ongoing </a:t>
            </a:r>
            <a:r>
              <a:rPr kumimoji="0" lang="en-GB" sz="1200" b="1" i="0" u="none" strike="noStrike" cap="none" normalizeH="0" baseline="0">
                <a:ln>
                  <a:noFill/>
                </a:ln>
                <a:solidFill>
                  <a:schemeClr val="bg1"/>
                </a:solidFill>
                <a:effectLst/>
                <a:latin typeface="Arial Bold" panose="020B0704020202020204" pitchFamily="34" charset="0"/>
                <a:cs typeface="Arial Bold" panose="020B0704020202020204" pitchFamily="34" charset="0"/>
              </a:rPr>
              <a:t>Management of Stakeholder</a:t>
            </a:r>
          </a:p>
          <a:p>
            <a:pPr marL="0" marR="0" indent="0" algn="ctr" defTabSz="914400" rtl="0" eaLnBrk="0" fontAlgn="base" latinLnBrk="0" hangingPunct="0">
              <a:lnSpc>
                <a:spcPct val="100000"/>
              </a:lnSpc>
              <a:spcBef>
                <a:spcPct val="0"/>
              </a:spcBef>
              <a:spcAft>
                <a:spcPct val="0"/>
              </a:spcAft>
              <a:buClrTx/>
              <a:buSzTx/>
              <a:buFontTx/>
              <a:buNone/>
              <a:tabLst/>
            </a:pPr>
            <a:r>
              <a:rPr lang="en-GB" sz="1800" b="1">
                <a:solidFill>
                  <a:schemeClr val="bg1"/>
                </a:solidFill>
                <a:latin typeface="Arial Bold" panose="020B0704020202020204" pitchFamily="34" charset="0"/>
                <a:cs typeface="Arial Bold" panose="020B0704020202020204" pitchFamily="34" charset="0"/>
              </a:rPr>
              <a:t>Relations</a:t>
            </a:r>
            <a:endParaRPr kumimoji="0" lang="en-GB" sz="1800" b="1" i="0" u="none" strike="noStrike" cap="none" normalizeH="0" baseline="0">
              <a:ln>
                <a:noFill/>
              </a:ln>
              <a:solidFill>
                <a:schemeClr val="bg1"/>
              </a:solidFill>
              <a:effectLst/>
              <a:latin typeface="Arial Bold" panose="020B0704020202020204" pitchFamily="34" charset="0"/>
              <a:cs typeface="Arial Bold" panose="020B0704020202020204" pitchFamily="34" charset="0"/>
            </a:endParaRPr>
          </a:p>
        </p:txBody>
      </p:sp>
      <p:sp>
        <p:nvSpPr>
          <p:cNvPr id="26" name="Rectangle: Rounded Corners 25">
            <a:extLst>
              <a:ext uri="{FF2B5EF4-FFF2-40B4-BE49-F238E27FC236}">
                <a16:creationId xmlns:a16="http://schemas.microsoft.com/office/drawing/2014/main" id="{CA277AFA-66B7-CD96-9EE3-5B341742A65B}"/>
              </a:ext>
            </a:extLst>
          </p:cNvPr>
          <p:cNvSpPr/>
          <p:nvPr/>
        </p:nvSpPr>
        <p:spPr bwMode="auto">
          <a:xfrm>
            <a:off x="507293" y="4343662"/>
            <a:ext cx="3902782" cy="688729"/>
          </a:xfrm>
          <a:prstGeom prst="roundRect">
            <a:avLst/>
          </a:prstGeom>
          <a:solidFill>
            <a:srgbClr val="010028">
              <a:alpha val="4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171450" indent="-171450" defTabSz="342900" eaLnBrk="1" fontAlgn="auto" hangingPunct="1">
              <a:spcBef>
                <a:spcPts val="0"/>
              </a:spcBef>
              <a:spcAft>
                <a:spcPts val="200"/>
              </a:spcAft>
              <a:buFont typeface="Arial" panose="020B0604020202020204" pitchFamily="34" charset="0"/>
              <a:buChar char="•"/>
              <a:defRPr/>
            </a:pPr>
            <a:r>
              <a:rPr lang="en-US" sz="1200" i="1" dirty="0">
                <a:solidFill>
                  <a:schemeClr val="bg1"/>
                </a:solidFill>
                <a:latin typeface="+mn-lt"/>
                <a:ea typeface="Calibri" panose="020F0502020204030204" pitchFamily="34" charset="0"/>
                <a:cs typeface="Calibri" panose="020F0502020204030204" pitchFamily="34" charset="0"/>
              </a:rPr>
              <a:t>AI governance and risk management opinion</a:t>
            </a:r>
          </a:p>
          <a:p>
            <a:pPr marL="171450" indent="-171450" defTabSz="342900" eaLnBrk="1" fontAlgn="auto" hangingPunct="1">
              <a:spcBef>
                <a:spcPts val="0"/>
              </a:spcBef>
              <a:spcAft>
                <a:spcPts val="200"/>
              </a:spcAft>
              <a:buFont typeface="Arial" panose="020B0604020202020204" pitchFamily="34" charset="0"/>
              <a:buChar char="•"/>
              <a:defRPr/>
            </a:pPr>
            <a:r>
              <a:rPr lang="en-US" sz="1200" i="1" dirty="0">
                <a:solidFill>
                  <a:schemeClr val="bg1"/>
                </a:solidFill>
                <a:latin typeface="+mn-lt"/>
                <a:ea typeface="Calibri" panose="020F0502020204030204" pitchFamily="34" charset="0"/>
                <a:cs typeface="Calibri" panose="020F0502020204030204" pitchFamily="34" charset="0"/>
              </a:rPr>
              <a:t>RTS on the management of sustainability risks</a:t>
            </a:r>
          </a:p>
          <a:p>
            <a:pPr marL="171450" indent="-171450" defTabSz="342900" eaLnBrk="1" fontAlgn="auto" hangingPunct="1">
              <a:spcBef>
                <a:spcPts val="0"/>
              </a:spcBef>
              <a:spcAft>
                <a:spcPts val="200"/>
              </a:spcAft>
              <a:buFont typeface="Arial" panose="020B0604020202020204" pitchFamily="34" charset="0"/>
              <a:buChar char="•"/>
              <a:defRPr/>
            </a:pPr>
            <a:r>
              <a:rPr lang="en-US" sz="1200" i="1" dirty="0">
                <a:solidFill>
                  <a:schemeClr val="bg1"/>
                </a:solidFill>
                <a:latin typeface="+mn-lt"/>
                <a:ea typeface="Calibri" panose="020F0502020204030204" pitchFamily="34" charset="0"/>
                <a:cs typeface="Calibri" panose="020F0502020204030204" pitchFamily="34" charset="0"/>
              </a:rPr>
              <a:t>Solvency II and IORP II Consultations</a:t>
            </a:r>
            <a:endParaRPr lang="en-GB" sz="1200" i="1" noProof="0" dirty="0">
              <a:solidFill>
                <a:schemeClr val="bg1"/>
              </a:solidFill>
              <a:latin typeface="+mn-lt"/>
              <a:ea typeface="Calibri" panose="020F0502020204030204" pitchFamily="34" charset="0"/>
              <a:cs typeface="Calibri" panose="020F0502020204030204" pitchFamily="34" charset="0"/>
            </a:endParaRPr>
          </a:p>
        </p:txBody>
      </p:sp>
      <p:sp>
        <p:nvSpPr>
          <p:cNvPr id="27" name="Rectangle: Rounded Corners 26">
            <a:extLst>
              <a:ext uri="{FF2B5EF4-FFF2-40B4-BE49-F238E27FC236}">
                <a16:creationId xmlns:a16="http://schemas.microsoft.com/office/drawing/2014/main" id="{D5DEE788-6DF9-6EDC-5A52-6601EC749FF9}"/>
              </a:ext>
            </a:extLst>
          </p:cNvPr>
          <p:cNvSpPr/>
          <p:nvPr/>
        </p:nvSpPr>
        <p:spPr bwMode="auto">
          <a:xfrm>
            <a:off x="4733928" y="4343662"/>
            <a:ext cx="4195760" cy="688729"/>
          </a:xfrm>
          <a:prstGeom prst="roundRect">
            <a:avLst/>
          </a:prstGeom>
          <a:solidFill>
            <a:srgbClr val="010028">
              <a:alpha val="4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defTabSz="342900" eaLnBrk="1" fontAlgn="auto" hangingPunct="1">
              <a:spcBef>
                <a:spcPts val="0"/>
              </a:spcBef>
              <a:spcAft>
                <a:spcPts val="200"/>
              </a:spcAft>
              <a:defRPr/>
            </a:pPr>
            <a:r>
              <a:rPr lang="en-GB" sz="1200" noProof="0" dirty="0">
                <a:solidFill>
                  <a:schemeClr val="bg1"/>
                </a:solidFill>
                <a:latin typeface="+mn-lt"/>
                <a:ea typeface="Calibri" panose="020F0502020204030204" pitchFamily="34" charset="0"/>
                <a:cs typeface="Calibri" panose="020F0502020204030204" pitchFamily="34" charset="0"/>
              </a:rPr>
              <a:t>On </a:t>
            </a:r>
            <a:r>
              <a:rPr lang="en-GB" sz="1200" dirty="0">
                <a:solidFill>
                  <a:schemeClr val="bg1"/>
                </a:solidFill>
                <a:latin typeface="+mn-lt"/>
                <a:ea typeface="Calibri" panose="020F0502020204030204" pitchFamily="34" charset="0"/>
                <a:cs typeface="Calibri" panose="020F0502020204030204" pitchFamily="34" charset="0"/>
              </a:rPr>
              <a:t>average, </a:t>
            </a:r>
            <a:r>
              <a:rPr lang="en-GB" sz="1200" noProof="0" dirty="0">
                <a:solidFill>
                  <a:schemeClr val="bg1"/>
                </a:solidFill>
                <a:latin typeface="+mn-lt"/>
                <a:ea typeface="Calibri" panose="020F0502020204030204" pitchFamily="34" charset="0"/>
                <a:cs typeface="Calibri" panose="020F0502020204030204" pitchFamily="34" charset="0"/>
              </a:rPr>
              <a:t>bimonthly meetings are held with EU Institutions and Industry Bodies: 7 in the past 12 months</a:t>
            </a:r>
          </a:p>
        </p:txBody>
      </p:sp>
      <p:sp>
        <p:nvSpPr>
          <p:cNvPr id="3" name="Rectangle: Rounded Corners 2">
            <a:extLst>
              <a:ext uri="{FF2B5EF4-FFF2-40B4-BE49-F238E27FC236}">
                <a16:creationId xmlns:a16="http://schemas.microsoft.com/office/drawing/2014/main" id="{C73A8B98-AD7B-F941-8691-8E5CD7331590}"/>
              </a:ext>
            </a:extLst>
          </p:cNvPr>
          <p:cNvSpPr/>
          <p:nvPr/>
        </p:nvSpPr>
        <p:spPr bwMode="auto">
          <a:xfrm>
            <a:off x="4921910" y="4343661"/>
            <a:ext cx="3902782" cy="688729"/>
          </a:xfrm>
          <a:prstGeom prst="roundRect">
            <a:avLst/>
          </a:prstGeom>
          <a:solidFill>
            <a:srgbClr val="010028">
              <a:alpha val="40000"/>
            </a:srgbClr>
          </a:solidFill>
          <a:ln w="9525" cap="flat" cmpd="sng" algn="ctr">
            <a:solidFill>
              <a:srgbClr val="D3BD28"/>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171450" indent="-171450" defTabSz="342900" eaLnBrk="1" fontAlgn="auto" hangingPunct="1">
              <a:spcBef>
                <a:spcPts val="0"/>
              </a:spcBef>
              <a:spcAft>
                <a:spcPts val="200"/>
              </a:spcAft>
              <a:buFont typeface="Arial" panose="020B0604020202020204" pitchFamily="34" charset="0"/>
              <a:buChar char="•"/>
              <a:defRPr/>
            </a:pPr>
            <a:r>
              <a:rPr lang="en-US" sz="1200" dirty="0">
                <a:solidFill>
                  <a:schemeClr val="bg1"/>
                </a:solidFill>
                <a:latin typeface="+mn-lt"/>
                <a:ea typeface="Calibri" panose="020F0502020204030204" pitchFamily="34" charset="0"/>
                <a:cs typeface="Calibri" panose="020F0502020204030204" pitchFamily="34" charset="0"/>
              </a:rPr>
              <a:t>Input on 2025 EIOPA Pensions Stress Test</a:t>
            </a:r>
          </a:p>
          <a:p>
            <a:pPr marL="171450" indent="-171450" defTabSz="342900" eaLnBrk="1" fontAlgn="auto" hangingPunct="1">
              <a:spcBef>
                <a:spcPts val="0"/>
              </a:spcBef>
              <a:spcAft>
                <a:spcPts val="200"/>
              </a:spcAft>
              <a:buFont typeface="Arial" panose="020B0604020202020204" pitchFamily="34" charset="0"/>
              <a:buChar char="•"/>
              <a:defRPr/>
            </a:pPr>
            <a:r>
              <a:rPr lang="en-US" sz="1200" dirty="0">
                <a:solidFill>
                  <a:schemeClr val="bg1"/>
                </a:solidFill>
                <a:latin typeface="+mn-lt"/>
                <a:ea typeface="Calibri" panose="020F0502020204030204" pitchFamily="34" charset="0"/>
                <a:cs typeface="Calibri" panose="020F0502020204030204" pitchFamily="34" charset="0"/>
              </a:rPr>
              <a:t>Request for input regarding the fair treatment of chronic patients in insurance</a:t>
            </a:r>
            <a:endParaRPr lang="en-GB" sz="1200" noProof="0" dirty="0">
              <a:solidFill>
                <a:schemeClr val="bg1"/>
              </a:solidFill>
              <a:latin typeface="+mn-l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624229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1+#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1+#ppt_w/2"/>
                                          </p:val>
                                        </p:tav>
                                        <p:tav tm="100000">
                                          <p:val>
                                            <p:strVal val="#ppt_x"/>
                                          </p:val>
                                        </p:tav>
                                      </p:tavLst>
                                    </p:anim>
                                    <p:anim calcmode="lin" valueType="num">
                                      <p:cBhvr additive="base">
                                        <p:cTn id="12" dur="10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1000" fill="hold"/>
                                        <p:tgtEl>
                                          <p:spTgt spid="24"/>
                                        </p:tgtEl>
                                        <p:attrNameLst>
                                          <p:attrName>ppt_x</p:attrName>
                                        </p:attrNameLst>
                                      </p:cBhvr>
                                      <p:tavLst>
                                        <p:tav tm="0">
                                          <p:val>
                                            <p:strVal val="1+#ppt_w/2"/>
                                          </p:val>
                                        </p:tav>
                                        <p:tav tm="100000">
                                          <p:val>
                                            <p:strVal val="#ppt_x"/>
                                          </p:val>
                                        </p:tav>
                                      </p:tavLst>
                                    </p:anim>
                                    <p:anim calcmode="lin" valueType="num">
                                      <p:cBhvr additive="base">
                                        <p:cTn id="18" dur="1000" fill="hold"/>
                                        <p:tgtEl>
                                          <p:spTgt spid="24"/>
                                        </p:tgtEl>
                                        <p:attrNameLst>
                                          <p:attrName>ppt_y</p:attrName>
                                        </p:attrNameLst>
                                      </p:cBhvr>
                                      <p:tavLst>
                                        <p:tav tm="0">
                                          <p:val>
                                            <p:strVal val="#ppt_y"/>
                                          </p:val>
                                        </p:tav>
                                        <p:tav tm="100000">
                                          <p:val>
                                            <p:strVal val="#ppt_y"/>
                                          </p:val>
                                        </p:tav>
                                      </p:tavLst>
                                    </p:anim>
                                  </p:childTnLst>
                                </p:cTn>
                              </p:par>
                              <p:par>
                                <p:cTn id="19" presetID="10" presetClass="exit" presetSubtype="0" fill="hold" grpId="1" nodeType="withEffect">
                                  <p:stCondLst>
                                    <p:cond delay="0"/>
                                  </p:stCondLst>
                                  <p:childTnLst>
                                    <p:animEffect transition="out" filter="fade">
                                      <p:cBhvr>
                                        <p:cTn id="20" dur="500"/>
                                        <p:tgtEl>
                                          <p:spTgt spid="26"/>
                                        </p:tgtEl>
                                      </p:cBhvr>
                                    </p:animEffect>
                                    <p:set>
                                      <p:cBhvr>
                                        <p:cTn id="21" dur="1" fill="hold">
                                          <p:stCondLst>
                                            <p:cond delay="499"/>
                                          </p:stCondLst>
                                        </p:cTn>
                                        <p:tgtEl>
                                          <p:spTgt spid="26"/>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1000" fill="hold"/>
                                        <p:tgtEl>
                                          <p:spTgt spid="25"/>
                                        </p:tgtEl>
                                        <p:attrNameLst>
                                          <p:attrName>ppt_x</p:attrName>
                                        </p:attrNameLst>
                                      </p:cBhvr>
                                      <p:tavLst>
                                        <p:tav tm="0">
                                          <p:val>
                                            <p:strVal val="1+#ppt_w/2"/>
                                          </p:val>
                                        </p:tav>
                                        <p:tav tm="100000">
                                          <p:val>
                                            <p:strVal val="#ppt_x"/>
                                          </p:val>
                                        </p:tav>
                                      </p:tavLst>
                                    </p:anim>
                                    <p:anim calcmode="lin" valueType="num">
                                      <p:cBhvr additive="base">
                                        <p:cTn id="27" dur="1000" fill="hold"/>
                                        <p:tgtEl>
                                          <p:spTgt spid="2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fill="hold"/>
                                        <p:tgtEl>
                                          <p:spTgt spid="27"/>
                                        </p:tgtEl>
                                        <p:attrNameLst>
                                          <p:attrName>ppt_x</p:attrName>
                                        </p:attrNameLst>
                                      </p:cBhvr>
                                      <p:tavLst>
                                        <p:tav tm="0">
                                          <p:val>
                                            <p:strVal val="1+#ppt_w/2"/>
                                          </p:val>
                                        </p:tav>
                                        <p:tav tm="100000">
                                          <p:val>
                                            <p:strVal val="#ppt_x"/>
                                          </p:val>
                                        </p:tav>
                                      </p:tavLst>
                                    </p:anim>
                                    <p:anim calcmode="lin" valueType="num">
                                      <p:cBhvr additive="base">
                                        <p:cTn id="31" dur="10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1000" fill="hold"/>
                                        <p:tgtEl>
                                          <p:spTgt spid="23"/>
                                        </p:tgtEl>
                                        <p:attrNameLst>
                                          <p:attrName>ppt_x</p:attrName>
                                        </p:attrNameLst>
                                      </p:cBhvr>
                                      <p:tavLst>
                                        <p:tav tm="0">
                                          <p:val>
                                            <p:strVal val="1+#ppt_w/2"/>
                                          </p:val>
                                        </p:tav>
                                        <p:tav tm="100000">
                                          <p:val>
                                            <p:strVal val="#ppt_x"/>
                                          </p:val>
                                        </p:tav>
                                      </p:tavLst>
                                    </p:anim>
                                    <p:anim calcmode="lin" valueType="num">
                                      <p:cBhvr additive="base">
                                        <p:cTn id="37" dur="1000" fill="hold"/>
                                        <p:tgtEl>
                                          <p:spTgt spid="2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1000" fill="hold"/>
                                        <p:tgtEl>
                                          <p:spTgt spid="3"/>
                                        </p:tgtEl>
                                        <p:attrNameLst>
                                          <p:attrName>ppt_x</p:attrName>
                                        </p:attrNameLst>
                                      </p:cBhvr>
                                      <p:tavLst>
                                        <p:tav tm="0">
                                          <p:val>
                                            <p:strVal val="1+#ppt_w/2"/>
                                          </p:val>
                                        </p:tav>
                                        <p:tav tm="100000">
                                          <p:val>
                                            <p:strVal val="#ppt_x"/>
                                          </p:val>
                                        </p:tav>
                                      </p:tavLst>
                                    </p:anim>
                                    <p:anim calcmode="lin" valueType="num">
                                      <p:cBhvr additive="base">
                                        <p:cTn id="41" dur="1000" fill="hold"/>
                                        <p:tgtEl>
                                          <p:spTgt spid="3"/>
                                        </p:tgtEl>
                                        <p:attrNameLst>
                                          <p:attrName>ppt_y</p:attrName>
                                        </p:attrNameLst>
                                      </p:cBhvr>
                                      <p:tavLst>
                                        <p:tav tm="0">
                                          <p:val>
                                            <p:strVal val="#ppt_y"/>
                                          </p:val>
                                        </p:tav>
                                        <p:tav tm="100000">
                                          <p:val>
                                            <p:strVal val="#ppt_y"/>
                                          </p:val>
                                        </p:tav>
                                      </p:tavLst>
                                    </p:anim>
                                  </p:childTnLst>
                                </p:cTn>
                              </p:par>
                              <p:par>
                                <p:cTn id="42" presetID="10" presetClass="exit" presetSubtype="0" fill="hold" grpId="1" nodeType="withEffect">
                                  <p:stCondLst>
                                    <p:cond delay="0"/>
                                  </p:stCondLst>
                                  <p:childTnLst>
                                    <p:animEffect transition="out" filter="fade">
                                      <p:cBhvr>
                                        <p:cTn id="43" dur="500"/>
                                        <p:tgtEl>
                                          <p:spTgt spid="27"/>
                                        </p:tgtEl>
                                      </p:cBhvr>
                                    </p:animEffect>
                                    <p:set>
                                      <p:cBhvr>
                                        <p:cTn id="44"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6" grpId="1" animBg="1"/>
      <p:bldP spid="27" grpId="0" animBg="1"/>
      <p:bldP spid="27" grpId="1"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FEB846-E659-2E68-5FEA-45ECD93A38AB}"/>
              </a:ext>
            </a:extLst>
          </p:cNvPr>
          <p:cNvSpPr>
            <a:spLocks noGrp="1"/>
          </p:cNvSpPr>
          <p:nvPr>
            <p:ph type="sldNum" sz="quarter" idx="10"/>
          </p:nvPr>
        </p:nvSpPr>
        <p:spPr/>
        <p:txBody>
          <a:bodyPr/>
          <a:lstStyle/>
          <a:p>
            <a:fld id="{306CB06F-8D94-B64C-AC66-62AFBAF0736E}" type="slidenum">
              <a:rPr lang="nl-NL" smtClean="0"/>
              <a:pPr/>
              <a:t>8</a:t>
            </a:fld>
            <a:endParaRPr lang="nl-NL" dirty="0"/>
          </a:p>
        </p:txBody>
      </p:sp>
      <p:pic>
        <p:nvPicPr>
          <p:cNvPr id="4" name="Picture 3">
            <a:extLst>
              <a:ext uri="{FF2B5EF4-FFF2-40B4-BE49-F238E27FC236}">
                <a16:creationId xmlns:a16="http://schemas.microsoft.com/office/drawing/2014/main" id="{2358122F-E22B-1013-D9E9-F5104CA52D67}"/>
              </a:ext>
            </a:extLst>
          </p:cNvPr>
          <p:cNvPicPr>
            <a:picLocks noChangeAspect="1"/>
          </p:cNvPicPr>
          <p:nvPr/>
        </p:nvPicPr>
        <p:blipFill>
          <a:blip r:embed="rId3"/>
          <a:stretch>
            <a:fillRect/>
          </a:stretch>
        </p:blipFill>
        <p:spPr>
          <a:xfrm>
            <a:off x="133122" y="432712"/>
            <a:ext cx="8877756" cy="4330923"/>
          </a:xfrm>
          <a:prstGeom prst="rect">
            <a:avLst/>
          </a:prstGeom>
        </p:spPr>
      </p:pic>
      <p:sp>
        <p:nvSpPr>
          <p:cNvPr id="5" name="Titel 5">
            <a:extLst>
              <a:ext uri="{FF2B5EF4-FFF2-40B4-BE49-F238E27FC236}">
                <a16:creationId xmlns:a16="http://schemas.microsoft.com/office/drawing/2014/main" id="{2A466070-59B8-B9B7-9911-4BE6BA2D0781}"/>
              </a:ext>
            </a:extLst>
          </p:cNvPr>
          <p:cNvSpPr txBox="1">
            <a:spLocks/>
          </p:cNvSpPr>
          <p:nvPr/>
        </p:nvSpPr>
        <p:spPr>
          <a:xfrm>
            <a:off x="133122" y="51259"/>
            <a:ext cx="6714245" cy="486294"/>
          </a:xfrm>
          <a:prstGeom prst="rect">
            <a:avLst/>
          </a:prstGeom>
        </p:spPr>
        <p:txBody>
          <a:bodyPr>
            <a:noAutofit/>
          </a:bodyPr>
          <a:lstStyle>
            <a:lvl1pPr algn="l" defTabSz="571500" rtl="0" eaLnBrk="1" fontAlgn="base" hangingPunct="1">
              <a:spcBef>
                <a:spcPct val="0"/>
              </a:spcBef>
              <a:spcAft>
                <a:spcPct val="0"/>
              </a:spcAft>
              <a:defRPr sz="2250" b="1" i="0">
                <a:solidFill>
                  <a:schemeClr val="accent1"/>
                </a:solidFill>
                <a:latin typeface="Arial Bold"/>
                <a:ea typeface="Arial Bold"/>
                <a:cs typeface="Arial Bold"/>
              </a:defRPr>
            </a:lvl1pPr>
            <a:lvl2pPr algn="l" defTabSz="571500" rtl="0" eaLnBrk="1" fontAlgn="base" hangingPunct="1">
              <a:spcBef>
                <a:spcPct val="0"/>
              </a:spcBef>
              <a:spcAft>
                <a:spcPct val="0"/>
              </a:spcAft>
              <a:defRPr sz="2250">
                <a:solidFill>
                  <a:srgbClr val="D06000"/>
                </a:solidFill>
                <a:latin typeface="Verdana" charset="0"/>
                <a:ea typeface="ＭＳ Ｐゴシック" charset="0"/>
              </a:defRPr>
            </a:lvl2pPr>
            <a:lvl3pPr algn="l" defTabSz="571500" rtl="0" eaLnBrk="1" fontAlgn="base" hangingPunct="1">
              <a:spcBef>
                <a:spcPct val="0"/>
              </a:spcBef>
              <a:spcAft>
                <a:spcPct val="0"/>
              </a:spcAft>
              <a:defRPr sz="2250">
                <a:solidFill>
                  <a:srgbClr val="D06000"/>
                </a:solidFill>
                <a:latin typeface="Verdana" charset="0"/>
                <a:ea typeface="ＭＳ Ｐゴシック" charset="0"/>
              </a:defRPr>
            </a:lvl3pPr>
            <a:lvl4pPr algn="l" defTabSz="571500" rtl="0" eaLnBrk="1" fontAlgn="base" hangingPunct="1">
              <a:spcBef>
                <a:spcPct val="0"/>
              </a:spcBef>
              <a:spcAft>
                <a:spcPct val="0"/>
              </a:spcAft>
              <a:defRPr sz="2250">
                <a:solidFill>
                  <a:srgbClr val="D06000"/>
                </a:solidFill>
                <a:latin typeface="Verdana" charset="0"/>
                <a:ea typeface="ＭＳ Ｐゴシック" charset="0"/>
              </a:defRPr>
            </a:lvl4pPr>
            <a:lvl5pPr algn="l" defTabSz="571500" rtl="0" eaLnBrk="1" fontAlgn="base" hangingPunct="1">
              <a:spcBef>
                <a:spcPct val="0"/>
              </a:spcBef>
              <a:spcAft>
                <a:spcPct val="0"/>
              </a:spcAft>
              <a:defRPr sz="2250">
                <a:solidFill>
                  <a:srgbClr val="D06000"/>
                </a:solidFill>
                <a:latin typeface="Verdana" charset="0"/>
                <a:ea typeface="ＭＳ Ｐゴシック" charset="0"/>
              </a:defRPr>
            </a:lvl5pPr>
            <a:lvl6pPr marL="342900" algn="l" defTabSz="571500" rtl="0" eaLnBrk="1" fontAlgn="base" hangingPunct="1">
              <a:spcBef>
                <a:spcPct val="0"/>
              </a:spcBef>
              <a:spcAft>
                <a:spcPct val="0"/>
              </a:spcAft>
              <a:defRPr sz="2250">
                <a:solidFill>
                  <a:srgbClr val="D06000"/>
                </a:solidFill>
                <a:latin typeface="Verdana" charset="0"/>
                <a:ea typeface="ＭＳ Ｐゴシック" charset="0"/>
              </a:defRPr>
            </a:lvl6pPr>
            <a:lvl7pPr marL="685800" algn="l" defTabSz="571500" rtl="0" eaLnBrk="1" fontAlgn="base" hangingPunct="1">
              <a:spcBef>
                <a:spcPct val="0"/>
              </a:spcBef>
              <a:spcAft>
                <a:spcPct val="0"/>
              </a:spcAft>
              <a:defRPr sz="2250">
                <a:solidFill>
                  <a:srgbClr val="D06000"/>
                </a:solidFill>
                <a:latin typeface="Verdana" charset="0"/>
                <a:ea typeface="ＭＳ Ｐゴシック" charset="0"/>
              </a:defRPr>
            </a:lvl7pPr>
            <a:lvl8pPr marL="1028700" algn="l" defTabSz="571500" rtl="0" eaLnBrk="1" fontAlgn="base" hangingPunct="1">
              <a:spcBef>
                <a:spcPct val="0"/>
              </a:spcBef>
              <a:spcAft>
                <a:spcPct val="0"/>
              </a:spcAft>
              <a:defRPr sz="2250">
                <a:solidFill>
                  <a:srgbClr val="D06000"/>
                </a:solidFill>
                <a:latin typeface="Verdana" charset="0"/>
                <a:ea typeface="ＭＳ Ｐゴシック" charset="0"/>
              </a:defRPr>
            </a:lvl8pPr>
            <a:lvl9pPr marL="1371600" algn="l" defTabSz="571500" rtl="0" eaLnBrk="1" fontAlgn="base" hangingPunct="1">
              <a:spcBef>
                <a:spcPct val="0"/>
              </a:spcBef>
              <a:spcAft>
                <a:spcPct val="0"/>
              </a:spcAft>
              <a:defRPr sz="2250">
                <a:solidFill>
                  <a:srgbClr val="D06000"/>
                </a:solidFill>
                <a:latin typeface="Verdana" charset="0"/>
                <a:ea typeface="ＭＳ Ｐゴシック" charset="0"/>
              </a:defRPr>
            </a:lvl9pPr>
          </a:lstStyle>
          <a:p>
            <a:pPr>
              <a:defRPr/>
            </a:pPr>
            <a:r>
              <a:rPr lang="en-GB" sz="2400" kern="0" dirty="0">
                <a:latin typeface="+mn-lt"/>
              </a:rPr>
              <a:t>Result of hard work of volunteers and AAE</a:t>
            </a:r>
          </a:p>
        </p:txBody>
      </p:sp>
      <p:sp>
        <p:nvSpPr>
          <p:cNvPr id="7" name="TextBox 6">
            <a:extLst>
              <a:ext uri="{FF2B5EF4-FFF2-40B4-BE49-F238E27FC236}">
                <a16:creationId xmlns:a16="http://schemas.microsoft.com/office/drawing/2014/main" id="{8D8980E2-1027-8521-3881-A04D9B3996F5}"/>
              </a:ext>
            </a:extLst>
          </p:cNvPr>
          <p:cNvSpPr txBox="1"/>
          <p:nvPr/>
        </p:nvSpPr>
        <p:spPr>
          <a:xfrm>
            <a:off x="5504033" y="4551828"/>
            <a:ext cx="3506845" cy="338554"/>
          </a:xfrm>
          <a:prstGeom prst="rect">
            <a:avLst/>
          </a:prstGeom>
          <a:solidFill>
            <a:schemeClr val="bg1"/>
          </a:solidFill>
        </p:spPr>
        <p:txBody>
          <a:bodyPr wrap="square">
            <a:spAutoFit/>
          </a:bodyPr>
          <a:lstStyle/>
          <a:p>
            <a:r>
              <a:rPr lang="en-GB" sz="800" u="sng" dirty="0">
                <a:solidFill>
                  <a:srgbClr val="010028"/>
                </a:solidFill>
                <a:latin typeface="+mn-lt"/>
                <a:hlinkClick r:id="rId4">
                  <a:extLst>
                    <a:ext uri="{A12FA001-AC4F-418D-AE19-62706E023703}">
                      <ahyp:hlinkClr xmlns:ahyp="http://schemas.microsoft.com/office/drawing/2018/hyperlinkcolor" val="tx"/>
                    </a:ext>
                  </a:extLst>
                </a:hlinkClick>
              </a:rPr>
              <a:t>Link: </a:t>
            </a:r>
            <a:r>
              <a:rPr lang="en-GB" sz="800" dirty="0">
                <a:solidFill>
                  <a:srgbClr val="007BBD"/>
                </a:solidFill>
                <a:latin typeface="+mn-lt"/>
                <a:hlinkClick r:id="rId4">
                  <a:extLst>
                    <a:ext uri="{A12FA001-AC4F-418D-AE19-62706E023703}">
                      <ahyp:hlinkClr xmlns:ahyp="http://schemas.microsoft.com/office/drawing/2018/hyperlinkcolor" val="tx"/>
                    </a:ext>
                  </a:extLst>
                </a:hlinkClick>
              </a:rPr>
              <a:t>AAE responses to stakeholder consultations - Actuarial Association of Europe</a:t>
            </a:r>
            <a:endParaRPr lang="en-GB" sz="800" dirty="0">
              <a:latin typeface="+mn-lt"/>
            </a:endParaRPr>
          </a:p>
        </p:txBody>
      </p:sp>
    </p:spTree>
    <p:extLst>
      <p:ext uri="{BB962C8B-B14F-4D97-AF65-F5344CB8AC3E}">
        <p14:creationId xmlns:p14="http://schemas.microsoft.com/office/powerpoint/2010/main" val="2247054661"/>
      </p:ext>
    </p:extLst>
  </p:cSld>
  <p:clrMapOvr>
    <a:masterClrMapping/>
  </p:clrMapOvr>
  <p:transition spd="med">
    <p:pull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an numeron paikkamerkki 2">
            <a:extLst>
              <a:ext uri="{FF2B5EF4-FFF2-40B4-BE49-F238E27FC236}">
                <a16:creationId xmlns:a16="http://schemas.microsoft.com/office/drawing/2014/main" id="{4699FC23-01B0-4259-BA30-B1B4F2646D9D}"/>
              </a:ext>
            </a:extLst>
          </p:cNvPr>
          <p:cNvSpPr>
            <a:spLocks noGrp="1"/>
          </p:cNvSpPr>
          <p:nvPr>
            <p:ph type="sldNum" sz="quarter" idx="10"/>
          </p:nvPr>
        </p:nvSpPr>
        <p:spPr/>
        <p:txBody>
          <a:bodyPr/>
          <a:lstStyle/>
          <a:p>
            <a:fld id="{306CB06F-8D94-B64C-AC66-62AFBAF0736E}" type="slidenum">
              <a:rPr lang="nl-NL" smtClean="0"/>
              <a:pPr/>
              <a:t>9</a:t>
            </a:fld>
            <a:endParaRPr lang="nl-NL"/>
          </a:p>
        </p:txBody>
      </p:sp>
      <p:pic>
        <p:nvPicPr>
          <p:cNvPr id="4" name="Picture 3" descr="European-Commission.jpg">
            <a:extLst>
              <a:ext uri="{FF2B5EF4-FFF2-40B4-BE49-F238E27FC236}">
                <a16:creationId xmlns:a16="http://schemas.microsoft.com/office/drawing/2014/main" id="{E79F3D08-0E9F-C10F-3F8F-0A61C8F3BAF1}"/>
              </a:ext>
            </a:extLst>
          </p:cNvPr>
          <p:cNvPicPr>
            <a:picLocks noChangeAspect="1"/>
          </p:cNvPicPr>
          <p:nvPr/>
        </p:nvPicPr>
        <p:blipFill>
          <a:blip r:embed="rId2" cstate="print"/>
          <a:stretch>
            <a:fillRect/>
          </a:stretch>
        </p:blipFill>
        <p:spPr>
          <a:xfrm>
            <a:off x="2501384" y="1109986"/>
            <a:ext cx="1659426" cy="892970"/>
          </a:xfrm>
          <a:prstGeom prst="rect">
            <a:avLst/>
          </a:prstGeom>
          <a:ln>
            <a:noFill/>
          </a:ln>
        </p:spPr>
      </p:pic>
      <p:pic>
        <p:nvPicPr>
          <p:cNvPr id="6" name="Picture 5" descr="eiopa-logo.jpg">
            <a:extLst>
              <a:ext uri="{FF2B5EF4-FFF2-40B4-BE49-F238E27FC236}">
                <a16:creationId xmlns:a16="http://schemas.microsoft.com/office/drawing/2014/main" id="{9FFDBA53-038A-38A6-060F-675268DFFD3A}"/>
              </a:ext>
            </a:extLst>
          </p:cNvPr>
          <p:cNvPicPr>
            <a:picLocks noChangeAspect="1"/>
          </p:cNvPicPr>
          <p:nvPr/>
        </p:nvPicPr>
        <p:blipFill>
          <a:blip r:embed="rId3" cstate="print"/>
          <a:stretch>
            <a:fillRect/>
          </a:stretch>
        </p:blipFill>
        <p:spPr>
          <a:xfrm>
            <a:off x="525930" y="1109986"/>
            <a:ext cx="1512360" cy="892970"/>
          </a:xfrm>
          <a:prstGeom prst="rect">
            <a:avLst/>
          </a:prstGeom>
          <a:ln>
            <a:noFill/>
          </a:ln>
        </p:spPr>
      </p:pic>
      <p:pic>
        <p:nvPicPr>
          <p:cNvPr id="7" name="Picture 6" descr="Insurance-Europe-HiRes.jpg">
            <a:extLst>
              <a:ext uri="{FF2B5EF4-FFF2-40B4-BE49-F238E27FC236}">
                <a16:creationId xmlns:a16="http://schemas.microsoft.com/office/drawing/2014/main" id="{187C2944-CDCA-DEBF-FC8B-F478ED62D276}"/>
              </a:ext>
            </a:extLst>
          </p:cNvPr>
          <p:cNvPicPr>
            <a:picLocks noChangeAspect="1"/>
          </p:cNvPicPr>
          <p:nvPr/>
        </p:nvPicPr>
        <p:blipFill>
          <a:blip r:embed="rId4" cstate="print"/>
          <a:stretch>
            <a:fillRect/>
          </a:stretch>
        </p:blipFill>
        <p:spPr>
          <a:xfrm>
            <a:off x="4635600" y="1115539"/>
            <a:ext cx="1659426" cy="892970"/>
          </a:xfrm>
          <a:prstGeom prst="rect">
            <a:avLst/>
          </a:prstGeom>
          <a:ln>
            <a:noFill/>
          </a:ln>
        </p:spPr>
      </p:pic>
      <p:pic>
        <p:nvPicPr>
          <p:cNvPr id="8" name="Picture 7" descr="PensionsEurope-logo-full-color-2012-11-16.jpg">
            <a:extLst>
              <a:ext uri="{FF2B5EF4-FFF2-40B4-BE49-F238E27FC236}">
                <a16:creationId xmlns:a16="http://schemas.microsoft.com/office/drawing/2014/main" id="{F0716A42-423D-1EF0-5F09-3967E6A00CAA}"/>
              </a:ext>
            </a:extLst>
          </p:cNvPr>
          <p:cNvPicPr>
            <a:picLocks noChangeAspect="1"/>
          </p:cNvPicPr>
          <p:nvPr/>
        </p:nvPicPr>
        <p:blipFill>
          <a:blip r:embed="rId5" cstate="print"/>
          <a:stretch>
            <a:fillRect/>
          </a:stretch>
        </p:blipFill>
        <p:spPr>
          <a:xfrm>
            <a:off x="6769816" y="1121093"/>
            <a:ext cx="1659364" cy="881863"/>
          </a:xfrm>
          <a:prstGeom prst="rect">
            <a:avLst/>
          </a:prstGeom>
          <a:ln>
            <a:noFill/>
          </a:ln>
        </p:spPr>
      </p:pic>
      <p:sp>
        <p:nvSpPr>
          <p:cNvPr id="10" name="Otsikko 1">
            <a:extLst>
              <a:ext uri="{FF2B5EF4-FFF2-40B4-BE49-F238E27FC236}">
                <a16:creationId xmlns:a16="http://schemas.microsoft.com/office/drawing/2014/main" id="{EEAD0557-E5C3-BAC6-C6F6-3E837D8E6222}"/>
              </a:ext>
            </a:extLst>
          </p:cNvPr>
          <p:cNvSpPr txBox="1">
            <a:spLocks/>
          </p:cNvSpPr>
          <p:nvPr/>
        </p:nvSpPr>
        <p:spPr>
          <a:xfrm>
            <a:off x="403860" y="309151"/>
            <a:ext cx="7830000" cy="486294"/>
          </a:xfrm>
          <a:prstGeom prst="rect">
            <a:avLst/>
          </a:prstGeom>
        </p:spPr>
        <p:txBody>
          <a:bodyPr vert="horz" lIns="0" tIns="0" rIns="0" bIns="0" rtlCol="0" anchor="ctr">
            <a:noAutofit/>
          </a:bodyPr>
          <a:lstStyle>
            <a:lvl1pPr algn="l" defTabSz="571500" rtl="0" eaLnBrk="1" fontAlgn="base" hangingPunct="1">
              <a:spcBef>
                <a:spcPct val="0"/>
              </a:spcBef>
              <a:spcAft>
                <a:spcPct val="0"/>
              </a:spcAft>
              <a:defRPr sz="2250" b="1" i="0">
                <a:solidFill>
                  <a:schemeClr val="accent1"/>
                </a:solidFill>
                <a:latin typeface="Arial Bold"/>
                <a:ea typeface="Arial Bold"/>
                <a:cs typeface="Arial Bold"/>
              </a:defRPr>
            </a:lvl1pPr>
            <a:lvl2pPr algn="l" defTabSz="571500" rtl="0" eaLnBrk="1" fontAlgn="base" hangingPunct="1">
              <a:spcBef>
                <a:spcPct val="0"/>
              </a:spcBef>
              <a:spcAft>
                <a:spcPct val="0"/>
              </a:spcAft>
              <a:defRPr sz="2250">
                <a:solidFill>
                  <a:srgbClr val="D06000"/>
                </a:solidFill>
                <a:latin typeface="Verdana" charset="0"/>
                <a:ea typeface="ＭＳ Ｐゴシック" charset="0"/>
              </a:defRPr>
            </a:lvl2pPr>
            <a:lvl3pPr algn="l" defTabSz="571500" rtl="0" eaLnBrk="1" fontAlgn="base" hangingPunct="1">
              <a:spcBef>
                <a:spcPct val="0"/>
              </a:spcBef>
              <a:spcAft>
                <a:spcPct val="0"/>
              </a:spcAft>
              <a:defRPr sz="2250">
                <a:solidFill>
                  <a:srgbClr val="D06000"/>
                </a:solidFill>
                <a:latin typeface="Verdana" charset="0"/>
                <a:ea typeface="ＭＳ Ｐゴシック" charset="0"/>
              </a:defRPr>
            </a:lvl3pPr>
            <a:lvl4pPr algn="l" defTabSz="571500" rtl="0" eaLnBrk="1" fontAlgn="base" hangingPunct="1">
              <a:spcBef>
                <a:spcPct val="0"/>
              </a:spcBef>
              <a:spcAft>
                <a:spcPct val="0"/>
              </a:spcAft>
              <a:defRPr sz="2250">
                <a:solidFill>
                  <a:srgbClr val="D06000"/>
                </a:solidFill>
                <a:latin typeface="Verdana" charset="0"/>
                <a:ea typeface="ＭＳ Ｐゴシック" charset="0"/>
              </a:defRPr>
            </a:lvl4pPr>
            <a:lvl5pPr algn="l" defTabSz="571500" rtl="0" eaLnBrk="1" fontAlgn="base" hangingPunct="1">
              <a:spcBef>
                <a:spcPct val="0"/>
              </a:spcBef>
              <a:spcAft>
                <a:spcPct val="0"/>
              </a:spcAft>
              <a:defRPr sz="2250">
                <a:solidFill>
                  <a:srgbClr val="D06000"/>
                </a:solidFill>
                <a:latin typeface="Verdana" charset="0"/>
                <a:ea typeface="ＭＳ Ｐゴシック" charset="0"/>
              </a:defRPr>
            </a:lvl5pPr>
            <a:lvl6pPr marL="342900" algn="l" defTabSz="571500" rtl="0" eaLnBrk="1" fontAlgn="base" hangingPunct="1">
              <a:spcBef>
                <a:spcPct val="0"/>
              </a:spcBef>
              <a:spcAft>
                <a:spcPct val="0"/>
              </a:spcAft>
              <a:defRPr sz="2250">
                <a:solidFill>
                  <a:srgbClr val="D06000"/>
                </a:solidFill>
                <a:latin typeface="Verdana" charset="0"/>
                <a:ea typeface="ＭＳ Ｐゴシック" charset="0"/>
              </a:defRPr>
            </a:lvl6pPr>
            <a:lvl7pPr marL="685800" algn="l" defTabSz="571500" rtl="0" eaLnBrk="1" fontAlgn="base" hangingPunct="1">
              <a:spcBef>
                <a:spcPct val="0"/>
              </a:spcBef>
              <a:spcAft>
                <a:spcPct val="0"/>
              </a:spcAft>
              <a:defRPr sz="2250">
                <a:solidFill>
                  <a:srgbClr val="D06000"/>
                </a:solidFill>
                <a:latin typeface="Verdana" charset="0"/>
                <a:ea typeface="ＭＳ Ｐゴシック" charset="0"/>
              </a:defRPr>
            </a:lvl7pPr>
            <a:lvl8pPr marL="1028700" algn="l" defTabSz="571500" rtl="0" eaLnBrk="1" fontAlgn="base" hangingPunct="1">
              <a:spcBef>
                <a:spcPct val="0"/>
              </a:spcBef>
              <a:spcAft>
                <a:spcPct val="0"/>
              </a:spcAft>
              <a:defRPr sz="2250">
                <a:solidFill>
                  <a:srgbClr val="D06000"/>
                </a:solidFill>
                <a:latin typeface="Verdana" charset="0"/>
                <a:ea typeface="ＭＳ Ｐゴシック" charset="0"/>
              </a:defRPr>
            </a:lvl8pPr>
            <a:lvl9pPr marL="1371600" algn="l" defTabSz="571500" rtl="0" eaLnBrk="1" fontAlgn="base" hangingPunct="1">
              <a:spcBef>
                <a:spcPct val="0"/>
              </a:spcBef>
              <a:spcAft>
                <a:spcPct val="0"/>
              </a:spcAft>
              <a:defRPr sz="2250">
                <a:solidFill>
                  <a:srgbClr val="D06000"/>
                </a:solidFill>
                <a:latin typeface="Verdana" charset="0"/>
                <a:ea typeface="ＭＳ Ｐゴシック" charset="0"/>
              </a:defRPr>
            </a:lvl9pPr>
          </a:lstStyle>
          <a:p>
            <a:pPr>
              <a:defRPr/>
            </a:pPr>
            <a:r>
              <a:rPr lang="en-GB" sz="2400" dirty="0">
                <a:latin typeface="+mn-lt"/>
              </a:rPr>
              <a:t>On average, bimonthly meetings are held </a:t>
            </a:r>
            <a:endParaRPr lang="lv-LV" sz="2400" dirty="0">
              <a:latin typeface="+mn-lt"/>
            </a:endParaRPr>
          </a:p>
          <a:p>
            <a:pPr>
              <a:defRPr/>
            </a:pPr>
            <a:r>
              <a:rPr lang="en-GB" sz="2400" dirty="0">
                <a:latin typeface="+mn-lt"/>
              </a:rPr>
              <a:t>with EU Institutions and Industry Bodies</a:t>
            </a:r>
          </a:p>
        </p:txBody>
      </p:sp>
      <p:sp>
        <p:nvSpPr>
          <p:cNvPr id="11" name="TextBox 10">
            <a:extLst>
              <a:ext uri="{FF2B5EF4-FFF2-40B4-BE49-F238E27FC236}">
                <a16:creationId xmlns:a16="http://schemas.microsoft.com/office/drawing/2014/main" id="{157A054B-C119-48A8-F8A8-7632CA5F1043}"/>
              </a:ext>
            </a:extLst>
          </p:cNvPr>
          <p:cNvSpPr txBox="1"/>
          <p:nvPr/>
        </p:nvSpPr>
        <p:spPr>
          <a:xfrm>
            <a:off x="403860" y="2082735"/>
            <a:ext cx="2097524" cy="1127360"/>
          </a:xfrm>
          <a:prstGeom prst="rect">
            <a:avLst/>
          </a:prstGeom>
          <a:noFill/>
        </p:spPr>
        <p:txBody>
          <a:bodyPr wrap="square">
            <a:spAutoFit/>
          </a:bodyPr>
          <a:lstStyle/>
          <a:p>
            <a:pPr>
              <a:lnSpc>
                <a:spcPct val="114000"/>
              </a:lnSpc>
            </a:pPr>
            <a:r>
              <a:rPr lang="en-GB" sz="1200" b="1" dirty="0">
                <a:latin typeface="+mn-lt"/>
                <a:cs typeface="Calibri"/>
              </a:rPr>
              <a:t>EIOPA</a:t>
            </a:r>
            <a:br>
              <a:rPr lang="en-GB" sz="1200" dirty="0">
                <a:latin typeface="+mn-lt"/>
                <a:cs typeface="Calibri"/>
              </a:rPr>
            </a:br>
            <a:r>
              <a:rPr lang="en-GB" sz="1200" dirty="0">
                <a:latin typeface="+mn-lt"/>
                <a:cs typeface="Calibri"/>
              </a:rPr>
              <a:t>meetings with </a:t>
            </a:r>
            <a:r>
              <a:rPr lang="fr-FR" sz="1200" dirty="0">
                <a:latin typeface="+mn-lt"/>
                <a:cs typeface="Calibri"/>
              </a:rPr>
              <a:t>Petra Hielkema, Valerie Mariatte-Wood, Carlos Guine </a:t>
            </a:r>
            <a:r>
              <a:rPr lang="en-GB" sz="1200" dirty="0">
                <a:latin typeface="+mn-lt"/>
                <a:cs typeface="Calibri"/>
              </a:rPr>
              <a:t>and others</a:t>
            </a:r>
          </a:p>
        </p:txBody>
      </p:sp>
      <p:sp>
        <p:nvSpPr>
          <p:cNvPr id="13" name="TextBox 12">
            <a:extLst>
              <a:ext uri="{FF2B5EF4-FFF2-40B4-BE49-F238E27FC236}">
                <a16:creationId xmlns:a16="http://schemas.microsoft.com/office/drawing/2014/main" id="{73B39FD7-3C0A-AC65-88E3-9DC38D7E3371}"/>
              </a:ext>
            </a:extLst>
          </p:cNvPr>
          <p:cNvSpPr txBox="1"/>
          <p:nvPr/>
        </p:nvSpPr>
        <p:spPr>
          <a:xfrm>
            <a:off x="2501384" y="2082735"/>
            <a:ext cx="1773436" cy="707117"/>
          </a:xfrm>
          <a:prstGeom prst="rect">
            <a:avLst/>
          </a:prstGeom>
          <a:noFill/>
        </p:spPr>
        <p:txBody>
          <a:bodyPr wrap="square">
            <a:spAutoFit/>
          </a:bodyPr>
          <a:lstStyle/>
          <a:p>
            <a:pPr>
              <a:lnSpc>
                <a:spcPct val="114000"/>
              </a:lnSpc>
            </a:pPr>
            <a:r>
              <a:rPr lang="en-GB" sz="1200" b="1" dirty="0">
                <a:latin typeface="+mn-lt"/>
                <a:cs typeface="Calibri"/>
              </a:rPr>
              <a:t>EC, DG </a:t>
            </a:r>
            <a:r>
              <a:rPr lang="en-GB" sz="1200" b="1" dirty="0" err="1">
                <a:latin typeface="+mn-lt"/>
                <a:cs typeface="Calibri"/>
              </a:rPr>
              <a:t>Fisma</a:t>
            </a:r>
            <a:r>
              <a:rPr lang="en-GB" sz="1200" b="1" dirty="0">
                <a:latin typeface="+mn-lt"/>
                <a:cs typeface="Calibri"/>
              </a:rPr>
              <a:t> </a:t>
            </a:r>
            <a:r>
              <a:rPr lang="en-GB" sz="1200" dirty="0">
                <a:latin typeface="+mn-lt"/>
                <a:cs typeface="Calibri"/>
              </a:rPr>
              <a:t>meetings with Tilman Lueder and others</a:t>
            </a:r>
          </a:p>
        </p:txBody>
      </p:sp>
      <p:sp>
        <p:nvSpPr>
          <p:cNvPr id="15" name="TextBox 14">
            <a:extLst>
              <a:ext uri="{FF2B5EF4-FFF2-40B4-BE49-F238E27FC236}">
                <a16:creationId xmlns:a16="http://schemas.microsoft.com/office/drawing/2014/main" id="{0986A064-2E2E-094E-B3A0-3B87F3426517}"/>
              </a:ext>
            </a:extLst>
          </p:cNvPr>
          <p:cNvSpPr txBox="1"/>
          <p:nvPr/>
        </p:nvSpPr>
        <p:spPr>
          <a:xfrm>
            <a:off x="4559073" y="2145798"/>
            <a:ext cx="1874520" cy="830997"/>
          </a:xfrm>
          <a:prstGeom prst="rect">
            <a:avLst/>
          </a:prstGeom>
          <a:noFill/>
        </p:spPr>
        <p:txBody>
          <a:bodyPr wrap="square">
            <a:spAutoFit/>
          </a:bodyPr>
          <a:lstStyle/>
          <a:p>
            <a:r>
              <a:rPr lang="en-GB" sz="1200" b="1" dirty="0">
                <a:latin typeface="+mn-lt"/>
                <a:cs typeface="Calibri"/>
              </a:rPr>
              <a:t>Insurance Europe</a:t>
            </a:r>
            <a:endParaRPr lang="en-GB" sz="1200" dirty="0">
              <a:latin typeface="+mn-lt"/>
              <a:cs typeface="Calibri"/>
            </a:endParaRPr>
          </a:p>
          <a:p>
            <a:r>
              <a:rPr lang="en-GB" sz="1200" dirty="0">
                <a:latin typeface="+mn-lt"/>
                <a:cs typeface="Calibri"/>
              </a:rPr>
              <a:t>meetings with Thea Utoft Høj Jensen, Nicolas </a:t>
            </a:r>
            <a:r>
              <a:rPr lang="en-GB" sz="1200" dirty="0" err="1">
                <a:latin typeface="+mn-lt"/>
                <a:cs typeface="Calibri"/>
              </a:rPr>
              <a:t>Jeanmart</a:t>
            </a:r>
            <a:r>
              <a:rPr lang="en-GB" sz="1200" dirty="0">
                <a:latin typeface="+mn-lt"/>
                <a:cs typeface="Calibri"/>
              </a:rPr>
              <a:t> and others</a:t>
            </a:r>
          </a:p>
        </p:txBody>
      </p:sp>
      <p:sp>
        <p:nvSpPr>
          <p:cNvPr id="17" name="TextBox 16">
            <a:extLst>
              <a:ext uri="{FF2B5EF4-FFF2-40B4-BE49-F238E27FC236}">
                <a16:creationId xmlns:a16="http://schemas.microsoft.com/office/drawing/2014/main" id="{7548F381-5FF6-9FFD-06AE-858B4D8C3F64}"/>
              </a:ext>
            </a:extLst>
          </p:cNvPr>
          <p:cNvSpPr txBox="1"/>
          <p:nvPr/>
        </p:nvSpPr>
        <p:spPr>
          <a:xfrm>
            <a:off x="6717846" y="2145798"/>
            <a:ext cx="1799290" cy="706347"/>
          </a:xfrm>
          <a:prstGeom prst="rect">
            <a:avLst/>
          </a:prstGeom>
          <a:noFill/>
        </p:spPr>
        <p:txBody>
          <a:bodyPr wrap="square">
            <a:spAutoFit/>
          </a:bodyPr>
          <a:lstStyle/>
          <a:p>
            <a:pPr>
              <a:lnSpc>
                <a:spcPct val="114000"/>
              </a:lnSpc>
            </a:pPr>
            <a:r>
              <a:rPr lang="en-GB" sz="1200" b="1" dirty="0">
                <a:latin typeface="+mn-lt"/>
                <a:cs typeface="Calibri"/>
              </a:rPr>
              <a:t>Pension Europe</a:t>
            </a:r>
            <a:endParaRPr lang="en-GB" sz="1200" dirty="0">
              <a:latin typeface="+mn-lt"/>
              <a:cs typeface="Calibri"/>
            </a:endParaRPr>
          </a:p>
          <a:p>
            <a:pPr>
              <a:lnSpc>
                <a:spcPct val="114000"/>
              </a:lnSpc>
            </a:pPr>
            <a:r>
              <a:rPr lang="en-GB" sz="1200" dirty="0">
                <a:latin typeface="+mn-lt"/>
                <a:cs typeface="Calibri"/>
              </a:rPr>
              <a:t>meetings with Mattia </a:t>
            </a:r>
            <a:r>
              <a:rPr lang="en-GB" sz="1200" dirty="0" err="1">
                <a:latin typeface="+mn-lt"/>
                <a:cs typeface="Calibri"/>
              </a:rPr>
              <a:t>Leppälä</a:t>
            </a:r>
            <a:r>
              <a:rPr lang="en-GB" sz="1200" dirty="0">
                <a:latin typeface="+mn-lt"/>
                <a:cs typeface="Calibri"/>
              </a:rPr>
              <a:t> and others</a:t>
            </a:r>
          </a:p>
        </p:txBody>
      </p:sp>
      <p:sp>
        <p:nvSpPr>
          <p:cNvPr id="2" name="Title 3">
            <a:extLst>
              <a:ext uri="{FF2B5EF4-FFF2-40B4-BE49-F238E27FC236}">
                <a16:creationId xmlns:a16="http://schemas.microsoft.com/office/drawing/2014/main" id="{1986D0D8-FC8D-21EA-C4FF-BCB04780B442}"/>
              </a:ext>
            </a:extLst>
          </p:cNvPr>
          <p:cNvSpPr>
            <a:spLocks noGrp="1"/>
          </p:cNvSpPr>
          <p:nvPr>
            <p:ph type="title"/>
          </p:nvPr>
        </p:nvSpPr>
        <p:spPr>
          <a:xfrm>
            <a:off x="403860" y="3290246"/>
            <a:ext cx="7748461" cy="486294"/>
          </a:xfrm>
        </p:spPr>
        <p:txBody>
          <a:bodyPr>
            <a:normAutofit/>
          </a:bodyPr>
          <a:lstStyle/>
          <a:p>
            <a:r>
              <a:rPr lang="en-GB" sz="2400" dirty="0">
                <a:latin typeface="+mj-lt"/>
                <a:cs typeface="Calibri"/>
              </a:rPr>
              <a:t>Active representation in EU stakeholders’ groups</a:t>
            </a:r>
            <a:endParaRPr lang="en-GB" dirty="0"/>
          </a:p>
        </p:txBody>
      </p:sp>
      <p:sp>
        <p:nvSpPr>
          <p:cNvPr id="5" name="Sisällön paikkamerkki 4">
            <a:extLst>
              <a:ext uri="{FF2B5EF4-FFF2-40B4-BE49-F238E27FC236}">
                <a16:creationId xmlns:a16="http://schemas.microsoft.com/office/drawing/2014/main" id="{2F0FF467-BB77-B41B-5EDB-05AEB0532918}"/>
              </a:ext>
            </a:extLst>
          </p:cNvPr>
          <p:cNvSpPr txBox="1">
            <a:spLocks/>
          </p:cNvSpPr>
          <p:nvPr/>
        </p:nvSpPr>
        <p:spPr>
          <a:xfrm>
            <a:off x="385794" y="3833606"/>
            <a:ext cx="8346558" cy="867604"/>
          </a:xfrm>
          <a:prstGeom prst="rect">
            <a:avLst/>
          </a:prstGeom>
        </p:spPr>
        <p:txBody>
          <a:bodyPr/>
          <a:lstStyle>
            <a:lvl1pPr marL="142875" indent="-142875" algn="l" defTabSz="571500" rtl="0" eaLnBrk="1" fontAlgn="base" hangingPunct="1">
              <a:lnSpc>
                <a:spcPct val="120000"/>
              </a:lnSpc>
              <a:spcBef>
                <a:spcPts val="0"/>
              </a:spcBef>
              <a:spcAft>
                <a:spcPts val="900"/>
              </a:spcAft>
              <a:defRPr sz="1800" b="0" i="0">
                <a:solidFill>
                  <a:srgbClr val="0E4133"/>
                </a:solidFill>
                <a:latin typeface="Arial Regular"/>
                <a:ea typeface="+mn-ea"/>
                <a:cs typeface="+mn-cs"/>
              </a:defRPr>
            </a:lvl1pPr>
            <a:lvl2pPr marL="154800" indent="-154800" algn="l" defTabSz="571500" rtl="0" eaLnBrk="1" fontAlgn="base" hangingPunct="1">
              <a:lnSpc>
                <a:spcPct val="120000"/>
              </a:lnSpc>
              <a:spcBef>
                <a:spcPts val="0"/>
              </a:spcBef>
              <a:spcAft>
                <a:spcPts val="800"/>
              </a:spcAft>
              <a:buFont typeface="Times" charset="0"/>
              <a:buChar char="•"/>
              <a:defRPr sz="1800" b="0" i="0">
                <a:solidFill>
                  <a:srgbClr val="0E4133"/>
                </a:solidFill>
                <a:latin typeface="Arial Regular"/>
                <a:ea typeface="+mn-ea"/>
              </a:defRPr>
            </a:lvl2pPr>
            <a:lvl3pPr marL="356625" indent="-155972" algn="l" defTabSz="571500" rtl="0" eaLnBrk="1" fontAlgn="base" hangingPunct="1">
              <a:lnSpc>
                <a:spcPct val="120000"/>
              </a:lnSpc>
              <a:spcBef>
                <a:spcPts val="0"/>
              </a:spcBef>
              <a:spcAft>
                <a:spcPts val="800"/>
              </a:spcAft>
              <a:buFont typeface="Times" charset="0"/>
              <a:buChar char="–"/>
              <a:defRPr sz="1800" b="0" i="0">
                <a:solidFill>
                  <a:srgbClr val="0E4133"/>
                </a:solidFill>
                <a:latin typeface="Arial Regular"/>
                <a:ea typeface="+mn-ea"/>
              </a:defRPr>
            </a:lvl3pPr>
            <a:lvl4pPr marL="566738" indent="-154800" algn="l" defTabSz="571500" rtl="0" eaLnBrk="1" fontAlgn="base" hangingPunct="1">
              <a:lnSpc>
                <a:spcPct val="120000"/>
              </a:lnSpc>
              <a:spcBef>
                <a:spcPts val="0"/>
              </a:spcBef>
              <a:spcAft>
                <a:spcPts val="800"/>
              </a:spcAft>
              <a:buSzPct val="60000"/>
              <a:buFont typeface="Courier New" panose="02070309020205020404" pitchFamily="49" charset="0"/>
              <a:buChar char="o"/>
              <a:defRPr sz="1800" b="0" i="0">
                <a:solidFill>
                  <a:srgbClr val="0E4133"/>
                </a:solidFill>
                <a:latin typeface="Arial Regular"/>
                <a:ea typeface="+mn-ea"/>
              </a:defRPr>
            </a:lvl4pPr>
            <a:lvl5pPr marL="1244054" indent="-171450" algn="l" defTabSz="571500" rtl="0" eaLnBrk="1" fontAlgn="base" hangingPunct="1">
              <a:lnSpc>
                <a:spcPct val="120000"/>
              </a:lnSpc>
              <a:spcBef>
                <a:spcPts val="0"/>
              </a:spcBef>
              <a:spcAft>
                <a:spcPts val="800"/>
              </a:spcAft>
              <a:defRPr sz="1800" b="0" i="0">
                <a:solidFill>
                  <a:srgbClr val="0E4133"/>
                </a:solidFill>
                <a:latin typeface="Calibri Normaal" charset="0"/>
                <a:ea typeface="+mn-ea"/>
              </a:defRPr>
            </a:lvl5pPr>
            <a:lvl6pPr marL="1910954" indent="-171450" algn="l" defTabSz="571500" rtl="0" eaLnBrk="1" fontAlgn="base" hangingPunct="1">
              <a:lnSpc>
                <a:spcPts val="2400"/>
              </a:lnSpc>
              <a:spcBef>
                <a:spcPct val="20000"/>
              </a:spcBef>
              <a:spcAft>
                <a:spcPct val="0"/>
              </a:spcAft>
              <a:defRPr sz="1800">
                <a:solidFill>
                  <a:srgbClr val="0E4133"/>
                </a:solidFill>
                <a:latin typeface="+mn-lt"/>
                <a:ea typeface="+mn-ea"/>
              </a:defRPr>
            </a:lvl6pPr>
            <a:lvl7pPr marL="2253854" indent="-171450" algn="l" defTabSz="571500" rtl="0" eaLnBrk="1" fontAlgn="base" hangingPunct="1">
              <a:lnSpc>
                <a:spcPts val="2400"/>
              </a:lnSpc>
              <a:spcBef>
                <a:spcPct val="20000"/>
              </a:spcBef>
              <a:spcAft>
                <a:spcPct val="0"/>
              </a:spcAft>
              <a:defRPr sz="1800">
                <a:solidFill>
                  <a:srgbClr val="0E4133"/>
                </a:solidFill>
                <a:latin typeface="+mn-lt"/>
                <a:ea typeface="+mn-ea"/>
              </a:defRPr>
            </a:lvl7pPr>
            <a:lvl8pPr marL="2596754" indent="-171450" algn="l" defTabSz="571500" rtl="0" eaLnBrk="1" fontAlgn="base" hangingPunct="1">
              <a:lnSpc>
                <a:spcPts val="2400"/>
              </a:lnSpc>
              <a:spcBef>
                <a:spcPct val="20000"/>
              </a:spcBef>
              <a:spcAft>
                <a:spcPct val="0"/>
              </a:spcAft>
              <a:defRPr sz="1800">
                <a:solidFill>
                  <a:srgbClr val="0E4133"/>
                </a:solidFill>
                <a:latin typeface="+mn-lt"/>
                <a:ea typeface="+mn-ea"/>
              </a:defRPr>
            </a:lvl8pPr>
            <a:lvl9pPr marL="2939654" indent="-171450" algn="l" defTabSz="571500" rtl="0" eaLnBrk="1" fontAlgn="base" hangingPunct="1">
              <a:lnSpc>
                <a:spcPts val="2400"/>
              </a:lnSpc>
              <a:spcBef>
                <a:spcPct val="20000"/>
              </a:spcBef>
              <a:spcAft>
                <a:spcPct val="0"/>
              </a:spcAft>
              <a:defRPr sz="1800">
                <a:solidFill>
                  <a:srgbClr val="0E4133"/>
                </a:solidFill>
                <a:latin typeface="+mn-lt"/>
                <a:ea typeface="+mn-ea"/>
              </a:defRPr>
            </a:lvl9pPr>
          </a:lstStyle>
          <a:p>
            <a:pPr marL="285750" indent="-285750">
              <a:lnSpc>
                <a:spcPct val="100000"/>
              </a:lnSpc>
              <a:spcAft>
                <a:spcPts val="0"/>
              </a:spcAft>
              <a:buFont typeface="Arial" panose="020B0604020202020204" pitchFamily="34" charset="0"/>
              <a:buChar char="•"/>
            </a:pPr>
            <a:r>
              <a:rPr lang="en-GB" sz="1200" kern="0" dirty="0"/>
              <a:t>EIOPA Insurance and Reinsurance Stakeholder Group (IRSG): </a:t>
            </a:r>
            <a:r>
              <a:rPr lang="en-GB" sz="1200" kern="0" dirty="0">
                <a:highlight>
                  <a:srgbClr val="FFFF00"/>
                </a:highlight>
              </a:rPr>
              <a:t>Frank Schiller (Lauri </a:t>
            </a:r>
            <a:r>
              <a:rPr lang="en-GB" sz="1200" kern="0" dirty="0" err="1">
                <a:highlight>
                  <a:srgbClr val="FFFF00"/>
                </a:highlight>
              </a:rPr>
              <a:t>Saraste</a:t>
            </a:r>
            <a:r>
              <a:rPr lang="en-GB" sz="1200" kern="0" dirty="0">
                <a:highlight>
                  <a:srgbClr val="FFFF00"/>
                </a:highlight>
              </a:rPr>
              <a:t>)</a:t>
            </a:r>
          </a:p>
          <a:p>
            <a:pPr marL="285750" indent="-285750">
              <a:lnSpc>
                <a:spcPct val="100000"/>
              </a:lnSpc>
              <a:spcAft>
                <a:spcPts val="0"/>
              </a:spcAft>
              <a:buFont typeface="Arial" panose="020B0604020202020204" pitchFamily="34" charset="0"/>
              <a:buChar char="•"/>
            </a:pPr>
            <a:r>
              <a:rPr lang="en-GB" sz="1200" kern="0" dirty="0"/>
              <a:t>EIOPA Occupational Pensions Stakeholder Group (OPSG): Stephanos </a:t>
            </a:r>
            <a:r>
              <a:rPr lang="en-GB" sz="1200" kern="0" dirty="0" err="1"/>
              <a:t>Hadjistyllis</a:t>
            </a:r>
            <a:endParaRPr lang="en-GB" sz="1200" kern="0" dirty="0"/>
          </a:p>
          <a:p>
            <a:pPr marL="285750" indent="-285750">
              <a:lnSpc>
                <a:spcPct val="100000"/>
              </a:lnSpc>
              <a:spcAft>
                <a:spcPts val="0"/>
              </a:spcAft>
              <a:buFont typeface="Arial" panose="020B0604020202020204" pitchFamily="34" charset="0"/>
              <a:buChar char="•"/>
            </a:pPr>
            <a:r>
              <a:rPr lang="en-GB" sz="1200" kern="0" dirty="0"/>
              <a:t>Consultative Expert Group on Data Use in Insurance</a:t>
            </a:r>
          </a:p>
          <a:p>
            <a:pPr marL="285750" indent="-285750">
              <a:lnSpc>
                <a:spcPct val="100000"/>
              </a:lnSpc>
              <a:spcAft>
                <a:spcPts val="0"/>
              </a:spcAft>
              <a:buFont typeface="Arial" panose="020B0604020202020204" pitchFamily="34" charset="0"/>
              <a:buChar char="•"/>
            </a:pPr>
            <a:r>
              <a:rPr lang="en-GB" sz="1200" kern="0" dirty="0"/>
              <a:t>Personal assignment / European AI Office (General-Purpose AI: Code of Practice): Anni Hellman</a:t>
            </a:r>
          </a:p>
        </p:txBody>
      </p:sp>
    </p:spTree>
    <p:extLst>
      <p:ext uri="{BB962C8B-B14F-4D97-AF65-F5344CB8AC3E}">
        <p14:creationId xmlns:p14="http://schemas.microsoft.com/office/powerpoint/2010/main" val="63074652"/>
      </p:ext>
    </p:extLst>
  </p:cSld>
  <p:clrMapOvr>
    <a:masterClrMapping/>
  </p:clrMapOvr>
  <p:transition spd="med">
    <p:pull dir="d"/>
  </p:transition>
</p:sld>
</file>

<file path=ppt/theme/theme1.xml><?xml version="1.0" encoding="utf-8"?>
<a:theme xmlns:a="http://schemas.openxmlformats.org/drawingml/2006/main" name="Diamodel AAE">
  <a:themeElements>
    <a:clrScheme name="Aangepast 30">
      <a:dk1>
        <a:srgbClr val="183C6C"/>
      </a:dk1>
      <a:lt1>
        <a:srgbClr val="FFFFFF"/>
      </a:lt1>
      <a:dk2>
        <a:srgbClr val="163C6C"/>
      </a:dk2>
      <a:lt2>
        <a:srgbClr val="F1F8FC"/>
      </a:lt2>
      <a:accent1>
        <a:srgbClr val="007BBD"/>
      </a:accent1>
      <a:accent2>
        <a:srgbClr val="751428"/>
      </a:accent2>
      <a:accent3>
        <a:srgbClr val="A2BE19"/>
      </a:accent3>
      <a:accent4>
        <a:srgbClr val="D6BC00"/>
      </a:accent4>
      <a:accent5>
        <a:srgbClr val="1C3B6A"/>
      </a:accent5>
      <a:accent6>
        <a:srgbClr val="D88447"/>
      </a:accent6>
      <a:hlink>
        <a:srgbClr val="007BBD"/>
      </a:hlink>
      <a:folHlink>
        <a:srgbClr val="1B3C6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lnDef>
  </a:objectDefaults>
  <a:extraClrSchemeLst>
    <a:extraClrScheme>
      <a:clrScheme name="HN-pp-template 1">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N-pp-template 2">
        <a:dk1>
          <a:srgbClr val="0E4133"/>
        </a:dk1>
        <a:lt1>
          <a:srgbClr val="FFFFFF"/>
        </a:lt1>
        <a:dk2>
          <a:srgbClr val="93B82B"/>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
      <a:clrScheme name="HN-pp-template 3">
        <a:dk1>
          <a:srgbClr val="0E4133"/>
        </a:dk1>
        <a:lt1>
          <a:srgbClr val="FFFFFF"/>
        </a:lt1>
        <a:dk2>
          <a:srgbClr val="D06000"/>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33EA724A27E704CB784425C4A8BD2BE" ma:contentTypeVersion="12" ma:contentTypeDescription="Create a new document." ma:contentTypeScope="" ma:versionID="15d7c87935b872190ec03d45c72a63c5">
  <xsd:schema xmlns:xsd="http://www.w3.org/2001/XMLSchema" xmlns:xs="http://www.w3.org/2001/XMLSchema" xmlns:p="http://schemas.microsoft.com/office/2006/metadata/properties" xmlns:ns2="b789ea69-044b-46f0-a0a7-0341fa713b1c" xmlns:ns3="8dfb9587-f584-4ba3-9cbc-f137386f428e" targetNamespace="http://schemas.microsoft.com/office/2006/metadata/properties" ma:root="true" ma:fieldsID="d34ace5891c722e0df0fbdf08a6fc48b" ns2:_="" ns3:_="">
    <xsd:import namespace="b789ea69-044b-46f0-a0a7-0341fa713b1c"/>
    <xsd:import namespace="8dfb9587-f584-4ba3-9cbc-f137386f428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89ea69-044b-46f0-a0a7-0341fa713b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55f5266-3555-4728-8403-0e4d19484a62"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dfb9587-f584-4ba3-9cbc-f137386f428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dc9e576-8c41-4a39-9ccb-1ff414d603de}" ma:internalName="TaxCatchAll" ma:showField="CatchAllData" ma:web="8dfb9587-f584-4ba3-9cbc-f137386f428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dfb9587-f584-4ba3-9cbc-f137386f428e" xsi:nil="true"/>
    <lcf76f155ced4ddcb4097134ff3c332f xmlns="b789ea69-044b-46f0-a0a7-0341fa713b1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AB1C5AE-42F8-4B39-ADFC-EB6DE81C0EE4}"/>
</file>

<file path=customXml/itemProps2.xml><?xml version="1.0" encoding="utf-8"?>
<ds:datastoreItem xmlns:ds="http://schemas.openxmlformats.org/officeDocument/2006/customXml" ds:itemID="{5072DFAB-9F60-4F3E-96DE-D12739391120}"/>
</file>

<file path=customXml/itemProps3.xml><?xml version="1.0" encoding="utf-8"?>
<ds:datastoreItem xmlns:ds="http://schemas.openxmlformats.org/officeDocument/2006/customXml" ds:itemID="{57138501-50AB-4DE5-8C2A-F62626EC0140}"/>
</file>

<file path=docProps/app.xml><?xml version="1.0" encoding="utf-8"?>
<Properties xmlns="http://schemas.openxmlformats.org/officeDocument/2006/extended-properties" xmlns:vt="http://schemas.openxmlformats.org/officeDocument/2006/docPropsVTypes">
  <Template/>
  <TotalTime>4813</TotalTime>
  <Words>3792</Words>
  <Application>Microsoft Office PowerPoint</Application>
  <PresentationFormat>On-screen Show (16:9)</PresentationFormat>
  <Paragraphs>1052</Paragraphs>
  <Slides>28</Slides>
  <Notes>13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28</vt:i4>
      </vt:variant>
    </vt:vector>
  </HeadingPairs>
  <TitlesOfParts>
    <vt:vector size="40" baseType="lpstr">
      <vt:lpstr>Amerigo BT</vt:lpstr>
      <vt:lpstr>Arial</vt:lpstr>
      <vt:lpstr>Arial Bold</vt:lpstr>
      <vt:lpstr>Arial Regular</vt:lpstr>
      <vt:lpstr>Calibri</vt:lpstr>
      <vt:lpstr>Calibri Normaal</vt:lpstr>
      <vt:lpstr>Courier New</vt:lpstr>
      <vt:lpstr>Segoe UI</vt:lpstr>
      <vt:lpstr>Times</vt:lpstr>
      <vt:lpstr>Trebuchet MS</vt:lpstr>
      <vt:lpstr>Verdana</vt:lpstr>
      <vt:lpstr>Diamodel AAE</vt:lpstr>
      <vt:lpstr>PowerPoint Presentation</vt:lpstr>
      <vt:lpstr>Members of the Board</vt:lpstr>
      <vt:lpstr>Members of the Board serve the best interests of the AAE in line with the statutes, vision, mission and strategic objectives.   The Board of Directors ensures the principle of subsidiarity.</vt:lpstr>
      <vt:lpstr>The Board report is published semi-annually to ensure that member associations receive timely information</vt:lpstr>
      <vt:lpstr>Overview  Aligned with AAE Strategic Goals</vt:lpstr>
      <vt:lpstr>PowerPoint Presentation</vt:lpstr>
      <vt:lpstr>PowerPoint Presentation</vt:lpstr>
      <vt:lpstr>PowerPoint Presentation</vt:lpstr>
      <vt:lpstr>Active representation in EU stakeholders’ groups</vt:lpstr>
      <vt:lpstr>PowerPoint Presentation</vt:lpstr>
      <vt:lpstr>PowerPoint Presentation</vt:lpstr>
      <vt:lpstr>Promoting Collaboration through AAE Committees and Working Groups </vt:lpstr>
      <vt:lpstr>PowerPoint Presentation</vt:lpstr>
      <vt:lpstr>Encouraging the exchange of knowledge through AAE Publications &amp; Content</vt:lpstr>
      <vt:lpstr>Position and Discussion Papers</vt:lpstr>
      <vt:lpstr>Team supporting  voluntary based environment</vt:lpstr>
      <vt:lpstr>Continued hard and efficient work </vt:lpstr>
      <vt:lpstr>Additional deliverables by AAE</vt:lpstr>
      <vt:lpstr>PowerPoint Presentation</vt:lpstr>
      <vt:lpstr>PowerPoint Presentation</vt:lpstr>
      <vt:lpstr>PowerPoint Presentation</vt:lpstr>
      <vt:lpstr>PowerPoint Presentation</vt:lpstr>
      <vt:lpstr>PowerPoint Presentation</vt:lpstr>
      <vt:lpstr>Actuarial Association of Europe</vt:lpstr>
      <vt:lpstr>APPENDIXES</vt:lpstr>
      <vt:lpstr>Appendix 1 AAE Board of Directors</vt:lpstr>
      <vt:lpstr>Appendix 2  Board liaison  to Member Associations</vt:lpstr>
      <vt:lpstr>Appendix 3 AAE Nominations Panel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French Congress June 2025</dc:title>
  <dc:subject/>
  <dc:creator>Stephanos Hadjistyllis</dc:creator>
  <cp:keywords/>
  <dc:description/>
  <cp:lastModifiedBy>Monique Schuilenburg</cp:lastModifiedBy>
  <cp:revision>134</cp:revision>
  <dcterms:created xsi:type="dcterms:W3CDTF">2017-04-07T11:37:20Z</dcterms:created>
  <dcterms:modified xsi:type="dcterms:W3CDTF">2025-09-23T09:20:26Z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0x010100233EA724A27E704CB784425C4A8BD2BE</vt:lpwstr>
  </property>
</Properties>
</file>