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4"/>
  </p:sldMasterIdLst>
  <p:notesMasterIdLst>
    <p:notesMasterId r:id="rId24"/>
  </p:notesMasterIdLst>
  <p:sldIdLst>
    <p:sldId id="284" r:id="rId5"/>
    <p:sldId id="260" r:id="rId6"/>
    <p:sldId id="261" r:id="rId7"/>
    <p:sldId id="262" r:id="rId8"/>
    <p:sldId id="263" r:id="rId9"/>
    <p:sldId id="264" r:id="rId10"/>
    <p:sldId id="265" r:id="rId11"/>
    <p:sldId id="303" r:id="rId12"/>
    <p:sldId id="266" r:id="rId13"/>
    <p:sldId id="267" r:id="rId14"/>
    <p:sldId id="304" r:id="rId15"/>
    <p:sldId id="268" r:id="rId16"/>
    <p:sldId id="301" r:id="rId17"/>
    <p:sldId id="305" r:id="rId18"/>
    <p:sldId id="269" r:id="rId19"/>
    <p:sldId id="270" r:id="rId20"/>
    <p:sldId id="271" r:id="rId21"/>
    <p:sldId id="300" r:id="rId22"/>
    <p:sldId id="285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2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EFFD2F-B589-41C3-A334-A64F67254085}" v="31" dt="2024-04-05T12:27:51.1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7"/>
    <p:restoredTop sz="94619"/>
  </p:normalViewPr>
  <p:slideViewPr>
    <p:cSldViewPr snapToGrid="0" snapToObjects="1">
      <p:cViewPr varScale="1">
        <p:scale>
          <a:sx n="59" d="100"/>
          <a:sy n="59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FBD3AF-84BC-46E7-9A94-A197C6EDD929}" type="doc">
      <dgm:prSet loTypeId="urn:microsoft.com/office/officeart/2017/3/layout/HorizontalLabelsTimeline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0836499-68EA-45CC-B8BA-5E3631FF59FD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>
            <a:defRPr b="1"/>
          </a:pPr>
          <a:r>
            <a:rPr lang="en-US" dirty="0"/>
            <a:t>January 2019</a:t>
          </a:r>
        </a:p>
      </dgm:t>
    </dgm:pt>
    <dgm:pt modelId="{3B7C8675-91B5-459D-9492-BFDBB06C7854}" type="parTrans" cxnId="{E7011688-AC47-41C8-82FB-28A28BAA4263}">
      <dgm:prSet/>
      <dgm:spPr/>
      <dgm:t>
        <a:bodyPr/>
        <a:lstStyle/>
        <a:p>
          <a:endParaRPr lang="en-US"/>
        </a:p>
      </dgm:t>
    </dgm:pt>
    <dgm:pt modelId="{593923B1-1256-4CCE-AC68-B742491BA0DB}" type="sibTrans" cxnId="{E7011688-AC47-41C8-82FB-28A28BAA4263}">
      <dgm:prSet/>
      <dgm:spPr/>
      <dgm:t>
        <a:bodyPr/>
        <a:lstStyle/>
        <a:p>
          <a:endParaRPr lang="en-US"/>
        </a:p>
      </dgm:t>
    </dgm:pt>
    <dgm:pt modelId="{2442F90E-D522-429F-8BFE-23221AB5BA53}">
      <dgm:prSet/>
      <dgm:spPr/>
      <dgm:t>
        <a:bodyPr/>
        <a:lstStyle/>
        <a:p>
          <a:r>
            <a:rPr lang="en-US" dirty="0"/>
            <a:t>De Nederlandsche Bank enacts requirement for insurance recovery planning</a:t>
          </a:r>
        </a:p>
      </dgm:t>
    </dgm:pt>
    <dgm:pt modelId="{5765228B-FCB6-4485-BE25-1D8C9451DC64}" type="parTrans" cxnId="{BC0BB19C-EE20-4634-9303-2A9F2A991816}">
      <dgm:prSet/>
      <dgm:spPr/>
      <dgm:t>
        <a:bodyPr/>
        <a:lstStyle/>
        <a:p>
          <a:endParaRPr lang="en-US"/>
        </a:p>
      </dgm:t>
    </dgm:pt>
    <dgm:pt modelId="{725417B1-11AF-4D8C-A5FE-8D78DC8CACB4}" type="sibTrans" cxnId="{BC0BB19C-EE20-4634-9303-2A9F2A991816}">
      <dgm:prSet/>
      <dgm:spPr/>
      <dgm:t>
        <a:bodyPr/>
        <a:lstStyle/>
        <a:p>
          <a:endParaRPr lang="en-US"/>
        </a:p>
      </dgm:t>
    </dgm:pt>
    <dgm:pt modelId="{0343B970-25CB-4413-9C1E-7EAAB35949A1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>
            <a:defRPr b="1"/>
          </a:pPr>
          <a:r>
            <a:rPr lang="en-US" dirty="0"/>
            <a:t>April 2021</a:t>
          </a:r>
        </a:p>
      </dgm:t>
    </dgm:pt>
    <dgm:pt modelId="{CA8B1137-ABBD-4E43-A457-AD2D4A4DA761}" type="parTrans" cxnId="{26B26834-4DDA-4B50-82C3-48556E41748F}">
      <dgm:prSet/>
      <dgm:spPr/>
      <dgm:t>
        <a:bodyPr/>
        <a:lstStyle/>
        <a:p>
          <a:endParaRPr lang="en-US"/>
        </a:p>
      </dgm:t>
    </dgm:pt>
    <dgm:pt modelId="{5D5F240F-82E2-49EB-A832-5108B7E9DBA7}" type="sibTrans" cxnId="{26B26834-4DDA-4B50-82C3-48556E41748F}">
      <dgm:prSet/>
      <dgm:spPr/>
      <dgm:t>
        <a:bodyPr/>
        <a:lstStyle/>
        <a:p>
          <a:endParaRPr lang="en-US"/>
        </a:p>
      </dgm:t>
    </dgm:pt>
    <dgm:pt modelId="{CC97DF98-5803-4E9F-97AC-2A1F53CD5559}">
      <dgm:prSet/>
      <dgm:spPr/>
      <dgm:t>
        <a:bodyPr/>
        <a:lstStyle/>
        <a:p>
          <a:r>
            <a:rPr lang="en-US" dirty="0"/>
            <a:t>Central Bank of Ireland introduces Insurance PRP requirement</a:t>
          </a:r>
        </a:p>
      </dgm:t>
    </dgm:pt>
    <dgm:pt modelId="{5958066B-72F0-4B70-9972-027E699C6537}" type="parTrans" cxnId="{2F4FAAC5-03CC-411E-B010-86EB7C1F4842}">
      <dgm:prSet/>
      <dgm:spPr/>
      <dgm:t>
        <a:bodyPr/>
        <a:lstStyle/>
        <a:p>
          <a:endParaRPr lang="en-US"/>
        </a:p>
      </dgm:t>
    </dgm:pt>
    <dgm:pt modelId="{8BF9F208-8021-435D-9375-69F480DACA10}" type="sibTrans" cxnId="{2F4FAAC5-03CC-411E-B010-86EB7C1F4842}">
      <dgm:prSet/>
      <dgm:spPr/>
      <dgm:t>
        <a:bodyPr/>
        <a:lstStyle/>
        <a:p>
          <a:endParaRPr lang="en-US"/>
        </a:p>
      </dgm:t>
    </dgm:pt>
    <dgm:pt modelId="{815F53D1-1C70-47FB-8DD9-B9A8AA1E8D28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>
            <a:defRPr b="1"/>
          </a:pPr>
          <a:r>
            <a:rPr lang="en-US" dirty="0"/>
            <a:t>June 2022</a:t>
          </a:r>
        </a:p>
      </dgm:t>
    </dgm:pt>
    <dgm:pt modelId="{9A07CE3E-33B7-4DE4-BF1E-0D35BDBCEA11}" type="parTrans" cxnId="{59135C87-E1D1-4ADB-A7D4-A83AFE5F39AF}">
      <dgm:prSet/>
      <dgm:spPr/>
      <dgm:t>
        <a:bodyPr/>
        <a:lstStyle/>
        <a:p>
          <a:endParaRPr lang="en-US"/>
        </a:p>
      </dgm:t>
    </dgm:pt>
    <dgm:pt modelId="{0079C0E5-673B-4648-BA12-DC9A85435B5A}" type="sibTrans" cxnId="{59135C87-E1D1-4ADB-A7D4-A83AFE5F39AF}">
      <dgm:prSet/>
      <dgm:spPr/>
      <dgm:t>
        <a:bodyPr/>
        <a:lstStyle/>
        <a:p>
          <a:endParaRPr lang="en-US"/>
        </a:p>
      </dgm:t>
    </dgm:pt>
    <dgm:pt modelId="{E4336B72-0C1E-4B46-ABF1-4CA0276CAD39}">
      <dgm:prSet/>
      <dgm:spPr/>
      <dgm:t>
        <a:bodyPr/>
        <a:lstStyle/>
        <a:p>
          <a:r>
            <a:rPr lang="en-US" dirty="0"/>
            <a:t>EIOPA –Staff paper published providing an overview of  proposed IRRD</a:t>
          </a:r>
        </a:p>
      </dgm:t>
    </dgm:pt>
    <dgm:pt modelId="{FF47F265-8E84-4BD2-B238-67A337E094B8}" type="parTrans" cxnId="{8C39FAE1-0F9D-40D6-9B18-F02BD4E9C68C}">
      <dgm:prSet/>
      <dgm:spPr/>
      <dgm:t>
        <a:bodyPr/>
        <a:lstStyle/>
        <a:p>
          <a:endParaRPr lang="en-US"/>
        </a:p>
      </dgm:t>
    </dgm:pt>
    <dgm:pt modelId="{EC98C6B8-CCAC-4CC4-891E-21E13E3FDB67}" type="sibTrans" cxnId="{8C39FAE1-0F9D-40D6-9B18-F02BD4E9C68C}">
      <dgm:prSet/>
      <dgm:spPr/>
      <dgm:t>
        <a:bodyPr/>
        <a:lstStyle/>
        <a:p>
          <a:endParaRPr lang="en-US"/>
        </a:p>
      </dgm:t>
    </dgm:pt>
    <dgm:pt modelId="{1D986354-D4CB-41ED-AF54-42D27D849C10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>
            <a:defRPr b="1"/>
          </a:pPr>
          <a:r>
            <a:rPr lang="en-US" dirty="0"/>
            <a:t>January 2023</a:t>
          </a:r>
        </a:p>
      </dgm:t>
    </dgm:pt>
    <dgm:pt modelId="{8BA42C3C-8982-4CB7-BC97-F1A5265EDC5D}" type="parTrans" cxnId="{398185FC-3BAB-4250-9FB5-BE7452DD45B1}">
      <dgm:prSet/>
      <dgm:spPr/>
      <dgm:t>
        <a:bodyPr/>
        <a:lstStyle/>
        <a:p>
          <a:endParaRPr lang="en-US"/>
        </a:p>
      </dgm:t>
    </dgm:pt>
    <dgm:pt modelId="{05F0DD35-AD0B-4995-BC54-B5B5E5DD224F}" type="sibTrans" cxnId="{398185FC-3BAB-4250-9FB5-BE7452DD45B1}">
      <dgm:prSet/>
      <dgm:spPr/>
      <dgm:t>
        <a:bodyPr/>
        <a:lstStyle/>
        <a:p>
          <a:endParaRPr lang="en-US"/>
        </a:p>
      </dgm:t>
    </dgm:pt>
    <dgm:pt modelId="{E2679B49-0E11-4FEC-933F-45A87B897291}">
      <dgm:prSet/>
      <dgm:spPr/>
      <dgm:t>
        <a:bodyPr/>
        <a:lstStyle/>
        <a:p>
          <a:r>
            <a:rPr lang="en-US" dirty="0"/>
            <a:t>Prudential Regulatory Authority – Consultation paper released</a:t>
          </a:r>
        </a:p>
      </dgm:t>
    </dgm:pt>
    <dgm:pt modelId="{0B958C8B-7315-4241-9672-7887DF5C0008}" type="parTrans" cxnId="{3F605AA2-E6D3-45A4-92C8-00722EFAAD16}">
      <dgm:prSet/>
      <dgm:spPr/>
      <dgm:t>
        <a:bodyPr/>
        <a:lstStyle/>
        <a:p>
          <a:endParaRPr lang="en-US"/>
        </a:p>
      </dgm:t>
    </dgm:pt>
    <dgm:pt modelId="{513CE999-98E3-47CA-9ED6-10E1C7A8D7FE}" type="sibTrans" cxnId="{3F605AA2-E6D3-45A4-92C8-00722EFAAD16}">
      <dgm:prSet/>
      <dgm:spPr/>
      <dgm:t>
        <a:bodyPr/>
        <a:lstStyle/>
        <a:p>
          <a:endParaRPr lang="en-US"/>
        </a:p>
      </dgm:t>
    </dgm:pt>
    <dgm:pt modelId="{51699D62-D6C0-42FB-B88D-A70BD55A8110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>
            <a:defRPr b="1"/>
          </a:pPr>
          <a:r>
            <a:rPr lang="en-US" dirty="0"/>
            <a:t>September 2021</a:t>
          </a:r>
        </a:p>
      </dgm:t>
    </dgm:pt>
    <dgm:pt modelId="{4FEC901F-DE41-4889-ADC5-BF7E58D1750F}" type="parTrans" cxnId="{480BC374-08A8-48CC-8B48-4DEE9729F0E2}">
      <dgm:prSet/>
      <dgm:spPr/>
      <dgm:t>
        <a:bodyPr/>
        <a:lstStyle/>
        <a:p>
          <a:endParaRPr lang="en-IE"/>
        </a:p>
      </dgm:t>
    </dgm:pt>
    <dgm:pt modelId="{AAA39568-BC01-4890-B5B8-3695F5F4E05A}" type="sibTrans" cxnId="{480BC374-08A8-48CC-8B48-4DEE9729F0E2}">
      <dgm:prSet/>
      <dgm:spPr/>
      <dgm:t>
        <a:bodyPr/>
        <a:lstStyle/>
        <a:p>
          <a:endParaRPr lang="en-IE"/>
        </a:p>
      </dgm:t>
    </dgm:pt>
    <dgm:pt modelId="{305CACD4-F98E-4A10-BFB8-456796AED683}">
      <dgm:prSet/>
      <dgm:spPr/>
      <dgm:t>
        <a:bodyPr/>
        <a:lstStyle/>
        <a:p>
          <a:r>
            <a:rPr lang="en-US" dirty="0"/>
            <a:t>European Commission proposes Insurance Recovery and Resolution Directive (IRRD) </a:t>
          </a:r>
        </a:p>
      </dgm:t>
    </dgm:pt>
    <dgm:pt modelId="{C6382FF3-EE38-43B9-A6D8-6B82137EA899}" type="parTrans" cxnId="{6F459178-9C08-4ECD-AE54-45F879B8070F}">
      <dgm:prSet/>
      <dgm:spPr/>
      <dgm:t>
        <a:bodyPr/>
        <a:lstStyle/>
        <a:p>
          <a:endParaRPr lang="en-IE"/>
        </a:p>
      </dgm:t>
    </dgm:pt>
    <dgm:pt modelId="{6EA8BBDA-52BA-4B4E-B201-B12D05FC56E7}" type="sibTrans" cxnId="{6F459178-9C08-4ECD-AE54-45F879B8070F}">
      <dgm:prSet/>
      <dgm:spPr/>
      <dgm:t>
        <a:bodyPr/>
        <a:lstStyle/>
        <a:p>
          <a:endParaRPr lang="en-IE"/>
        </a:p>
      </dgm:t>
    </dgm:pt>
    <dgm:pt modelId="{ECAB3771-8CC4-4C08-987A-B131844DCCF5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>
            <a:defRPr b="1"/>
          </a:pPr>
          <a:r>
            <a:rPr lang="en-US" dirty="0"/>
            <a:t>July 2017</a:t>
          </a:r>
        </a:p>
      </dgm:t>
    </dgm:pt>
    <dgm:pt modelId="{29C2F551-B431-4A9F-9875-D4FE42EFE312}" type="parTrans" cxnId="{E39CAAF3-F49F-4EAB-97BD-B9CF5CF0C414}">
      <dgm:prSet/>
      <dgm:spPr/>
      <dgm:t>
        <a:bodyPr/>
        <a:lstStyle/>
        <a:p>
          <a:endParaRPr lang="en-IE"/>
        </a:p>
      </dgm:t>
    </dgm:pt>
    <dgm:pt modelId="{DCB2491C-4CB2-4440-9D24-1E0A4F8A52CD}" type="sibTrans" cxnId="{E39CAAF3-F49F-4EAB-97BD-B9CF5CF0C414}">
      <dgm:prSet/>
      <dgm:spPr/>
      <dgm:t>
        <a:bodyPr/>
        <a:lstStyle/>
        <a:p>
          <a:endParaRPr lang="en-IE"/>
        </a:p>
      </dgm:t>
    </dgm:pt>
    <dgm:pt modelId="{2F7069B9-862E-4A7F-B956-F788E129271A}">
      <dgm:prSet/>
      <dgm:spPr/>
      <dgm:t>
        <a:bodyPr/>
        <a:lstStyle/>
        <a:p>
          <a:r>
            <a:rPr lang="en-US" dirty="0"/>
            <a:t>EIOPA opines on need for harmonized Insurance Recovery and Resolution Regime</a:t>
          </a:r>
        </a:p>
      </dgm:t>
    </dgm:pt>
    <dgm:pt modelId="{8270F85B-A3D2-41D0-B5A5-591A9C4F8434}" type="parTrans" cxnId="{FB44FB92-B320-4F73-985C-8CEF66ED3E45}">
      <dgm:prSet/>
      <dgm:spPr/>
      <dgm:t>
        <a:bodyPr/>
        <a:lstStyle/>
        <a:p>
          <a:endParaRPr lang="en-IE"/>
        </a:p>
      </dgm:t>
    </dgm:pt>
    <dgm:pt modelId="{A69EAF68-6E0C-4BE2-A499-4F90C47200C1}" type="sibTrans" cxnId="{FB44FB92-B320-4F73-985C-8CEF66ED3E45}">
      <dgm:prSet/>
      <dgm:spPr/>
      <dgm:t>
        <a:bodyPr/>
        <a:lstStyle/>
        <a:p>
          <a:endParaRPr lang="en-IE"/>
        </a:p>
      </dgm:t>
    </dgm:pt>
    <dgm:pt modelId="{E371B90F-2FE6-409E-A507-B49ED920E1F7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>
            <a:defRPr b="1"/>
          </a:pPr>
          <a:r>
            <a:rPr lang="en-US" dirty="0"/>
            <a:t>2024</a:t>
          </a:r>
        </a:p>
      </dgm:t>
    </dgm:pt>
    <dgm:pt modelId="{479A66FA-7593-4E67-BB93-8590D737C7B2}" type="parTrans" cxnId="{FA3DE1FE-7A16-42CC-A8E1-FFEF5A5A3333}">
      <dgm:prSet/>
      <dgm:spPr/>
      <dgm:t>
        <a:bodyPr/>
        <a:lstStyle/>
        <a:p>
          <a:endParaRPr lang="en-IE"/>
        </a:p>
      </dgm:t>
    </dgm:pt>
    <dgm:pt modelId="{3264D9F4-A19B-465F-90A0-B4E354908B7A}" type="sibTrans" cxnId="{FA3DE1FE-7A16-42CC-A8E1-FFEF5A5A3333}">
      <dgm:prSet/>
      <dgm:spPr/>
      <dgm:t>
        <a:bodyPr/>
        <a:lstStyle/>
        <a:p>
          <a:endParaRPr lang="en-IE"/>
        </a:p>
      </dgm:t>
    </dgm:pt>
    <dgm:pt modelId="{770BD474-F3C7-487E-B76C-6778D3D6D1AA}">
      <dgm:prSet/>
      <dgm:spPr/>
      <dgm:t>
        <a:bodyPr/>
        <a:lstStyle/>
        <a:p>
          <a:r>
            <a:rPr lang="en-US" dirty="0"/>
            <a:t>IRRD adoption by European Council and European Parliament</a:t>
          </a:r>
        </a:p>
      </dgm:t>
    </dgm:pt>
    <dgm:pt modelId="{CDCE5520-9DE7-47B7-9D4E-A1749C545F3C}" type="parTrans" cxnId="{473573E2-F1C0-4E0D-8680-D8816B86E69E}">
      <dgm:prSet/>
      <dgm:spPr/>
      <dgm:t>
        <a:bodyPr/>
        <a:lstStyle/>
        <a:p>
          <a:endParaRPr lang="en-IE"/>
        </a:p>
      </dgm:t>
    </dgm:pt>
    <dgm:pt modelId="{A4F0B7A6-83FE-4F93-8D4E-FBFC64819695}" type="sibTrans" cxnId="{473573E2-F1C0-4E0D-8680-D8816B86E69E}">
      <dgm:prSet/>
      <dgm:spPr/>
      <dgm:t>
        <a:bodyPr/>
        <a:lstStyle/>
        <a:p>
          <a:endParaRPr lang="en-IE"/>
        </a:p>
      </dgm:t>
    </dgm:pt>
    <dgm:pt modelId="{08D56384-6535-403B-95BF-4B99C5E0EC78}" type="pres">
      <dgm:prSet presAssocID="{29FBD3AF-84BC-46E7-9A94-A197C6EDD929}" presName="root" presStyleCnt="0">
        <dgm:presLayoutVars>
          <dgm:chMax/>
          <dgm:chPref/>
          <dgm:animLvl val="lvl"/>
        </dgm:presLayoutVars>
      </dgm:prSet>
      <dgm:spPr/>
    </dgm:pt>
    <dgm:pt modelId="{51C82266-3FFC-4F0A-9A69-C6EF56C15A5C}" type="pres">
      <dgm:prSet presAssocID="{29FBD3AF-84BC-46E7-9A94-A197C6EDD929}" presName="divider" presStyleLbl="fgAcc1" presStyleIdx="0" presStyleCnt="1"/>
      <dgm:spPr/>
    </dgm:pt>
    <dgm:pt modelId="{2BF3670E-7F3E-4D0D-BB2E-52553D90B2C6}" type="pres">
      <dgm:prSet presAssocID="{29FBD3AF-84BC-46E7-9A94-A197C6EDD929}" presName="nodes" presStyleCnt="0">
        <dgm:presLayoutVars>
          <dgm:chMax/>
          <dgm:chPref/>
          <dgm:animLvl val="lvl"/>
        </dgm:presLayoutVars>
      </dgm:prSet>
      <dgm:spPr/>
    </dgm:pt>
    <dgm:pt modelId="{9DC5D426-4509-43AC-9CDC-8705DF0C15C9}" type="pres">
      <dgm:prSet presAssocID="{ECAB3771-8CC4-4C08-987A-B131844DCCF5}" presName="composite" presStyleCnt="0"/>
      <dgm:spPr/>
    </dgm:pt>
    <dgm:pt modelId="{535C1EEE-947C-4887-A873-C7D421B1045B}" type="pres">
      <dgm:prSet presAssocID="{ECAB3771-8CC4-4C08-987A-B131844DCCF5}" presName="L1TextContainer" presStyleLbl="alignNode1" presStyleIdx="0" presStyleCnt="7">
        <dgm:presLayoutVars>
          <dgm:chMax val="1"/>
          <dgm:chPref val="1"/>
          <dgm:bulletEnabled val="1"/>
        </dgm:presLayoutVars>
      </dgm:prSet>
      <dgm:spPr/>
    </dgm:pt>
    <dgm:pt modelId="{108DC9CA-2CC0-4596-BE8B-C8C6AAC054AC}" type="pres">
      <dgm:prSet presAssocID="{ECAB3771-8CC4-4C08-987A-B131844DCCF5}" presName="L2TextContainerWrapper" presStyleCnt="0">
        <dgm:presLayoutVars>
          <dgm:bulletEnabled val="1"/>
        </dgm:presLayoutVars>
      </dgm:prSet>
      <dgm:spPr/>
    </dgm:pt>
    <dgm:pt modelId="{268847D5-5130-4ED3-A4B3-28C3223EC2B0}" type="pres">
      <dgm:prSet presAssocID="{ECAB3771-8CC4-4C08-987A-B131844DCCF5}" presName="L2TextContainer" presStyleLbl="bgAccFollowNode1" presStyleIdx="0" presStyleCnt="7"/>
      <dgm:spPr/>
    </dgm:pt>
    <dgm:pt modelId="{3EC1E520-1C81-431A-90E6-61DA458460BA}" type="pres">
      <dgm:prSet presAssocID="{ECAB3771-8CC4-4C08-987A-B131844DCCF5}" presName="FlexibleEmptyPlaceHolder" presStyleCnt="0"/>
      <dgm:spPr/>
    </dgm:pt>
    <dgm:pt modelId="{5E238826-A3A2-4531-A234-8E8C8271A4D1}" type="pres">
      <dgm:prSet presAssocID="{ECAB3771-8CC4-4C08-987A-B131844DCCF5}" presName="ConnectLine" presStyleLbl="sibTrans1D1" presStyleIdx="0" presStyleCnt="7"/>
      <dgm:spPr/>
    </dgm:pt>
    <dgm:pt modelId="{56A98C3A-BB6F-4C16-89FE-911710B6BF9E}" type="pres">
      <dgm:prSet presAssocID="{ECAB3771-8CC4-4C08-987A-B131844DCCF5}" presName="ConnectorPoint" presStyleLbl="node1" presStyleIdx="0" presStyleCnt="7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E5AE5F93-CD01-4527-BA5B-5567A7CFB038}" type="pres">
      <dgm:prSet presAssocID="{ECAB3771-8CC4-4C08-987A-B131844DCCF5}" presName="EmptyPlaceHolder" presStyleCnt="0"/>
      <dgm:spPr/>
    </dgm:pt>
    <dgm:pt modelId="{1CFD7303-F06D-4647-9CD5-C5CB2597336B}" type="pres">
      <dgm:prSet presAssocID="{DCB2491C-4CB2-4440-9D24-1E0A4F8A52CD}" presName="spaceBetweenRectangles" presStyleCnt="0"/>
      <dgm:spPr/>
    </dgm:pt>
    <dgm:pt modelId="{C8A1C963-1518-48A7-A6E2-88931192CA4B}" type="pres">
      <dgm:prSet presAssocID="{40836499-68EA-45CC-B8BA-5E3631FF59FD}" presName="composite" presStyleCnt="0"/>
      <dgm:spPr/>
    </dgm:pt>
    <dgm:pt modelId="{47CC0994-4669-4DEF-8ED0-7BDF2CF78233}" type="pres">
      <dgm:prSet presAssocID="{40836499-68EA-45CC-B8BA-5E3631FF59FD}" presName="L1TextContainer" presStyleLbl="alignNode1" presStyleIdx="1" presStyleCnt="7">
        <dgm:presLayoutVars>
          <dgm:chMax val="1"/>
          <dgm:chPref val="1"/>
          <dgm:bulletEnabled val="1"/>
        </dgm:presLayoutVars>
      </dgm:prSet>
      <dgm:spPr/>
    </dgm:pt>
    <dgm:pt modelId="{3F316C38-E979-4088-96B8-955AF887EE5E}" type="pres">
      <dgm:prSet presAssocID="{40836499-68EA-45CC-B8BA-5E3631FF59FD}" presName="L2TextContainerWrapper" presStyleCnt="0">
        <dgm:presLayoutVars>
          <dgm:bulletEnabled val="1"/>
        </dgm:presLayoutVars>
      </dgm:prSet>
      <dgm:spPr/>
    </dgm:pt>
    <dgm:pt modelId="{0EE5F954-2379-4CDE-9778-7AC630F2ADCA}" type="pres">
      <dgm:prSet presAssocID="{40836499-68EA-45CC-B8BA-5E3631FF59FD}" presName="L2TextContainer" presStyleLbl="bgAccFollowNode1" presStyleIdx="1" presStyleCnt="7"/>
      <dgm:spPr/>
    </dgm:pt>
    <dgm:pt modelId="{875D4798-61F8-4DA6-B105-1A49494B1276}" type="pres">
      <dgm:prSet presAssocID="{40836499-68EA-45CC-B8BA-5E3631FF59FD}" presName="FlexibleEmptyPlaceHolder" presStyleCnt="0"/>
      <dgm:spPr/>
    </dgm:pt>
    <dgm:pt modelId="{538E8F8E-056D-4673-A20D-7EFCAB14A3A6}" type="pres">
      <dgm:prSet presAssocID="{40836499-68EA-45CC-B8BA-5E3631FF59FD}" presName="ConnectLine" presStyleLbl="sibTrans1D1" presStyleIdx="1" presStyleCnt="7"/>
      <dgm:spPr/>
    </dgm:pt>
    <dgm:pt modelId="{B3D8F2BB-76FE-4BA4-A5DE-831D7160C962}" type="pres">
      <dgm:prSet presAssocID="{40836499-68EA-45CC-B8BA-5E3631FF59FD}" presName="ConnectorPoint" presStyleLbl="node1" presStyleIdx="1" presStyleCnt="7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EB1D9B9D-19A3-4DC5-A3E1-A9E91C1854A1}" type="pres">
      <dgm:prSet presAssocID="{40836499-68EA-45CC-B8BA-5E3631FF59FD}" presName="EmptyPlaceHolder" presStyleCnt="0"/>
      <dgm:spPr/>
    </dgm:pt>
    <dgm:pt modelId="{3A633D38-37E5-4D17-9148-2323245C0E43}" type="pres">
      <dgm:prSet presAssocID="{593923B1-1256-4CCE-AC68-B742491BA0DB}" presName="spaceBetweenRectangles" presStyleCnt="0"/>
      <dgm:spPr/>
    </dgm:pt>
    <dgm:pt modelId="{02909FB7-02B8-4FEB-A964-6A090DDAE05F}" type="pres">
      <dgm:prSet presAssocID="{51699D62-D6C0-42FB-B88D-A70BD55A8110}" presName="composite" presStyleCnt="0"/>
      <dgm:spPr/>
    </dgm:pt>
    <dgm:pt modelId="{77B61E38-73FD-4EFC-A97C-394C17990489}" type="pres">
      <dgm:prSet presAssocID="{51699D62-D6C0-42FB-B88D-A70BD55A8110}" presName="L1TextContainer" presStyleLbl="alignNode1" presStyleIdx="2" presStyleCnt="7">
        <dgm:presLayoutVars>
          <dgm:chMax val="1"/>
          <dgm:chPref val="1"/>
          <dgm:bulletEnabled val="1"/>
        </dgm:presLayoutVars>
      </dgm:prSet>
      <dgm:spPr/>
    </dgm:pt>
    <dgm:pt modelId="{A02D2AC4-8C40-49CF-A275-CF719F63B484}" type="pres">
      <dgm:prSet presAssocID="{51699D62-D6C0-42FB-B88D-A70BD55A8110}" presName="L2TextContainerWrapper" presStyleCnt="0">
        <dgm:presLayoutVars>
          <dgm:bulletEnabled val="1"/>
        </dgm:presLayoutVars>
      </dgm:prSet>
      <dgm:spPr/>
    </dgm:pt>
    <dgm:pt modelId="{FFAEDCE6-742E-42BF-80C5-EFE43FF8951E}" type="pres">
      <dgm:prSet presAssocID="{51699D62-D6C0-42FB-B88D-A70BD55A8110}" presName="L2TextContainer" presStyleLbl="bgAccFollowNode1" presStyleIdx="2" presStyleCnt="7"/>
      <dgm:spPr/>
    </dgm:pt>
    <dgm:pt modelId="{C6B4DC71-7113-42C8-8081-95E3B64F413D}" type="pres">
      <dgm:prSet presAssocID="{51699D62-D6C0-42FB-B88D-A70BD55A8110}" presName="FlexibleEmptyPlaceHolder" presStyleCnt="0"/>
      <dgm:spPr/>
    </dgm:pt>
    <dgm:pt modelId="{327F4C2A-8981-4153-B20C-F26B344EF607}" type="pres">
      <dgm:prSet presAssocID="{51699D62-D6C0-42FB-B88D-A70BD55A8110}" presName="ConnectLine" presStyleLbl="sibTrans1D1" presStyleIdx="2" presStyleCnt="7"/>
      <dgm:spPr/>
    </dgm:pt>
    <dgm:pt modelId="{3D609A51-9DD5-41A0-AD7E-0B31ADCD83DD}" type="pres">
      <dgm:prSet presAssocID="{51699D62-D6C0-42FB-B88D-A70BD55A8110}" presName="ConnectorPoint" presStyleLbl="node1" presStyleIdx="2" presStyleCnt="7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E5A77B04-5E97-4015-8E97-7C4F149017A4}" type="pres">
      <dgm:prSet presAssocID="{51699D62-D6C0-42FB-B88D-A70BD55A8110}" presName="EmptyPlaceHolder" presStyleCnt="0"/>
      <dgm:spPr/>
    </dgm:pt>
    <dgm:pt modelId="{D87FAB83-471C-4DA8-88DE-312F8069C62C}" type="pres">
      <dgm:prSet presAssocID="{AAA39568-BC01-4890-B5B8-3695F5F4E05A}" presName="spaceBetweenRectangles" presStyleCnt="0"/>
      <dgm:spPr/>
    </dgm:pt>
    <dgm:pt modelId="{3D0DE559-68F1-4BFD-B4B6-867829F7332D}" type="pres">
      <dgm:prSet presAssocID="{0343B970-25CB-4413-9C1E-7EAAB35949A1}" presName="composite" presStyleCnt="0"/>
      <dgm:spPr/>
    </dgm:pt>
    <dgm:pt modelId="{B95D32F7-06BA-4FC6-8CA8-E7BACC639115}" type="pres">
      <dgm:prSet presAssocID="{0343B970-25CB-4413-9C1E-7EAAB35949A1}" presName="L1TextContainer" presStyleLbl="alignNode1" presStyleIdx="3" presStyleCnt="7">
        <dgm:presLayoutVars>
          <dgm:chMax val="1"/>
          <dgm:chPref val="1"/>
          <dgm:bulletEnabled val="1"/>
        </dgm:presLayoutVars>
      </dgm:prSet>
      <dgm:spPr/>
    </dgm:pt>
    <dgm:pt modelId="{5DECEEC3-31ED-4323-A198-9519E70EB4A8}" type="pres">
      <dgm:prSet presAssocID="{0343B970-25CB-4413-9C1E-7EAAB35949A1}" presName="L2TextContainerWrapper" presStyleCnt="0">
        <dgm:presLayoutVars>
          <dgm:bulletEnabled val="1"/>
        </dgm:presLayoutVars>
      </dgm:prSet>
      <dgm:spPr/>
    </dgm:pt>
    <dgm:pt modelId="{6BBA2241-5234-4728-9005-EA0A5D2DD08B}" type="pres">
      <dgm:prSet presAssocID="{0343B970-25CB-4413-9C1E-7EAAB35949A1}" presName="L2TextContainer" presStyleLbl="bgAccFollowNode1" presStyleIdx="3" presStyleCnt="7"/>
      <dgm:spPr/>
    </dgm:pt>
    <dgm:pt modelId="{0FDDD51F-C5F2-42B6-BC19-37773F99BA93}" type="pres">
      <dgm:prSet presAssocID="{0343B970-25CB-4413-9C1E-7EAAB35949A1}" presName="FlexibleEmptyPlaceHolder" presStyleCnt="0"/>
      <dgm:spPr/>
    </dgm:pt>
    <dgm:pt modelId="{5E561A69-AAB5-4880-8336-E954C295681D}" type="pres">
      <dgm:prSet presAssocID="{0343B970-25CB-4413-9C1E-7EAAB35949A1}" presName="ConnectLine" presStyleLbl="sibTrans1D1" presStyleIdx="3" presStyleCnt="7"/>
      <dgm:spPr/>
    </dgm:pt>
    <dgm:pt modelId="{347D3F53-CF5E-4D58-B4EC-F22D9964E435}" type="pres">
      <dgm:prSet presAssocID="{0343B970-25CB-4413-9C1E-7EAAB35949A1}" presName="ConnectorPoint" presStyleLbl="node1" presStyleIdx="3" presStyleCnt="7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AB2479AC-D8AD-4610-A50E-6AA1AE9BF1EC}" type="pres">
      <dgm:prSet presAssocID="{0343B970-25CB-4413-9C1E-7EAAB35949A1}" presName="EmptyPlaceHolder" presStyleCnt="0"/>
      <dgm:spPr/>
    </dgm:pt>
    <dgm:pt modelId="{FFDD2C12-5A7A-4E5C-BD15-3B7BB02F7F9D}" type="pres">
      <dgm:prSet presAssocID="{5D5F240F-82E2-49EB-A832-5108B7E9DBA7}" presName="spaceBetweenRectangles" presStyleCnt="0"/>
      <dgm:spPr/>
    </dgm:pt>
    <dgm:pt modelId="{54799363-3008-429E-9EE7-1736E19E74EA}" type="pres">
      <dgm:prSet presAssocID="{815F53D1-1C70-47FB-8DD9-B9A8AA1E8D28}" presName="composite" presStyleCnt="0"/>
      <dgm:spPr/>
    </dgm:pt>
    <dgm:pt modelId="{AEBCE8B9-7E2A-48C5-8A70-14410F3B1C56}" type="pres">
      <dgm:prSet presAssocID="{815F53D1-1C70-47FB-8DD9-B9A8AA1E8D28}" presName="L1TextContainer" presStyleLbl="alignNode1" presStyleIdx="4" presStyleCnt="7">
        <dgm:presLayoutVars>
          <dgm:chMax val="1"/>
          <dgm:chPref val="1"/>
          <dgm:bulletEnabled val="1"/>
        </dgm:presLayoutVars>
      </dgm:prSet>
      <dgm:spPr/>
    </dgm:pt>
    <dgm:pt modelId="{5532E85B-F339-4F34-9028-4C84FDB72F2A}" type="pres">
      <dgm:prSet presAssocID="{815F53D1-1C70-47FB-8DD9-B9A8AA1E8D28}" presName="L2TextContainerWrapper" presStyleCnt="0">
        <dgm:presLayoutVars>
          <dgm:bulletEnabled val="1"/>
        </dgm:presLayoutVars>
      </dgm:prSet>
      <dgm:spPr/>
    </dgm:pt>
    <dgm:pt modelId="{59A8B893-7CCA-4C84-B2F1-7125E77EEE6A}" type="pres">
      <dgm:prSet presAssocID="{815F53D1-1C70-47FB-8DD9-B9A8AA1E8D28}" presName="L2TextContainer" presStyleLbl="bgAccFollowNode1" presStyleIdx="4" presStyleCnt="7"/>
      <dgm:spPr/>
    </dgm:pt>
    <dgm:pt modelId="{928E0025-4373-425C-85F1-6DA33EE09455}" type="pres">
      <dgm:prSet presAssocID="{815F53D1-1C70-47FB-8DD9-B9A8AA1E8D28}" presName="FlexibleEmptyPlaceHolder" presStyleCnt="0"/>
      <dgm:spPr/>
    </dgm:pt>
    <dgm:pt modelId="{D22E1B3A-DB9F-4029-9756-64D9172CA9CF}" type="pres">
      <dgm:prSet presAssocID="{815F53D1-1C70-47FB-8DD9-B9A8AA1E8D28}" presName="ConnectLine" presStyleLbl="sibTrans1D1" presStyleIdx="4" presStyleCnt="7"/>
      <dgm:spPr/>
    </dgm:pt>
    <dgm:pt modelId="{16AF4874-77F5-432B-9A91-570F53350FA1}" type="pres">
      <dgm:prSet presAssocID="{815F53D1-1C70-47FB-8DD9-B9A8AA1E8D28}" presName="ConnectorPoint" presStyleLbl="node1" presStyleIdx="4" presStyleCnt="7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0180205C-AC0E-47B5-A537-2EE0BF24BACD}" type="pres">
      <dgm:prSet presAssocID="{815F53D1-1C70-47FB-8DD9-B9A8AA1E8D28}" presName="EmptyPlaceHolder" presStyleCnt="0"/>
      <dgm:spPr/>
    </dgm:pt>
    <dgm:pt modelId="{931DFC5B-0720-4D9E-803C-A56E5483D0E6}" type="pres">
      <dgm:prSet presAssocID="{0079C0E5-673B-4648-BA12-DC9A85435B5A}" presName="spaceBetweenRectangles" presStyleCnt="0"/>
      <dgm:spPr/>
    </dgm:pt>
    <dgm:pt modelId="{2F17162E-1329-4220-A7E2-AD9FB88FAE50}" type="pres">
      <dgm:prSet presAssocID="{1D986354-D4CB-41ED-AF54-42D27D849C10}" presName="composite" presStyleCnt="0"/>
      <dgm:spPr/>
    </dgm:pt>
    <dgm:pt modelId="{78859414-082B-47BD-8595-0FE7E2E22EDE}" type="pres">
      <dgm:prSet presAssocID="{1D986354-D4CB-41ED-AF54-42D27D849C10}" presName="L1TextContainer" presStyleLbl="alignNode1" presStyleIdx="5" presStyleCnt="7">
        <dgm:presLayoutVars>
          <dgm:chMax val="1"/>
          <dgm:chPref val="1"/>
          <dgm:bulletEnabled val="1"/>
        </dgm:presLayoutVars>
      </dgm:prSet>
      <dgm:spPr/>
    </dgm:pt>
    <dgm:pt modelId="{5DEA727B-708B-43E5-BEAA-3D976B3C4DF6}" type="pres">
      <dgm:prSet presAssocID="{1D986354-D4CB-41ED-AF54-42D27D849C10}" presName="L2TextContainerWrapper" presStyleCnt="0">
        <dgm:presLayoutVars>
          <dgm:bulletEnabled val="1"/>
        </dgm:presLayoutVars>
      </dgm:prSet>
      <dgm:spPr/>
    </dgm:pt>
    <dgm:pt modelId="{5F1A6BEE-4D52-4332-8633-5219B087DB22}" type="pres">
      <dgm:prSet presAssocID="{1D986354-D4CB-41ED-AF54-42D27D849C10}" presName="L2TextContainer" presStyleLbl="bgAccFollowNode1" presStyleIdx="5" presStyleCnt="7"/>
      <dgm:spPr/>
    </dgm:pt>
    <dgm:pt modelId="{F38B9CFD-18DD-4A57-9838-8C1147DF1507}" type="pres">
      <dgm:prSet presAssocID="{1D986354-D4CB-41ED-AF54-42D27D849C10}" presName="FlexibleEmptyPlaceHolder" presStyleCnt="0"/>
      <dgm:spPr/>
    </dgm:pt>
    <dgm:pt modelId="{818DCC6A-4D5B-48E8-8EA2-A8FEBC3F22A6}" type="pres">
      <dgm:prSet presAssocID="{1D986354-D4CB-41ED-AF54-42D27D849C10}" presName="ConnectLine" presStyleLbl="sibTrans1D1" presStyleIdx="5" presStyleCnt="7"/>
      <dgm:spPr/>
    </dgm:pt>
    <dgm:pt modelId="{74E6D076-9D7D-4BD7-97D2-547AAA7E916F}" type="pres">
      <dgm:prSet presAssocID="{1D986354-D4CB-41ED-AF54-42D27D849C10}" presName="ConnectorPoint" presStyleLbl="node1" presStyleIdx="5" presStyleCnt="7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4DCAEBBD-051C-4E48-9C96-41EAA1E0CC96}" type="pres">
      <dgm:prSet presAssocID="{1D986354-D4CB-41ED-AF54-42D27D849C10}" presName="EmptyPlaceHolder" presStyleCnt="0"/>
      <dgm:spPr/>
    </dgm:pt>
    <dgm:pt modelId="{47552C3E-EFB9-4C17-921E-1B55F4B3FF62}" type="pres">
      <dgm:prSet presAssocID="{05F0DD35-AD0B-4995-BC54-B5B5E5DD224F}" presName="spaceBetweenRectangles" presStyleCnt="0"/>
      <dgm:spPr/>
    </dgm:pt>
    <dgm:pt modelId="{981790D9-1D63-4E99-B64B-252912926A72}" type="pres">
      <dgm:prSet presAssocID="{E371B90F-2FE6-409E-A507-B49ED920E1F7}" presName="composite" presStyleCnt="0"/>
      <dgm:spPr/>
    </dgm:pt>
    <dgm:pt modelId="{3E332AF8-354E-47C6-BD1E-152C55F9D56C}" type="pres">
      <dgm:prSet presAssocID="{E371B90F-2FE6-409E-A507-B49ED920E1F7}" presName="L1TextContainer" presStyleLbl="alignNode1" presStyleIdx="6" presStyleCnt="7">
        <dgm:presLayoutVars>
          <dgm:chMax val="1"/>
          <dgm:chPref val="1"/>
          <dgm:bulletEnabled val="1"/>
        </dgm:presLayoutVars>
      </dgm:prSet>
      <dgm:spPr/>
    </dgm:pt>
    <dgm:pt modelId="{36FAB243-86A2-484B-87DD-1987A846FC3B}" type="pres">
      <dgm:prSet presAssocID="{E371B90F-2FE6-409E-A507-B49ED920E1F7}" presName="L2TextContainerWrapper" presStyleCnt="0">
        <dgm:presLayoutVars>
          <dgm:bulletEnabled val="1"/>
        </dgm:presLayoutVars>
      </dgm:prSet>
      <dgm:spPr/>
    </dgm:pt>
    <dgm:pt modelId="{15CD91B8-982C-4B98-B638-6CF546DFE99D}" type="pres">
      <dgm:prSet presAssocID="{E371B90F-2FE6-409E-A507-B49ED920E1F7}" presName="L2TextContainer" presStyleLbl="bgAccFollowNode1" presStyleIdx="6" presStyleCnt="7"/>
      <dgm:spPr/>
    </dgm:pt>
    <dgm:pt modelId="{ADADF55D-E0A4-457B-8094-8719B5BF0F35}" type="pres">
      <dgm:prSet presAssocID="{E371B90F-2FE6-409E-A507-B49ED920E1F7}" presName="FlexibleEmptyPlaceHolder" presStyleCnt="0"/>
      <dgm:spPr/>
    </dgm:pt>
    <dgm:pt modelId="{0B6C68C8-0AA2-495E-B1A3-4A180FDAA37B}" type="pres">
      <dgm:prSet presAssocID="{E371B90F-2FE6-409E-A507-B49ED920E1F7}" presName="ConnectLine" presStyleLbl="sibTrans1D1" presStyleIdx="6" presStyleCnt="7"/>
      <dgm:spPr/>
    </dgm:pt>
    <dgm:pt modelId="{9804E657-8A6A-48A4-BB0E-3FA7BD38D7C5}" type="pres">
      <dgm:prSet presAssocID="{E371B90F-2FE6-409E-A507-B49ED920E1F7}" presName="ConnectorPoint" presStyleLbl="node1" presStyleIdx="6" presStyleCnt="7"/>
      <dgm:spPr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gm:spPr>
    </dgm:pt>
    <dgm:pt modelId="{E76D21E7-0E7D-45FC-B2FE-71F486BAF65B}" type="pres">
      <dgm:prSet presAssocID="{E371B90F-2FE6-409E-A507-B49ED920E1F7}" presName="EmptyPlaceHolder" presStyleCnt="0"/>
      <dgm:spPr/>
    </dgm:pt>
  </dgm:ptLst>
  <dgm:cxnLst>
    <dgm:cxn modelId="{556A1405-711D-4451-AC42-CDB6CB4148BB}" type="presOf" srcId="{ECAB3771-8CC4-4C08-987A-B131844DCCF5}" destId="{535C1EEE-947C-4887-A873-C7D421B1045B}" srcOrd="0" destOrd="0" presId="urn:microsoft.com/office/officeart/2017/3/layout/HorizontalLabelsTimeline"/>
    <dgm:cxn modelId="{0FBDC220-1A8B-4480-8944-53D74C611A4E}" type="presOf" srcId="{51699D62-D6C0-42FB-B88D-A70BD55A8110}" destId="{77B61E38-73FD-4EFC-A97C-394C17990489}" srcOrd="0" destOrd="0" presId="urn:microsoft.com/office/officeart/2017/3/layout/HorizontalLabelsTimeline"/>
    <dgm:cxn modelId="{BB8ED332-B088-45BD-8228-604F49438515}" type="presOf" srcId="{815F53D1-1C70-47FB-8DD9-B9A8AA1E8D28}" destId="{AEBCE8B9-7E2A-48C5-8A70-14410F3B1C56}" srcOrd="0" destOrd="0" presId="urn:microsoft.com/office/officeart/2017/3/layout/HorizontalLabelsTimeline"/>
    <dgm:cxn modelId="{26B26834-4DDA-4B50-82C3-48556E41748F}" srcId="{29FBD3AF-84BC-46E7-9A94-A197C6EDD929}" destId="{0343B970-25CB-4413-9C1E-7EAAB35949A1}" srcOrd="3" destOrd="0" parTransId="{CA8B1137-ABBD-4E43-A457-AD2D4A4DA761}" sibTransId="{5D5F240F-82E2-49EB-A832-5108B7E9DBA7}"/>
    <dgm:cxn modelId="{E4EA1245-9FF2-412D-AD46-740D4E94E002}" type="presOf" srcId="{2F7069B9-862E-4A7F-B956-F788E129271A}" destId="{268847D5-5130-4ED3-A4B3-28C3223EC2B0}" srcOrd="0" destOrd="0" presId="urn:microsoft.com/office/officeart/2017/3/layout/HorizontalLabelsTimeline"/>
    <dgm:cxn modelId="{E969826C-00A6-42D9-A469-022554F83401}" type="presOf" srcId="{29FBD3AF-84BC-46E7-9A94-A197C6EDD929}" destId="{08D56384-6535-403B-95BF-4B99C5E0EC78}" srcOrd="0" destOrd="0" presId="urn:microsoft.com/office/officeart/2017/3/layout/HorizontalLabelsTimeline"/>
    <dgm:cxn modelId="{5531546F-DC50-421A-9128-FE34E25E0215}" type="presOf" srcId="{2442F90E-D522-429F-8BFE-23221AB5BA53}" destId="{0EE5F954-2379-4CDE-9778-7AC630F2ADCA}" srcOrd="0" destOrd="0" presId="urn:microsoft.com/office/officeart/2017/3/layout/HorizontalLabelsTimeline"/>
    <dgm:cxn modelId="{6D00FB71-9995-4C8D-9EDC-3B7670445242}" type="presOf" srcId="{40836499-68EA-45CC-B8BA-5E3631FF59FD}" destId="{47CC0994-4669-4DEF-8ED0-7BDF2CF78233}" srcOrd="0" destOrd="0" presId="urn:microsoft.com/office/officeart/2017/3/layout/HorizontalLabelsTimeline"/>
    <dgm:cxn modelId="{E863FB71-A9E5-4708-BC5D-A18EE76F9FC2}" type="presOf" srcId="{770BD474-F3C7-487E-B76C-6778D3D6D1AA}" destId="{15CD91B8-982C-4B98-B638-6CF546DFE99D}" srcOrd="0" destOrd="0" presId="urn:microsoft.com/office/officeart/2017/3/layout/HorizontalLabelsTimeline"/>
    <dgm:cxn modelId="{480BC374-08A8-48CC-8B48-4DEE9729F0E2}" srcId="{29FBD3AF-84BC-46E7-9A94-A197C6EDD929}" destId="{51699D62-D6C0-42FB-B88D-A70BD55A8110}" srcOrd="2" destOrd="0" parTransId="{4FEC901F-DE41-4889-ADC5-BF7E58D1750F}" sibTransId="{AAA39568-BC01-4890-B5B8-3695F5F4E05A}"/>
    <dgm:cxn modelId="{6F459178-9C08-4ECD-AE54-45F879B8070F}" srcId="{51699D62-D6C0-42FB-B88D-A70BD55A8110}" destId="{305CACD4-F98E-4A10-BFB8-456796AED683}" srcOrd="0" destOrd="0" parTransId="{C6382FF3-EE38-43B9-A6D8-6B82137EA899}" sibTransId="{6EA8BBDA-52BA-4B4E-B201-B12D05FC56E7}"/>
    <dgm:cxn modelId="{59135C87-E1D1-4ADB-A7D4-A83AFE5F39AF}" srcId="{29FBD3AF-84BC-46E7-9A94-A197C6EDD929}" destId="{815F53D1-1C70-47FB-8DD9-B9A8AA1E8D28}" srcOrd="4" destOrd="0" parTransId="{9A07CE3E-33B7-4DE4-BF1E-0D35BDBCEA11}" sibTransId="{0079C0E5-673B-4648-BA12-DC9A85435B5A}"/>
    <dgm:cxn modelId="{67394E87-11AD-43F3-A305-185323AA070C}" type="presOf" srcId="{CC97DF98-5803-4E9F-97AC-2A1F53CD5559}" destId="{6BBA2241-5234-4728-9005-EA0A5D2DD08B}" srcOrd="0" destOrd="0" presId="urn:microsoft.com/office/officeart/2017/3/layout/HorizontalLabelsTimeline"/>
    <dgm:cxn modelId="{E7011688-AC47-41C8-82FB-28A28BAA4263}" srcId="{29FBD3AF-84BC-46E7-9A94-A197C6EDD929}" destId="{40836499-68EA-45CC-B8BA-5E3631FF59FD}" srcOrd="1" destOrd="0" parTransId="{3B7C8675-91B5-459D-9492-BFDBB06C7854}" sibTransId="{593923B1-1256-4CCE-AC68-B742491BA0DB}"/>
    <dgm:cxn modelId="{A51EA588-A7DA-4644-B375-910A9E019250}" type="presOf" srcId="{E371B90F-2FE6-409E-A507-B49ED920E1F7}" destId="{3E332AF8-354E-47C6-BD1E-152C55F9D56C}" srcOrd="0" destOrd="0" presId="urn:microsoft.com/office/officeart/2017/3/layout/HorizontalLabelsTimeline"/>
    <dgm:cxn modelId="{52EB5E89-813D-4685-A370-83E658B22A59}" type="presOf" srcId="{0343B970-25CB-4413-9C1E-7EAAB35949A1}" destId="{B95D32F7-06BA-4FC6-8CA8-E7BACC639115}" srcOrd="0" destOrd="0" presId="urn:microsoft.com/office/officeart/2017/3/layout/HorizontalLabelsTimeline"/>
    <dgm:cxn modelId="{FB44FB92-B320-4F73-985C-8CEF66ED3E45}" srcId="{ECAB3771-8CC4-4C08-987A-B131844DCCF5}" destId="{2F7069B9-862E-4A7F-B956-F788E129271A}" srcOrd="0" destOrd="0" parTransId="{8270F85B-A3D2-41D0-B5A5-591A9C4F8434}" sibTransId="{A69EAF68-6E0C-4BE2-A499-4F90C47200C1}"/>
    <dgm:cxn modelId="{BC0BB19C-EE20-4634-9303-2A9F2A991816}" srcId="{40836499-68EA-45CC-B8BA-5E3631FF59FD}" destId="{2442F90E-D522-429F-8BFE-23221AB5BA53}" srcOrd="0" destOrd="0" parTransId="{5765228B-FCB6-4485-BE25-1D8C9451DC64}" sibTransId="{725417B1-11AF-4D8C-A5FE-8D78DC8CACB4}"/>
    <dgm:cxn modelId="{3F605AA2-E6D3-45A4-92C8-00722EFAAD16}" srcId="{1D986354-D4CB-41ED-AF54-42D27D849C10}" destId="{E2679B49-0E11-4FEC-933F-45A87B897291}" srcOrd="0" destOrd="0" parTransId="{0B958C8B-7315-4241-9672-7887DF5C0008}" sibTransId="{513CE999-98E3-47CA-9ED6-10E1C7A8D7FE}"/>
    <dgm:cxn modelId="{E7F9E4B1-CDA1-485A-95D0-8B4E3ECC1825}" type="presOf" srcId="{1D986354-D4CB-41ED-AF54-42D27D849C10}" destId="{78859414-082B-47BD-8595-0FE7E2E22EDE}" srcOrd="0" destOrd="0" presId="urn:microsoft.com/office/officeart/2017/3/layout/HorizontalLabelsTimeline"/>
    <dgm:cxn modelId="{2F4FAAC5-03CC-411E-B010-86EB7C1F4842}" srcId="{0343B970-25CB-4413-9C1E-7EAAB35949A1}" destId="{CC97DF98-5803-4E9F-97AC-2A1F53CD5559}" srcOrd="0" destOrd="0" parTransId="{5958066B-72F0-4B70-9972-027E699C6537}" sibTransId="{8BF9F208-8021-435D-9375-69F480DACA10}"/>
    <dgm:cxn modelId="{84A4B4C8-5CAE-4E14-9A07-84AC9306075A}" type="presOf" srcId="{E2679B49-0E11-4FEC-933F-45A87B897291}" destId="{5F1A6BEE-4D52-4332-8633-5219B087DB22}" srcOrd="0" destOrd="0" presId="urn:microsoft.com/office/officeart/2017/3/layout/HorizontalLabelsTimeline"/>
    <dgm:cxn modelId="{5E6A32DF-5DCA-45A4-A48F-8C88567603FE}" type="presOf" srcId="{E4336B72-0C1E-4B46-ABF1-4CA0276CAD39}" destId="{59A8B893-7CCA-4C84-B2F1-7125E77EEE6A}" srcOrd="0" destOrd="0" presId="urn:microsoft.com/office/officeart/2017/3/layout/HorizontalLabelsTimeline"/>
    <dgm:cxn modelId="{8C39FAE1-0F9D-40D6-9B18-F02BD4E9C68C}" srcId="{815F53D1-1C70-47FB-8DD9-B9A8AA1E8D28}" destId="{E4336B72-0C1E-4B46-ABF1-4CA0276CAD39}" srcOrd="0" destOrd="0" parTransId="{FF47F265-8E84-4BD2-B238-67A337E094B8}" sibTransId="{EC98C6B8-CCAC-4CC4-891E-21E13E3FDB67}"/>
    <dgm:cxn modelId="{473573E2-F1C0-4E0D-8680-D8816B86E69E}" srcId="{E371B90F-2FE6-409E-A507-B49ED920E1F7}" destId="{770BD474-F3C7-487E-B76C-6778D3D6D1AA}" srcOrd="0" destOrd="0" parTransId="{CDCE5520-9DE7-47B7-9D4E-A1749C545F3C}" sibTransId="{A4F0B7A6-83FE-4F93-8D4E-FBFC64819695}"/>
    <dgm:cxn modelId="{554855E9-E857-4870-ACE6-C52F48517DA1}" type="presOf" srcId="{305CACD4-F98E-4A10-BFB8-456796AED683}" destId="{FFAEDCE6-742E-42BF-80C5-EFE43FF8951E}" srcOrd="0" destOrd="0" presId="urn:microsoft.com/office/officeart/2017/3/layout/HorizontalLabelsTimeline"/>
    <dgm:cxn modelId="{E39CAAF3-F49F-4EAB-97BD-B9CF5CF0C414}" srcId="{29FBD3AF-84BC-46E7-9A94-A197C6EDD929}" destId="{ECAB3771-8CC4-4C08-987A-B131844DCCF5}" srcOrd="0" destOrd="0" parTransId="{29C2F551-B431-4A9F-9875-D4FE42EFE312}" sibTransId="{DCB2491C-4CB2-4440-9D24-1E0A4F8A52CD}"/>
    <dgm:cxn modelId="{398185FC-3BAB-4250-9FB5-BE7452DD45B1}" srcId="{29FBD3AF-84BC-46E7-9A94-A197C6EDD929}" destId="{1D986354-D4CB-41ED-AF54-42D27D849C10}" srcOrd="5" destOrd="0" parTransId="{8BA42C3C-8982-4CB7-BC97-F1A5265EDC5D}" sibTransId="{05F0DD35-AD0B-4995-BC54-B5B5E5DD224F}"/>
    <dgm:cxn modelId="{FA3DE1FE-7A16-42CC-A8E1-FFEF5A5A3333}" srcId="{29FBD3AF-84BC-46E7-9A94-A197C6EDD929}" destId="{E371B90F-2FE6-409E-A507-B49ED920E1F7}" srcOrd="6" destOrd="0" parTransId="{479A66FA-7593-4E67-BB93-8590D737C7B2}" sibTransId="{3264D9F4-A19B-465F-90A0-B4E354908B7A}"/>
    <dgm:cxn modelId="{8D428737-DCE0-4646-B9D6-702DB3426AF6}" type="presParOf" srcId="{08D56384-6535-403B-95BF-4B99C5E0EC78}" destId="{51C82266-3FFC-4F0A-9A69-C6EF56C15A5C}" srcOrd="0" destOrd="0" presId="urn:microsoft.com/office/officeart/2017/3/layout/HorizontalLabelsTimeline"/>
    <dgm:cxn modelId="{8835A007-788D-42B0-826D-E03A730134F5}" type="presParOf" srcId="{08D56384-6535-403B-95BF-4B99C5E0EC78}" destId="{2BF3670E-7F3E-4D0D-BB2E-52553D90B2C6}" srcOrd="1" destOrd="0" presId="urn:microsoft.com/office/officeart/2017/3/layout/HorizontalLabelsTimeline"/>
    <dgm:cxn modelId="{EF118E2F-09EE-482A-9886-B8587607BFCF}" type="presParOf" srcId="{2BF3670E-7F3E-4D0D-BB2E-52553D90B2C6}" destId="{9DC5D426-4509-43AC-9CDC-8705DF0C15C9}" srcOrd="0" destOrd="0" presId="urn:microsoft.com/office/officeart/2017/3/layout/HorizontalLabelsTimeline"/>
    <dgm:cxn modelId="{F98D4306-A194-4285-8585-9E440A3C24AB}" type="presParOf" srcId="{9DC5D426-4509-43AC-9CDC-8705DF0C15C9}" destId="{535C1EEE-947C-4887-A873-C7D421B1045B}" srcOrd="0" destOrd="0" presId="urn:microsoft.com/office/officeart/2017/3/layout/HorizontalLabelsTimeline"/>
    <dgm:cxn modelId="{A46C6D22-0A71-493A-B7B1-8BF5858C0759}" type="presParOf" srcId="{9DC5D426-4509-43AC-9CDC-8705DF0C15C9}" destId="{108DC9CA-2CC0-4596-BE8B-C8C6AAC054AC}" srcOrd="1" destOrd="0" presId="urn:microsoft.com/office/officeart/2017/3/layout/HorizontalLabelsTimeline"/>
    <dgm:cxn modelId="{C462C49F-8D42-4393-BBF4-C9485E370570}" type="presParOf" srcId="{108DC9CA-2CC0-4596-BE8B-C8C6AAC054AC}" destId="{268847D5-5130-4ED3-A4B3-28C3223EC2B0}" srcOrd="0" destOrd="0" presId="urn:microsoft.com/office/officeart/2017/3/layout/HorizontalLabelsTimeline"/>
    <dgm:cxn modelId="{4C8B85AA-6B18-4136-B35A-81F259C7B0E5}" type="presParOf" srcId="{108DC9CA-2CC0-4596-BE8B-C8C6AAC054AC}" destId="{3EC1E520-1C81-431A-90E6-61DA458460BA}" srcOrd="1" destOrd="0" presId="urn:microsoft.com/office/officeart/2017/3/layout/HorizontalLabelsTimeline"/>
    <dgm:cxn modelId="{ED6078D2-4B02-481A-8C0F-A35C3E9D33B5}" type="presParOf" srcId="{9DC5D426-4509-43AC-9CDC-8705DF0C15C9}" destId="{5E238826-A3A2-4531-A234-8E8C8271A4D1}" srcOrd="2" destOrd="0" presId="urn:microsoft.com/office/officeart/2017/3/layout/HorizontalLabelsTimeline"/>
    <dgm:cxn modelId="{EEBAC0F3-0F66-4DEE-92E1-783ABE471BAB}" type="presParOf" srcId="{9DC5D426-4509-43AC-9CDC-8705DF0C15C9}" destId="{56A98C3A-BB6F-4C16-89FE-911710B6BF9E}" srcOrd="3" destOrd="0" presId="urn:microsoft.com/office/officeart/2017/3/layout/HorizontalLabelsTimeline"/>
    <dgm:cxn modelId="{015E2639-21AD-4542-913C-0677687B6E9A}" type="presParOf" srcId="{9DC5D426-4509-43AC-9CDC-8705DF0C15C9}" destId="{E5AE5F93-CD01-4527-BA5B-5567A7CFB038}" srcOrd="4" destOrd="0" presId="urn:microsoft.com/office/officeart/2017/3/layout/HorizontalLabelsTimeline"/>
    <dgm:cxn modelId="{82FCEF12-4BDA-4180-8AE5-AA17CC277B9F}" type="presParOf" srcId="{2BF3670E-7F3E-4D0D-BB2E-52553D90B2C6}" destId="{1CFD7303-F06D-4647-9CD5-C5CB2597336B}" srcOrd="1" destOrd="0" presId="urn:microsoft.com/office/officeart/2017/3/layout/HorizontalLabelsTimeline"/>
    <dgm:cxn modelId="{F4D5C942-365D-4865-AD29-97C90F04B259}" type="presParOf" srcId="{2BF3670E-7F3E-4D0D-BB2E-52553D90B2C6}" destId="{C8A1C963-1518-48A7-A6E2-88931192CA4B}" srcOrd="2" destOrd="0" presId="urn:microsoft.com/office/officeart/2017/3/layout/HorizontalLabelsTimeline"/>
    <dgm:cxn modelId="{DAD0B00F-D47D-4436-A76D-228A1D0873D4}" type="presParOf" srcId="{C8A1C963-1518-48A7-A6E2-88931192CA4B}" destId="{47CC0994-4669-4DEF-8ED0-7BDF2CF78233}" srcOrd="0" destOrd="0" presId="urn:microsoft.com/office/officeart/2017/3/layout/HorizontalLabelsTimeline"/>
    <dgm:cxn modelId="{451A7C9D-6818-41C5-8301-439D1A0849FB}" type="presParOf" srcId="{C8A1C963-1518-48A7-A6E2-88931192CA4B}" destId="{3F316C38-E979-4088-96B8-955AF887EE5E}" srcOrd="1" destOrd="0" presId="urn:microsoft.com/office/officeart/2017/3/layout/HorizontalLabelsTimeline"/>
    <dgm:cxn modelId="{413AF364-558C-4F00-ADB4-17BFBE2D548C}" type="presParOf" srcId="{3F316C38-E979-4088-96B8-955AF887EE5E}" destId="{0EE5F954-2379-4CDE-9778-7AC630F2ADCA}" srcOrd="0" destOrd="0" presId="urn:microsoft.com/office/officeart/2017/3/layout/HorizontalLabelsTimeline"/>
    <dgm:cxn modelId="{03BD0766-3F08-4050-8499-0FE0DEEE20E5}" type="presParOf" srcId="{3F316C38-E979-4088-96B8-955AF887EE5E}" destId="{875D4798-61F8-4DA6-B105-1A49494B1276}" srcOrd="1" destOrd="0" presId="urn:microsoft.com/office/officeart/2017/3/layout/HorizontalLabelsTimeline"/>
    <dgm:cxn modelId="{1373DC7E-AC95-4FDE-8CD1-69B34703D995}" type="presParOf" srcId="{C8A1C963-1518-48A7-A6E2-88931192CA4B}" destId="{538E8F8E-056D-4673-A20D-7EFCAB14A3A6}" srcOrd="2" destOrd="0" presId="urn:microsoft.com/office/officeart/2017/3/layout/HorizontalLabelsTimeline"/>
    <dgm:cxn modelId="{F4020B1B-3975-40F0-95A8-4F4632E4B6F8}" type="presParOf" srcId="{C8A1C963-1518-48A7-A6E2-88931192CA4B}" destId="{B3D8F2BB-76FE-4BA4-A5DE-831D7160C962}" srcOrd="3" destOrd="0" presId="urn:microsoft.com/office/officeart/2017/3/layout/HorizontalLabelsTimeline"/>
    <dgm:cxn modelId="{BCAF81C5-917C-45E1-85AB-22C708E10547}" type="presParOf" srcId="{C8A1C963-1518-48A7-A6E2-88931192CA4B}" destId="{EB1D9B9D-19A3-4DC5-A3E1-A9E91C1854A1}" srcOrd="4" destOrd="0" presId="urn:microsoft.com/office/officeart/2017/3/layout/HorizontalLabelsTimeline"/>
    <dgm:cxn modelId="{ECE05B79-3FF6-44FD-AA73-35C281090154}" type="presParOf" srcId="{2BF3670E-7F3E-4D0D-BB2E-52553D90B2C6}" destId="{3A633D38-37E5-4D17-9148-2323245C0E43}" srcOrd="3" destOrd="0" presId="urn:microsoft.com/office/officeart/2017/3/layout/HorizontalLabelsTimeline"/>
    <dgm:cxn modelId="{BF598E01-0D69-433E-AA05-E0E25D514298}" type="presParOf" srcId="{2BF3670E-7F3E-4D0D-BB2E-52553D90B2C6}" destId="{02909FB7-02B8-4FEB-A964-6A090DDAE05F}" srcOrd="4" destOrd="0" presId="urn:microsoft.com/office/officeart/2017/3/layout/HorizontalLabelsTimeline"/>
    <dgm:cxn modelId="{7546361F-2C9B-4238-ACD9-29372D7DB21B}" type="presParOf" srcId="{02909FB7-02B8-4FEB-A964-6A090DDAE05F}" destId="{77B61E38-73FD-4EFC-A97C-394C17990489}" srcOrd="0" destOrd="0" presId="urn:microsoft.com/office/officeart/2017/3/layout/HorizontalLabelsTimeline"/>
    <dgm:cxn modelId="{2517E95D-15F1-4B17-9DFE-BC972B6A4DD2}" type="presParOf" srcId="{02909FB7-02B8-4FEB-A964-6A090DDAE05F}" destId="{A02D2AC4-8C40-49CF-A275-CF719F63B484}" srcOrd="1" destOrd="0" presId="urn:microsoft.com/office/officeart/2017/3/layout/HorizontalLabelsTimeline"/>
    <dgm:cxn modelId="{EB65B0C2-EC88-44BF-B8F9-988DE01E02AC}" type="presParOf" srcId="{A02D2AC4-8C40-49CF-A275-CF719F63B484}" destId="{FFAEDCE6-742E-42BF-80C5-EFE43FF8951E}" srcOrd="0" destOrd="0" presId="urn:microsoft.com/office/officeart/2017/3/layout/HorizontalLabelsTimeline"/>
    <dgm:cxn modelId="{59590AA1-6905-46E1-A88C-50A9E072F0A8}" type="presParOf" srcId="{A02D2AC4-8C40-49CF-A275-CF719F63B484}" destId="{C6B4DC71-7113-42C8-8081-95E3B64F413D}" srcOrd="1" destOrd="0" presId="urn:microsoft.com/office/officeart/2017/3/layout/HorizontalLabelsTimeline"/>
    <dgm:cxn modelId="{C2ADEE67-8650-41CA-9994-43BAF47E6689}" type="presParOf" srcId="{02909FB7-02B8-4FEB-A964-6A090DDAE05F}" destId="{327F4C2A-8981-4153-B20C-F26B344EF607}" srcOrd="2" destOrd="0" presId="urn:microsoft.com/office/officeart/2017/3/layout/HorizontalLabelsTimeline"/>
    <dgm:cxn modelId="{BF8CE389-DC56-4A1B-A11D-8C3C10F2EABE}" type="presParOf" srcId="{02909FB7-02B8-4FEB-A964-6A090DDAE05F}" destId="{3D609A51-9DD5-41A0-AD7E-0B31ADCD83DD}" srcOrd="3" destOrd="0" presId="urn:microsoft.com/office/officeart/2017/3/layout/HorizontalLabelsTimeline"/>
    <dgm:cxn modelId="{CDE3F959-4DA0-4F08-A52F-D29EE9EB1E1E}" type="presParOf" srcId="{02909FB7-02B8-4FEB-A964-6A090DDAE05F}" destId="{E5A77B04-5E97-4015-8E97-7C4F149017A4}" srcOrd="4" destOrd="0" presId="urn:microsoft.com/office/officeart/2017/3/layout/HorizontalLabelsTimeline"/>
    <dgm:cxn modelId="{37CF8A4F-65D9-4502-A1AF-A8AC8E4400F9}" type="presParOf" srcId="{2BF3670E-7F3E-4D0D-BB2E-52553D90B2C6}" destId="{D87FAB83-471C-4DA8-88DE-312F8069C62C}" srcOrd="5" destOrd="0" presId="urn:microsoft.com/office/officeart/2017/3/layout/HorizontalLabelsTimeline"/>
    <dgm:cxn modelId="{D23ECC33-CD02-4499-A7A3-699EA358D560}" type="presParOf" srcId="{2BF3670E-7F3E-4D0D-BB2E-52553D90B2C6}" destId="{3D0DE559-68F1-4BFD-B4B6-867829F7332D}" srcOrd="6" destOrd="0" presId="urn:microsoft.com/office/officeart/2017/3/layout/HorizontalLabelsTimeline"/>
    <dgm:cxn modelId="{377AB3D7-7B2F-439C-AB46-763CE8EB3539}" type="presParOf" srcId="{3D0DE559-68F1-4BFD-B4B6-867829F7332D}" destId="{B95D32F7-06BA-4FC6-8CA8-E7BACC639115}" srcOrd="0" destOrd="0" presId="urn:microsoft.com/office/officeart/2017/3/layout/HorizontalLabelsTimeline"/>
    <dgm:cxn modelId="{5913611B-B260-4070-B086-F562C8437021}" type="presParOf" srcId="{3D0DE559-68F1-4BFD-B4B6-867829F7332D}" destId="{5DECEEC3-31ED-4323-A198-9519E70EB4A8}" srcOrd="1" destOrd="0" presId="urn:microsoft.com/office/officeart/2017/3/layout/HorizontalLabelsTimeline"/>
    <dgm:cxn modelId="{9642D4D5-B1E0-4AAB-A1A2-B06504D66F64}" type="presParOf" srcId="{5DECEEC3-31ED-4323-A198-9519E70EB4A8}" destId="{6BBA2241-5234-4728-9005-EA0A5D2DD08B}" srcOrd="0" destOrd="0" presId="urn:microsoft.com/office/officeart/2017/3/layout/HorizontalLabelsTimeline"/>
    <dgm:cxn modelId="{8C0779B2-A27D-4E38-A97B-9D8D4453F9A8}" type="presParOf" srcId="{5DECEEC3-31ED-4323-A198-9519E70EB4A8}" destId="{0FDDD51F-C5F2-42B6-BC19-37773F99BA93}" srcOrd="1" destOrd="0" presId="urn:microsoft.com/office/officeart/2017/3/layout/HorizontalLabelsTimeline"/>
    <dgm:cxn modelId="{7C505DA4-C42C-433E-A135-119A8031E0FC}" type="presParOf" srcId="{3D0DE559-68F1-4BFD-B4B6-867829F7332D}" destId="{5E561A69-AAB5-4880-8336-E954C295681D}" srcOrd="2" destOrd="0" presId="urn:microsoft.com/office/officeart/2017/3/layout/HorizontalLabelsTimeline"/>
    <dgm:cxn modelId="{84ACAB69-A33B-4F49-9710-E1842F899D92}" type="presParOf" srcId="{3D0DE559-68F1-4BFD-B4B6-867829F7332D}" destId="{347D3F53-CF5E-4D58-B4EC-F22D9964E435}" srcOrd="3" destOrd="0" presId="urn:microsoft.com/office/officeart/2017/3/layout/HorizontalLabelsTimeline"/>
    <dgm:cxn modelId="{A155941C-78A7-4D16-80F0-9AB3E7610CAB}" type="presParOf" srcId="{3D0DE559-68F1-4BFD-B4B6-867829F7332D}" destId="{AB2479AC-D8AD-4610-A50E-6AA1AE9BF1EC}" srcOrd="4" destOrd="0" presId="urn:microsoft.com/office/officeart/2017/3/layout/HorizontalLabelsTimeline"/>
    <dgm:cxn modelId="{DA09DAE1-B0E2-4833-BF35-949DFBF57D8E}" type="presParOf" srcId="{2BF3670E-7F3E-4D0D-BB2E-52553D90B2C6}" destId="{FFDD2C12-5A7A-4E5C-BD15-3B7BB02F7F9D}" srcOrd="7" destOrd="0" presId="urn:microsoft.com/office/officeart/2017/3/layout/HorizontalLabelsTimeline"/>
    <dgm:cxn modelId="{38B50702-37D5-4C1C-BAA2-A10A31E8FE7A}" type="presParOf" srcId="{2BF3670E-7F3E-4D0D-BB2E-52553D90B2C6}" destId="{54799363-3008-429E-9EE7-1736E19E74EA}" srcOrd="8" destOrd="0" presId="urn:microsoft.com/office/officeart/2017/3/layout/HorizontalLabelsTimeline"/>
    <dgm:cxn modelId="{653F3705-A7BB-4BA2-B27B-7F1BDDC591FC}" type="presParOf" srcId="{54799363-3008-429E-9EE7-1736E19E74EA}" destId="{AEBCE8B9-7E2A-48C5-8A70-14410F3B1C56}" srcOrd="0" destOrd="0" presId="urn:microsoft.com/office/officeart/2017/3/layout/HorizontalLabelsTimeline"/>
    <dgm:cxn modelId="{75913506-3354-4E77-AAAD-296C2F63ECBC}" type="presParOf" srcId="{54799363-3008-429E-9EE7-1736E19E74EA}" destId="{5532E85B-F339-4F34-9028-4C84FDB72F2A}" srcOrd="1" destOrd="0" presId="urn:microsoft.com/office/officeart/2017/3/layout/HorizontalLabelsTimeline"/>
    <dgm:cxn modelId="{D71F46E4-A731-4B2D-BE0C-0799449B2E17}" type="presParOf" srcId="{5532E85B-F339-4F34-9028-4C84FDB72F2A}" destId="{59A8B893-7CCA-4C84-B2F1-7125E77EEE6A}" srcOrd="0" destOrd="0" presId="urn:microsoft.com/office/officeart/2017/3/layout/HorizontalLabelsTimeline"/>
    <dgm:cxn modelId="{A0F34948-93B4-4B4A-8675-2CC64D264576}" type="presParOf" srcId="{5532E85B-F339-4F34-9028-4C84FDB72F2A}" destId="{928E0025-4373-425C-85F1-6DA33EE09455}" srcOrd="1" destOrd="0" presId="urn:microsoft.com/office/officeart/2017/3/layout/HorizontalLabelsTimeline"/>
    <dgm:cxn modelId="{D112F111-04BB-4F07-84EA-0CB6EC75EE76}" type="presParOf" srcId="{54799363-3008-429E-9EE7-1736E19E74EA}" destId="{D22E1B3A-DB9F-4029-9756-64D9172CA9CF}" srcOrd="2" destOrd="0" presId="urn:microsoft.com/office/officeart/2017/3/layout/HorizontalLabelsTimeline"/>
    <dgm:cxn modelId="{2548D1A0-7DB7-4B51-B84A-A55F8CC216AD}" type="presParOf" srcId="{54799363-3008-429E-9EE7-1736E19E74EA}" destId="{16AF4874-77F5-432B-9A91-570F53350FA1}" srcOrd="3" destOrd="0" presId="urn:microsoft.com/office/officeart/2017/3/layout/HorizontalLabelsTimeline"/>
    <dgm:cxn modelId="{73BCDB51-0282-43D2-9B1D-838D8141CD1C}" type="presParOf" srcId="{54799363-3008-429E-9EE7-1736E19E74EA}" destId="{0180205C-AC0E-47B5-A537-2EE0BF24BACD}" srcOrd="4" destOrd="0" presId="urn:microsoft.com/office/officeart/2017/3/layout/HorizontalLabelsTimeline"/>
    <dgm:cxn modelId="{EA1D585C-A92D-4873-A21A-EBA87802C497}" type="presParOf" srcId="{2BF3670E-7F3E-4D0D-BB2E-52553D90B2C6}" destId="{931DFC5B-0720-4D9E-803C-A56E5483D0E6}" srcOrd="9" destOrd="0" presId="urn:microsoft.com/office/officeart/2017/3/layout/HorizontalLabelsTimeline"/>
    <dgm:cxn modelId="{1B8159C6-B636-4F37-945A-ABA9C0F0D2C0}" type="presParOf" srcId="{2BF3670E-7F3E-4D0D-BB2E-52553D90B2C6}" destId="{2F17162E-1329-4220-A7E2-AD9FB88FAE50}" srcOrd="10" destOrd="0" presId="urn:microsoft.com/office/officeart/2017/3/layout/HorizontalLabelsTimeline"/>
    <dgm:cxn modelId="{C92F5B62-E306-4881-A756-D3F1E4A1CDE7}" type="presParOf" srcId="{2F17162E-1329-4220-A7E2-AD9FB88FAE50}" destId="{78859414-082B-47BD-8595-0FE7E2E22EDE}" srcOrd="0" destOrd="0" presId="urn:microsoft.com/office/officeart/2017/3/layout/HorizontalLabelsTimeline"/>
    <dgm:cxn modelId="{E3AACA23-DD9E-4DBE-9D21-A36C00C20E3E}" type="presParOf" srcId="{2F17162E-1329-4220-A7E2-AD9FB88FAE50}" destId="{5DEA727B-708B-43E5-BEAA-3D976B3C4DF6}" srcOrd="1" destOrd="0" presId="urn:microsoft.com/office/officeart/2017/3/layout/HorizontalLabelsTimeline"/>
    <dgm:cxn modelId="{B35AA519-50A3-4073-B34A-13C94FFCEDC2}" type="presParOf" srcId="{5DEA727B-708B-43E5-BEAA-3D976B3C4DF6}" destId="{5F1A6BEE-4D52-4332-8633-5219B087DB22}" srcOrd="0" destOrd="0" presId="urn:microsoft.com/office/officeart/2017/3/layout/HorizontalLabelsTimeline"/>
    <dgm:cxn modelId="{D0A27C76-A0AA-4B81-97E0-71AD1C9F50AB}" type="presParOf" srcId="{5DEA727B-708B-43E5-BEAA-3D976B3C4DF6}" destId="{F38B9CFD-18DD-4A57-9838-8C1147DF1507}" srcOrd="1" destOrd="0" presId="urn:microsoft.com/office/officeart/2017/3/layout/HorizontalLabelsTimeline"/>
    <dgm:cxn modelId="{BB6212D7-54A8-4832-9DCC-69E81A7F1AF5}" type="presParOf" srcId="{2F17162E-1329-4220-A7E2-AD9FB88FAE50}" destId="{818DCC6A-4D5B-48E8-8EA2-A8FEBC3F22A6}" srcOrd="2" destOrd="0" presId="urn:microsoft.com/office/officeart/2017/3/layout/HorizontalLabelsTimeline"/>
    <dgm:cxn modelId="{E95B2995-1CF6-48C3-AFF9-AB5B6A3328A8}" type="presParOf" srcId="{2F17162E-1329-4220-A7E2-AD9FB88FAE50}" destId="{74E6D076-9D7D-4BD7-97D2-547AAA7E916F}" srcOrd="3" destOrd="0" presId="urn:microsoft.com/office/officeart/2017/3/layout/HorizontalLabelsTimeline"/>
    <dgm:cxn modelId="{FAEE66D9-35CC-4722-8F42-8268827C87DC}" type="presParOf" srcId="{2F17162E-1329-4220-A7E2-AD9FB88FAE50}" destId="{4DCAEBBD-051C-4E48-9C96-41EAA1E0CC96}" srcOrd="4" destOrd="0" presId="urn:microsoft.com/office/officeart/2017/3/layout/HorizontalLabelsTimeline"/>
    <dgm:cxn modelId="{826DA315-4633-4EA1-9226-5CF503B907AD}" type="presParOf" srcId="{2BF3670E-7F3E-4D0D-BB2E-52553D90B2C6}" destId="{47552C3E-EFB9-4C17-921E-1B55F4B3FF62}" srcOrd="11" destOrd="0" presId="urn:microsoft.com/office/officeart/2017/3/layout/HorizontalLabelsTimeline"/>
    <dgm:cxn modelId="{A92455FF-04A1-4AA5-9F59-3D0CB786661D}" type="presParOf" srcId="{2BF3670E-7F3E-4D0D-BB2E-52553D90B2C6}" destId="{981790D9-1D63-4E99-B64B-252912926A72}" srcOrd="12" destOrd="0" presId="urn:microsoft.com/office/officeart/2017/3/layout/HorizontalLabelsTimeline"/>
    <dgm:cxn modelId="{343FAF9C-A15D-4C4A-891C-786EF93E16C9}" type="presParOf" srcId="{981790D9-1D63-4E99-B64B-252912926A72}" destId="{3E332AF8-354E-47C6-BD1E-152C55F9D56C}" srcOrd="0" destOrd="0" presId="urn:microsoft.com/office/officeart/2017/3/layout/HorizontalLabelsTimeline"/>
    <dgm:cxn modelId="{E2C989D8-596C-405F-99C4-8AD16280EF7F}" type="presParOf" srcId="{981790D9-1D63-4E99-B64B-252912926A72}" destId="{36FAB243-86A2-484B-87DD-1987A846FC3B}" srcOrd="1" destOrd="0" presId="urn:microsoft.com/office/officeart/2017/3/layout/HorizontalLabelsTimeline"/>
    <dgm:cxn modelId="{D2540732-EE17-4FD7-A7A2-B8090E3A2AB7}" type="presParOf" srcId="{36FAB243-86A2-484B-87DD-1987A846FC3B}" destId="{15CD91B8-982C-4B98-B638-6CF546DFE99D}" srcOrd="0" destOrd="0" presId="urn:microsoft.com/office/officeart/2017/3/layout/HorizontalLabelsTimeline"/>
    <dgm:cxn modelId="{A1D57400-C123-44CD-B500-74C185D1BE68}" type="presParOf" srcId="{36FAB243-86A2-484B-87DD-1987A846FC3B}" destId="{ADADF55D-E0A4-457B-8094-8719B5BF0F35}" srcOrd="1" destOrd="0" presId="urn:microsoft.com/office/officeart/2017/3/layout/HorizontalLabelsTimeline"/>
    <dgm:cxn modelId="{151FCB0D-C082-41D0-BEFD-2322A3EB9A56}" type="presParOf" srcId="{981790D9-1D63-4E99-B64B-252912926A72}" destId="{0B6C68C8-0AA2-495E-B1A3-4A180FDAA37B}" srcOrd="2" destOrd="0" presId="urn:microsoft.com/office/officeart/2017/3/layout/HorizontalLabelsTimeline"/>
    <dgm:cxn modelId="{CE4F238D-F563-4ABE-99F7-AA323E99D9C1}" type="presParOf" srcId="{981790D9-1D63-4E99-B64B-252912926A72}" destId="{9804E657-8A6A-48A4-BB0E-3FA7BD38D7C5}" srcOrd="3" destOrd="0" presId="urn:microsoft.com/office/officeart/2017/3/layout/HorizontalLabelsTimeline"/>
    <dgm:cxn modelId="{2DA749E7-BBE3-4137-80D5-D8E962A8BDA6}" type="presParOf" srcId="{981790D9-1D63-4E99-B64B-252912926A72}" destId="{E76D21E7-0E7D-45FC-B2FE-71F486BAF65B}" srcOrd="4" destOrd="0" presId="urn:microsoft.com/office/officeart/2017/3/layout/HorizontalLabels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C82266-3FFC-4F0A-9A69-C6EF56C15A5C}">
      <dsp:nvSpPr>
        <dsp:cNvPr id="0" name=""/>
        <dsp:cNvSpPr/>
      </dsp:nvSpPr>
      <dsp:spPr>
        <a:xfrm>
          <a:off x="0" y="1515665"/>
          <a:ext cx="8455913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5C1EEE-947C-4887-A873-C7D421B1045B}">
      <dsp:nvSpPr>
        <dsp:cNvPr id="0" name=""/>
        <dsp:cNvSpPr/>
      </dsp:nvSpPr>
      <dsp:spPr>
        <a:xfrm>
          <a:off x="126838" y="939712"/>
          <a:ext cx="1860300" cy="363759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July 2017</a:t>
          </a:r>
        </a:p>
      </dsp:txBody>
      <dsp:txXfrm>
        <a:off x="126838" y="939712"/>
        <a:ext cx="1860300" cy="363759"/>
      </dsp:txXfrm>
    </dsp:sp>
    <dsp:sp modelId="{268847D5-5130-4ED3-A4B3-28C3223EC2B0}">
      <dsp:nvSpPr>
        <dsp:cNvPr id="0" name=""/>
        <dsp:cNvSpPr/>
      </dsp:nvSpPr>
      <dsp:spPr>
        <a:xfrm>
          <a:off x="126838" y="0"/>
          <a:ext cx="1860300" cy="93971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EIOPA opines on need for harmonized Insurance Recovery and Resolution Regime</a:t>
          </a:r>
        </a:p>
      </dsp:txBody>
      <dsp:txXfrm>
        <a:off x="126838" y="0"/>
        <a:ext cx="1860300" cy="939712"/>
      </dsp:txXfrm>
    </dsp:sp>
    <dsp:sp modelId="{5E238826-A3A2-4531-A234-8E8C8271A4D1}">
      <dsp:nvSpPr>
        <dsp:cNvPr id="0" name=""/>
        <dsp:cNvSpPr/>
      </dsp:nvSpPr>
      <dsp:spPr>
        <a:xfrm>
          <a:off x="1056989" y="1303472"/>
          <a:ext cx="0" cy="212193"/>
        </a:xfrm>
        <a:prstGeom prst="line">
          <a:avLst/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CC0994-4669-4DEF-8ED0-7BDF2CF78233}">
      <dsp:nvSpPr>
        <dsp:cNvPr id="0" name=""/>
        <dsp:cNvSpPr/>
      </dsp:nvSpPr>
      <dsp:spPr>
        <a:xfrm>
          <a:off x="1183827" y="1727858"/>
          <a:ext cx="1860300" cy="363759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January 2019</a:t>
          </a:r>
        </a:p>
      </dsp:txBody>
      <dsp:txXfrm>
        <a:off x="1183827" y="1727858"/>
        <a:ext cx="1860300" cy="363759"/>
      </dsp:txXfrm>
    </dsp:sp>
    <dsp:sp modelId="{0EE5F954-2379-4CDE-9778-7AC630F2ADCA}">
      <dsp:nvSpPr>
        <dsp:cNvPr id="0" name=""/>
        <dsp:cNvSpPr/>
      </dsp:nvSpPr>
      <dsp:spPr>
        <a:xfrm>
          <a:off x="1183827" y="2091618"/>
          <a:ext cx="1860300" cy="93971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 Nederlandsche Bank enacts requirement for insurance recovery planning</a:t>
          </a:r>
        </a:p>
      </dsp:txBody>
      <dsp:txXfrm>
        <a:off x="1183827" y="2091618"/>
        <a:ext cx="1860300" cy="939712"/>
      </dsp:txXfrm>
    </dsp:sp>
    <dsp:sp modelId="{538E8F8E-056D-4673-A20D-7EFCAB14A3A6}">
      <dsp:nvSpPr>
        <dsp:cNvPr id="0" name=""/>
        <dsp:cNvSpPr/>
      </dsp:nvSpPr>
      <dsp:spPr>
        <a:xfrm>
          <a:off x="2113978" y="1515665"/>
          <a:ext cx="0" cy="212193"/>
        </a:xfrm>
        <a:prstGeom prst="line">
          <a:avLst/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A98C3A-BB6F-4C16-89FE-911710B6BF9E}">
      <dsp:nvSpPr>
        <dsp:cNvPr id="0" name=""/>
        <dsp:cNvSpPr/>
      </dsp:nvSpPr>
      <dsp:spPr>
        <a:xfrm rot="2700000">
          <a:off x="1033410" y="1492087"/>
          <a:ext cx="47156" cy="47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8F2BB-76FE-4BA4-A5DE-831D7160C962}">
      <dsp:nvSpPr>
        <dsp:cNvPr id="0" name=""/>
        <dsp:cNvSpPr/>
      </dsp:nvSpPr>
      <dsp:spPr>
        <a:xfrm rot="2700000">
          <a:off x="2090400" y="1492087"/>
          <a:ext cx="47156" cy="47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B61E38-73FD-4EFC-A97C-394C17990489}">
      <dsp:nvSpPr>
        <dsp:cNvPr id="0" name=""/>
        <dsp:cNvSpPr/>
      </dsp:nvSpPr>
      <dsp:spPr>
        <a:xfrm>
          <a:off x="2240816" y="939712"/>
          <a:ext cx="1860300" cy="363759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September 2021</a:t>
          </a:r>
        </a:p>
      </dsp:txBody>
      <dsp:txXfrm>
        <a:off x="2240816" y="939712"/>
        <a:ext cx="1860300" cy="363759"/>
      </dsp:txXfrm>
    </dsp:sp>
    <dsp:sp modelId="{FFAEDCE6-742E-42BF-80C5-EFE43FF8951E}">
      <dsp:nvSpPr>
        <dsp:cNvPr id="0" name=""/>
        <dsp:cNvSpPr/>
      </dsp:nvSpPr>
      <dsp:spPr>
        <a:xfrm>
          <a:off x="2240816" y="0"/>
          <a:ext cx="1860300" cy="93971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European Commission proposes Insurance Recovery and Resolution Directive (IRRD) </a:t>
          </a:r>
        </a:p>
      </dsp:txBody>
      <dsp:txXfrm>
        <a:off x="2240816" y="0"/>
        <a:ext cx="1860300" cy="939712"/>
      </dsp:txXfrm>
    </dsp:sp>
    <dsp:sp modelId="{327F4C2A-8981-4153-B20C-F26B344EF607}">
      <dsp:nvSpPr>
        <dsp:cNvPr id="0" name=""/>
        <dsp:cNvSpPr/>
      </dsp:nvSpPr>
      <dsp:spPr>
        <a:xfrm>
          <a:off x="3170967" y="1303472"/>
          <a:ext cx="0" cy="212193"/>
        </a:xfrm>
        <a:prstGeom prst="line">
          <a:avLst/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D32F7-06BA-4FC6-8CA8-E7BACC639115}">
      <dsp:nvSpPr>
        <dsp:cNvPr id="0" name=""/>
        <dsp:cNvSpPr/>
      </dsp:nvSpPr>
      <dsp:spPr>
        <a:xfrm>
          <a:off x="3297806" y="1727858"/>
          <a:ext cx="1860300" cy="363759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April 2021</a:t>
          </a:r>
        </a:p>
      </dsp:txBody>
      <dsp:txXfrm>
        <a:off x="3297806" y="1727858"/>
        <a:ext cx="1860300" cy="363759"/>
      </dsp:txXfrm>
    </dsp:sp>
    <dsp:sp modelId="{6BBA2241-5234-4728-9005-EA0A5D2DD08B}">
      <dsp:nvSpPr>
        <dsp:cNvPr id="0" name=""/>
        <dsp:cNvSpPr/>
      </dsp:nvSpPr>
      <dsp:spPr>
        <a:xfrm>
          <a:off x="3297806" y="2091618"/>
          <a:ext cx="1860300" cy="91621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Central Bank of Ireland introduces Insurance PRP requirement</a:t>
          </a:r>
        </a:p>
      </dsp:txBody>
      <dsp:txXfrm>
        <a:off x="3297806" y="2091618"/>
        <a:ext cx="1860300" cy="916219"/>
      </dsp:txXfrm>
    </dsp:sp>
    <dsp:sp modelId="{5E561A69-AAB5-4880-8336-E954C295681D}">
      <dsp:nvSpPr>
        <dsp:cNvPr id="0" name=""/>
        <dsp:cNvSpPr/>
      </dsp:nvSpPr>
      <dsp:spPr>
        <a:xfrm>
          <a:off x="4227956" y="1515665"/>
          <a:ext cx="0" cy="212193"/>
        </a:xfrm>
        <a:prstGeom prst="line">
          <a:avLst/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09A51-9DD5-41A0-AD7E-0B31ADCD83DD}">
      <dsp:nvSpPr>
        <dsp:cNvPr id="0" name=""/>
        <dsp:cNvSpPr/>
      </dsp:nvSpPr>
      <dsp:spPr>
        <a:xfrm rot="2700000">
          <a:off x="3147389" y="1492087"/>
          <a:ext cx="47156" cy="47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D3F53-CF5E-4D58-B4EC-F22D9964E435}">
      <dsp:nvSpPr>
        <dsp:cNvPr id="0" name=""/>
        <dsp:cNvSpPr/>
      </dsp:nvSpPr>
      <dsp:spPr>
        <a:xfrm rot="2700000">
          <a:off x="4204378" y="1492087"/>
          <a:ext cx="47156" cy="47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CE8B9-7E2A-48C5-8A70-14410F3B1C56}">
      <dsp:nvSpPr>
        <dsp:cNvPr id="0" name=""/>
        <dsp:cNvSpPr/>
      </dsp:nvSpPr>
      <dsp:spPr>
        <a:xfrm>
          <a:off x="4354795" y="939712"/>
          <a:ext cx="1860300" cy="363759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June 2022</a:t>
          </a:r>
        </a:p>
      </dsp:txBody>
      <dsp:txXfrm>
        <a:off x="4354795" y="939712"/>
        <a:ext cx="1860300" cy="363759"/>
      </dsp:txXfrm>
    </dsp:sp>
    <dsp:sp modelId="{59A8B893-7CCA-4C84-B2F1-7125E77EEE6A}">
      <dsp:nvSpPr>
        <dsp:cNvPr id="0" name=""/>
        <dsp:cNvSpPr/>
      </dsp:nvSpPr>
      <dsp:spPr>
        <a:xfrm>
          <a:off x="4354795" y="23492"/>
          <a:ext cx="1860300" cy="91621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EIOPA –Staff paper published providing an overview of  proposed IRRD</a:t>
          </a:r>
        </a:p>
      </dsp:txBody>
      <dsp:txXfrm>
        <a:off x="4354795" y="23492"/>
        <a:ext cx="1860300" cy="916219"/>
      </dsp:txXfrm>
    </dsp:sp>
    <dsp:sp modelId="{D22E1B3A-DB9F-4029-9756-64D9172CA9CF}">
      <dsp:nvSpPr>
        <dsp:cNvPr id="0" name=""/>
        <dsp:cNvSpPr/>
      </dsp:nvSpPr>
      <dsp:spPr>
        <a:xfrm>
          <a:off x="5284945" y="1303472"/>
          <a:ext cx="0" cy="212193"/>
        </a:xfrm>
        <a:prstGeom prst="line">
          <a:avLst/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59414-082B-47BD-8595-0FE7E2E22EDE}">
      <dsp:nvSpPr>
        <dsp:cNvPr id="0" name=""/>
        <dsp:cNvSpPr/>
      </dsp:nvSpPr>
      <dsp:spPr>
        <a:xfrm>
          <a:off x="5411784" y="1727858"/>
          <a:ext cx="1860300" cy="363759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January 2023</a:t>
          </a:r>
        </a:p>
      </dsp:txBody>
      <dsp:txXfrm>
        <a:off x="5411784" y="1727858"/>
        <a:ext cx="1860300" cy="363759"/>
      </dsp:txXfrm>
    </dsp:sp>
    <dsp:sp modelId="{5F1A6BEE-4D52-4332-8633-5219B087DB22}">
      <dsp:nvSpPr>
        <dsp:cNvPr id="0" name=""/>
        <dsp:cNvSpPr/>
      </dsp:nvSpPr>
      <dsp:spPr>
        <a:xfrm>
          <a:off x="5411784" y="2091618"/>
          <a:ext cx="1860300" cy="91621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Prudential Regulatory Authority – Consultation paper released</a:t>
          </a:r>
        </a:p>
      </dsp:txBody>
      <dsp:txXfrm>
        <a:off x="5411784" y="2091618"/>
        <a:ext cx="1860300" cy="916219"/>
      </dsp:txXfrm>
    </dsp:sp>
    <dsp:sp modelId="{818DCC6A-4D5B-48E8-8EA2-A8FEBC3F22A6}">
      <dsp:nvSpPr>
        <dsp:cNvPr id="0" name=""/>
        <dsp:cNvSpPr/>
      </dsp:nvSpPr>
      <dsp:spPr>
        <a:xfrm>
          <a:off x="6341934" y="1515665"/>
          <a:ext cx="0" cy="212193"/>
        </a:xfrm>
        <a:prstGeom prst="line">
          <a:avLst/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F4874-77F5-432B-9A91-570F53350FA1}">
      <dsp:nvSpPr>
        <dsp:cNvPr id="0" name=""/>
        <dsp:cNvSpPr/>
      </dsp:nvSpPr>
      <dsp:spPr>
        <a:xfrm rot="2700000">
          <a:off x="5261367" y="1492087"/>
          <a:ext cx="47156" cy="47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E6D076-9D7D-4BD7-97D2-547AAA7E916F}">
      <dsp:nvSpPr>
        <dsp:cNvPr id="0" name=""/>
        <dsp:cNvSpPr/>
      </dsp:nvSpPr>
      <dsp:spPr>
        <a:xfrm rot="2700000">
          <a:off x="6318356" y="1492087"/>
          <a:ext cx="47156" cy="47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332AF8-354E-47C6-BD1E-152C55F9D56C}">
      <dsp:nvSpPr>
        <dsp:cNvPr id="0" name=""/>
        <dsp:cNvSpPr/>
      </dsp:nvSpPr>
      <dsp:spPr>
        <a:xfrm>
          <a:off x="6468773" y="939712"/>
          <a:ext cx="1860300" cy="363759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2024</a:t>
          </a:r>
        </a:p>
      </dsp:txBody>
      <dsp:txXfrm>
        <a:off x="6468773" y="939712"/>
        <a:ext cx="1860300" cy="363759"/>
      </dsp:txXfrm>
    </dsp:sp>
    <dsp:sp modelId="{15CD91B8-982C-4B98-B638-6CF546DFE99D}">
      <dsp:nvSpPr>
        <dsp:cNvPr id="0" name=""/>
        <dsp:cNvSpPr/>
      </dsp:nvSpPr>
      <dsp:spPr>
        <a:xfrm>
          <a:off x="6468773" y="23492"/>
          <a:ext cx="1860300" cy="916219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IRRD adoption by European Council and European Parliament</a:t>
          </a:r>
        </a:p>
      </dsp:txBody>
      <dsp:txXfrm>
        <a:off x="6468773" y="23492"/>
        <a:ext cx="1860300" cy="916219"/>
      </dsp:txXfrm>
    </dsp:sp>
    <dsp:sp modelId="{0B6C68C8-0AA2-495E-B1A3-4A180FDAA37B}">
      <dsp:nvSpPr>
        <dsp:cNvPr id="0" name=""/>
        <dsp:cNvSpPr/>
      </dsp:nvSpPr>
      <dsp:spPr>
        <a:xfrm>
          <a:off x="7398923" y="1303472"/>
          <a:ext cx="0" cy="212193"/>
        </a:xfrm>
        <a:prstGeom prst="line">
          <a:avLst/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4E657-8A6A-48A4-BB0E-3FA7BD38D7C5}">
      <dsp:nvSpPr>
        <dsp:cNvPr id="0" name=""/>
        <dsp:cNvSpPr/>
      </dsp:nvSpPr>
      <dsp:spPr>
        <a:xfrm rot="2700000">
          <a:off x="7375345" y="1492087"/>
          <a:ext cx="47156" cy="47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7/3/layout/HorizontalLabelsTimeline">
  <dgm:title val="Horizontal Labels Timeline"/>
  <dgm:desc val="Use to show a list of events in chronological order. The rectangular shape contains the description while the date is shown immediately below. It can display a large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/>
    </dgm:constrLst>
    <dgm:layoutNode name="divider" styleLbl="fgAcc1">
      <dgm:alg type="sp"/>
      <dgm:shape xmlns:r="http://schemas.openxmlformats.org/officeDocument/2006/relationships" type="line" r:blip="" zOrderOff="-1">
        <dgm:adjLst/>
      </dgm:shap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hoose name="constrBasedOnChildrenCount">
        <dgm:if name="constrForTwoChildren" axis="ch" ptType="node" func="cnt" op="lte" val="2">
          <dgm:constrLst>
            <dgm:constr type="primFontSz" for="des" forName="L1TextContainer" val="20"/>
            <dgm:constr type="primFontSz" for="des" forName="L2TextContainer" refType="primFontSz" refFor="des" refForName="L1TextContainer" op="equ" fact="0.85"/>
            <dgm:constr type="w" for="ch" forName="composite" refType="w"/>
            <dgm:constr type="h" for="ch" forName="composite" refType="h"/>
            <dgm:constr type="w" for="ch" forName="spaceBetweenRectangles" refType="w" refFor="ch" refForName="composite" fact="0"/>
            <dgm:constr type="w" for="ch" ptType="sibTrans" op="equ"/>
            <dgm:constr type="primFontSz" for="des" forName="L1TextContainer" op="equ"/>
            <dgm:constr type="primFontSz" for="des" forName="L2TextContainer" op="equ"/>
          </dgm:constrLst>
        </dgm:if>
        <dgm:else name="constrForRest">
          <dgm:constrLst>
            <dgm:constr type="primFontSz" for="des" forName="L1TextContainer" val="20"/>
            <dgm:constr type="primFontSz" for="des" forName="L2TextContainer" refType="primFontSz" refFor="des" refForName="L1TextContainer" op="equ" fact="0.85"/>
            <dgm:constr type="w" for="ch" forName="composite" refType="w"/>
            <dgm:constr type="h" for="ch" forName="composite" refType="h"/>
            <dgm:constr type="w" for="ch" forName="spaceBetweenRectangles" refType="w" refFor="ch" refForName="composite" fact="-0.5"/>
            <dgm:constr type="w" for="ch" ptType="sibTrans" op="equ"/>
            <dgm:constr type="primFontSz" for="des" forName="L1TextContainer" op="equ"/>
            <dgm:constr type="primFontSz" for="des" forName="L2TextContainer" op="equ"/>
          </dgm:constrLst>
        </dgm:else>
      </dgm:choose>
      <dgm:forEach name="nodesForEach" axis="ch" ptType="node">
        <dgm:layoutNode name="composite">
          <dgm:alg type="composite"/>
          <dgm:shape xmlns:r="http://schemas.openxmlformats.org/officeDocument/2006/relationships" r:blip="">
            <dgm:adjLst/>
          </dgm:shape>
          <dgm:choose name="CaseForPlacingNodesAboveAndBelowDivider">
            <dgm:if name="CaseForPlacingNodeAboveDivider" axis="self" ptType="node" func="posOdd" op="equ" val="1">
              <dgm:constrLst>
                <dgm:constr type="w" for="ch" forName="L1TextContainer" refType="w" fact="0.88"/>
                <dgm:constr type="l" for="ch" forName="L1TextContainer" refType="w" fact="0.06"/>
                <dgm:constr type="h" for="ch" forName="L1TextContainer" refType="h" fact="0.12"/>
                <dgm:constr type="t" for="ch" forName="L1TextContainer" refType="h" fact="0.31"/>
                <dgm:constr type="w" for="ch" forName="L2TextContainerWrapper" refType="w" fact="0.88"/>
                <dgm:constr type="l" for="ch" forName="L2TextContainerWrapper" refType="w" fact="0.06"/>
                <dgm:constr type="h" for="ch" forName="L2TextContainerWrapper" refType="h" fact="0.31"/>
                <dgm:constr type="b" for="ch" forName="L2TextContainerWrapper" refType="h" fact="0.31"/>
                <dgm:constr type="w" for="ch" forName="ConnectLine"/>
                <dgm:constr type="ctrX" for="ch" forName="ConnectLine" refType="w" fact="0.5"/>
                <dgm:constr type="h" for="ch" forName="ConnectLine" refType="h" fact="0.07"/>
                <dgm:constr type="t" for="ch" forName="ConnectLine" refType="h" fact="0.43"/>
                <dgm:constr type="w" for="ch" forName="ConnectorPoint" refType="h" fact="0.022"/>
                <dgm:constr type="h" for="ch" forName="ConnectorPoint" refType="h" fact="0.022"/>
                <dgm:constr type="ctrX" for="ch" forName="ConnectorPoint" refType="w" fact="0.5"/>
                <dgm:constr type="ctrY" for="ch" forName="ConnectorPoint" refType="h" fact="0.5"/>
                <dgm:constr type="w" for="ch" forName="EmptyPlaceHolder" refType="w"/>
                <dgm:constr type="h" for="ch" forName="EmptyPlaceHolder" refType="h" fact="0.5"/>
                <dgm:constr type="t" for="ch" forName="EmptyPlaceHolder" refType="h" fact="0.5"/>
              </dgm:constrLst>
            </dgm:if>
            <dgm:else name="CaseForPlacingNodeBelowDivider">
              <dgm:constrLst>
                <dgm:constr type="w" for="ch" forName="L1TextContainer" refType="w" fact="0.88"/>
                <dgm:constr type="l" for="ch" forName="L1TextContainer" refType="w" fact="0.06"/>
                <dgm:constr type="h" for="ch" forName="L1TextContainer" refType="h" fact="0.12"/>
                <dgm:constr type="t" for="ch" forName="L1TextContainer" refType="h" fact="0.57"/>
                <dgm:constr type="w" for="ch" forName="L2TextContainerWrapper" refType="w" fact="0.88"/>
                <dgm:constr type="l" for="ch" forName="L2TextContainerWrapper" refType="w" fact="0.06"/>
                <dgm:constr type="h" for="ch" forName="L2TextContainerWrapper" refType="h" fact="0.31"/>
                <dgm:constr type="t" for="ch" forName="L2TextContainerWrapper" refType="h" fact="0.69"/>
                <dgm:constr type="w" for="ch" forName="ConnectLine"/>
                <dgm:constr type="ctrX" for="ch" forName="ConnectLine" refType="w" fact="0.5"/>
                <dgm:constr type="h" for="ch" forName="ConnectLine" refType="h" fact="0.07"/>
                <dgm:constr type="t" for="ch" forName="ConnectLine" refType="h" fact="0.5"/>
                <dgm:constr type="w" for="ch" forName="ConnectorPoint" refType="h" fact="0.022"/>
                <dgm:constr type="h" for="ch" forName="ConnectorPoint" refType="h" fact="0.022"/>
                <dgm:constr type="ctrX" for="ch" forName="ConnectorPoint" refType="w" fact="0.5"/>
                <dgm:constr type="ctrY" for="ch" forName="ConnectorPoint" refType="h" fact="0.5"/>
                <dgm:constr type="w" for="ch" forName="EmptyPlaceHolder" refType="w"/>
                <dgm:constr type="h" for="ch" forName="EmptyPlaceHolder" refType="h" fact="0.5"/>
                <dgm:constr type="t" for="ch" forName="EmptyPlaceHolder" refType="h" fact="0"/>
              </dgm:constrLst>
            </dgm:else>
          </dgm:choose>
          <dgm:layoutNode name="L1TextContainer" styleLbl="alignNode1">
            <dgm:varLst>
              <dgm:chMax val="1"/>
              <dgm:chPref val="1"/>
              <dgm:bulletEnabled val="1"/>
            </dgm:varLst>
            <dgm:alg type="tx">
              <dgm:param type="txAnchorVert" val="mid"/>
              <dgm:param type="parTxLTRAlign" val="ctr"/>
              <dgm:param type="parTxRTLAlign" val="ctr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tMarg" refType="primFontSz" fact="0.4"/>
              <dgm:constr type="bMarg" refType="primFontSz" fact="0.4"/>
              <dgm:constr type="lMarg" refType="primFontSz" fact="0.4"/>
              <dgm:constr type="rMarg" refType="primFontSz" fact="0.4"/>
            </dgm:constrLst>
            <dgm:ruleLst>
              <dgm:rule type="primFontSz" val="14" fact="NaN" max="NaN"/>
            </dgm:ruleLst>
          </dgm:layoutNode>
          <dgm:layoutNode name="L2TextContainerWrapper">
            <dgm:varLst>
              <dgm:bulletEnabled val="1"/>
            </dgm:varLst>
            <dgm:alg type="composite"/>
            <dgm:choose name="L2TextContainerConstr">
              <dgm:if name="CaseForPlacingL2TextContaineAboveDivider" axis="self" ptType="node" func="posOdd" op="equ" val="1">
                <dgm:constrLst>
                  <dgm:constr type="h" for="ch" forName="L2TextContainer" refType="h" fact="0.39"/>
                  <dgm:constr type="b" for="ch" forName="L2TextContainer" refType="h"/>
                  <dgm:constr type="h" for="ch" forName="FlexibleEmptyPlaceHolder" refType="h" fact="0.61"/>
                </dgm:constrLst>
              </dgm:if>
              <dgm:else name="CaseForPlacingL2TextContaineBelowDivider">
                <dgm:constrLst>
                  <dgm:constr type="h" for="ch" forName="L2TextContainer" refType="h" fact="0.39"/>
                  <dgm:constr type="h" for="ch" forName="FlexibleEmptyPlaceHolder" refType="h" fact="0.61"/>
                  <dgm:constr type="b" for="ch" forName="FlexibleEmptyPlaceHolder" refType="h"/>
                </dgm:constrLst>
              </dgm:else>
            </dgm:choose>
            <dgm:layoutNode name="L2TextContainer" styleLbl="bgAccFollowNode1" moveWith="L1TextContainer">
              <dgm:choose name="L2TextContainerAlgo">
                <dgm:if name="L2TextContainerAlgoLTR" func="var" arg="dir" op="equ" val="norm">
                  <dgm:alg type="tx">
                    <dgm:param type="txAnchorVert" val="mid"/>
                    <dgm:param type="parTxRTLAlign" val="l"/>
                    <dgm:param type="parTxLTRAlign" val="l"/>
                    <dgm:param type="txAnchorVertCh" val="mid"/>
                    <dgm:param type="shpTxRTLAlignCh" val="l"/>
                    <dgm:param type="shpTxLTRAlignCh" val="l"/>
                  </dgm:alg>
                </dgm:if>
                <dgm:else name="L2TextContainerAlgoRTL">
                  <dgm:alg type="tx">
                    <dgm:param type="txAnchorVert" val="mid"/>
                    <dgm:param type="parTxRTLAlign" val="r"/>
                    <dgm:param type="parTxLTRAlign" val="r"/>
                    <dgm:param type="txAnchorVertCh" val="mid"/>
                    <dgm:param type="shpTxRTLAlignCh" val="r"/>
                    <dgm:param type="shpTxLTRAlignCh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 fact="0.75"/>
                <dgm:constr type="bMarg" refType="primFontSz" fact="0.75"/>
                <dgm:constr type="lMarg" refType="primFontSz" fact="0.75"/>
                <dgm:constr type="rMarg" refType="primFontSz" fact="0.75"/>
              </dgm:constrLst>
              <dgm:ruleLst>
                <dgm:rule type="h" val="INF" fact="NaN" max="NaN"/>
                <dgm:rule type="primFontSz" val="12" fact="NaN" max="NaN"/>
                <dgm:rule type="secFontSz" val="10" fact="NaN" max="NaN"/>
              </dgm:ruleLst>
            </dgm:layoutNode>
            <dgm:layoutNode name="FlexibleEmptyPlaceHolder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</dgm:layoutNode>
          </dgm:layoutNode>
          <dgm:layoutNode name="ConnectLine" styleLbl="sibTrans1D1" moveWith="L1TextContainer">
            <dgm:alg type="sp"/>
            <dgm:shape xmlns:r="http://schemas.openxmlformats.org/officeDocument/2006/relationships" type="line" r:blip="">
              <dgm:adjLst/>
            </dgm:shape>
            <dgm:presOf/>
            <dgm:constrLst/>
          </dgm:layoutNode>
          <dgm:layoutNode name="ConnectorPoint" styleLbl="node1" moveWith="L1TextContainer">
            <dgm:alg type="sp"/>
            <dgm:shape xmlns:r="http://schemas.openxmlformats.org/officeDocument/2006/relationships" rot="45" type="rect" r:blip="" zOrderOff="10">
              <dgm:adjLst/>
              <dgm:extLst>
                <a:ext uri="{B698B0E9-8C71-41B9-8309-B3DCBF30829C}">
                  <dgm1612:spPr xmlns:dgm1612="http://schemas.microsoft.com/office/drawing/2016/12/diagram">
                    <a:ln w="6350"/>
                  </dgm1612:spPr>
                </a:ext>
              </dgm:extLst>
            </dgm:shape>
            <dgm:presOf/>
            <dgm:constrLst/>
          </dgm:layoutNode>
          <dgm:layoutNode name="EmptyPlaceHolder">
            <dgm:alg type="sp"/>
            <dgm:shape xmlns:r="http://schemas.openxmlformats.org/officeDocument/2006/relationships" r:blip="">
              <dgm:adjLst/>
            </dgm:shape>
            <dgm:presOf/>
            <dgm:constrLst/>
          </dgm:layoutNode>
        </dgm:layoutNode>
        <dgm:forEach name="Name28" axis="followSib" ptType="sibTrans" cnt="1">
          <dgm:layoutNode name="spaceBetweenRectangle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8-4-2024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3.emf"/><Relationship Id="rId4" Type="http://schemas.openxmlformats.org/officeDocument/2006/relationships/image" Target="../media/image5.jp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EC703576-F214-B64A-8766-E5507D307D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"/>
            <a:ext cx="9144000" cy="6662057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85800" y="3303441"/>
            <a:ext cx="7543800" cy="73572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anchor="b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 Primer on Inflation Risk Management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85800" y="4247151"/>
            <a:ext cx="7543800" cy="792653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>
              <a:defRPr sz="2200"/>
            </a:lvl1pPr>
          </a:lstStyle>
          <a:p>
            <a:pPr lvl="0"/>
            <a:r>
              <a:rPr lang="en-GB" noProof="0" dirty="0"/>
              <a:t>Jason Wiebe				Martin </a:t>
            </a:r>
            <a:r>
              <a:rPr lang="en-GB" noProof="0" dirty="0" err="1"/>
              <a:t>Melchoir</a:t>
            </a:r>
            <a:endParaRPr lang="en-GB" noProof="0" dirty="0"/>
          </a:p>
          <a:p>
            <a:pPr lvl="0"/>
            <a:r>
              <a:rPr lang="en-GB" noProof="0" dirty="0"/>
              <a:t>Richard Deville			Sam Achord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30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43000" y="1905000"/>
            <a:ext cx="6477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5943600"/>
            <a:ext cx="6400800" cy="457200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rgbClr val="003741"/>
                </a:solidFill>
                <a:latin typeface="Calibri Normaal" charset="0"/>
              </a:defRPr>
            </a:lvl1pPr>
          </a:lstStyle>
          <a:p>
            <a:r>
              <a:rPr lang="en-GB" dirty="0"/>
              <a:t>20/04/2023</a:t>
            </a:r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608795"/>
            <a:ext cx="9144000" cy="25883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709" y="1389753"/>
            <a:ext cx="9161655" cy="1905624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0E9D1F2A-845F-6340-8366-9F1AA522BD3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84000" y="6606000"/>
            <a:ext cx="2186940" cy="243840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A79CFFD1-90D5-3543-AA0A-8975B0A100D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306521" y="99484"/>
            <a:ext cx="2621356" cy="1184165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 not remove" hidden="1">
            <a:extLst>
              <a:ext uri="{FF2B5EF4-FFF2-40B4-BE49-F238E27FC236}">
                <a16:creationId xmlns:a16="http://schemas.microsoft.com/office/drawing/2014/main" id="{0B410CF9-7D28-FB1A-4916-2EBA22FC5883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9525" cy="12700"/>
          </a:xfrm>
          <a:prstGeom prst="octagon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FA9B95-C7D9-EBCC-7FBE-109F7371B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/>
              <a:pPr/>
              <a:t>‹#›</a:t>
            </a:fld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817424-F209-70E7-FD1B-5EFAE6E7D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6920-03FD-4D75-A746-E4A52D3658B8}" type="datetime1">
              <a:rPr lang="en-US" smtClean="0"/>
              <a:t>4/8/2024</a:t>
            </a:fld>
            <a:endParaRPr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E6E406-6B00-EDAA-032A-9078F16DA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F4DD3B-78D6-F6A5-6E7D-5AA0134677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t>Use sentence case for slide titles</a:t>
            </a:r>
          </a:p>
        </p:txBody>
      </p:sp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2DBD0D28-9D8E-0C5B-DB18-BA8A04C408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2899" y="998773"/>
            <a:ext cx="8458202" cy="41635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500">
                <a:solidFill>
                  <a:schemeClr val="accent3">
                    <a:lumMod val="75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Optional subtitle, use sentence case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7BDC6453-E594-964C-EC86-658BF59E1E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2900" y="1828800"/>
            <a:ext cx="3977640" cy="420624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2pPr>
            <a:lvl3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3pPr>
            <a:lvl4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4pPr>
            <a:lvl5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5pPr>
            <a:lvl6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6pPr>
            <a:lvl7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7pPr>
            <a:lvl8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8pPr>
            <a:lvl9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9pPr>
          </a:lstStyle>
          <a:p>
            <a:pPr lvl="0"/>
            <a:r>
              <a:rPr dirty="0"/>
              <a:t>Heading</a:t>
            </a:r>
            <a:r>
              <a:rPr lang="en-US" dirty="0"/>
              <a:t>, use sentence case</a:t>
            </a:r>
            <a:endParaRPr dirty="0"/>
          </a:p>
        </p:txBody>
      </p:sp>
      <p:sp>
        <p:nvSpPr>
          <p:cNvPr id="13" name="Content Placeholder 15">
            <a:extLst>
              <a:ext uri="{FF2B5EF4-FFF2-40B4-BE49-F238E27FC236}">
                <a16:creationId xmlns:a16="http://schemas.microsoft.com/office/drawing/2014/main" id="{5D0F2471-6BCF-28BC-39AD-DE6A148E6A5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2438401"/>
            <a:ext cx="3977640" cy="3437393"/>
          </a:xfrm>
        </p:spPr>
        <p:txBody>
          <a:bodyPr/>
          <a:lstStyle>
            <a:lvl1pPr marL="171450" indent="-171450"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dirty="0"/>
              <a:t>Click to add text or choose an icon below to insert other content</a:t>
            </a:r>
            <a:r>
              <a:rPr lang="en-US" dirty="0"/>
              <a:t>, sentence case preferred</a:t>
            </a:r>
            <a:endParaRPr dirty="0"/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212783C0-58B5-24BA-D5DC-F367B107536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23460" y="1828800"/>
            <a:ext cx="3977640" cy="420624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2pPr>
            <a:lvl3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3pPr>
            <a:lvl4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4pPr>
            <a:lvl5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5pPr>
            <a:lvl6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6pPr>
            <a:lvl7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7pPr>
            <a:lvl8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8pPr>
            <a:lvl9pPr marL="0" indent="0">
              <a:spcBef>
                <a:spcPts val="0"/>
              </a:spcBef>
              <a:buNone/>
              <a:defRPr sz="1800">
                <a:solidFill>
                  <a:schemeClr val="accent2"/>
                </a:solidFill>
              </a:defRPr>
            </a:lvl9pPr>
          </a:lstStyle>
          <a:p>
            <a:pPr lvl="0"/>
            <a:r>
              <a:rPr dirty="0"/>
              <a:t>Heading</a:t>
            </a:r>
            <a:r>
              <a:rPr lang="en-US" dirty="0"/>
              <a:t>, use sentence case</a:t>
            </a:r>
            <a:endParaRPr dirty="0"/>
          </a:p>
        </p:txBody>
      </p:sp>
      <p:sp>
        <p:nvSpPr>
          <p:cNvPr id="15" name="Content Placeholder 15">
            <a:extLst>
              <a:ext uri="{FF2B5EF4-FFF2-40B4-BE49-F238E27FC236}">
                <a16:creationId xmlns:a16="http://schemas.microsoft.com/office/drawing/2014/main" id="{DE5BCD09-3F62-BF0B-9034-37D1A8575E89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823460" y="2438401"/>
            <a:ext cx="3977640" cy="3437393"/>
          </a:xfrm>
        </p:spPr>
        <p:txBody>
          <a:bodyPr/>
          <a:lstStyle>
            <a:lvl1pPr marL="171450" indent="-171450"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dirty="0"/>
              <a:t>Click to add text or choose an icon below to insert other content</a:t>
            </a:r>
            <a:r>
              <a:rPr lang="en-US" dirty="0"/>
              <a:t>, sentence case preferred</a:t>
            </a:r>
            <a:endParaRPr dirty="0"/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575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F6C2C7C8-61AA-3042-A9EC-73F2692446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"/>
            <a:ext cx="9144000" cy="666205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395689"/>
            <a:ext cx="9144000" cy="5266375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85800" y="2819400"/>
            <a:ext cx="7543800" cy="6096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39065"/>
            <a:ext cx="7543800" cy="382284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Klik om de ondertitelstijl van het model te bewerken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30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43000" y="1905000"/>
            <a:ext cx="6477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5943600"/>
            <a:ext cx="6400800" cy="457200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chemeClr val="bg1"/>
                </a:solidFill>
                <a:latin typeface="Calibri Normaal" charset="0"/>
              </a:defRPr>
            </a:lvl1pPr>
          </a:lstStyle>
          <a:p>
            <a:endParaRPr lang="en-GB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608795"/>
            <a:ext cx="9144000" cy="258835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9FEE85A3-1082-F24E-BB3F-868C8352FC2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84000" y="6606000"/>
            <a:ext cx="2186940" cy="24384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4D46AFA0-17F3-EB4D-8711-C40478F6DBD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306521" y="99484"/>
            <a:ext cx="2621356" cy="118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65772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p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0" y="1376315"/>
            <a:ext cx="7829550" cy="504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252000" indent="-252000">
              <a:spcBef>
                <a:spcPts val="0"/>
              </a:spcBef>
              <a:defRPr/>
            </a:lvl2pPr>
            <a:lvl3pPr marL="504000" indent="-252000">
              <a:spcBef>
                <a:spcPts val="0"/>
              </a:spcBef>
              <a:defRPr/>
            </a:lvl3pPr>
            <a:lvl4pPr indent="-252000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0" y="1376315"/>
            <a:ext cx="7829550" cy="5040000"/>
          </a:xfrm>
        </p:spPr>
        <p:txBody>
          <a:bodyPr>
            <a:no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defRPr sz="2000"/>
            </a:lvl1pPr>
            <a:lvl2pPr marL="252000" indent="-252000">
              <a:lnSpc>
                <a:spcPts val="2600"/>
              </a:lnSpc>
              <a:spcBef>
                <a:spcPts val="0"/>
              </a:spcBef>
              <a:defRPr sz="2000"/>
            </a:lvl2pPr>
            <a:lvl3pPr marL="504000" indent="-252000">
              <a:lnSpc>
                <a:spcPts val="2600"/>
              </a:lnSpc>
              <a:spcBef>
                <a:spcPts val="0"/>
              </a:spcBef>
              <a:defRPr sz="2000"/>
            </a:lvl3pPr>
            <a:lvl4pPr indent="-252000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p en veel tekst -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1" y="1376315"/>
            <a:ext cx="5802363" cy="4992588"/>
          </a:xfrm>
        </p:spPr>
        <p:txBody>
          <a:bodyPr>
            <a:no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defRPr sz="2000"/>
            </a:lvl1pPr>
            <a:lvl2pPr marL="252000" indent="-252000">
              <a:lnSpc>
                <a:spcPts val="2600"/>
              </a:lnSpc>
              <a:spcBef>
                <a:spcPts val="0"/>
              </a:spcBef>
              <a:defRPr sz="2000"/>
            </a:lvl2pPr>
            <a:lvl3pPr marL="504000" indent="-252000">
              <a:lnSpc>
                <a:spcPts val="2600"/>
              </a:lnSpc>
              <a:spcBef>
                <a:spcPts val="0"/>
              </a:spcBef>
              <a:defRPr sz="2000"/>
            </a:lvl3pPr>
            <a:lvl4pPr indent="-252000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8" name="Tijdelijke aanduiding voor inhoud 5"/>
          <p:cNvSpPr>
            <a:spLocks noGrp="1"/>
          </p:cNvSpPr>
          <p:nvPr>
            <p:ph sz="quarter" idx="14" hasCustomPrompt="1"/>
          </p:nvPr>
        </p:nvSpPr>
        <p:spPr>
          <a:xfrm>
            <a:off x="6690256" y="4005239"/>
            <a:ext cx="1802167" cy="740123"/>
          </a:xfrm>
        </p:spPr>
        <p:txBody>
          <a:bodyPr rIns="0"/>
          <a:lstStyle>
            <a:lvl1pPr marL="190800" algn="r" fontAlgn="t">
              <a:lnSpc>
                <a:spcPct val="100000"/>
              </a:lnSpc>
              <a:spcBef>
                <a:spcPts val="0"/>
              </a:spcBef>
              <a:defRPr sz="1600" b="0" baseline="0">
                <a:solidFill>
                  <a:schemeClr val="accent3"/>
                </a:solidFill>
              </a:defRPr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nl-NL" dirty="0"/>
              <a:t>Plaats Naam</a:t>
            </a:r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FB63D2F7-FA1E-6A42-AC19-F4A3233B00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89634" y="1376365"/>
            <a:ext cx="1803400" cy="2519363"/>
          </a:xfrm>
        </p:spPr>
        <p:txBody>
          <a:bodyPr/>
          <a:lstStyle/>
          <a:p>
            <a:endParaRPr lang="nl-NL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Kop en grot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2786" y="183115"/>
            <a:ext cx="7829550" cy="343739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52786" y="498576"/>
            <a:ext cx="7828364" cy="368691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800"/>
            </a:lvl1pPr>
          </a:lstStyle>
          <a:p>
            <a:pPr lvl="0"/>
            <a:r>
              <a:rPr lang="nl-NL" noProof="0" dirty="0"/>
              <a:t>Klik om de ondertitelstijl van het model te bewerken</a:t>
            </a:r>
            <a:endParaRPr lang="en-GB" noProof="0" dirty="0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4"/>
          </p:nvPr>
        </p:nvSpPr>
        <p:spPr>
          <a:xfrm>
            <a:off x="652786" y="1084263"/>
            <a:ext cx="7828364" cy="5268912"/>
          </a:xfrm>
        </p:spPr>
        <p:txBody>
          <a:bodyPr/>
          <a:lstStyle/>
          <a:p>
            <a:endParaRPr lang="nl-NL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CAFFB-42EC-ABF3-DE63-CB3692363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EAB1-F029-41BB-8FE3-3D1633B1B83B}" type="slidenum">
              <a:rPr/>
              <a:t>‹#›</a:t>
            </a:fld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FBD91-64B0-5C10-0E6B-FA76F6995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F920-C6B3-468C-BB37-5106A6110AB7}" type="datetime1">
              <a:rPr lang="en-US" smtClean="0"/>
              <a:t>4/8/2024</a:t>
            </a:fld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5F33E-5C83-2454-56E4-C3E8DAEB9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517977-1EF8-9412-77DB-16F606210F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t>Use sentence case for slide titles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C5195-8A69-AE1D-7B1F-116C3D7207BB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67462" indent="-267462">
              <a:defRPr/>
            </a:lvl1pPr>
            <a:lvl2pPr marL="548640" indent="-205740">
              <a:defRPr/>
            </a:lvl2pPr>
            <a:lvl3pPr marL="754380">
              <a:defRPr/>
            </a:lvl3pPr>
            <a:lvl4pPr marL="754380">
              <a:defRPr/>
            </a:lvl4pPr>
            <a:lvl5pPr marL="754380">
              <a:defRPr/>
            </a:lvl5pPr>
            <a:lvl6pPr marL="754380">
              <a:defRPr/>
            </a:lvl6pPr>
            <a:lvl7pPr marL="754380">
              <a:defRPr/>
            </a:lvl7pPr>
            <a:lvl8pPr marL="754380">
              <a:defRPr/>
            </a:lvl8pPr>
            <a:lvl9pPr marL="754380">
              <a:defRPr/>
            </a:lvl9pPr>
          </a:lstStyle>
          <a:p>
            <a:pPr lvl="0"/>
            <a:r>
              <a:rPr dirty="0"/>
              <a:t>Click to add text or choose an icon below to insert other content</a:t>
            </a:r>
            <a:r>
              <a:rPr lang="en-US" dirty="0"/>
              <a:t>, sentence case preferred</a:t>
            </a:r>
            <a:endParaRPr dirty="0"/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14831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Subtitle + Text-Heavy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 not remove" hidden="1">
            <a:extLst>
              <a:ext uri="{FF2B5EF4-FFF2-40B4-BE49-F238E27FC236}">
                <a16:creationId xmlns:a16="http://schemas.microsoft.com/office/drawing/2014/main" id="{3C2E5D36-1A1D-45DF-27ED-D37EA1074C87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9525" cy="12700"/>
          </a:xfrm>
          <a:prstGeom prst="octagon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AECFE6"/>
                </a:solidFill>
              </a14:hiddenFill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 err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5F184-3B1B-E460-7D45-611C8E33C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/>
              <a:t>‹#›</a:t>
            </a:fld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1E486-9647-BC32-1BA1-2E5ACC14A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BA8-0EF0-4B53-B5EE-9E78A9942D1A}" type="datetime1">
              <a:rPr lang="en-US" smtClean="0"/>
              <a:t>4/8/2024</a:t>
            </a:fld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7A256-A132-1518-3B3C-8686768EF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E1E5F8D-466D-8F2A-00E5-4201CCFC4C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t>Use sentence case for slide titles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BE92130B-45CE-9415-BBA1-BA39682CCE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2899" y="998773"/>
            <a:ext cx="8458202" cy="41635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500">
                <a:solidFill>
                  <a:schemeClr val="accent3">
                    <a:lumMod val="75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dirty="0"/>
              <a:t>Optional subtitle</a:t>
            </a:r>
            <a:r>
              <a:rPr lang="en-US" dirty="0"/>
              <a:t>, use sentence case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C9766-38AF-197F-6F88-085D33AFD72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2900" y="1825626"/>
            <a:ext cx="8455913" cy="4041775"/>
          </a:xfrm>
        </p:spPr>
        <p:txBody>
          <a:bodyPr/>
          <a:lstStyle>
            <a:lvl1pPr marL="267462" indent="-267462">
              <a:defRPr/>
            </a:lvl1pPr>
            <a:lvl2pPr marL="548640" indent="-205740">
              <a:defRPr/>
            </a:lvl2pPr>
            <a:lvl3pPr marL="754380">
              <a:defRPr/>
            </a:lvl3pPr>
            <a:lvl4pPr marL="754380">
              <a:defRPr/>
            </a:lvl4pPr>
            <a:lvl5pPr marL="754380">
              <a:defRPr/>
            </a:lvl5pPr>
            <a:lvl6pPr marL="754380">
              <a:defRPr/>
            </a:lvl6pPr>
            <a:lvl7pPr marL="754380">
              <a:defRPr/>
            </a:lvl7pPr>
            <a:lvl8pPr marL="754380">
              <a:defRPr/>
            </a:lvl8pPr>
            <a:lvl9pPr marL="754380">
              <a:defRPr/>
            </a:lvl9pPr>
          </a:lstStyle>
          <a:p>
            <a:pPr lvl="0"/>
            <a:r>
              <a:rPr dirty="0"/>
              <a:t>Click to add text or choose an icon below to insert other content</a:t>
            </a:r>
            <a:r>
              <a:rPr lang="en-US" dirty="0"/>
              <a:t>, sentence case preferred</a:t>
            </a:r>
            <a:endParaRPr dirty="0"/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811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160">
          <p15:clr>
            <a:srgbClr val="FBAE40"/>
          </p15:clr>
        </p15:guide>
        <p15:guide id="4" orient="horz" pos="1296">
          <p15:clr>
            <a:srgbClr val="F26B43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1F3F0-ED9B-BE4C-D9AB-51B6ED9C1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05DEB-77C0-3660-F69B-D488C0A1EC4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42900" y="1828801"/>
            <a:ext cx="3977640" cy="4046993"/>
          </a:xfrm>
        </p:spPr>
        <p:txBody>
          <a:bodyPr/>
          <a:lstStyle>
            <a:lvl1pPr marL="267462" indent="-267462">
              <a:defRPr/>
            </a:lvl1pPr>
            <a:lvl2pPr marL="548640" indent="-205740">
              <a:defRPr/>
            </a:lvl2pPr>
            <a:lvl3pPr marL="754380">
              <a:defRPr/>
            </a:lvl3pPr>
            <a:lvl4pPr marL="754380">
              <a:defRPr/>
            </a:lvl4pPr>
            <a:lvl5pPr marL="754380">
              <a:defRPr/>
            </a:lvl5pPr>
            <a:lvl6pPr marL="754380">
              <a:defRPr/>
            </a:lvl6pPr>
            <a:lvl7pPr marL="754380">
              <a:defRPr/>
            </a:lvl7pPr>
            <a:lvl8pPr marL="754380">
              <a:defRPr/>
            </a:lvl8pPr>
            <a:lvl9pPr marL="754380">
              <a:defRPr/>
            </a:lvl9pPr>
          </a:lstStyle>
          <a:p>
            <a:pPr lvl="0"/>
            <a:r>
              <a:rPr lang="en-US" dirty="0"/>
              <a:t>Click to add text or choose an icon below to insert other content, sentence case preferred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A7CBCA-42D2-15F0-1287-28B5A3F81F8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823460" y="1828801"/>
            <a:ext cx="3977640" cy="4046993"/>
          </a:xfrm>
        </p:spPr>
        <p:txBody>
          <a:bodyPr/>
          <a:lstStyle>
            <a:lvl1pPr marL="267462" indent="-267462">
              <a:defRPr/>
            </a:lvl1pPr>
            <a:lvl3pPr marL="754380">
              <a:defRPr/>
            </a:lvl3pPr>
            <a:lvl4pPr marL="754380">
              <a:defRPr/>
            </a:lvl4pPr>
            <a:lvl5pPr marL="754380">
              <a:defRPr/>
            </a:lvl5pPr>
            <a:lvl6pPr marL="754380">
              <a:defRPr/>
            </a:lvl6pPr>
            <a:lvl7pPr marL="754380">
              <a:defRPr/>
            </a:lvl7pPr>
            <a:lvl8pPr marL="754380">
              <a:defRPr/>
            </a:lvl8pPr>
            <a:lvl9pPr marL="754380">
              <a:defRPr/>
            </a:lvl9pPr>
          </a:lstStyle>
          <a:p>
            <a:pPr lvl="0"/>
            <a:r>
              <a:rPr lang="en-US" dirty="0"/>
              <a:t>Click to add text or choose an icon below to insert other content, sentence case preferred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9982D-65CD-F125-B225-47C7A28A7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477-946F-4CB9-A8D0-838C77E02584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4F886-6D1B-4375-249B-CA570921C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E642A-9FD8-DF2F-8739-A4C44CAFC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793B-AAAD-40B1-80CA-602F92A203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2996E27A-8747-88BC-CA45-9C7966202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2899" y="998773"/>
            <a:ext cx="8458202" cy="41635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500">
                <a:solidFill>
                  <a:schemeClr val="accent3">
                    <a:lumMod val="75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Optional subtitle, use sentence case</a:t>
            </a:r>
          </a:p>
        </p:txBody>
      </p:sp>
    </p:spTree>
    <p:extLst>
      <p:ext uri="{BB962C8B-B14F-4D97-AF65-F5344CB8AC3E}">
        <p14:creationId xmlns:p14="http://schemas.microsoft.com/office/powerpoint/2010/main" val="729607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7"/>
            <a:ext cx="9144000" cy="6662057"/>
          </a:xfrm>
          <a:prstGeom prst="rect">
            <a:avLst/>
          </a:prstGeom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1600" y="1455631"/>
            <a:ext cx="7829550" cy="497600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81600" y="-58896"/>
            <a:ext cx="1371600" cy="29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1200" b="1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71800" y="1828801"/>
            <a:ext cx="4724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762000"/>
            <a:endParaRPr lang="nl-NL" sz="2000" b="1">
              <a:solidFill>
                <a:schemeClr val="bg2"/>
              </a:solidFill>
              <a:latin typeface="Trebuchet MS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608795"/>
            <a:ext cx="9144000" cy="258835"/>
          </a:xfrm>
          <a:prstGeom prst="rect">
            <a:avLst/>
          </a:prstGeom>
        </p:spPr>
      </p:pic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717850" y="6608795"/>
            <a:ext cx="1763305" cy="258835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</a:lstStyle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652786" y="715163"/>
            <a:ext cx="7829550" cy="64839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62A511BE-2025-3940-B24E-486A41731DC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84000" y="6606000"/>
            <a:ext cx="2186940" cy="24384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7EB7A2FC-F148-784F-BC4E-5D13C2C6B04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379312" y="83814"/>
            <a:ext cx="1513098" cy="5237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73" r:id="rId2"/>
    <p:sldLayoutId id="2147483661" r:id="rId3"/>
    <p:sldLayoutId id="2147483667" r:id="rId4"/>
    <p:sldLayoutId id="2147483668" r:id="rId5"/>
    <p:sldLayoutId id="2147483666" r:id="rId6"/>
    <p:sldLayoutId id="2147483675" r:id="rId7"/>
    <p:sldLayoutId id="2147483676" r:id="rId8"/>
    <p:sldLayoutId id="2147483677" r:id="rId9"/>
    <p:sldLayoutId id="2147483678" r:id="rId10"/>
  </p:sldLayoutIdLst>
  <p:transition spd="med">
    <p:pull dir="d"/>
  </p:transition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3000" b="1" i="0">
          <a:solidFill>
            <a:schemeClr val="accent1"/>
          </a:solidFill>
          <a:latin typeface="Calibri Vet" charset="0"/>
          <a:ea typeface="Calibri Vet" charset="0"/>
          <a:cs typeface="Calibri Vet" charset="0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90500" indent="-1905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  <a:cs typeface="+mn-cs"/>
        </a:defRPr>
      </a:lvl1pPr>
      <a:lvl2pPr marL="361950" indent="-1698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•"/>
        <a:defRPr sz="2400" b="0" i="0">
          <a:solidFill>
            <a:srgbClr val="0E4133"/>
          </a:solidFill>
          <a:latin typeface="Calibri Normaal" charset="0"/>
          <a:ea typeface="+mn-ea"/>
        </a:defRPr>
      </a:lvl2pPr>
      <a:lvl3pPr marL="571500" indent="-2079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3pPr>
      <a:lvl4pPr marL="755650" indent="-1825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4pPr>
      <a:lvl5pPr marL="2090738" indent="-2286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</a:defRPr>
      </a:lvl5pPr>
      <a:lvl6pPr marL="25479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6pPr>
      <a:lvl7pPr marL="30051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7pPr>
      <a:lvl8pPr marL="34623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8pPr>
      <a:lvl9pPr marL="39195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tuary.e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E62CD8-ACDF-EC4B-A0EB-58C3E00B4229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Pre-Emptive Recovery Planning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B85A2A9-B151-F141-98FC-A0CC92C8B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4178142"/>
            <a:ext cx="7543800" cy="792653"/>
          </a:xfrm>
        </p:spPr>
        <p:txBody>
          <a:bodyPr/>
          <a:lstStyle/>
          <a:p>
            <a:r>
              <a:rPr lang="nl-NL" dirty="0"/>
              <a:t>Jason Wiebe				</a:t>
            </a:r>
          </a:p>
          <a:p>
            <a:r>
              <a:rPr lang="nl-NL" dirty="0"/>
              <a:t>April 18, 2023</a:t>
            </a:r>
          </a:p>
        </p:txBody>
      </p:sp>
    </p:spTree>
    <p:extLst>
      <p:ext uri="{BB962C8B-B14F-4D97-AF65-F5344CB8AC3E}">
        <p14:creationId xmlns:p14="http://schemas.microsoft.com/office/powerpoint/2010/main" val="287567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10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sz="2000" dirty="0"/>
              <a:t>Recovery Indicators</a:t>
            </a:r>
            <a:endParaRPr lang="en-IE" sz="20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 marL="0" indent="0">
              <a:lnSpc>
                <a:spcPts val="2100"/>
              </a:lnSpc>
              <a:spcBef>
                <a:spcPts val="450"/>
              </a:spcBef>
            </a:pPr>
            <a:r>
              <a:rPr lang="en-GB" sz="2000" dirty="0"/>
              <a:t>“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Insurers should consider including the following categories of recovery indicators, which are explained in the Annex. </a:t>
            </a:r>
          </a:p>
          <a:p>
            <a:pPr marL="814388" lvl="2" indent="-300038">
              <a:lnSpc>
                <a:spcPts val="2100"/>
              </a:lnSpc>
              <a:buAutoNum type="romanLcParenBoth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Solvency indicators; </a:t>
            </a:r>
          </a:p>
          <a:p>
            <a:pPr marL="461963" lvl="7" indent="-1588">
              <a:lnSpc>
                <a:spcPts val="2100"/>
              </a:lnSpc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(ii) Liquidity indicators; </a:t>
            </a:r>
          </a:p>
          <a:p>
            <a:pPr marL="514350" lvl="2" indent="0">
              <a:lnSpc>
                <a:spcPts val="2100"/>
              </a:lnSpc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(iii) Profitability indicators; </a:t>
            </a:r>
          </a:p>
          <a:p>
            <a:pPr marL="514350" lvl="2" indent="0">
              <a:lnSpc>
                <a:spcPts val="2100"/>
              </a:lnSpc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(iv) Reserving indicators; </a:t>
            </a:r>
          </a:p>
          <a:p>
            <a:pPr marL="514350" lvl="2" indent="0">
              <a:lnSpc>
                <a:spcPts val="2100"/>
              </a:lnSpc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(v) Market-based indicators; </a:t>
            </a:r>
          </a:p>
          <a:p>
            <a:pPr marL="514350" lvl="2" indent="0">
              <a:lnSpc>
                <a:spcPts val="2100"/>
              </a:lnSpc>
              <a:buNone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(vi) Macroeconomic indicators. ”</a:t>
            </a:r>
            <a:endParaRPr lang="en-I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A1C2A8-9D42-9363-0F91-CD04CA341606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793EA892-E8C9-EF62-7BC0-78D11F098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2130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11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sz="2000" dirty="0"/>
              <a:t>Recovery Indicators Examples</a:t>
            </a:r>
            <a:endParaRPr lang="en-IE" sz="20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 marL="342900" indent="-342900">
              <a:lnSpc>
                <a:spcPts val="2100"/>
              </a:lnSpc>
              <a:spcBef>
                <a:spcPts val="450"/>
              </a:spcBef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Solvency indicators</a:t>
            </a:r>
          </a:p>
          <a:p>
            <a:pPr marL="573088" lvl="1" indent="-342900">
              <a:lnSpc>
                <a:spcPts val="21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Solvency Ratio</a:t>
            </a:r>
          </a:p>
          <a:p>
            <a:pPr marL="573088" lvl="1" indent="-342900">
              <a:lnSpc>
                <a:spcPts val="2100"/>
              </a:lnSpc>
              <a:spcBef>
                <a:spcPts val="450"/>
              </a:spcBef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Parental Rating </a:t>
            </a:r>
          </a:p>
          <a:p>
            <a:pPr marL="342900" indent="-342900">
              <a:lnSpc>
                <a:spcPts val="2100"/>
              </a:lnSpc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Profitability indicators</a:t>
            </a:r>
          </a:p>
          <a:p>
            <a:pPr marL="573088" lvl="1" indent="-342900">
              <a:lnSpc>
                <a:spcPts val="21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Pandemic</a:t>
            </a:r>
          </a:p>
          <a:p>
            <a:pPr marL="342900" indent="-342900">
              <a:lnSpc>
                <a:spcPts val="2100"/>
              </a:lnSpc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Market-based indicators; </a:t>
            </a:r>
          </a:p>
          <a:p>
            <a:pPr marL="573088" lvl="1" indent="-342900">
              <a:lnSpc>
                <a:spcPts val="21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 week OAS movement</a:t>
            </a:r>
          </a:p>
          <a:p>
            <a:pPr marL="573088" lvl="1" indent="-342900">
              <a:lnSpc>
                <a:spcPts val="21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 week interest rate movement</a:t>
            </a:r>
          </a:p>
          <a:p>
            <a:pPr marL="573088" lvl="1" indent="-342900">
              <a:lnSpc>
                <a:spcPts val="21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VIX index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970D75-3CF2-E409-CF07-148EE3EA8ED6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21BFBF4F-4C83-5D22-8242-2B7C08632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151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12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dirty="0"/>
              <a:t>Information of Recovery Options</a:t>
            </a:r>
            <a:endParaRPr lang="en-IE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 marL="0" indent="0">
              <a:lnSpc>
                <a:spcPts val="2000"/>
              </a:lnSpc>
            </a:pPr>
            <a:r>
              <a:rPr lang="en-GB" sz="1800" dirty="0"/>
              <a:t>“The objective of this part is to identify and assess a range of actions that the insurer may take in order to restore its financial position or maintain its on-going viability in the event of a severe stress event. ”</a:t>
            </a:r>
          </a:p>
          <a:p>
            <a:pPr marL="0" indent="0">
              <a:lnSpc>
                <a:spcPts val="2000"/>
              </a:lnSpc>
            </a:pPr>
            <a:endParaRPr lang="en-GB" sz="1800" dirty="0"/>
          </a:p>
          <a:p>
            <a:pPr marL="0" indent="0"/>
            <a:endParaRPr lang="en-GB" sz="12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4F219D-CF73-A4DC-789D-FA94EF49E7B3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7" name="Content Placeholder 15">
            <a:extLst>
              <a:ext uri="{FF2B5EF4-FFF2-40B4-BE49-F238E27FC236}">
                <a16:creationId xmlns:a16="http://schemas.microsoft.com/office/drawing/2014/main" id="{BDD6F7C9-820A-E377-ADAE-9041E8AE0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1034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13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dirty="0"/>
              <a:t>Information of Recovery Options</a:t>
            </a:r>
            <a:endParaRPr lang="en-IE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 marL="0" indent="0">
              <a:lnSpc>
                <a:spcPts val="2000"/>
              </a:lnSpc>
            </a:pPr>
            <a:r>
              <a:rPr lang="en-GB" sz="1800" dirty="0"/>
              <a:t>Recovery options should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Include extraordinary and routine measures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Not be excluded because it would mean a change to the nature of the insurers business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Include actions required to restore viability of insurer as well as arrangements to conserve own funds and measures to reduce risk (and SCR).</a:t>
            </a:r>
          </a:p>
          <a:p>
            <a:pPr marL="0" indent="0">
              <a:lnSpc>
                <a:spcPts val="2000"/>
              </a:lnSpc>
              <a:spcBef>
                <a:spcPts val="1200"/>
              </a:spcBef>
            </a:pPr>
            <a:r>
              <a:rPr lang="en-GB" sz="1800" dirty="0"/>
              <a:t>An impact assessment and feasibility assessment including timeframes for execution should be done for each recovery option.</a:t>
            </a:r>
          </a:p>
          <a:p>
            <a:pPr marL="0" indent="0"/>
            <a:endParaRPr lang="en-IE" sz="1200" dirty="0"/>
          </a:p>
          <a:p>
            <a:pPr marL="0" indent="0"/>
            <a:endParaRPr lang="en-GB" sz="1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11ACF-8404-99F6-8FC1-E74B049DF854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D6F8D252-36AA-50DD-91BD-9AE428B95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5584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14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dirty="0"/>
              <a:t>Recovery Option Examples</a:t>
            </a:r>
            <a:endParaRPr lang="en-IE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>
              <a:lnSpc>
                <a:spcPts val="22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IE" sz="1800" dirty="0"/>
              <a:t>Capital Injection</a:t>
            </a:r>
          </a:p>
          <a:p>
            <a:pPr>
              <a:lnSpc>
                <a:spcPts val="22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IE" sz="1800" dirty="0"/>
              <a:t>Reduce Spread SCR by selling replacing corporate bonds with sovereign debt</a:t>
            </a:r>
          </a:p>
          <a:p>
            <a:pPr>
              <a:lnSpc>
                <a:spcPts val="22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IE" sz="1800" dirty="0"/>
              <a:t>Reduce Interest Rate SCR through tighter cash flow matching of liabilities and shortening of assets backing own funds and risk margin</a:t>
            </a:r>
          </a:p>
          <a:p>
            <a:pPr>
              <a:lnSpc>
                <a:spcPts val="22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IE" sz="1800" dirty="0"/>
              <a:t>Reinsurance</a:t>
            </a:r>
          </a:p>
          <a:p>
            <a:pPr>
              <a:lnSpc>
                <a:spcPts val="22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IE" sz="1800" dirty="0"/>
              <a:t>Sale of blocks of business</a:t>
            </a:r>
          </a:p>
          <a:p>
            <a:pPr>
              <a:lnSpc>
                <a:spcPts val="22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IE" sz="1800" dirty="0"/>
              <a:t>Closure to new business</a:t>
            </a:r>
            <a:endParaRPr lang="en-GB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A194CA-76F9-1FB7-E023-CDD0005746BB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C1FA5998-17B7-CAA5-0186-453386F84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785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15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sz="2000" dirty="0"/>
              <a:t>Reliance on Parental Support</a:t>
            </a:r>
            <a:endParaRPr lang="en-IE" sz="20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 marL="0" indent="0">
              <a:lnSpc>
                <a:spcPts val="2000"/>
              </a:lnSpc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“Where an insurer provides for a recovery option in the recovery plan that involves </a:t>
            </a:r>
            <a:r>
              <a:rPr lang="en-GB" sz="1800" dirty="0">
                <a:solidFill>
                  <a:srgbClr val="842A2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provision of financial support from another undertaking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within a group of which the insurer is part, the insurer shall include in the recovery plan </a:t>
            </a:r>
            <a:r>
              <a:rPr lang="en-GB" sz="1800" dirty="0">
                <a:solidFill>
                  <a:srgbClr val="842A2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confirmation from its board that it has carried out,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in consultation with the other undertaking,</a:t>
            </a:r>
            <a:r>
              <a:rPr lang="en-GB" sz="1800" dirty="0">
                <a:solidFill>
                  <a:srgbClr val="842A2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realistic assessment of the other undertaking’s willingness and ability to provide such financial support</a:t>
            </a:r>
            <a:r>
              <a:rPr lang="en-GB" sz="1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in the scenarios contemplated, together with the key points from that assessment. 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45CB9E-8639-D536-5C15-BD23FEDB2DC2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A6A74A59-002B-0A5E-77D6-46014AEA1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902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16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sz="2000" dirty="0"/>
              <a:t>Scenario Analysis</a:t>
            </a:r>
            <a:endParaRPr lang="en-IE" sz="20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 marL="285750" indent="-285750">
              <a:lnSpc>
                <a:spcPts val="2000"/>
              </a:lnSpc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Must test 3 types of scenarios</a:t>
            </a:r>
          </a:p>
          <a:p>
            <a:pPr marL="460772" indent="-28575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Insurer specific scenario</a:t>
            </a:r>
          </a:p>
          <a:p>
            <a:pPr marL="460772" indent="-28575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System-wide scenario</a:t>
            </a:r>
          </a:p>
          <a:p>
            <a:pPr marL="460772" indent="-28575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Combined system-wide and insurer specific</a:t>
            </a:r>
          </a:p>
          <a:p>
            <a:pPr marL="285750" indent="-285750">
              <a:lnSpc>
                <a:spcPts val="2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Scenarios must cause financial distress </a:t>
            </a:r>
          </a:p>
          <a:p>
            <a:pPr marL="517922" indent="-342900">
              <a:lnSpc>
                <a:spcPts val="2000"/>
              </a:lnSpc>
              <a:buFont typeface="Wingdings" panose="05000000000000000000" pitchFamily="2" charset="2"/>
              <a:buChar char="§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At least one scenario must not assume parental support</a:t>
            </a:r>
          </a:p>
          <a:p>
            <a:pPr marL="0" indent="0"/>
            <a:endParaRPr lang="en-GB" sz="1350" dirty="0">
              <a:latin typeface="Poppins" pitchFamily="50" charset="0"/>
            </a:endParaRPr>
          </a:p>
          <a:p>
            <a:pPr marL="175022" indent="0"/>
            <a:endParaRPr lang="en-GB" sz="1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0B795D-2573-9525-F35F-62402EB6E4DF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4336F381-AC46-53EA-B074-791AD7D13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3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17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sz="2000" dirty="0"/>
              <a:t>Communication Plan</a:t>
            </a:r>
            <a:endParaRPr lang="en-IE" sz="20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 marL="0" indent="0">
              <a:lnSpc>
                <a:spcPts val="2000"/>
              </a:lnSpc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“The communication plan should cover the following matters: </a:t>
            </a:r>
          </a:p>
          <a:p>
            <a:pPr marL="257175" indent="-257175">
              <a:lnSpc>
                <a:spcPts val="2000"/>
              </a:lnSpc>
              <a:spcBef>
                <a:spcPts val="600"/>
              </a:spcBef>
              <a:buAutoNum type="alphaLcPeriod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internal communication, in particular to staff, work councils or other staff representatives; </a:t>
            </a:r>
          </a:p>
          <a:p>
            <a:pPr marL="257175" indent="-257175">
              <a:lnSpc>
                <a:spcPts val="2000"/>
              </a:lnSpc>
              <a:spcBef>
                <a:spcPts val="600"/>
              </a:spcBef>
              <a:buAutoNum type="alphaLcPeriod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external communication, in particular to shareholders and other investors, the Central Bank, counterparties, financial markets, reinsurers, policyholders and the public, as appropriate; “</a:t>
            </a:r>
          </a:p>
          <a:p>
            <a:pPr marL="175022" indent="0"/>
            <a:endParaRPr lang="en-GB" sz="1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C65804-9F10-4E1B-FCFB-1EF5E47F9734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E1EA7F13-6B9D-DA7B-3E8C-909099528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317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18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sz="2000" dirty="0"/>
              <a:t>Information on Preparatory Measures</a:t>
            </a:r>
            <a:endParaRPr lang="en-IE" sz="20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254500"/>
            <a:ext cx="3977640" cy="3009596"/>
          </a:xfrm>
        </p:spPr>
        <p:txBody>
          <a:bodyPr/>
          <a:lstStyle/>
          <a:p>
            <a:pPr marL="0" indent="0">
              <a:lnSpc>
                <a:spcPts val="2000"/>
              </a:lnSpc>
            </a:pPr>
            <a:r>
              <a:rPr lang="en-GB" sz="2000" dirty="0"/>
              <a:t>“A recovery plan should include details of any </a:t>
            </a:r>
            <a:r>
              <a:rPr lang="en-GB" sz="2000" dirty="0">
                <a:solidFill>
                  <a:srgbClr val="842A2B"/>
                </a:solidFill>
              </a:rPr>
              <a:t>preparatory measures </a:t>
            </a:r>
            <a:r>
              <a:rPr lang="en-GB" sz="2000" dirty="0"/>
              <a:t>that the Insurer, or any other entity, </a:t>
            </a:r>
            <a:r>
              <a:rPr lang="en-GB" sz="2000" dirty="0">
                <a:solidFill>
                  <a:srgbClr val="842A2B"/>
                </a:solidFill>
              </a:rPr>
              <a:t>has taken or which are necessary to facilitate the implementation</a:t>
            </a:r>
            <a:r>
              <a:rPr lang="en-GB" sz="2000" dirty="0"/>
              <a:t> of the PRP or to </a:t>
            </a:r>
            <a:r>
              <a:rPr lang="en-GB" sz="2000" dirty="0">
                <a:solidFill>
                  <a:srgbClr val="842A2B"/>
                </a:solidFill>
              </a:rPr>
              <a:t>improve its effectiveness</a:t>
            </a:r>
            <a:r>
              <a:rPr lang="en-GB" sz="2000" dirty="0"/>
              <a:t>. </a:t>
            </a:r>
          </a:p>
          <a:p>
            <a:pPr marL="0" indent="0">
              <a:lnSpc>
                <a:spcPts val="2000"/>
              </a:lnSpc>
            </a:pPr>
            <a:endParaRPr lang="en-GB" sz="2000" dirty="0"/>
          </a:p>
          <a:p>
            <a:pPr marL="0" indent="0">
              <a:lnSpc>
                <a:spcPts val="2000"/>
              </a:lnSpc>
            </a:pPr>
            <a:r>
              <a:rPr lang="en-GB" sz="2000" dirty="0"/>
              <a:t>Any </a:t>
            </a:r>
            <a:r>
              <a:rPr lang="en-GB" sz="2000" dirty="0">
                <a:solidFill>
                  <a:srgbClr val="842A2B"/>
                </a:solidFill>
              </a:rPr>
              <a:t>preparatory measures yet to be taken </a:t>
            </a:r>
            <a:r>
              <a:rPr lang="en-GB" sz="2000" dirty="0"/>
              <a:t>and which are necessary to overcome impediments to the effective implementation of recovery options identified in the recovery plan </a:t>
            </a:r>
            <a:r>
              <a:rPr lang="en-GB" sz="2000" dirty="0">
                <a:solidFill>
                  <a:srgbClr val="842A2B"/>
                </a:solidFill>
              </a:rPr>
              <a:t>should include the timeline for implementation</a:t>
            </a:r>
            <a:r>
              <a:rPr lang="en-GB" sz="2000" dirty="0"/>
              <a:t>. “</a:t>
            </a:r>
          </a:p>
          <a:p>
            <a:pPr marL="0" indent="0"/>
            <a:endParaRPr lang="en-GB" sz="105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67F028-2947-153A-C290-F3D896238C81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57A13F49-90A8-3357-C273-9D11829D9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9249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4EE7F1-8340-0147-9559-37DF1EC0BA7E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685809" y="2819400"/>
            <a:ext cx="7543799" cy="609600"/>
          </a:xfrm>
        </p:spPr>
        <p:txBody>
          <a:bodyPr>
            <a:normAutofit/>
          </a:bodyPr>
          <a:lstStyle/>
          <a:p>
            <a:pPr marL="12700">
              <a:spcBef>
                <a:spcPts val="105"/>
              </a:spcBef>
            </a:pPr>
            <a:r>
              <a:rPr lang="en-US" sz="2900" spc="150" dirty="0"/>
              <a:t>ACTUARIAL ASSOCIATION OF EUROPE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7057513-169B-D841-992B-36273BDE7D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3839065"/>
            <a:ext cx="10058400" cy="2365328"/>
          </a:xfrm>
        </p:spPr>
        <p:txBody>
          <a:bodyPr/>
          <a:lstStyle/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lang="nl-NL" spc="-5" dirty="0" err="1">
                <a:latin typeface="Calibri Normaal"/>
                <a:cs typeface="Arial"/>
              </a:rPr>
              <a:t>Actuarial</a:t>
            </a:r>
            <a:r>
              <a:rPr lang="nl-NL" spc="-55" dirty="0">
                <a:latin typeface="Calibri Normaal"/>
                <a:cs typeface="Arial"/>
              </a:rPr>
              <a:t> </a:t>
            </a:r>
            <a:r>
              <a:rPr lang="nl-NL" spc="-5" dirty="0">
                <a:latin typeface="Calibri Normaal"/>
                <a:cs typeface="Arial"/>
              </a:rPr>
              <a:t>House</a:t>
            </a:r>
            <a:endParaRPr lang="nl-NL" dirty="0">
              <a:latin typeface="Calibri Normaal"/>
              <a:cs typeface="Arial"/>
            </a:endParaRPr>
          </a:p>
          <a:p>
            <a:pPr marL="12700" marR="1517015">
              <a:lnSpc>
                <a:spcPct val="121200"/>
              </a:lnSpc>
              <a:spcBef>
                <a:spcPts val="5"/>
              </a:spcBef>
            </a:pPr>
            <a:r>
              <a:rPr lang="nl-NL" spc="-5" dirty="0">
                <a:latin typeface="Calibri Normaal"/>
                <a:cs typeface="Arial"/>
              </a:rPr>
              <a:t>1 </a:t>
            </a:r>
            <a:r>
              <a:rPr lang="nl-NL" spc="-5" dirty="0" err="1">
                <a:latin typeface="Calibri Normaal"/>
                <a:cs typeface="Arial"/>
              </a:rPr>
              <a:t>Place</a:t>
            </a:r>
            <a:r>
              <a:rPr lang="nl-NL" spc="-5" dirty="0">
                <a:latin typeface="Calibri Normaal"/>
                <a:cs typeface="Arial"/>
              </a:rPr>
              <a:t> du</a:t>
            </a:r>
            <a:r>
              <a:rPr lang="nl-NL" spc="-60" dirty="0">
                <a:latin typeface="Calibri Normaal"/>
                <a:cs typeface="Arial"/>
              </a:rPr>
              <a:t> </a:t>
            </a:r>
            <a:r>
              <a:rPr lang="nl-NL" spc="-5" dirty="0" err="1">
                <a:latin typeface="Calibri Normaal"/>
                <a:cs typeface="Arial"/>
              </a:rPr>
              <a:t>Samedi</a:t>
            </a:r>
            <a:r>
              <a:rPr lang="nl-NL" spc="-5" dirty="0">
                <a:latin typeface="Calibri Normaal"/>
                <a:cs typeface="Arial"/>
              </a:rPr>
              <a:t>  </a:t>
            </a:r>
          </a:p>
          <a:p>
            <a:pPr marL="12700" marR="1517015">
              <a:lnSpc>
                <a:spcPct val="121200"/>
              </a:lnSpc>
              <a:spcBef>
                <a:spcPts val="5"/>
              </a:spcBef>
            </a:pPr>
            <a:r>
              <a:rPr lang="nl-NL" spc="-5" dirty="0">
                <a:latin typeface="Calibri Normaal"/>
                <a:cs typeface="Arial"/>
              </a:rPr>
              <a:t>1000 Brussels  </a:t>
            </a:r>
          </a:p>
          <a:p>
            <a:pPr marL="12700" marR="1517015">
              <a:lnSpc>
                <a:spcPct val="121200"/>
              </a:lnSpc>
              <a:spcBef>
                <a:spcPts val="5"/>
              </a:spcBef>
            </a:pPr>
            <a:r>
              <a:rPr lang="nl-NL" spc="-5" dirty="0">
                <a:latin typeface="Calibri Normaal"/>
                <a:cs typeface="Arial"/>
              </a:rPr>
              <a:t>Belgium </a:t>
            </a:r>
            <a:r>
              <a:rPr lang="nl-NL" spc="-5" dirty="0">
                <a:latin typeface="Calibri Normaal"/>
                <a:cs typeface="Arial"/>
                <a:hlinkClick r:id="rId2"/>
              </a:rPr>
              <a:t> </a:t>
            </a:r>
            <a:r>
              <a:rPr lang="nl-NL" spc="-5" dirty="0" err="1">
                <a:latin typeface="Calibri Normaal"/>
                <a:cs typeface="Arial"/>
              </a:rPr>
              <a:t>www.actuary.eu</a:t>
            </a:r>
            <a:r>
              <a:rPr lang="nl-NL" spc="-5" dirty="0">
                <a:latin typeface="Calibri Normaal"/>
                <a:cs typeface="Arial"/>
              </a:rPr>
              <a:t> </a:t>
            </a:r>
            <a:endParaRPr lang="nl-NL" dirty="0">
              <a:latin typeface="Calibri Norma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lang="nl-NL" spc="-5" dirty="0">
                <a:latin typeface="Calibri Normaal"/>
                <a:cs typeface="Arial"/>
              </a:rPr>
              <a:t>Follow </a:t>
            </a:r>
            <a:r>
              <a:rPr lang="nl-NL" spc="-5" dirty="0" err="1">
                <a:latin typeface="Calibri Normaal"/>
                <a:cs typeface="Arial"/>
              </a:rPr>
              <a:t>us</a:t>
            </a:r>
            <a:r>
              <a:rPr lang="nl-NL" spc="-5" dirty="0">
                <a:latin typeface="Calibri Normaal"/>
                <a:cs typeface="Arial"/>
              </a:rPr>
              <a:t> on twitter:</a:t>
            </a:r>
            <a:r>
              <a:rPr lang="nl-NL" spc="-15" dirty="0">
                <a:latin typeface="Calibri Normaal"/>
                <a:cs typeface="Arial"/>
              </a:rPr>
              <a:t> </a:t>
            </a:r>
            <a:r>
              <a:rPr lang="nl-NL" spc="-5" dirty="0">
                <a:latin typeface="Calibri Normaal"/>
                <a:cs typeface="Arial"/>
              </a:rPr>
              <a:t>@</a:t>
            </a:r>
            <a:r>
              <a:rPr lang="nl-NL" spc="-5" dirty="0" err="1">
                <a:latin typeface="Calibri Normaal"/>
                <a:cs typeface="Arial"/>
              </a:rPr>
              <a:t>InfoAAE</a:t>
            </a:r>
            <a:endParaRPr lang="nl-NL" dirty="0">
              <a:latin typeface="Calibri Normaal"/>
              <a:cs typeface="Arial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2091200"/>
      </p:ext>
    </p:extLst>
  </p:cSld>
  <p:clrMapOvr>
    <a:masterClrMapping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7EB918-5BAD-4F17-E3BE-98D0B5483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EAB1-F029-41BB-8FE3-3D1633B1B83B}" type="slidenum">
              <a:rPr lang="en-IE" smtClean="0"/>
              <a:t>2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9D0E2F-3A03-139F-3C87-DD1D8CA9A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Recovery vs Resolution</a:t>
            </a:r>
            <a:endParaRPr lang="en-I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DD12B1-563E-8F3B-C8CC-878379B22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</a:t>
            </a:r>
            <a:r>
              <a:rPr lang="en-GB" dirty="0">
                <a:solidFill>
                  <a:srgbClr val="842A2B"/>
                </a:solidFill>
              </a:rPr>
              <a:t>Recovery Plan </a:t>
            </a:r>
            <a:r>
              <a:rPr lang="en-GB" dirty="0"/>
              <a:t>identifies </a:t>
            </a:r>
            <a:r>
              <a:rPr lang="en-GB" b="0" i="0" dirty="0">
                <a:effectLst/>
              </a:rPr>
              <a:t>options to restore financial strength when the company comes under severe stress.</a:t>
            </a:r>
          </a:p>
          <a:p>
            <a:pPr lvl="1"/>
            <a:r>
              <a:rPr lang="en-GB" dirty="0"/>
              <a:t>Prepared by management when in financial distress.</a:t>
            </a:r>
            <a:endParaRPr lang="en-GB" b="0" i="0" dirty="0">
              <a:effectLst/>
            </a:endParaRPr>
          </a:p>
          <a:p>
            <a:r>
              <a:rPr lang="en-GB" dirty="0"/>
              <a:t>A </a:t>
            </a:r>
            <a:r>
              <a:rPr lang="en-GB" dirty="0">
                <a:solidFill>
                  <a:srgbClr val="842A2B"/>
                </a:solidFill>
              </a:rPr>
              <a:t>Resolution Plan </a:t>
            </a:r>
            <a:r>
              <a:rPr lang="en-GB" dirty="0"/>
              <a:t>identifies options to wind up the company when recovery is not possible.</a:t>
            </a:r>
          </a:p>
          <a:p>
            <a:pPr lvl="1"/>
            <a:r>
              <a:rPr lang="en-GB" dirty="0"/>
              <a:t>Prepared by regulator when recovery seems unlikely.</a:t>
            </a:r>
          </a:p>
          <a:p>
            <a:r>
              <a:rPr lang="en-GB" dirty="0"/>
              <a:t>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842A2B"/>
                </a:solidFill>
              </a:rPr>
              <a:t>Pre-emptive Recovery Plan (PRP) </a:t>
            </a:r>
            <a:r>
              <a:rPr lang="en-GB" dirty="0"/>
              <a:t>is prepared in advance of the company coming under stress.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5467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7EB918-5BAD-4F17-E3BE-98D0B5483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41434" y="5623560"/>
            <a:ext cx="285751" cy="113710"/>
          </a:xfrm>
        </p:spPr>
        <p:txBody>
          <a:bodyPr anchor="b">
            <a:normAutofit fontScale="25000" lnSpcReduction="20000"/>
          </a:bodyPr>
          <a:lstStyle/>
          <a:p>
            <a:pPr>
              <a:spcAft>
                <a:spcPts val="450"/>
              </a:spcAft>
            </a:pPr>
            <a:fld id="{5E8AEAB1-F029-41BB-8FE3-3D1633B1B83B}" type="slidenum">
              <a:rPr lang="en-IE" smtClean="0"/>
              <a:pPr>
                <a:spcAft>
                  <a:spcPts val="450"/>
                </a:spcAft>
              </a:pPr>
              <a:t>3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9D0E2F-3A03-139F-3C87-DD1D8CA9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899" y="1198121"/>
            <a:ext cx="8455914" cy="402080"/>
          </a:xfrm>
        </p:spPr>
        <p:txBody>
          <a:bodyPr anchor="t">
            <a:normAutofit fontScale="90000"/>
          </a:bodyPr>
          <a:lstStyle/>
          <a:p>
            <a:r>
              <a:rPr lang="en-GB" dirty="0"/>
              <a:t>Regulatory Status</a:t>
            </a:r>
            <a:endParaRPr lang="en-IE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419B347-F717-F81F-7AFE-31CB0EDF1F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2899" y="1606330"/>
            <a:ext cx="8458202" cy="312264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16BA76C5-B158-E294-330C-6D909725A2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718020"/>
              </p:ext>
            </p:extLst>
          </p:nvPr>
        </p:nvGraphicFramePr>
        <p:xfrm>
          <a:off x="342900" y="2226469"/>
          <a:ext cx="8455913" cy="3031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7766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547F32-A79A-386D-FFF7-A6979D376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713232"/>
            <a:ext cx="8455914" cy="402080"/>
          </a:xfrm>
        </p:spPr>
        <p:txBody>
          <a:bodyPr anchor="t">
            <a:noAutofit/>
          </a:bodyPr>
          <a:lstStyle/>
          <a:p>
            <a:r>
              <a:rPr lang="en-GB" dirty="0"/>
              <a:t>European Commission IRRD Proposal</a:t>
            </a:r>
            <a:endParaRPr lang="en-I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3AB8D0-1C5B-837B-620C-49FFF5314D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1371600"/>
            <a:ext cx="4549140" cy="4719782"/>
          </a:xfrm>
        </p:spPr>
        <p:txBody>
          <a:bodyPr>
            <a:normAutofit/>
          </a:bodyPr>
          <a:lstStyle/>
          <a:p>
            <a:pPr marL="285750" indent="-28575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GB" sz="1800" dirty="0"/>
              <a:t>Recognises that Solvency II is not a zero-failure regime.</a:t>
            </a:r>
          </a:p>
          <a:p>
            <a:pPr marL="285750" indent="-28575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GB" sz="1800" dirty="0"/>
              <a:t>Targets a minimum level of harmonization while leaving room for EU Member States adopt additional measures.</a:t>
            </a:r>
          </a:p>
          <a:p>
            <a:pPr lvl="1">
              <a:lnSpc>
                <a:spcPct val="90000"/>
              </a:lnSpc>
              <a:spcBef>
                <a:spcPts val="450"/>
              </a:spcBef>
            </a:pPr>
            <a:r>
              <a:rPr lang="en-GB" sz="1800" dirty="0"/>
              <a:t>“Lack of harmonisation complicates cross-border cooperation and coordination whenever crises occur.”</a:t>
            </a:r>
          </a:p>
          <a:p>
            <a:pPr lvl="1">
              <a:lnSpc>
                <a:spcPct val="90000"/>
              </a:lnSpc>
              <a:spcBef>
                <a:spcPts val="450"/>
              </a:spcBef>
            </a:pPr>
            <a:r>
              <a:rPr lang="en-GB" sz="1800" dirty="0"/>
              <a:t>“National rules could undermine the orderly resolution of cross-border insurance companies in difficulty, and lead to unequal treatment of policyholders.”</a:t>
            </a:r>
          </a:p>
          <a:p>
            <a:pPr marL="285750" indent="-28575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GB" sz="1800" dirty="0"/>
              <a:t>Focus on prevention and preparedness.</a:t>
            </a:r>
          </a:p>
          <a:p>
            <a:pPr marL="285750" indent="-28575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GB" sz="1800" dirty="0"/>
              <a:t>At least 80% of EU Member State’s market should be subject to pre-emptive recovery planning requirements.</a:t>
            </a:r>
          </a:p>
          <a:p>
            <a:pPr lvl="1">
              <a:lnSpc>
                <a:spcPct val="90000"/>
              </a:lnSpc>
              <a:spcBef>
                <a:spcPts val="450"/>
              </a:spcBef>
            </a:pPr>
            <a:r>
              <a:rPr lang="en-GB" sz="1800" dirty="0"/>
              <a:t>Reduced to 60%.</a:t>
            </a:r>
            <a:endParaRPr lang="en-IE" sz="1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7F933F-0B3B-E3EC-8EC0-F1320D436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41434" y="5623560"/>
            <a:ext cx="285751" cy="113710"/>
          </a:xfrm>
        </p:spPr>
        <p:txBody>
          <a:bodyPr anchor="b">
            <a:normAutofit fontScale="25000" lnSpcReduction="20000"/>
          </a:bodyPr>
          <a:lstStyle/>
          <a:p>
            <a:pPr>
              <a:spcAft>
                <a:spcPts val="450"/>
              </a:spcAft>
            </a:pPr>
            <a:fld id="{5E8AEAB1-F029-41BB-8FE3-3D1633B1B83B}" type="slidenum">
              <a:rPr lang="en-IE" smtClean="0"/>
              <a:pPr>
                <a:spcAft>
                  <a:spcPts val="450"/>
                </a:spcAft>
              </a:pPr>
              <a:t>4</a:t>
            </a:fld>
            <a:endParaRPr lang="en-IE"/>
          </a:p>
        </p:txBody>
      </p:sp>
      <p:pic>
        <p:nvPicPr>
          <p:cNvPr id="1026" name="Picture 2" descr="European Commission - Wikipedia">
            <a:extLst>
              <a:ext uri="{FF2B5EF4-FFF2-40B4-BE49-F238E27FC236}">
                <a16:creationId xmlns:a16="http://schemas.microsoft.com/office/drawing/2014/main" id="{ED73C7F2-7F83-9986-F337-3FC5FD5931F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503" y="2367305"/>
            <a:ext cx="3549598" cy="246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443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5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713232"/>
            <a:ext cx="8139437" cy="496299"/>
          </a:xfrm>
        </p:spPr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sz="2000" dirty="0"/>
              <a:t>Minimum Content and Structure</a:t>
            </a:r>
            <a:endParaRPr lang="en-IE" sz="20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888337"/>
          </a:xfrm>
        </p:spPr>
        <p:txBody>
          <a:bodyPr/>
          <a:lstStyle/>
          <a:p>
            <a:pPr marL="342900" indent="-342900">
              <a:lnSpc>
                <a:spcPts val="2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GB" sz="2000" dirty="0"/>
              <a:t>Summary 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GB" sz="2000" dirty="0"/>
              <a:t>Changes since the last recovery plan;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GB" sz="2000" dirty="0"/>
              <a:t>Approval of recovery plan;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GB" sz="2000" dirty="0"/>
              <a:t>Governance; 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GB" sz="2000" dirty="0"/>
              <a:t>Strategic analysis; 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GB" sz="2000" dirty="0"/>
              <a:t>Recovery indicators 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GB" sz="2000" dirty="0"/>
              <a:t>Recovery options; 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GB" sz="2000" dirty="0"/>
              <a:t>Scenario analysis; 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GB" sz="2000" dirty="0"/>
              <a:t>Communication plan; </a:t>
            </a:r>
          </a:p>
          <a:p>
            <a:pPr marL="342900" indent="-342900">
              <a:lnSpc>
                <a:spcPts val="2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GB" sz="2000" dirty="0"/>
              <a:t>Information on preparatory measures </a:t>
            </a:r>
            <a:endParaRPr lang="en-IE" sz="2000" dirty="0"/>
          </a:p>
        </p:txBody>
      </p:sp>
      <p:pic>
        <p:nvPicPr>
          <p:cNvPr id="6" name="Content Placeholder 15">
            <a:extLst>
              <a:ext uri="{FF2B5EF4-FFF2-40B4-BE49-F238E27FC236}">
                <a16:creationId xmlns:a16="http://schemas.microsoft.com/office/drawing/2014/main" id="{60268BD6-6195-E4E1-0823-88EA5F43ABB2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2"/>
          <a:stretch>
            <a:fillRect/>
          </a:stretch>
        </p:blipFill>
        <p:spPr>
          <a:xfrm>
            <a:off x="649224" y="1768547"/>
            <a:ext cx="2893647" cy="4106791"/>
          </a:xfrm>
        </p:spPr>
      </p:pic>
    </p:spTree>
    <p:extLst>
      <p:ext uri="{BB962C8B-B14F-4D97-AF65-F5344CB8AC3E}">
        <p14:creationId xmlns:p14="http://schemas.microsoft.com/office/powerpoint/2010/main" val="38534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6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sz="2000" dirty="0"/>
              <a:t>Governance</a:t>
            </a:r>
            <a:endParaRPr lang="en-IE" sz="20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 marL="0" indent="0">
              <a:spcBef>
                <a:spcPts val="600"/>
              </a:spcBef>
            </a:pPr>
            <a:r>
              <a:rPr lang="en-GB" sz="1800" dirty="0"/>
              <a:t>Section should include: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How the PRP was developed.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How the PRP is updated.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How the PRP aligns with any Group recovery plan.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The policies and procedures for invoking and implementing the recovery plan.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How the PRP is integrated into the risk management framework.</a:t>
            </a:r>
          </a:p>
          <a:p>
            <a:pPr marL="285750" indent="-2857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How the internal reporting systems are able to facilitate recovery planning.</a:t>
            </a:r>
          </a:p>
          <a:p>
            <a:pPr marL="0" indent="0">
              <a:lnSpc>
                <a:spcPts val="2000"/>
              </a:lnSpc>
              <a:spcBef>
                <a:spcPts val="600"/>
              </a:spcBef>
            </a:pPr>
            <a:r>
              <a:rPr lang="en-GB" sz="1800" dirty="0"/>
              <a:t>Annual Board review required unless considered Medium-Low or Low risk company.</a:t>
            </a:r>
          </a:p>
          <a:p>
            <a:pPr marL="0" indent="0">
              <a:spcBef>
                <a:spcPts val="450"/>
              </a:spcBef>
            </a:pPr>
            <a:endParaRPr lang="en-IE" sz="1350" dirty="0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05E9CDBD-B7D5-AFEB-AEED-F2B6019E6BD8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2"/>
          <a:stretch>
            <a:fillRect/>
          </a:stretch>
        </p:blipFill>
        <p:spPr>
          <a:xfrm>
            <a:off x="652786" y="1773602"/>
            <a:ext cx="2890085" cy="4101736"/>
          </a:xfrm>
        </p:spPr>
      </p:pic>
    </p:spTree>
    <p:extLst>
      <p:ext uri="{BB962C8B-B14F-4D97-AF65-F5344CB8AC3E}">
        <p14:creationId xmlns:p14="http://schemas.microsoft.com/office/powerpoint/2010/main" val="9255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7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842A2B"/>
                </a:solidFill>
              </a:rPr>
              <a:t>Strategic</a:t>
            </a:r>
            <a:r>
              <a:rPr lang="en-GB" dirty="0"/>
              <a:t> Analysis</a:t>
            </a:r>
            <a:endParaRPr lang="en-IE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 marL="0" indent="0">
              <a:lnSpc>
                <a:spcPts val="2000"/>
              </a:lnSpc>
            </a:pPr>
            <a:r>
              <a:rPr lang="en-GB" sz="1350" dirty="0"/>
              <a:t>“</a:t>
            </a:r>
            <a:r>
              <a:rPr lang="en-GB" sz="1800" dirty="0"/>
              <a:t>The objective of this section is to provide a clear description of the insurer’s </a:t>
            </a:r>
            <a:r>
              <a:rPr lang="en-GB" sz="1800" dirty="0">
                <a:solidFill>
                  <a:srgbClr val="842A2B"/>
                </a:solidFill>
              </a:rPr>
              <a:t>business strategy, operating model, risk profile and organisational structure</a:t>
            </a:r>
            <a:r>
              <a:rPr lang="en-GB" sz="1800" dirty="0">
                <a:solidFill>
                  <a:srgbClr val="C00000"/>
                </a:solidFill>
              </a:rPr>
              <a:t> </a:t>
            </a:r>
            <a:r>
              <a:rPr lang="en-GB" sz="1800" dirty="0">
                <a:solidFill>
                  <a:schemeClr val="tx1"/>
                </a:solidFill>
              </a:rPr>
              <a:t>that are relevant to recovery planning.  This is with a view to </a:t>
            </a:r>
            <a:r>
              <a:rPr lang="en-GB" sz="1800" dirty="0">
                <a:solidFill>
                  <a:srgbClr val="842A2B"/>
                </a:solidFill>
              </a:rPr>
              <a:t>identifying likely vulnerabilities or impediments </a:t>
            </a:r>
            <a:r>
              <a:rPr lang="en-GB" sz="1800" dirty="0"/>
              <a:t>to recovery and enabling an </a:t>
            </a:r>
            <a:r>
              <a:rPr lang="en-GB" sz="1800" dirty="0">
                <a:solidFill>
                  <a:srgbClr val="842A2B"/>
                </a:solidFill>
              </a:rPr>
              <a:t>informed  assessment of the recovery plan’s credibility and feasibility.” </a:t>
            </a:r>
          </a:p>
        </p:txBody>
      </p:sp>
      <p:pic>
        <p:nvPicPr>
          <p:cNvPr id="6" name="Content Placeholder 15">
            <a:extLst>
              <a:ext uri="{FF2B5EF4-FFF2-40B4-BE49-F238E27FC236}">
                <a16:creationId xmlns:a16="http://schemas.microsoft.com/office/drawing/2014/main" id="{3A1251F2-72BF-1E61-F5FE-67505E042D57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2"/>
          <a:stretch>
            <a:fillRect/>
          </a:stretch>
        </p:blipFill>
        <p:spPr>
          <a:xfrm>
            <a:off x="652786" y="1773602"/>
            <a:ext cx="2890085" cy="4101736"/>
          </a:xfrm>
        </p:spPr>
      </p:pic>
    </p:spTree>
    <p:extLst>
      <p:ext uri="{BB962C8B-B14F-4D97-AF65-F5344CB8AC3E}">
        <p14:creationId xmlns:p14="http://schemas.microsoft.com/office/powerpoint/2010/main" val="1904632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8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842A2B"/>
                </a:solidFill>
              </a:rPr>
              <a:t>Strategic</a:t>
            </a:r>
            <a:r>
              <a:rPr lang="en-GB" dirty="0"/>
              <a:t> Analysis</a:t>
            </a:r>
            <a:endParaRPr lang="en-IE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194560"/>
            <a:ext cx="3977640" cy="3009596"/>
          </a:xfrm>
        </p:spPr>
        <p:txBody>
          <a:bodyPr/>
          <a:lstStyle/>
          <a:p>
            <a:pPr marL="0" indent="0">
              <a:lnSpc>
                <a:spcPts val="2000"/>
              </a:lnSpc>
              <a:spcBef>
                <a:spcPts val="600"/>
              </a:spcBef>
            </a:pPr>
            <a:r>
              <a:rPr lang="en-GB" sz="1800" dirty="0"/>
              <a:t>“The strategic analysis should identify core business lines, key services and critical functions and set out the steps to maintaining those </a:t>
            </a:r>
            <a:r>
              <a:rPr lang="en-GB" sz="1800" dirty="0">
                <a:solidFill>
                  <a:srgbClr val="842A2B"/>
                </a:solidFill>
              </a:rPr>
              <a:t>core business lines</a:t>
            </a:r>
            <a:r>
              <a:rPr lang="en-GB" sz="1800" dirty="0"/>
              <a:t>, </a:t>
            </a:r>
            <a:r>
              <a:rPr lang="en-GB" sz="1800" dirty="0">
                <a:solidFill>
                  <a:srgbClr val="842A2B"/>
                </a:solidFill>
              </a:rPr>
              <a:t>key services </a:t>
            </a:r>
            <a:r>
              <a:rPr lang="en-GB" sz="1800" dirty="0"/>
              <a:t>and </a:t>
            </a:r>
            <a:r>
              <a:rPr lang="en-GB" sz="1800" dirty="0">
                <a:solidFill>
                  <a:srgbClr val="842A2B"/>
                </a:solidFill>
              </a:rPr>
              <a:t>critical functions </a:t>
            </a:r>
            <a:r>
              <a:rPr lang="en-GB" sz="1800" dirty="0"/>
              <a:t>in a situation of financial stress”</a:t>
            </a:r>
            <a:endParaRPr lang="en-IE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487FED-5538-F7D8-A1FF-3114793D4489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18A6A3F0-BF4F-426C-F94E-B8CC2F546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02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E7869A-67CB-913C-7831-84B1BDE37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4F30D-40DB-4D14-92A8-71EC94CA5371}" type="slidenum">
              <a:rPr lang="en-IE" smtClean="0"/>
              <a:t>9</a:t>
            </a:fld>
            <a:endParaRPr lang="en-I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E3E42A-FA01-1BF7-5AC5-8C397AA03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 Bank of Ireland Requirements</a:t>
            </a:r>
            <a:endParaRPr lang="en-I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88127B-0FD8-E206-9BC4-8DD017766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endParaRPr lang="en-I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E75A2B-E7E6-8DBE-A8FA-4E2C9F5A2C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823460" y="1737360"/>
            <a:ext cx="3977640" cy="315468"/>
          </a:xfrm>
        </p:spPr>
        <p:txBody>
          <a:bodyPr/>
          <a:lstStyle/>
          <a:p>
            <a:pPr algn="ctr"/>
            <a:r>
              <a:rPr lang="en-GB" sz="2000" dirty="0"/>
              <a:t>Strategic Analysis</a:t>
            </a:r>
            <a:endParaRPr lang="en-IE" sz="20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AC551DE-41A2-51AB-0530-B4973EFB18E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823460" y="2286000"/>
            <a:ext cx="3977640" cy="3009596"/>
          </a:xfrm>
        </p:spPr>
        <p:txBody>
          <a:bodyPr/>
          <a:lstStyle/>
          <a:p>
            <a:pPr marL="0" indent="0">
              <a:lnSpc>
                <a:spcPts val="2000"/>
              </a:lnSpc>
              <a:spcBef>
                <a:spcPts val="450"/>
              </a:spcBef>
            </a:pPr>
            <a:r>
              <a:rPr lang="en-GB" sz="2000" dirty="0"/>
              <a:t>“Its </a:t>
            </a:r>
            <a:r>
              <a:rPr lang="en-GB" sz="2000" dirty="0">
                <a:solidFill>
                  <a:srgbClr val="842A2B"/>
                </a:solidFill>
              </a:rPr>
              <a:t>interconnectedness with the group of which it is a member </a:t>
            </a:r>
            <a:r>
              <a:rPr lang="en-GB" sz="2000" dirty="0"/>
              <a:t>(if any) including an explanation of both intra-group arrangements and its interconnectedness with the broader group to which it belongs.”</a:t>
            </a:r>
          </a:p>
          <a:p>
            <a:pPr marL="0" indent="0">
              <a:lnSpc>
                <a:spcPts val="2000"/>
              </a:lnSpc>
              <a:spcBef>
                <a:spcPts val="450"/>
              </a:spcBef>
            </a:pPr>
            <a:endParaRPr lang="en-GB" sz="2000" dirty="0"/>
          </a:p>
          <a:p>
            <a:pPr marL="0" indent="0">
              <a:lnSpc>
                <a:spcPts val="2000"/>
              </a:lnSpc>
              <a:spcBef>
                <a:spcPts val="450"/>
              </a:spcBef>
            </a:pPr>
            <a:r>
              <a:rPr lang="en-GB" sz="2000" dirty="0"/>
              <a:t>“Its </a:t>
            </a:r>
            <a:r>
              <a:rPr lang="en-GB" sz="2000" dirty="0">
                <a:solidFill>
                  <a:srgbClr val="842A2B"/>
                </a:solidFill>
              </a:rPr>
              <a:t>external interconnectedness </a:t>
            </a:r>
            <a:r>
              <a:rPr lang="en-GB" sz="2000" dirty="0"/>
              <a:t>including any significant exposures and liabilities to main counterparties or significant services which third parties provide which are required to maintain critical functions. ”</a:t>
            </a:r>
            <a:endParaRPr lang="en-IE" sz="2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E289AA-C047-FB4D-CDBF-C1DAF573FEEE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7F8E949A-C9AD-312C-AA00-C42047D03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2786" y="1773602"/>
            <a:ext cx="2890085" cy="4101736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4153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heme/theme1.xml><?xml version="1.0" encoding="utf-8"?>
<a:theme xmlns:a="http://schemas.openxmlformats.org/drawingml/2006/main" name="Diamodel AAE">
  <a:themeElements>
    <a:clrScheme name="Aangepast 12">
      <a:dk1>
        <a:srgbClr val="0B3D53"/>
      </a:dk1>
      <a:lt1>
        <a:srgbClr val="FFFFFF"/>
      </a:lt1>
      <a:dk2>
        <a:srgbClr val="C8BE9F"/>
      </a:dk2>
      <a:lt2>
        <a:srgbClr val="ECE8DC"/>
      </a:lt2>
      <a:accent1>
        <a:srgbClr val="007BBA"/>
      </a:accent1>
      <a:accent2>
        <a:srgbClr val="842A2B"/>
      </a:accent2>
      <a:accent3>
        <a:srgbClr val="CFB312"/>
      </a:accent3>
      <a:accent4>
        <a:srgbClr val="055849"/>
      </a:accent4>
      <a:accent5>
        <a:srgbClr val="006C92"/>
      </a:accent5>
      <a:accent6>
        <a:srgbClr val="A02B7C"/>
      </a:accent6>
      <a:hlink>
        <a:srgbClr val="007BBA"/>
      </a:hlink>
      <a:folHlink>
        <a:srgbClr val="007BBA"/>
      </a:folHlink>
    </a:clrScheme>
    <a:fontScheme name="HN-pp-templat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0E10039855164AA07D223497836139" ma:contentTypeVersion="18" ma:contentTypeDescription="Create a new document." ma:contentTypeScope="" ma:versionID="9ec0d02f63a8b4ebaf2a956db5d3da07">
  <xsd:schema xmlns:xsd="http://www.w3.org/2001/XMLSchema" xmlns:xs="http://www.w3.org/2001/XMLSchema" xmlns:p="http://schemas.microsoft.com/office/2006/metadata/properties" xmlns:ns3="cdfa9ee6-4826-4c65-a600-3b7874b23758" xmlns:ns4="84d7dbf2-89ce-42af-9a83-3c1b29dc21b6" targetNamespace="http://schemas.microsoft.com/office/2006/metadata/properties" ma:root="true" ma:fieldsID="31b7de2f893cb16e2d20b831318e42f2" ns3:_="" ns4:_="">
    <xsd:import namespace="cdfa9ee6-4826-4c65-a600-3b7874b23758"/>
    <xsd:import namespace="84d7dbf2-89ce-42af-9a83-3c1b29dc21b6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fa9ee6-4826-4c65-a600-3b7874b2375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d7dbf2-89ce-42af-9a83-3c1b29dc21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4d7dbf2-89ce-42af-9a83-3c1b29dc21b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E8C298-11AA-4B2E-BF1A-82F9392378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fa9ee6-4826-4c65-a600-3b7874b23758"/>
    <ds:schemaRef ds:uri="84d7dbf2-89ce-42af-9a83-3c1b29dc21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7F8588-B2CB-4B3C-9A43-833DFE7FC3B2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84d7dbf2-89ce-42af-9a83-3c1b29dc21b6"/>
    <ds:schemaRef ds:uri="cdfa9ee6-4826-4c65-a600-3b7874b2375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C79625-A0C7-4D39-B78E-721EAAC58C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Standaardthema</Template>
  <TotalTime>1512</TotalTime>
  <Words>1153</Words>
  <Application>Microsoft Office PowerPoint</Application>
  <PresentationFormat>On-screen Show (4:3)</PresentationFormat>
  <Paragraphs>147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Amerigo BT</vt:lpstr>
      <vt:lpstr>Arial</vt:lpstr>
      <vt:lpstr>Calibri</vt:lpstr>
      <vt:lpstr>Calibri Normaal</vt:lpstr>
      <vt:lpstr>Calibri Vet</vt:lpstr>
      <vt:lpstr>Poppins</vt:lpstr>
      <vt:lpstr>Times</vt:lpstr>
      <vt:lpstr>Trebuchet MS</vt:lpstr>
      <vt:lpstr>Verdana</vt:lpstr>
      <vt:lpstr>Wingdings</vt:lpstr>
      <vt:lpstr>Diamodel AAE</vt:lpstr>
      <vt:lpstr>Pre-Emptive Recovery Planning</vt:lpstr>
      <vt:lpstr>Recovery vs Resolution</vt:lpstr>
      <vt:lpstr>Regulatory Status</vt:lpstr>
      <vt:lpstr>European Commission IRRD Proposal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Central Bank of Ireland Requirements</vt:lpstr>
      <vt:lpstr>ACTUARIAL ASSOCIATION OF EUROPE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AAE</dc:creator>
  <cp:lastModifiedBy>Wiebe, Jason</cp:lastModifiedBy>
  <cp:revision>110</cp:revision>
  <dcterms:created xsi:type="dcterms:W3CDTF">2017-04-07T11:37:20Z</dcterms:created>
  <dcterms:modified xsi:type="dcterms:W3CDTF">2024-04-08T12:44:52Z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d0d896c-7307-4e3f-87b0-7d1d5d997a8c_Enabled">
    <vt:lpwstr>true</vt:lpwstr>
  </property>
  <property fmtid="{D5CDD505-2E9C-101B-9397-08002B2CF9AE}" pid="3" name="MSIP_Label_0d0d896c-7307-4e3f-87b0-7d1d5d997a8c_SetDate">
    <vt:lpwstr>2023-04-18T12:37:25Z</vt:lpwstr>
  </property>
  <property fmtid="{D5CDD505-2E9C-101B-9397-08002B2CF9AE}" pid="4" name="MSIP_Label_0d0d896c-7307-4e3f-87b0-7d1d5d997a8c_Method">
    <vt:lpwstr>Privileged</vt:lpwstr>
  </property>
  <property fmtid="{D5CDD505-2E9C-101B-9397-08002B2CF9AE}" pid="5" name="MSIP_Label_0d0d896c-7307-4e3f-87b0-7d1d5d997a8c_Name">
    <vt:lpwstr>Public</vt:lpwstr>
  </property>
  <property fmtid="{D5CDD505-2E9C-101B-9397-08002B2CF9AE}" pid="6" name="MSIP_Label_0d0d896c-7307-4e3f-87b0-7d1d5d997a8c_SiteId">
    <vt:lpwstr>3425dff1-3121-4de4-a918-893fc94ebbbc</vt:lpwstr>
  </property>
  <property fmtid="{D5CDD505-2E9C-101B-9397-08002B2CF9AE}" pid="7" name="MSIP_Label_0d0d896c-7307-4e3f-87b0-7d1d5d997a8c_ActionId">
    <vt:lpwstr>c8d94121-75b7-41a0-b797-00d15bd3fe8b</vt:lpwstr>
  </property>
  <property fmtid="{D5CDD505-2E9C-101B-9397-08002B2CF9AE}" pid="8" name="MSIP_Label_0d0d896c-7307-4e3f-87b0-7d1d5d997a8c_ContentBits">
    <vt:lpwstr>0</vt:lpwstr>
  </property>
  <property fmtid="{D5CDD505-2E9C-101B-9397-08002B2CF9AE}" pid="9" name="ContentTypeId">
    <vt:lpwstr>0x0101002C0E10039855164AA07D223497836139</vt:lpwstr>
  </property>
</Properties>
</file>