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20"/>
  </p:notesMasterIdLst>
  <p:sldIdLst>
    <p:sldId id="437" r:id="rId5"/>
    <p:sldId id="282" r:id="rId6"/>
    <p:sldId id="408" r:id="rId7"/>
    <p:sldId id="1522" r:id="rId8"/>
    <p:sldId id="1523" r:id="rId9"/>
    <p:sldId id="1524" r:id="rId10"/>
    <p:sldId id="1529" r:id="rId11"/>
    <p:sldId id="1528" r:id="rId12"/>
    <p:sldId id="1530" r:id="rId13"/>
    <p:sldId id="1525" r:id="rId14"/>
    <p:sldId id="1526" r:id="rId15"/>
    <p:sldId id="1531" r:id="rId16"/>
    <p:sldId id="1527" r:id="rId17"/>
    <p:sldId id="1532" r:id="rId18"/>
    <p:sldId id="1533" r:id="rId1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609585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121917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828754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2438339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3047924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3657509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4267093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4876678" algn="l" defTabSz="609585" rtl="0" eaLnBrk="1" latinLnBrk="0" hangingPunct="1">
      <a:defRPr sz="32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064C932-C415-BD2E-F565-418E73B1AB0C}" name="MANCEBO Maitane, RPS/IAS" initials="MM" userId="S::Maitane.MANCEBO@oecd.org::7e0a80eb-9b9d-48a2-b58f-d9749f4e7404" providerId="AD"/>
  <p188:author id="{9079644A-434C-D0EF-58DD-63214076A645}" name="Martin Melchior" initials="MM" userId="S::mme@archanan.com::27b7f25a-088b-4ef2-9e5d-f5b3078b4728" providerId="AD"/>
  <p188:author id="{4C26C7D2-1412-075C-F36B-36492379C00C}" name="Martin Melchior" initials="MM" userId="S::mme_melcon.dk#ext#@actuaryeu.onmicrosoft.com::37cc70bf-f0ca-4f80-8e54-d71b923449ba" providerId="AD"/>
  <p188:author id="{FFF007D9-72A1-1761-368E-9B0DB2E53013}" name="Stephanos Hadjistyllis" initials="S" userId="S::stephanos@shsactuarial.com::63b9db5f-8d19-468b-aa13-2edd97c64631" providerId="AD"/>
  <p188:author id="{2E2D26EA-6D30-3FC3-ECDB-92211B53494F}" name="karel.h.goossens" initials="ka" userId="S::karel.h.goossens_gmail.com#ext#@actuaryeu.onmicrosoft.com::90e6774a-eff4-417f-b5b7-9f07eedceee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8FD"/>
    <a:srgbClr val="E7ECF3"/>
    <a:srgbClr val="FFFFFF"/>
    <a:srgbClr val="95B1D2"/>
    <a:srgbClr val="006FA8"/>
    <a:srgbClr val="CABB15"/>
    <a:srgbClr val="2D8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82293" autoAdjust="0"/>
  </p:normalViewPr>
  <p:slideViewPr>
    <p:cSldViewPr snapToGrid="0">
      <p:cViewPr varScale="1">
        <p:scale>
          <a:sx n="54" d="100"/>
          <a:sy n="54" d="100"/>
        </p:scale>
        <p:origin x="1264" y="4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E601A-0045-4B70-B39D-F524FC8F09DF}" type="doc">
      <dgm:prSet loTypeId="urn:microsoft.com/office/officeart/2005/8/layout/vList6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D7EDE510-AF3B-41B8-8325-5680080DA276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First Pillar</a:t>
          </a:r>
        </a:p>
      </dgm:t>
    </dgm:pt>
    <dgm:pt modelId="{7CA28F56-2577-49A6-A251-E4380F63702A}" type="parTrans" cxnId="{F9D8C242-8C17-4B60-944B-03B45CC2ACF7}">
      <dgm:prSet/>
      <dgm:spPr/>
      <dgm:t>
        <a:bodyPr/>
        <a:lstStyle/>
        <a:p>
          <a:endParaRPr lang="en-GB" sz="1000"/>
        </a:p>
      </dgm:t>
    </dgm:pt>
    <dgm:pt modelId="{C4FD26E7-F6C3-4410-9EA4-082E02B6CC06}" type="sibTrans" cxnId="{F9D8C242-8C17-4B60-944B-03B45CC2ACF7}">
      <dgm:prSet/>
      <dgm:spPr/>
      <dgm:t>
        <a:bodyPr/>
        <a:lstStyle/>
        <a:p>
          <a:endParaRPr lang="en-GB" sz="1000"/>
        </a:p>
      </dgm:t>
    </dgm:pt>
    <dgm:pt modelId="{F05FE2D6-0A79-42CE-BF02-5CDF74A3D63A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Net replacement rate for average earner: 86.5%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 </a:t>
          </a:r>
          <a:r>
            <a:rPr lang="en-GB" sz="1400" baseline="0" dirty="0">
              <a:latin typeface="Calibri" panose="020F0502020204030204" pitchFamily="34" charset="0"/>
              <a:cs typeface="Calibri" panose="020F0502020204030204" pitchFamily="34" charset="0"/>
            </a:rPr>
            <a:t>(down to 57.6% and 41.4% for 2x and 3x average earnings)</a:t>
          </a:r>
          <a:endParaRPr lang="en-GB" sz="1800" baseline="30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D5A6F48-8BF4-480F-87E6-2BED60CA2057}" type="parTrans" cxnId="{8605360D-41DB-437D-A36A-F96DFE8B2CD1}">
      <dgm:prSet/>
      <dgm:spPr/>
      <dgm:t>
        <a:bodyPr/>
        <a:lstStyle/>
        <a:p>
          <a:endParaRPr lang="en-GB" sz="1000"/>
        </a:p>
      </dgm:t>
    </dgm:pt>
    <dgm:pt modelId="{A0A9D649-D9CA-4FB6-AA9E-959A0DBB9EE2}" type="sibTrans" cxnId="{8605360D-41DB-437D-A36A-F96DFE8B2CD1}">
      <dgm:prSet/>
      <dgm:spPr/>
      <dgm:t>
        <a:bodyPr/>
        <a:lstStyle/>
        <a:p>
          <a:endParaRPr lang="en-GB" sz="1000"/>
        </a:p>
      </dgm:t>
    </dgm:pt>
    <dgm:pt modelId="{A0DBC8B4-0692-4AC3-B12A-BA07360F2675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Second Pillar</a:t>
          </a:r>
        </a:p>
      </dgm:t>
    </dgm:pt>
    <dgm:pt modelId="{29E064EF-820B-4DE0-856A-D7D6173315A5}" type="parTrans" cxnId="{88D6743F-56C3-46EA-9177-5E854628B715}">
      <dgm:prSet/>
      <dgm:spPr/>
      <dgm:t>
        <a:bodyPr/>
        <a:lstStyle/>
        <a:p>
          <a:endParaRPr lang="en-GB" sz="1000"/>
        </a:p>
      </dgm:t>
    </dgm:pt>
    <dgm:pt modelId="{E74ACEFC-D86C-48ED-BBBF-CF72148B20B8}" type="sibTrans" cxnId="{88D6743F-56C3-46EA-9177-5E854628B715}">
      <dgm:prSet/>
      <dgm:spPr/>
      <dgm:t>
        <a:bodyPr/>
        <a:lstStyle/>
        <a:p>
          <a:endParaRPr lang="en-GB" sz="1000"/>
        </a:p>
      </dgm:t>
    </dgm:pt>
    <dgm:pt modelId="{DAD1815A-C9C9-44D7-B983-6F36A4BBC3D6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</dgm:t>
    </dgm:pt>
    <dgm:pt modelId="{64240BCB-5C01-439F-8EBC-545D4D9E2222}" type="parTrans" cxnId="{1696C1E5-7A5B-4CC4-A66B-F05BC47915B5}">
      <dgm:prSet/>
      <dgm:spPr/>
      <dgm:t>
        <a:bodyPr/>
        <a:lstStyle/>
        <a:p>
          <a:endParaRPr lang="en-GB" sz="1000"/>
        </a:p>
      </dgm:t>
    </dgm:pt>
    <dgm:pt modelId="{FA872ABC-2FD6-44CB-AAF6-5560866C1CEB}" type="sibTrans" cxnId="{1696C1E5-7A5B-4CC4-A66B-F05BC47915B5}">
      <dgm:prSet/>
      <dgm:spPr/>
      <dgm:t>
        <a:bodyPr/>
        <a:lstStyle/>
        <a:p>
          <a:endParaRPr lang="en-GB" sz="1000"/>
        </a:p>
      </dgm:t>
    </dgm:pt>
    <dgm:pt modelId="{7C1B93BE-92BF-4F25-9240-E75CDDB226FC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Great majority DC</a:t>
          </a:r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77AE8E3B-E65D-4C4F-A043-35957A7E11A2}" type="parTrans" cxnId="{09F467E9-D7CA-4346-ACC7-F2ADA3113F65}">
      <dgm:prSet/>
      <dgm:spPr/>
      <dgm:t>
        <a:bodyPr/>
        <a:lstStyle/>
        <a:p>
          <a:endParaRPr lang="en-GB" sz="1000"/>
        </a:p>
      </dgm:t>
    </dgm:pt>
    <dgm:pt modelId="{8DFF9CC5-7732-4DAA-933A-208519DC48BE}" type="sibTrans" cxnId="{09F467E9-D7CA-4346-ACC7-F2ADA3113F65}">
      <dgm:prSet/>
      <dgm:spPr/>
      <dgm:t>
        <a:bodyPr/>
        <a:lstStyle/>
        <a:p>
          <a:endParaRPr lang="en-GB" sz="1000"/>
        </a:p>
      </dgm:t>
    </dgm:pt>
    <dgm:pt modelId="{7FF9744C-8811-4D4F-972E-ECDF2C4E6B72}">
      <dgm:prSet phldrT="[Text]" custT="1"/>
      <dgm:spPr/>
      <dgm:t>
        <a:bodyPr/>
        <a:lstStyle/>
        <a:p>
          <a:r>
            <a:rPr lang="en-GB" sz="2800" dirty="0">
              <a:latin typeface="Calibri" panose="020F0502020204030204" pitchFamily="34" charset="0"/>
              <a:cs typeface="Calibri" panose="020F0502020204030204" pitchFamily="34" charset="0"/>
            </a:rPr>
            <a:t>Third Pillar</a:t>
          </a:r>
        </a:p>
      </dgm:t>
    </dgm:pt>
    <dgm:pt modelId="{8CD0BD23-936E-4518-84E4-34BA0E3506DC}" type="parTrans" cxnId="{C4F6F8AC-9996-4866-BA51-BF4E6A90DB86}">
      <dgm:prSet/>
      <dgm:spPr/>
      <dgm:t>
        <a:bodyPr/>
        <a:lstStyle/>
        <a:p>
          <a:endParaRPr lang="en-GB" sz="1000"/>
        </a:p>
      </dgm:t>
    </dgm:pt>
    <dgm:pt modelId="{E408B6F6-F997-4960-A20B-BCF2B9C6CD8D}" type="sibTrans" cxnId="{C4F6F8AC-9996-4866-BA51-BF4E6A90DB86}">
      <dgm:prSet/>
      <dgm:spPr/>
      <dgm:t>
        <a:bodyPr/>
        <a:lstStyle/>
        <a:p>
          <a:endParaRPr lang="en-GB" sz="1000"/>
        </a:p>
      </dgm:t>
    </dgm:pt>
    <dgm:pt modelId="{2907FB0C-A5E9-4D88-A4FB-D984F1504BF2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</dgm:t>
    </dgm:pt>
    <dgm:pt modelId="{0D1A4EB3-7AEE-4F12-AD4E-AE33252A823C}" type="parTrans" cxnId="{7744D7E1-932F-4977-8FBD-154DAAD281B1}">
      <dgm:prSet/>
      <dgm:spPr/>
      <dgm:t>
        <a:bodyPr/>
        <a:lstStyle/>
        <a:p>
          <a:endParaRPr lang="en-GB" sz="1000"/>
        </a:p>
      </dgm:t>
    </dgm:pt>
    <dgm:pt modelId="{FE374CA2-6EF7-4687-9044-89E3DE6F2ADC}" type="sibTrans" cxnId="{7744D7E1-932F-4977-8FBD-154DAAD281B1}">
      <dgm:prSet/>
      <dgm:spPr/>
      <dgm:t>
        <a:bodyPr/>
        <a:lstStyle/>
        <a:p>
          <a:endParaRPr lang="en-GB" sz="1000"/>
        </a:p>
      </dgm:t>
    </dgm:pt>
    <dgm:pt modelId="{D4FE39ED-04D1-40D3-A353-34C01F42B2FA}">
      <dgm:prSet phldrT="[Text]" custT="1"/>
      <dgm:spPr/>
      <dgm:t>
        <a:bodyPr/>
        <a:lstStyle/>
        <a:p>
          <a:r>
            <a:rPr lang="en-GB" sz="1800" baseline="0" dirty="0">
              <a:latin typeface="Calibri" panose="020F0502020204030204" pitchFamily="34" charset="0"/>
              <a:cs typeface="Calibri" panose="020F0502020204030204" pitchFamily="34" charset="0"/>
            </a:rPr>
            <a:t>Public pension spending: 11.3% of GDP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endParaRPr lang="en-GB" sz="1800" baseline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D5CAD5B-EBD0-4570-84D9-3CDF330F52D9}" type="parTrans" cxnId="{FEA2FE57-3817-4B29-81F7-F101F7B62298}">
      <dgm:prSet/>
      <dgm:spPr/>
      <dgm:t>
        <a:bodyPr/>
        <a:lstStyle/>
        <a:p>
          <a:endParaRPr lang="en-GB"/>
        </a:p>
      </dgm:t>
    </dgm:pt>
    <dgm:pt modelId="{6A213B15-DF52-46D1-94F8-E3A5CC9DCEE6}" type="sibTrans" cxnId="{FEA2FE57-3817-4B29-81F7-F101F7B62298}">
      <dgm:prSet/>
      <dgm:spPr/>
      <dgm:t>
        <a:bodyPr/>
        <a:lstStyle/>
        <a:p>
          <a:endParaRPr lang="en-GB"/>
        </a:p>
      </dgm:t>
    </dgm:pt>
    <dgm:pt modelId="{804952AD-668C-4F05-A83B-466AB973DC54}">
      <dgm:prSet phldrT="[Text]" custT="1"/>
      <dgm:spPr/>
      <dgm:t>
        <a:bodyPr/>
        <a:lstStyle/>
        <a:p>
          <a:r>
            <a:rPr lang="en-GB" sz="1800" baseline="0" dirty="0">
              <a:latin typeface="Calibri" panose="020F0502020204030204" pitchFamily="34" charset="0"/>
              <a:cs typeface="Calibri" panose="020F0502020204030204" pitchFamily="34" charset="0"/>
            </a:rPr>
            <a:t>Automatic indexation linked to inflation</a:t>
          </a:r>
        </a:p>
      </dgm:t>
    </dgm:pt>
    <dgm:pt modelId="{B2E285B5-85A1-4FC5-B67B-1309884D0A3D}" type="parTrans" cxnId="{1490F474-D30A-477B-B450-44BF0D6FA781}">
      <dgm:prSet/>
      <dgm:spPr/>
      <dgm:t>
        <a:bodyPr/>
        <a:lstStyle/>
        <a:p>
          <a:endParaRPr lang="en-GB"/>
        </a:p>
      </dgm:t>
    </dgm:pt>
    <dgm:pt modelId="{AF1D9855-064B-4110-9B8F-F660248BCA3B}" type="sibTrans" cxnId="{1490F474-D30A-477B-B450-44BF0D6FA781}">
      <dgm:prSet/>
      <dgm:spPr/>
      <dgm:t>
        <a:bodyPr/>
        <a:lstStyle/>
        <a:p>
          <a:endParaRPr lang="en-GB"/>
        </a:p>
      </dgm:t>
    </dgm:pt>
    <dgm:pt modelId="{9F527156-E88F-48EF-9A8C-E158266E06C4}">
      <dgm:prSet phldrT="[Text]" custT="1"/>
      <dgm:spPr/>
      <dgm:t>
        <a:bodyPr/>
        <a:lstStyle/>
        <a:p>
          <a:r>
            <a:rPr lang="en-US" sz="1800" dirty="0">
              <a:latin typeface="Calibri" panose="020F0502020204030204" pitchFamily="34" charset="0"/>
              <a:cs typeface="Calibri" panose="020F0502020204030204" pitchFamily="34" charset="0"/>
            </a:rPr>
            <a:t>Earnings-related scheme, with a minimum contributory 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pension</a:t>
          </a:r>
        </a:p>
      </dgm:t>
    </dgm:pt>
    <dgm:pt modelId="{347BD53F-0B3A-4945-81E8-B11FA9FA651C}" type="parTrans" cxnId="{64A9B1C0-3D5E-47FB-A752-168159686AE8}">
      <dgm:prSet/>
      <dgm:spPr/>
      <dgm:t>
        <a:bodyPr/>
        <a:lstStyle/>
        <a:p>
          <a:endParaRPr lang="en-GB"/>
        </a:p>
      </dgm:t>
    </dgm:pt>
    <dgm:pt modelId="{50AE88F9-62CD-44B7-A362-D31FAEE181DC}" type="sibTrans" cxnId="{64A9B1C0-3D5E-47FB-A752-168159686AE8}">
      <dgm:prSet/>
      <dgm:spPr/>
      <dgm:t>
        <a:bodyPr/>
        <a:lstStyle/>
        <a:p>
          <a:endParaRPr lang="en-GB"/>
        </a:p>
      </dgm:t>
    </dgm:pt>
    <dgm:pt modelId="{A3DA6C13-CF0F-49ED-ACF8-33E7EC32BDCC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Private pension expenditure 0.4% of GDP </a:t>
          </a:r>
          <a:r>
            <a:rPr lang="en-GB" sz="1400" dirty="0">
              <a:latin typeface="Calibri" panose="020F0502020204030204" pitchFamily="34" charset="0"/>
              <a:cs typeface="Calibri" panose="020F0502020204030204" pitchFamily="34" charset="0"/>
            </a:rPr>
            <a:t>(2019 figure)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528821F4-BA30-4559-9857-18048B1C1C95}" type="parTrans" cxnId="{BA5241C1-0F73-4794-A303-545AAC7D73B3}">
      <dgm:prSet/>
      <dgm:spPr/>
      <dgm:t>
        <a:bodyPr/>
        <a:lstStyle/>
        <a:p>
          <a:endParaRPr lang="en-GB"/>
        </a:p>
      </dgm:t>
    </dgm:pt>
    <dgm:pt modelId="{C3EB2D1C-430F-4DB9-99F3-D7D473EC8039}" type="sibTrans" cxnId="{BA5241C1-0F73-4794-A303-545AAC7D73B3}">
      <dgm:prSet/>
      <dgm:spPr/>
      <dgm:t>
        <a:bodyPr/>
        <a:lstStyle/>
        <a:p>
          <a:endParaRPr lang="en-GB"/>
        </a:p>
      </dgm:t>
    </dgm:pt>
    <dgm:pt modelId="{13009B5C-8AB3-4E4D-AAD7-FB9EA078BD80}">
      <dgm:prSet phldrT="[Text]" custT="1"/>
      <dgm:spPr/>
      <dgm:t>
        <a:bodyPr/>
        <a:lstStyle/>
        <a:p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2885C55-3DDE-4A9A-89F9-AE57CEA309B3}" type="parTrans" cxnId="{22651B76-9368-4FB0-945C-CE438E2EF0D0}">
      <dgm:prSet/>
      <dgm:spPr/>
      <dgm:t>
        <a:bodyPr/>
        <a:lstStyle/>
        <a:p>
          <a:endParaRPr lang="en-GB"/>
        </a:p>
      </dgm:t>
    </dgm:pt>
    <dgm:pt modelId="{0A2BC76A-96B2-4FA4-9D8F-10AE5174257E}" type="sibTrans" cxnId="{22651B76-9368-4FB0-945C-CE438E2EF0D0}">
      <dgm:prSet/>
      <dgm:spPr/>
      <dgm:t>
        <a:bodyPr/>
        <a:lstStyle/>
        <a:p>
          <a:endParaRPr lang="en-GB"/>
        </a:p>
      </dgm:t>
    </dgm:pt>
    <dgm:pt modelId="{E68BBDA1-CE11-4322-A81A-1F93DB86CEB8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They represent 38.2% of 2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</a:p>
      </dgm:t>
    </dgm:pt>
    <dgm:pt modelId="{82180616-2AD5-4043-AD9A-7352771ECD6A}" type="parTrans" cxnId="{D1EC4843-F6DD-4F66-8025-7F91365A7B95}">
      <dgm:prSet/>
      <dgm:spPr/>
      <dgm:t>
        <a:bodyPr/>
        <a:lstStyle/>
        <a:p>
          <a:endParaRPr lang="en-GB"/>
        </a:p>
      </dgm:t>
    </dgm:pt>
    <dgm:pt modelId="{CA9F4DAC-F708-42F0-A548-09B3E36FD47B}" type="sibTrans" cxnId="{D1EC4843-F6DD-4F66-8025-7F91365A7B95}">
      <dgm:prSet/>
      <dgm:spPr/>
      <dgm:t>
        <a:bodyPr/>
        <a:lstStyle/>
        <a:p>
          <a:endParaRPr lang="en-GB"/>
        </a:p>
      </dgm:t>
    </dgm:pt>
    <dgm:pt modelId="{F5516D24-877A-4EC4-B059-AEBE9EDC857E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DC</a:t>
          </a:r>
        </a:p>
      </dgm:t>
    </dgm:pt>
    <dgm:pt modelId="{936DB0F5-FCB2-486D-BC68-F38D30B385AB}" type="parTrans" cxnId="{7B978AC8-A06B-41F8-9EF9-3F83F2882330}">
      <dgm:prSet/>
      <dgm:spPr/>
      <dgm:t>
        <a:bodyPr/>
        <a:lstStyle/>
        <a:p>
          <a:endParaRPr lang="en-GB"/>
        </a:p>
      </dgm:t>
    </dgm:pt>
    <dgm:pt modelId="{F2E0B35E-677B-48A4-A072-1D4ABFEEF6E4}" type="sibTrans" cxnId="{7B978AC8-A06B-41F8-9EF9-3F83F2882330}">
      <dgm:prSet/>
      <dgm:spPr/>
      <dgm:t>
        <a:bodyPr/>
        <a:lstStyle/>
        <a:p>
          <a:endParaRPr lang="en-GB"/>
        </a:p>
      </dgm:t>
    </dgm:pt>
    <dgm:pt modelId="{E1845ADF-EA9F-45B1-BAC2-138A5373134F}">
      <dgm:prSet phldrT="[Text]" custT="1"/>
      <dgm:spPr/>
      <dgm:t>
        <a:bodyPr/>
        <a:lstStyle/>
        <a:p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They represent 61.8% of 2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  <a:endParaRPr lang="en-GB" sz="20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346AEB-726A-4C83-84E5-1B1AA518F652}" type="parTrans" cxnId="{98D4BB42-B874-40F8-9C38-861E6EA460C0}">
      <dgm:prSet/>
      <dgm:spPr/>
      <dgm:t>
        <a:bodyPr/>
        <a:lstStyle/>
        <a:p>
          <a:endParaRPr lang="en-GB"/>
        </a:p>
      </dgm:t>
    </dgm:pt>
    <dgm:pt modelId="{3D7D5330-241A-448A-BD05-B6510A871E23}" type="sibTrans" cxnId="{98D4BB42-B874-40F8-9C38-861E6EA460C0}">
      <dgm:prSet/>
      <dgm:spPr/>
      <dgm:t>
        <a:bodyPr/>
        <a:lstStyle/>
        <a:p>
          <a:endParaRPr lang="en-GB"/>
        </a:p>
      </dgm:t>
    </dgm:pt>
    <dgm:pt modelId="{8A3692AA-1487-4259-87A0-0703E700EB29}">
      <dgm:prSet phldrT="[Text]" custT="1"/>
      <dgm:spPr/>
      <dgm:t>
        <a:bodyPr/>
        <a:lstStyle/>
        <a:p>
          <a:endParaRPr lang="en-GB" sz="105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C83C84C-1795-450D-8937-993A0C3A60E8}" type="parTrans" cxnId="{D6051F80-6A6E-4444-8969-35F1CC3C32B9}">
      <dgm:prSet/>
      <dgm:spPr/>
      <dgm:t>
        <a:bodyPr/>
        <a:lstStyle/>
        <a:p>
          <a:endParaRPr lang="en-GB"/>
        </a:p>
      </dgm:t>
    </dgm:pt>
    <dgm:pt modelId="{673DA8A5-D5D6-42D1-8BB9-25B6BC64A12C}" type="sibTrans" cxnId="{D6051F80-6A6E-4444-8969-35F1CC3C32B9}">
      <dgm:prSet/>
      <dgm:spPr/>
      <dgm:t>
        <a:bodyPr/>
        <a:lstStyle/>
        <a:p>
          <a:endParaRPr lang="en-GB"/>
        </a:p>
      </dgm:t>
    </dgm:pt>
    <dgm:pt modelId="{46BF872E-AAE2-48CC-AA6E-5EE2947334CF}">
      <dgm:prSet phldrT="[Text]" custT="1"/>
      <dgm:spPr/>
      <dgm:t>
        <a:bodyPr/>
        <a:lstStyle/>
        <a:p>
          <a:endParaRPr lang="en-GB" sz="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B08B6AB-8BEA-4050-96FC-00DBC952D8BA}" type="parTrans" cxnId="{B798AEAD-7BF2-4931-9E9C-63C2F7F6A71B}">
      <dgm:prSet/>
      <dgm:spPr/>
      <dgm:t>
        <a:bodyPr/>
        <a:lstStyle/>
        <a:p>
          <a:endParaRPr lang="en-GB"/>
        </a:p>
      </dgm:t>
    </dgm:pt>
    <dgm:pt modelId="{E26AD8C2-4EE9-4A83-A872-231EB8F3BA66}" type="sibTrans" cxnId="{B798AEAD-7BF2-4931-9E9C-63C2F7F6A71B}">
      <dgm:prSet/>
      <dgm:spPr/>
      <dgm:t>
        <a:bodyPr/>
        <a:lstStyle/>
        <a:p>
          <a:endParaRPr lang="en-GB"/>
        </a:p>
      </dgm:t>
    </dgm:pt>
    <dgm:pt modelId="{9445A3C7-7C24-4B4C-86DF-46A745FE8783}">
      <dgm:prSet phldrT="[Text]" custT="1"/>
      <dgm:spPr/>
      <dgm:t>
        <a:bodyPr/>
        <a:lstStyle/>
        <a:p>
          <a:endParaRPr lang="en-GB" sz="9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9A8FC17-C330-4F3D-BAA0-25D8FEAB80CC}" type="parTrans" cxnId="{59737535-2BF7-46A0-A739-899FF7DD6711}">
      <dgm:prSet/>
      <dgm:spPr/>
      <dgm:t>
        <a:bodyPr/>
        <a:lstStyle/>
        <a:p>
          <a:endParaRPr lang="en-GB"/>
        </a:p>
      </dgm:t>
    </dgm:pt>
    <dgm:pt modelId="{5454F40D-D142-4170-98E1-0E9C20499683}" type="sibTrans" cxnId="{59737535-2BF7-46A0-A739-899FF7DD6711}">
      <dgm:prSet/>
      <dgm:spPr/>
      <dgm:t>
        <a:bodyPr/>
        <a:lstStyle/>
        <a:p>
          <a:endParaRPr lang="en-GB"/>
        </a:p>
      </dgm:t>
    </dgm:pt>
    <dgm:pt modelId="{7B029E91-5B6C-4AAE-9A42-1319FF0CE796}" type="pres">
      <dgm:prSet presAssocID="{B7FE601A-0045-4B70-B39D-F524FC8F09DF}" presName="Name0" presStyleCnt="0">
        <dgm:presLayoutVars>
          <dgm:dir/>
          <dgm:animLvl val="lvl"/>
          <dgm:resizeHandles/>
        </dgm:presLayoutVars>
      </dgm:prSet>
      <dgm:spPr/>
    </dgm:pt>
    <dgm:pt modelId="{C6B7551A-26FD-4F1C-8E38-E49CFE75E6F0}" type="pres">
      <dgm:prSet presAssocID="{D7EDE510-AF3B-41B8-8325-5680080DA276}" presName="linNode" presStyleCnt="0"/>
      <dgm:spPr/>
    </dgm:pt>
    <dgm:pt modelId="{0C27E620-5840-49CB-8A28-A79B6B46E123}" type="pres">
      <dgm:prSet presAssocID="{D7EDE510-AF3B-41B8-8325-5680080DA276}" presName="parentShp" presStyleLbl="node1" presStyleIdx="0" presStyleCnt="3" custScaleX="58208" custScaleY="134251" custLinFactNeighborX="-12739" custLinFactNeighborY="54">
        <dgm:presLayoutVars>
          <dgm:bulletEnabled val="1"/>
        </dgm:presLayoutVars>
      </dgm:prSet>
      <dgm:spPr/>
    </dgm:pt>
    <dgm:pt modelId="{712CB2A0-1A82-4961-855A-9AE6DB204836}" type="pres">
      <dgm:prSet presAssocID="{D7EDE510-AF3B-41B8-8325-5680080DA276}" presName="childShp" presStyleLbl="bgAccFollowNode1" presStyleIdx="0" presStyleCnt="3" custScaleX="128873" custScaleY="421907" custLinFactNeighborX="-11" custLinFactNeighborY="2168">
        <dgm:presLayoutVars>
          <dgm:bulletEnabled val="1"/>
        </dgm:presLayoutVars>
      </dgm:prSet>
      <dgm:spPr/>
    </dgm:pt>
    <dgm:pt modelId="{1F912291-7554-4AFE-8E50-0DC25C3C0EA3}" type="pres">
      <dgm:prSet presAssocID="{C4FD26E7-F6C3-4410-9EA4-082E02B6CC06}" presName="spacing" presStyleCnt="0"/>
      <dgm:spPr/>
    </dgm:pt>
    <dgm:pt modelId="{EEECE156-4AFD-4627-9C75-0E6D2DE4BA4B}" type="pres">
      <dgm:prSet presAssocID="{A0DBC8B4-0692-4AC3-B12A-BA07360F2675}" presName="linNode" presStyleCnt="0"/>
      <dgm:spPr/>
    </dgm:pt>
    <dgm:pt modelId="{0960CE4A-15FC-42E8-941F-3A19D8168495}" type="pres">
      <dgm:prSet presAssocID="{A0DBC8B4-0692-4AC3-B12A-BA07360F2675}" presName="parentShp" presStyleLbl="node1" presStyleIdx="1" presStyleCnt="3" custScaleX="58208" custScaleY="135867" custLinFactNeighborX="-12726" custLinFactNeighborY="54">
        <dgm:presLayoutVars>
          <dgm:bulletEnabled val="1"/>
        </dgm:presLayoutVars>
      </dgm:prSet>
      <dgm:spPr/>
    </dgm:pt>
    <dgm:pt modelId="{CB5A1B80-27A4-441E-9709-5FB59DFF7B29}" type="pres">
      <dgm:prSet presAssocID="{A0DBC8B4-0692-4AC3-B12A-BA07360F2675}" presName="childShp" presStyleLbl="bgAccFollowNode1" presStyleIdx="1" presStyleCnt="3" custScaleX="128873" custScaleY="353427">
        <dgm:presLayoutVars>
          <dgm:bulletEnabled val="1"/>
        </dgm:presLayoutVars>
      </dgm:prSet>
      <dgm:spPr/>
    </dgm:pt>
    <dgm:pt modelId="{ECEC931D-27A9-4FA3-9119-C45FE58A62E6}" type="pres">
      <dgm:prSet presAssocID="{E74ACEFC-D86C-48ED-BBBF-CF72148B20B8}" presName="spacing" presStyleCnt="0"/>
      <dgm:spPr/>
    </dgm:pt>
    <dgm:pt modelId="{8E59BF05-CB7F-4104-8C79-2B80B3C0331D}" type="pres">
      <dgm:prSet presAssocID="{7FF9744C-8811-4D4F-972E-ECDF2C4E6B72}" presName="linNode" presStyleCnt="0"/>
      <dgm:spPr/>
    </dgm:pt>
    <dgm:pt modelId="{4779EC76-6A7B-41F7-ADAE-3317F96D5173}" type="pres">
      <dgm:prSet presAssocID="{7FF9744C-8811-4D4F-972E-ECDF2C4E6B72}" presName="parentShp" presStyleLbl="node1" presStyleIdx="2" presStyleCnt="3" custScaleX="58208" custScaleY="119054" custLinFactNeighborX="-12726" custLinFactNeighborY="54">
        <dgm:presLayoutVars>
          <dgm:bulletEnabled val="1"/>
        </dgm:presLayoutVars>
      </dgm:prSet>
      <dgm:spPr/>
    </dgm:pt>
    <dgm:pt modelId="{E8D1E179-A3A2-4708-BD6F-50A7537C969B}" type="pres">
      <dgm:prSet presAssocID="{7FF9744C-8811-4D4F-972E-ECDF2C4E6B72}" presName="childShp" presStyleLbl="bgAccFollowNode1" presStyleIdx="2" presStyleCnt="3" custScaleX="128873" custScaleY="284297">
        <dgm:presLayoutVars>
          <dgm:bulletEnabled val="1"/>
        </dgm:presLayoutVars>
      </dgm:prSet>
      <dgm:spPr/>
    </dgm:pt>
  </dgm:ptLst>
  <dgm:cxnLst>
    <dgm:cxn modelId="{8605360D-41DB-437D-A36A-F96DFE8B2CD1}" srcId="{D7EDE510-AF3B-41B8-8325-5680080DA276}" destId="{F05FE2D6-0A79-42CE-BF02-5CDF74A3D63A}" srcOrd="2" destOrd="0" parTransId="{FD5A6F48-8BF4-480F-87E6-2BED60CA2057}" sibTransId="{A0A9D649-D9CA-4FB6-AA9E-959A0DBB9EE2}"/>
    <dgm:cxn modelId="{F81E8A18-AB27-4DD0-9046-6FAEC7181729}" type="presOf" srcId="{DAD1815A-C9C9-44D7-B983-6F36A4BBC3D6}" destId="{CB5A1B80-27A4-441E-9709-5FB59DFF7B29}" srcOrd="0" destOrd="1" presId="urn:microsoft.com/office/officeart/2005/8/layout/vList6"/>
    <dgm:cxn modelId="{59737535-2BF7-46A0-A739-899FF7DD6711}" srcId="{7FF9744C-8811-4D4F-972E-ECDF2C4E6B72}" destId="{9445A3C7-7C24-4B4C-86DF-46A745FE8783}" srcOrd="0" destOrd="0" parTransId="{59A8FC17-C330-4F3D-BAA0-25D8FEAB80CC}" sibTransId="{5454F40D-D142-4170-98E1-0E9C20499683}"/>
    <dgm:cxn modelId="{72F7F93E-592B-4144-86A6-086CABEB5505}" type="presOf" srcId="{7FF9744C-8811-4D4F-972E-ECDF2C4E6B72}" destId="{4779EC76-6A7B-41F7-ADAE-3317F96D5173}" srcOrd="0" destOrd="0" presId="urn:microsoft.com/office/officeart/2005/8/layout/vList6"/>
    <dgm:cxn modelId="{88D6743F-56C3-46EA-9177-5E854628B715}" srcId="{B7FE601A-0045-4B70-B39D-F524FC8F09DF}" destId="{A0DBC8B4-0692-4AC3-B12A-BA07360F2675}" srcOrd="1" destOrd="0" parTransId="{29E064EF-820B-4DE0-856A-D7D6173315A5}" sibTransId="{E74ACEFC-D86C-48ED-BBBF-CF72148B20B8}"/>
    <dgm:cxn modelId="{5A2A1B5B-7372-4287-BA85-7D841F57EF89}" type="presOf" srcId="{B7FE601A-0045-4B70-B39D-F524FC8F09DF}" destId="{7B029E91-5B6C-4AAE-9A42-1319FF0CE796}" srcOrd="0" destOrd="0" presId="urn:microsoft.com/office/officeart/2005/8/layout/vList6"/>
    <dgm:cxn modelId="{0DA1705E-7594-4BC9-8DE1-A3E3D8F02B6E}" type="presOf" srcId="{D4FE39ED-04D1-40D3-A353-34C01F42B2FA}" destId="{712CB2A0-1A82-4961-855A-9AE6DB204836}" srcOrd="0" destOrd="4" presId="urn:microsoft.com/office/officeart/2005/8/layout/vList6"/>
    <dgm:cxn modelId="{98D4BB42-B874-40F8-9C38-861E6EA460C0}" srcId="{A0DBC8B4-0692-4AC3-B12A-BA07360F2675}" destId="{E1845ADF-EA9F-45B1-BAC2-138A5373134F}" srcOrd="4" destOrd="0" parTransId="{B6346AEB-726A-4C83-84E5-1B1AA518F652}" sibTransId="{3D7D5330-241A-448A-BD05-B6510A871E23}"/>
    <dgm:cxn modelId="{F9D8C242-8C17-4B60-944B-03B45CC2ACF7}" srcId="{B7FE601A-0045-4B70-B39D-F524FC8F09DF}" destId="{D7EDE510-AF3B-41B8-8325-5680080DA276}" srcOrd="0" destOrd="0" parTransId="{7CA28F56-2577-49A6-A251-E4380F63702A}" sibTransId="{C4FD26E7-F6C3-4410-9EA4-082E02B6CC06}"/>
    <dgm:cxn modelId="{D1EC4843-F6DD-4F66-8025-7F91365A7B95}" srcId="{7FF9744C-8811-4D4F-972E-ECDF2C4E6B72}" destId="{E68BBDA1-CE11-4322-A81A-1F93DB86CEB8}" srcOrd="2" destOrd="0" parTransId="{82180616-2AD5-4043-AD9A-7352771ECD6A}" sibTransId="{CA9F4DAC-F708-42F0-A548-09B3E36FD47B}"/>
    <dgm:cxn modelId="{A3FA6C45-2267-4607-819B-D6E748E6CAD9}" type="presOf" srcId="{8A3692AA-1487-4259-87A0-0703E700EB29}" destId="{712CB2A0-1A82-4961-855A-9AE6DB204836}" srcOrd="0" destOrd="0" presId="urn:microsoft.com/office/officeart/2005/8/layout/vList6"/>
    <dgm:cxn modelId="{7D94DD65-52D5-4A7E-BA41-6C910359272E}" type="presOf" srcId="{E68BBDA1-CE11-4322-A81A-1F93DB86CEB8}" destId="{E8D1E179-A3A2-4708-BD6F-50A7537C969B}" srcOrd="0" destOrd="2" presId="urn:microsoft.com/office/officeart/2005/8/layout/vList6"/>
    <dgm:cxn modelId="{D4712E6C-2936-4C32-984C-FC91ADDA9942}" type="presOf" srcId="{13009B5C-8AB3-4E4D-AAD7-FB9EA078BD80}" destId="{CB5A1B80-27A4-441E-9709-5FB59DFF7B29}" srcOrd="0" destOrd="5" presId="urn:microsoft.com/office/officeart/2005/8/layout/vList6"/>
    <dgm:cxn modelId="{1490F474-D30A-477B-B450-44BF0D6FA781}" srcId="{D7EDE510-AF3B-41B8-8325-5680080DA276}" destId="{804952AD-668C-4F05-A83B-466AB973DC54}" srcOrd="3" destOrd="0" parTransId="{B2E285B5-85A1-4FC5-B67B-1309884D0A3D}" sibTransId="{AF1D9855-064B-4110-9B8F-F660248BCA3B}"/>
    <dgm:cxn modelId="{22651B76-9368-4FB0-945C-CE438E2EF0D0}" srcId="{A0DBC8B4-0692-4AC3-B12A-BA07360F2675}" destId="{13009B5C-8AB3-4E4D-AAD7-FB9EA078BD80}" srcOrd="5" destOrd="0" parTransId="{02885C55-3DDE-4A9A-89F9-AE57CEA309B3}" sibTransId="{0A2BC76A-96B2-4FA4-9D8F-10AE5174257E}"/>
    <dgm:cxn modelId="{82C89877-0F14-40D0-BC5E-291574DC5310}" type="presOf" srcId="{9445A3C7-7C24-4B4C-86DF-46A745FE8783}" destId="{E8D1E179-A3A2-4708-BD6F-50A7537C969B}" srcOrd="0" destOrd="0" presId="urn:microsoft.com/office/officeart/2005/8/layout/vList6"/>
    <dgm:cxn modelId="{3114C657-6F9C-45B8-948D-5FA2219A4D67}" type="presOf" srcId="{7C1B93BE-92BF-4F25-9240-E75CDDB226FC}" destId="{CB5A1B80-27A4-441E-9709-5FB59DFF7B29}" srcOrd="0" destOrd="3" presId="urn:microsoft.com/office/officeart/2005/8/layout/vList6"/>
    <dgm:cxn modelId="{FEA2FE57-3817-4B29-81F7-F101F7B62298}" srcId="{D7EDE510-AF3B-41B8-8325-5680080DA276}" destId="{D4FE39ED-04D1-40D3-A353-34C01F42B2FA}" srcOrd="4" destOrd="0" parTransId="{9D5CAD5B-EBD0-4570-84D9-3CDF330F52D9}" sibTransId="{6A213B15-DF52-46D1-94F8-E3A5CC9DCEE6}"/>
    <dgm:cxn modelId="{B3F92379-CF60-405B-9389-CFE4805FBE32}" type="presOf" srcId="{F5516D24-877A-4EC4-B059-AEBE9EDC857E}" destId="{E8D1E179-A3A2-4708-BD6F-50A7537C969B}" srcOrd="0" destOrd="3" presId="urn:microsoft.com/office/officeart/2005/8/layout/vList6"/>
    <dgm:cxn modelId="{585C957C-0983-4CB0-9473-551E92A157A9}" type="presOf" srcId="{9F527156-E88F-48EF-9A8C-E158266E06C4}" destId="{712CB2A0-1A82-4961-855A-9AE6DB204836}" srcOrd="0" destOrd="1" presId="urn:microsoft.com/office/officeart/2005/8/layout/vList6"/>
    <dgm:cxn modelId="{D6051F80-6A6E-4444-8969-35F1CC3C32B9}" srcId="{D7EDE510-AF3B-41B8-8325-5680080DA276}" destId="{8A3692AA-1487-4259-87A0-0703E700EB29}" srcOrd="0" destOrd="0" parTransId="{5C83C84C-1795-450D-8937-993A0C3A60E8}" sibTransId="{673DA8A5-D5D6-42D1-8BB9-25B6BC64A12C}"/>
    <dgm:cxn modelId="{74FE078A-0053-46A4-88A8-1987C9187A93}" type="presOf" srcId="{F05FE2D6-0A79-42CE-BF02-5CDF74A3D63A}" destId="{712CB2A0-1A82-4961-855A-9AE6DB204836}" srcOrd="0" destOrd="2" presId="urn:microsoft.com/office/officeart/2005/8/layout/vList6"/>
    <dgm:cxn modelId="{282AAE9C-3741-43F7-87BC-6B3129C301B0}" type="presOf" srcId="{D7EDE510-AF3B-41B8-8325-5680080DA276}" destId="{0C27E620-5840-49CB-8A28-A79B6B46E123}" srcOrd="0" destOrd="0" presId="urn:microsoft.com/office/officeart/2005/8/layout/vList6"/>
    <dgm:cxn modelId="{8C19B4AB-DB3F-4810-A294-E690852964D0}" type="presOf" srcId="{2907FB0C-A5E9-4D88-A4FB-D984F1504BF2}" destId="{E8D1E179-A3A2-4708-BD6F-50A7537C969B}" srcOrd="0" destOrd="1" presId="urn:microsoft.com/office/officeart/2005/8/layout/vList6"/>
    <dgm:cxn modelId="{C4F6F8AC-9996-4866-BA51-BF4E6A90DB86}" srcId="{B7FE601A-0045-4B70-B39D-F524FC8F09DF}" destId="{7FF9744C-8811-4D4F-972E-ECDF2C4E6B72}" srcOrd="2" destOrd="0" parTransId="{8CD0BD23-936E-4518-84E4-34BA0E3506DC}" sibTransId="{E408B6F6-F997-4960-A20B-BCF2B9C6CD8D}"/>
    <dgm:cxn modelId="{B798AEAD-7BF2-4931-9E9C-63C2F7F6A71B}" srcId="{A0DBC8B4-0692-4AC3-B12A-BA07360F2675}" destId="{46BF872E-AAE2-48CC-AA6E-5EE2947334CF}" srcOrd="0" destOrd="0" parTransId="{0B08B6AB-8BEA-4050-96FC-00DBC952D8BA}" sibTransId="{E26AD8C2-4EE9-4A83-A872-231EB8F3BA66}"/>
    <dgm:cxn modelId="{64A9B1C0-3D5E-47FB-A752-168159686AE8}" srcId="{D7EDE510-AF3B-41B8-8325-5680080DA276}" destId="{9F527156-E88F-48EF-9A8C-E158266E06C4}" srcOrd="1" destOrd="0" parTransId="{347BD53F-0B3A-4945-81E8-B11FA9FA651C}" sibTransId="{50AE88F9-62CD-44B7-A362-D31FAEE181DC}"/>
    <dgm:cxn modelId="{BA5241C1-0F73-4794-A303-545AAC7D73B3}" srcId="{A0DBC8B4-0692-4AC3-B12A-BA07360F2675}" destId="{A3DA6C13-CF0F-49ED-ACF8-33E7EC32BDCC}" srcOrd="2" destOrd="0" parTransId="{528821F4-BA30-4559-9857-18048B1C1C95}" sibTransId="{C3EB2D1C-430F-4DB9-99F3-D7D473EC8039}"/>
    <dgm:cxn modelId="{7B978AC8-A06B-41F8-9EF9-3F83F2882330}" srcId="{7FF9744C-8811-4D4F-972E-ECDF2C4E6B72}" destId="{F5516D24-877A-4EC4-B059-AEBE9EDC857E}" srcOrd="3" destOrd="0" parTransId="{936DB0F5-FCB2-486D-BC68-F38D30B385AB}" sibTransId="{F2E0B35E-677B-48A4-A072-1D4ABFEEF6E4}"/>
    <dgm:cxn modelId="{8114E1C9-AA9F-4526-85B7-E20259969012}" type="presOf" srcId="{804952AD-668C-4F05-A83B-466AB973DC54}" destId="{712CB2A0-1A82-4961-855A-9AE6DB204836}" srcOrd="0" destOrd="3" presId="urn:microsoft.com/office/officeart/2005/8/layout/vList6"/>
    <dgm:cxn modelId="{D0A4CAD5-3F6A-4BE3-882A-74095DC0B7C9}" type="presOf" srcId="{E1845ADF-EA9F-45B1-BAC2-138A5373134F}" destId="{CB5A1B80-27A4-441E-9709-5FB59DFF7B29}" srcOrd="0" destOrd="4" presId="urn:microsoft.com/office/officeart/2005/8/layout/vList6"/>
    <dgm:cxn modelId="{CDC811DC-226C-43B7-997A-6867B13A6F02}" type="presOf" srcId="{A0DBC8B4-0692-4AC3-B12A-BA07360F2675}" destId="{0960CE4A-15FC-42E8-941F-3A19D8168495}" srcOrd="0" destOrd="0" presId="urn:microsoft.com/office/officeart/2005/8/layout/vList6"/>
    <dgm:cxn modelId="{431E4EDE-DF16-4688-9D23-639D67088E09}" type="presOf" srcId="{46BF872E-AAE2-48CC-AA6E-5EE2947334CF}" destId="{CB5A1B80-27A4-441E-9709-5FB59DFF7B29}" srcOrd="0" destOrd="0" presId="urn:microsoft.com/office/officeart/2005/8/layout/vList6"/>
    <dgm:cxn modelId="{7744D7E1-932F-4977-8FBD-154DAAD281B1}" srcId="{7FF9744C-8811-4D4F-972E-ECDF2C4E6B72}" destId="{2907FB0C-A5E9-4D88-A4FB-D984F1504BF2}" srcOrd="1" destOrd="0" parTransId="{0D1A4EB3-7AEE-4F12-AD4E-AE33252A823C}" sibTransId="{FE374CA2-6EF7-4687-9044-89E3DE6F2ADC}"/>
    <dgm:cxn modelId="{1696C1E5-7A5B-4CC4-A66B-F05BC47915B5}" srcId="{A0DBC8B4-0692-4AC3-B12A-BA07360F2675}" destId="{DAD1815A-C9C9-44D7-B983-6F36A4BBC3D6}" srcOrd="1" destOrd="0" parTransId="{64240BCB-5C01-439F-8EBC-545D4D9E2222}" sibTransId="{FA872ABC-2FD6-44CB-AAF6-5560866C1CEB}"/>
    <dgm:cxn modelId="{09F467E9-D7CA-4346-ACC7-F2ADA3113F65}" srcId="{A0DBC8B4-0692-4AC3-B12A-BA07360F2675}" destId="{7C1B93BE-92BF-4F25-9240-E75CDDB226FC}" srcOrd="3" destOrd="0" parTransId="{77AE8E3B-E65D-4C4F-A043-35957A7E11A2}" sibTransId="{8DFF9CC5-7732-4DAA-933A-208519DC48BE}"/>
    <dgm:cxn modelId="{B3CFA1FE-7DC1-4649-B560-63F8AAFC1D8C}" type="presOf" srcId="{A3DA6C13-CF0F-49ED-ACF8-33E7EC32BDCC}" destId="{CB5A1B80-27A4-441E-9709-5FB59DFF7B29}" srcOrd="0" destOrd="2" presId="urn:microsoft.com/office/officeart/2005/8/layout/vList6"/>
    <dgm:cxn modelId="{892A9934-2483-49BA-AAA9-C21FF9DA06FA}" type="presParOf" srcId="{7B029E91-5B6C-4AAE-9A42-1319FF0CE796}" destId="{C6B7551A-26FD-4F1C-8E38-E49CFE75E6F0}" srcOrd="0" destOrd="0" presId="urn:microsoft.com/office/officeart/2005/8/layout/vList6"/>
    <dgm:cxn modelId="{1B32A593-0149-4802-83EA-CDFBC8569CB7}" type="presParOf" srcId="{C6B7551A-26FD-4F1C-8E38-E49CFE75E6F0}" destId="{0C27E620-5840-49CB-8A28-A79B6B46E123}" srcOrd="0" destOrd="0" presId="urn:microsoft.com/office/officeart/2005/8/layout/vList6"/>
    <dgm:cxn modelId="{003FBF4A-2D9A-44D5-A487-1E15C62C6A63}" type="presParOf" srcId="{C6B7551A-26FD-4F1C-8E38-E49CFE75E6F0}" destId="{712CB2A0-1A82-4961-855A-9AE6DB204836}" srcOrd="1" destOrd="0" presId="urn:microsoft.com/office/officeart/2005/8/layout/vList6"/>
    <dgm:cxn modelId="{EC491252-3550-48A3-A8B5-5C287A2E78F1}" type="presParOf" srcId="{7B029E91-5B6C-4AAE-9A42-1319FF0CE796}" destId="{1F912291-7554-4AFE-8E50-0DC25C3C0EA3}" srcOrd="1" destOrd="0" presId="urn:microsoft.com/office/officeart/2005/8/layout/vList6"/>
    <dgm:cxn modelId="{6A0A60D2-00ED-410A-AEE9-E39349E2A3EB}" type="presParOf" srcId="{7B029E91-5B6C-4AAE-9A42-1319FF0CE796}" destId="{EEECE156-4AFD-4627-9C75-0E6D2DE4BA4B}" srcOrd="2" destOrd="0" presId="urn:microsoft.com/office/officeart/2005/8/layout/vList6"/>
    <dgm:cxn modelId="{C515400B-56BC-4B0B-860E-08531C78221E}" type="presParOf" srcId="{EEECE156-4AFD-4627-9C75-0E6D2DE4BA4B}" destId="{0960CE4A-15FC-42E8-941F-3A19D8168495}" srcOrd="0" destOrd="0" presId="urn:microsoft.com/office/officeart/2005/8/layout/vList6"/>
    <dgm:cxn modelId="{CF8C7C35-CC84-4630-BD60-7300738F3AA2}" type="presParOf" srcId="{EEECE156-4AFD-4627-9C75-0E6D2DE4BA4B}" destId="{CB5A1B80-27A4-441E-9709-5FB59DFF7B29}" srcOrd="1" destOrd="0" presId="urn:microsoft.com/office/officeart/2005/8/layout/vList6"/>
    <dgm:cxn modelId="{6C3BAFD8-488A-4691-A5C4-DE38657DDD9C}" type="presParOf" srcId="{7B029E91-5B6C-4AAE-9A42-1319FF0CE796}" destId="{ECEC931D-27A9-4FA3-9119-C45FE58A62E6}" srcOrd="3" destOrd="0" presId="urn:microsoft.com/office/officeart/2005/8/layout/vList6"/>
    <dgm:cxn modelId="{1297A181-8D98-4B67-964F-772B07FCAA7D}" type="presParOf" srcId="{7B029E91-5B6C-4AAE-9A42-1319FF0CE796}" destId="{8E59BF05-CB7F-4104-8C79-2B80B3C0331D}" srcOrd="4" destOrd="0" presId="urn:microsoft.com/office/officeart/2005/8/layout/vList6"/>
    <dgm:cxn modelId="{A45205B7-C53C-442E-8011-4597C4D942A0}" type="presParOf" srcId="{8E59BF05-CB7F-4104-8C79-2B80B3C0331D}" destId="{4779EC76-6A7B-41F7-ADAE-3317F96D5173}" srcOrd="0" destOrd="0" presId="urn:microsoft.com/office/officeart/2005/8/layout/vList6"/>
    <dgm:cxn modelId="{73797236-BE02-4726-9C8E-8C662F86F10D}" type="presParOf" srcId="{8E59BF05-CB7F-4104-8C79-2B80B3C0331D}" destId="{E8D1E179-A3A2-4708-BD6F-50A7537C969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2CB2A0-1A82-4961-855A-9AE6DB204836}">
      <dsp:nvSpPr>
        <dsp:cNvPr id="0" name=""/>
        <dsp:cNvSpPr/>
      </dsp:nvSpPr>
      <dsp:spPr>
        <a:xfrm>
          <a:off x="2306643" y="12651"/>
          <a:ext cx="7648482" cy="196111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05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Calibri" panose="020F0502020204030204" pitchFamily="34" charset="0"/>
              <a:cs typeface="Calibri" panose="020F0502020204030204" pitchFamily="34" charset="0"/>
            </a:rPr>
            <a:t>Earnings-related scheme, with a minimum contributory 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pension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Net replacement rate for average earner: 86.5%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 </a:t>
          </a:r>
          <a:r>
            <a:rPr lang="en-GB" sz="14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(down to 57.6% and 41.4% for 2x and 3x average earnings)</a:t>
          </a:r>
          <a:endParaRPr lang="en-GB" sz="1800" kern="1200" baseline="300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Automatic indexation linked to inflation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Public pension spending: 11.3% of GDP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endParaRPr lang="en-GB" sz="1800" kern="1200" baseline="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306643" y="257790"/>
        <a:ext cx="6913065" cy="1470835"/>
      </dsp:txXfrm>
    </dsp:sp>
    <dsp:sp modelId="{0C27E620-5840-49CB-8A28-A79B6B46E123}">
      <dsp:nvSpPr>
        <dsp:cNvPr id="0" name=""/>
        <dsp:cNvSpPr/>
      </dsp:nvSpPr>
      <dsp:spPr>
        <a:xfrm>
          <a:off x="0" y="671368"/>
          <a:ext cx="2303057" cy="624027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First Pillar</a:t>
          </a:r>
        </a:p>
      </dsp:txBody>
      <dsp:txXfrm>
        <a:off x="30462" y="701830"/>
        <a:ext cx="2242133" cy="563103"/>
      </dsp:txXfrm>
    </dsp:sp>
    <dsp:sp modelId="{CB5A1B80-27A4-441E-9709-5FB59DFF7B29}">
      <dsp:nvSpPr>
        <dsp:cNvPr id="0" name=""/>
        <dsp:cNvSpPr/>
      </dsp:nvSpPr>
      <dsp:spPr>
        <a:xfrm>
          <a:off x="2307078" y="2010169"/>
          <a:ext cx="7648482" cy="16428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" tIns="3175" rIns="3175" bIns="3175" numCol="1" spcCol="1270" anchor="t" anchorCtr="0">
          <a:noAutofit/>
        </a:bodyPr>
        <a:lstStyle/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5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Private pension expenditure 0.4% of GDP </a:t>
          </a:r>
          <a:r>
            <a:rPr lang="en-GB" sz="1400" kern="1200" dirty="0">
              <a:latin typeface="Calibri" panose="020F0502020204030204" pitchFamily="34" charset="0"/>
              <a:cs typeface="Calibri" panose="020F0502020204030204" pitchFamily="34" charset="0"/>
            </a:rPr>
            <a:t>(2019 figure)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*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Great majority DC</a:t>
          </a: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They represent 61.8% of 2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dirty="0">
            <a:highlight>
              <a:srgbClr val="FFFF00"/>
            </a:highlight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307078" y="2215519"/>
        <a:ext cx="7032431" cy="1232103"/>
      </dsp:txXfrm>
    </dsp:sp>
    <dsp:sp modelId="{0960CE4A-15FC-42E8-941F-3A19D8168495}">
      <dsp:nvSpPr>
        <dsp:cNvPr id="0" name=""/>
        <dsp:cNvSpPr/>
      </dsp:nvSpPr>
      <dsp:spPr>
        <a:xfrm>
          <a:off x="0" y="2516053"/>
          <a:ext cx="2303057" cy="63153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Second Pillar</a:t>
          </a:r>
        </a:p>
      </dsp:txBody>
      <dsp:txXfrm>
        <a:off x="30829" y="2546882"/>
        <a:ext cx="2241399" cy="569880"/>
      </dsp:txXfrm>
    </dsp:sp>
    <dsp:sp modelId="{E8D1E179-A3A2-4708-BD6F-50A7537C969B}">
      <dsp:nvSpPr>
        <dsp:cNvPr id="0" name=""/>
        <dsp:cNvSpPr/>
      </dsp:nvSpPr>
      <dsp:spPr>
        <a:xfrm>
          <a:off x="2307078" y="3699455"/>
          <a:ext cx="7648482" cy="13214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" tIns="5715" rIns="5715" bIns="571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900" kern="1200" dirty="0">
            <a:latin typeface="Calibri" panose="020F0502020204030204" pitchFamily="34" charset="0"/>
            <a:cs typeface="Calibri" panose="020F0502020204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Voluntary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They represent 38.2% of 2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nd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+ 3</a:t>
          </a:r>
          <a:r>
            <a:rPr lang="en-GB" sz="1800" kern="1200" baseline="30000" dirty="0">
              <a:latin typeface="Calibri" panose="020F0502020204030204" pitchFamily="34" charset="0"/>
              <a:cs typeface="Calibri" panose="020F0502020204030204" pitchFamily="34" charset="0"/>
            </a:rPr>
            <a:t>rd</a:t>
          </a: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 pillars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Calibri" panose="020F0502020204030204" pitchFamily="34" charset="0"/>
              <a:cs typeface="Calibri" panose="020F0502020204030204" pitchFamily="34" charset="0"/>
            </a:rPr>
            <a:t>DC</a:t>
          </a:r>
        </a:p>
      </dsp:txBody>
      <dsp:txXfrm>
        <a:off x="2307078" y="3864639"/>
        <a:ext cx="7152930" cy="991104"/>
      </dsp:txXfrm>
    </dsp:sp>
    <dsp:sp modelId="{4779EC76-6A7B-41F7-ADAE-3317F96D5173}">
      <dsp:nvSpPr>
        <dsp:cNvPr id="0" name=""/>
        <dsp:cNvSpPr/>
      </dsp:nvSpPr>
      <dsp:spPr>
        <a:xfrm>
          <a:off x="0" y="4083748"/>
          <a:ext cx="2303057" cy="553388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Calibri" panose="020F0502020204030204" pitchFamily="34" charset="0"/>
              <a:cs typeface="Calibri" panose="020F0502020204030204" pitchFamily="34" charset="0"/>
            </a:rPr>
            <a:t>Third Pillar</a:t>
          </a:r>
        </a:p>
      </dsp:txBody>
      <dsp:txXfrm>
        <a:off x="27014" y="4110762"/>
        <a:ext cx="2249029" cy="499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26-3-2025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358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725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1450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6316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8037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235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112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0620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141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2071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247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974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B8664A1E-69EF-B546-AD64-5548ACB1C4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"/>
            <a:ext cx="12192000" cy="6656832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914400" y="3141311"/>
            <a:ext cx="100584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072639"/>
            <a:ext cx="10058400" cy="38228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1"/>
            <a:ext cx="8636000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5943600"/>
            <a:ext cx="8534400" cy="45720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endParaRPr lang="en-GB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48" y="1162542"/>
            <a:ext cx="12218147" cy="1906031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794D01D-4E1B-7547-AC3C-5810F650B1B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0E28DFD-8FA9-CE4B-8790-214293B187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4D2FF95D-F477-5042-9EEC-3457BEB93ED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352800" y="61200"/>
            <a:ext cx="2401200" cy="1084712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4976"/>
            <a:ext cx="12192000" cy="5423814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914400" y="2819400"/>
            <a:ext cx="100584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39065"/>
            <a:ext cx="10058400" cy="382284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1"/>
            <a:ext cx="320601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1"/>
            <a:ext cx="8636000" cy="4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9" rIns="92075" bIns="4603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5943600"/>
            <a:ext cx="8534400" cy="457200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419193F1-7B90-774D-86B5-9D7FF513ED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326BA40-9E27-0641-A472-1F7576D0B36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352800" y="61200"/>
            <a:ext cx="2401200" cy="1084712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868800" y="1376315"/>
            <a:ext cx="10439400" cy="504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1994" indent="-251994">
              <a:spcBef>
                <a:spcPts val="0"/>
              </a:spcBef>
              <a:defRPr/>
            </a:lvl2pPr>
            <a:lvl3pPr marL="503987" indent="-251994">
              <a:spcBef>
                <a:spcPts val="0"/>
              </a:spcBef>
              <a:defRPr/>
            </a:lvl3pPr>
            <a:lvl4pPr indent="-251994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868800" y="1376315"/>
            <a:ext cx="10439400" cy="50400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1994" indent="-251994">
              <a:lnSpc>
                <a:spcPts val="2600"/>
              </a:lnSpc>
              <a:spcBef>
                <a:spcPts val="0"/>
              </a:spcBef>
              <a:defRPr sz="2000"/>
            </a:lvl2pPr>
            <a:lvl3pPr marL="503987" indent="-251994">
              <a:lnSpc>
                <a:spcPts val="2600"/>
              </a:lnSpc>
              <a:spcBef>
                <a:spcPts val="0"/>
              </a:spcBef>
              <a:defRPr sz="2000"/>
            </a:lvl3pPr>
            <a:lvl4pPr indent="-251994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, tekst en fot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914401" y="1375199"/>
            <a:ext cx="7620001" cy="5040000"/>
          </a:xfrm>
        </p:spPr>
        <p:txBody>
          <a:bodyPr/>
          <a:lstStyle>
            <a:lvl1pPr marL="0" indent="0"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9067801" y="4727420"/>
            <a:ext cx="2240402" cy="740123"/>
          </a:xfrm>
        </p:spPr>
        <p:txBody>
          <a:bodyPr rIns="0"/>
          <a:lstStyle>
            <a:lvl1pPr marL="190795" algn="r" fontAlgn="t">
              <a:lnSpc>
                <a:spcPct val="1000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/>
              <a:t>Plaats Naam</a:t>
            </a:r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327F006A-31D7-D240-9A61-1BBC2D0A34D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67800" y="1394442"/>
            <a:ext cx="2283780" cy="3218678"/>
          </a:xfrm>
          <a:noFill/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70381" y="183113"/>
            <a:ext cx="10439400" cy="34373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70381" y="498571"/>
            <a:ext cx="10437819" cy="368691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800"/>
            </a:lvl1pPr>
          </a:lstStyle>
          <a:p>
            <a:pPr lvl="0"/>
            <a:r>
              <a:rPr lang="nl-NL" noProof="0"/>
              <a:t>Klik om de ondertitelstijl van het model te bewerken</a:t>
            </a:r>
            <a:endParaRPr lang="en-GB" noProof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870381" y="1084263"/>
            <a:ext cx="10437819" cy="5268912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"/>
            <a:ext cx="12192000" cy="6656832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55631"/>
            <a:ext cx="10439400" cy="497600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58896"/>
            <a:ext cx="18288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1981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6608789"/>
            <a:ext cx="12192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957129" y="6608789"/>
            <a:ext cx="2351073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870381" y="715163"/>
            <a:ext cx="1043940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44381" y="61239"/>
            <a:ext cx="1888255" cy="653627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B7EAADE-8564-0A43-9964-F230362C2FB9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53340" y="6606000"/>
            <a:ext cx="2186940" cy="243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1" r:id="rId3"/>
    <p:sldLayoutId id="2147483667" r:id="rId4"/>
    <p:sldLayoutId id="2147483664" r:id="rId5"/>
    <p:sldLayoutId id="2147483666" r:id="rId6"/>
  </p:sldLayoutIdLst>
  <p:transition spd="med">
    <p:pull dir="d"/>
  </p:transition>
  <p:hf hdr="0" ftr="0" dt="0"/>
  <p:txStyles>
    <p:titleStyle>
      <a:lvl1pPr algn="l" defTabSz="761981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189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377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566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754" algn="l" defTabSz="761981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495" indent="-190495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42" indent="-169858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486" indent="-207957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32" indent="-182558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686" indent="-228594" algn="l" defTabSz="761981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875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064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252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441" indent="-228594" algn="l" defTabSz="761981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CFC9F-F7EE-C360-7731-9FCE10097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D09D-E32A-1B09-1A5D-806D178395D2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199016" y="2354932"/>
            <a:ext cx="10058400" cy="1454972"/>
          </a:xfrm>
        </p:spPr>
        <p:txBody>
          <a:bodyPr>
            <a:normAutofit fontScale="90000"/>
          </a:bodyPr>
          <a:lstStyle/>
          <a:p>
            <a:r>
              <a:rPr lang="en-US" dirty="0"/>
              <a:t>Actuarial Equity Factor</a:t>
            </a:r>
            <a:br>
              <a:rPr lang="en-US" dirty="0"/>
            </a:br>
            <a:r>
              <a:rPr lang="en-US" sz="2800" b="0" dirty="0"/>
              <a:t>An updated study of the Spanish SS System’s financial equilibrium</a:t>
            </a:r>
            <a:br>
              <a:rPr lang="en-US" sz="2800" b="0" dirty="0"/>
            </a:br>
            <a:br>
              <a:rPr lang="en-US" dirty="0"/>
            </a:br>
            <a:r>
              <a:rPr lang="en-US" sz="2200" b="0" dirty="0"/>
              <a:t>Social Security Subcommittee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Edinburgh, 10 April 2025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F6FF12-91A8-FDB8-BCCD-BE1B51AA9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016" y="3865710"/>
            <a:ext cx="10058400" cy="375487"/>
          </a:xfrm>
        </p:spPr>
        <p:txBody>
          <a:bodyPr/>
          <a:lstStyle/>
          <a:p>
            <a:r>
              <a:rPr lang="da-DK" sz="2000" dirty="0"/>
              <a:t>Instituto de Actuarios Españoles - Maitane Mancebo</a:t>
            </a:r>
          </a:p>
        </p:txBody>
      </p:sp>
    </p:spTree>
    <p:extLst>
      <p:ext uri="{BB962C8B-B14F-4D97-AF65-F5344CB8AC3E}">
        <p14:creationId xmlns:p14="http://schemas.microsoft.com/office/powerpoint/2010/main" val="118392176"/>
      </p:ext>
    </p:extLst>
  </p:cSld>
  <p:clrMapOvr>
    <a:masterClrMapping/>
  </p:clrMapOvr>
  <p:transition spd="med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a 5">
            <a:extLst>
              <a:ext uri="{FF2B5EF4-FFF2-40B4-BE49-F238E27FC236}">
                <a16:creationId xmlns:a16="http://schemas.microsoft.com/office/drawing/2014/main" id="{0E1129AC-259E-839F-6A2B-9160FD604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197375"/>
              </p:ext>
            </p:extLst>
          </p:nvPr>
        </p:nvGraphicFramePr>
        <p:xfrm>
          <a:off x="6105250" y="1875465"/>
          <a:ext cx="5675243" cy="4039346"/>
        </p:xfrm>
        <a:graphic>
          <a:graphicData uri="http://schemas.openxmlformats.org/drawingml/2006/table">
            <a:tbl>
              <a:tblPr firstRow="1" firstCol="1" bandRow="1"/>
              <a:tblGrid>
                <a:gridCol w="754073">
                  <a:extLst>
                    <a:ext uri="{9D8B030D-6E8A-4147-A177-3AD203B41FA5}">
                      <a16:colId xmlns:a16="http://schemas.microsoft.com/office/drawing/2014/main" val="3337027219"/>
                    </a:ext>
                  </a:extLst>
                </a:gridCol>
                <a:gridCol w="546352">
                  <a:extLst>
                    <a:ext uri="{9D8B030D-6E8A-4147-A177-3AD203B41FA5}">
                      <a16:colId xmlns:a16="http://schemas.microsoft.com/office/drawing/2014/main" val="364215192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412951977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4083324015"/>
                    </a:ext>
                  </a:extLst>
                </a:gridCol>
                <a:gridCol w="546352">
                  <a:extLst>
                    <a:ext uri="{9D8B030D-6E8A-4147-A177-3AD203B41FA5}">
                      <a16:colId xmlns:a16="http://schemas.microsoft.com/office/drawing/2014/main" val="1201113925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2570084967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3261675729"/>
                    </a:ext>
                  </a:extLst>
                </a:gridCol>
                <a:gridCol w="546352">
                  <a:extLst>
                    <a:ext uri="{9D8B030D-6E8A-4147-A177-3AD203B41FA5}">
                      <a16:colId xmlns:a16="http://schemas.microsoft.com/office/drawing/2014/main" val="1017010496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4065565617"/>
                    </a:ext>
                  </a:extLst>
                </a:gridCol>
                <a:gridCol w="547019">
                  <a:extLst>
                    <a:ext uri="{9D8B030D-6E8A-4147-A177-3AD203B41FA5}">
                      <a16:colId xmlns:a16="http://schemas.microsoft.com/office/drawing/2014/main" val="797362185"/>
                    </a:ext>
                  </a:extLst>
                </a:gridCol>
              </a:tblGrid>
              <a:tr h="3566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kern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30017"/>
                  </a:ext>
                </a:extLst>
              </a:tr>
              <a:tr h="4398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5407856"/>
                  </a:ext>
                </a:extLst>
              </a:tr>
              <a:tr h="294808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A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9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B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C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879270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F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F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1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1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897786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2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4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7486673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7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1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9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0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452248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0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1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935000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25314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0,49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DA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5240548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A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062039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D8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879817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CC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098669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4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C6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0,70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0,65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A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314253"/>
                  </a:ext>
                </a:extLst>
              </a:tr>
            </a:tbl>
          </a:graphicData>
        </a:graphic>
      </p:graphicFrame>
      <p:graphicFrame>
        <p:nvGraphicFramePr>
          <p:cNvPr id="5" name="Tabla 3">
            <a:extLst>
              <a:ext uri="{FF2B5EF4-FFF2-40B4-BE49-F238E27FC236}">
                <a16:creationId xmlns:a16="http://schemas.microsoft.com/office/drawing/2014/main" id="{BD3534A0-04AB-1DD0-0D43-C3F438D38A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780967"/>
              </p:ext>
            </p:extLst>
          </p:nvPr>
        </p:nvGraphicFramePr>
        <p:xfrm>
          <a:off x="278583" y="1915239"/>
          <a:ext cx="5581845" cy="4039347"/>
        </p:xfrm>
        <a:graphic>
          <a:graphicData uri="http://schemas.openxmlformats.org/drawingml/2006/table">
            <a:tbl>
              <a:tblPr firstRow="1" firstCol="1" bandRow="1"/>
              <a:tblGrid>
                <a:gridCol w="741663">
                  <a:extLst>
                    <a:ext uri="{9D8B030D-6E8A-4147-A177-3AD203B41FA5}">
                      <a16:colId xmlns:a16="http://schemas.microsoft.com/office/drawing/2014/main" val="3565165370"/>
                    </a:ext>
                  </a:extLst>
                </a:gridCol>
                <a:gridCol w="537360">
                  <a:extLst>
                    <a:ext uri="{9D8B030D-6E8A-4147-A177-3AD203B41FA5}">
                      <a16:colId xmlns:a16="http://schemas.microsoft.com/office/drawing/2014/main" val="1802602478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324504219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3980042424"/>
                    </a:ext>
                  </a:extLst>
                </a:gridCol>
                <a:gridCol w="537360">
                  <a:extLst>
                    <a:ext uri="{9D8B030D-6E8A-4147-A177-3AD203B41FA5}">
                      <a16:colId xmlns:a16="http://schemas.microsoft.com/office/drawing/2014/main" val="516494259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1471487979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337214533"/>
                    </a:ext>
                  </a:extLst>
                </a:gridCol>
                <a:gridCol w="537360">
                  <a:extLst>
                    <a:ext uri="{9D8B030D-6E8A-4147-A177-3AD203B41FA5}">
                      <a16:colId xmlns:a16="http://schemas.microsoft.com/office/drawing/2014/main" val="1735267915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281551674"/>
                    </a:ext>
                  </a:extLst>
                </a:gridCol>
                <a:gridCol w="538017">
                  <a:extLst>
                    <a:ext uri="{9D8B030D-6E8A-4147-A177-3AD203B41FA5}">
                      <a16:colId xmlns:a16="http://schemas.microsoft.com/office/drawing/2014/main" val="519800262"/>
                    </a:ext>
                  </a:extLst>
                </a:gridCol>
              </a:tblGrid>
              <a:tr h="310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0" dirty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938959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4456443"/>
                  </a:ext>
                </a:extLst>
              </a:tr>
              <a:tr h="310719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C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0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B1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F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908145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C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D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CC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C3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341329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D9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D0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8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5796903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D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5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C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9493389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0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D8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D1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6349769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2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A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486208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0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522842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976883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8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137884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9780234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B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A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2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92944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Actuarial Equity Factor in 2045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10</a:t>
            </a:fld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7ED843-1692-3C02-F48A-3B89F445F9CD}"/>
              </a:ext>
            </a:extLst>
          </p:cNvPr>
          <p:cNvSpPr txBox="1"/>
          <p:nvPr/>
        </p:nvSpPr>
        <p:spPr>
          <a:xfrm>
            <a:off x="2406868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2BF38F-0787-44F7-ED79-3507C306220C}"/>
              </a:ext>
            </a:extLst>
          </p:cNvPr>
          <p:cNvSpPr txBox="1"/>
          <p:nvPr/>
        </p:nvSpPr>
        <p:spPr>
          <a:xfrm>
            <a:off x="8229599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7459-2CA1-7E59-5AA7-4098625DA6A2}"/>
              </a:ext>
            </a:extLst>
          </p:cNvPr>
          <p:cNvSpPr txBox="1"/>
          <p:nvPr/>
        </p:nvSpPr>
        <p:spPr>
          <a:xfrm>
            <a:off x="304806" y="3951549"/>
            <a:ext cx="69367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55983-6971-62B0-C646-169A6424B0C2}"/>
              </a:ext>
            </a:extLst>
          </p:cNvPr>
          <p:cNvSpPr txBox="1"/>
          <p:nvPr/>
        </p:nvSpPr>
        <p:spPr>
          <a:xfrm>
            <a:off x="6151651" y="4025119"/>
            <a:ext cx="693677" cy="461665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CB018F-D83A-6777-0370-A9A8DDF1D546}"/>
              </a:ext>
            </a:extLst>
          </p:cNvPr>
          <p:cNvSpPr txBox="1"/>
          <p:nvPr/>
        </p:nvSpPr>
        <p:spPr>
          <a:xfrm>
            <a:off x="998483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Actuarial Equity Factor 2045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C7439-0CFB-4F15-A9F5-FCD53E4696FB}"/>
              </a:ext>
            </a:extLst>
          </p:cNvPr>
          <p:cNvSpPr txBox="1"/>
          <p:nvPr/>
        </p:nvSpPr>
        <p:spPr>
          <a:xfrm>
            <a:off x="6952348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btw 2045 and 2025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</p:spTree>
    <p:extLst>
      <p:ext uri="{BB962C8B-B14F-4D97-AF65-F5344CB8AC3E}">
        <p14:creationId xmlns:p14="http://schemas.microsoft.com/office/powerpoint/2010/main" val="2174822528"/>
      </p:ext>
    </p:extLst>
  </p:cSld>
  <p:clrMapOvr>
    <a:masterClrMapping/>
  </p:clrMapOvr>
  <p:transition spd="med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a 2">
            <a:extLst>
              <a:ext uri="{FF2B5EF4-FFF2-40B4-BE49-F238E27FC236}">
                <a16:creationId xmlns:a16="http://schemas.microsoft.com/office/drawing/2014/main" id="{C3CB2B7A-F9A3-999C-3A7D-CFF9BF6A1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355565"/>
              </p:ext>
            </p:extLst>
          </p:nvPr>
        </p:nvGraphicFramePr>
        <p:xfrm>
          <a:off x="6084230" y="1887244"/>
          <a:ext cx="5860184" cy="3880421"/>
        </p:xfrm>
        <a:graphic>
          <a:graphicData uri="http://schemas.openxmlformats.org/drawingml/2006/table">
            <a:tbl>
              <a:tblPr firstRow="1" firstCol="1" bandRow="1"/>
              <a:tblGrid>
                <a:gridCol w="778646">
                  <a:extLst>
                    <a:ext uri="{9D8B030D-6E8A-4147-A177-3AD203B41FA5}">
                      <a16:colId xmlns:a16="http://schemas.microsoft.com/office/drawing/2014/main" val="603022828"/>
                    </a:ext>
                  </a:extLst>
                </a:gridCol>
                <a:gridCol w="564156">
                  <a:extLst>
                    <a:ext uri="{9D8B030D-6E8A-4147-A177-3AD203B41FA5}">
                      <a16:colId xmlns:a16="http://schemas.microsoft.com/office/drawing/2014/main" val="1534921943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1793318067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963296971"/>
                    </a:ext>
                  </a:extLst>
                </a:gridCol>
                <a:gridCol w="564156">
                  <a:extLst>
                    <a:ext uri="{9D8B030D-6E8A-4147-A177-3AD203B41FA5}">
                      <a16:colId xmlns:a16="http://schemas.microsoft.com/office/drawing/2014/main" val="2637717116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1320198793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4121483480"/>
                    </a:ext>
                  </a:extLst>
                </a:gridCol>
                <a:gridCol w="564156">
                  <a:extLst>
                    <a:ext uri="{9D8B030D-6E8A-4147-A177-3AD203B41FA5}">
                      <a16:colId xmlns:a16="http://schemas.microsoft.com/office/drawing/2014/main" val="4294504632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780772054"/>
                    </a:ext>
                  </a:extLst>
                </a:gridCol>
                <a:gridCol w="564845">
                  <a:extLst>
                    <a:ext uri="{9D8B030D-6E8A-4147-A177-3AD203B41FA5}">
                      <a16:colId xmlns:a16="http://schemas.microsoft.com/office/drawing/2014/main" val="3602990336"/>
                    </a:ext>
                  </a:extLst>
                </a:gridCol>
              </a:tblGrid>
              <a:tr h="3425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kern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022763"/>
                  </a:ext>
                </a:extLst>
              </a:tr>
              <a:tr h="4225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546506"/>
                  </a:ext>
                </a:extLst>
              </a:tr>
              <a:tr h="283209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0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7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57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A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0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7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D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729870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6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7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3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2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508407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D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B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F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4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5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885769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D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0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450539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3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8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679138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81713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C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123181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D8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716590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D8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3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D2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4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49054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D9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A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C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511661"/>
                  </a:ext>
                </a:extLst>
              </a:tr>
              <a:tr h="28320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9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BF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299852"/>
                  </a:ext>
                </a:extLst>
              </a:tr>
            </a:tbl>
          </a:graphicData>
        </a:graphic>
      </p:graphicFrame>
      <p:graphicFrame>
        <p:nvGraphicFramePr>
          <p:cNvPr id="5" name="Tabla 1">
            <a:extLst>
              <a:ext uri="{FF2B5EF4-FFF2-40B4-BE49-F238E27FC236}">
                <a16:creationId xmlns:a16="http://schemas.microsoft.com/office/drawing/2014/main" id="{687FBBEB-12BE-A42C-204D-CDD9EC226B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556489"/>
              </p:ext>
            </p:extLst>
          </p:nvPr>
        </p:nvGraphicFramePr>
        <p:xfrm>
          <a:off x="295875" y="1918778"/>
          <a:ext cx="5403574" cy="3880422"/>
        </p:xfrm>
        <a:graphic>
          <a:graphicData uri="http://schemas.openxmlformats.org/drawingml/2006/table">
            <a:tbl>
              <a:tblPr firstRow="1" firstCol="1" bandRow="1"/>
              <a:tblGrid>
                <a:gridCol w="717976">
                  <a:extLst>
                    <a:ext uri="{9D8B030D-6E8A-4147-A177-3AD203B41FA5}">
                      <a16:colId xmlns:a16="http://schemas.microsoft.com/office/drawing/2014/main" val="1564761128"/>
                    </a:ext>
                  </a:extLst>
                </a:gridCol>
                <a:gridCol w="520198">
                  <a:extLst>
                    <a:ext uri="{9D8B030D-6E8A-4147-A177-3AD203B41FA5}">
                      <a16:colId xmlns:a16="http://schemas.microsoft.com/office/drawing/2014/main" val="2814458710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413502529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769186983"/>
                    </a:ext>
                  </a:extLst>
                </a:gridCol>
                <a:gridCol w="520198">
                  <a:extLst>
                    <a:ext uri="{9D8B030D-6E8A-4147-A177-3AD203B41FA5}">
                      <a16:colId xmlns:a16="http://schemas.microsoft.com/office/drawing/2014/main" val="4157940868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1569721473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1833708917"/>
                    </a:ext>
                  </a:extLst>
                </a:gridCol>
                <a:gridCol w="520198">
                  <a:extLst>
                    <a:ext uri="{9D8B030D-6E8A-4147-A177-3AD203B41FA5}">
                      <a16:colId xmlns:a16="http://schemas.microsoft.com/office/drawing/2014/main" val="3460768311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642740363"/>
                    </a:ext>
                  </a:extLst>
                </a:gridCol>
                <a:gridCol w="520834">
                  <a:extLst>
                    <a:ext uri="{9D8B030D-6E8A-4147-A177-3AD203B41FA5}">
                      <a16:colId xmlns:a16="http://schemas.microsoft.com/office/drawing/2014/main" val="2352661596"/>
                    </a:ext>
                  </a:extLst>
                </a:gridCol>
              </a:tblGrid>
              <a:tr h="2984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kern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592439"/>
                  </a:ext>
                </a:extLst>
              </a:tr>
              <a:tr h="2984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888469"/>
                  </a:ext>
                </a:extLst>
              </a:tr>
              <a:tr h="298494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B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C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0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BCA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025494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8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D9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C3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101786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E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D1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2,61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7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6851032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4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B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865380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E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2,55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E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257227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2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D9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827468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1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3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587108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5531640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3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616649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2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067944"/>
                  </a:ext>
                </a:extLst>
              </a:tr>
              <a:tr h="29849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3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F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2,24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2,37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8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70044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Actuarial Equity Factor in 2065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7ED843-1692-3C02-F48A-3B89F445F9CD}"/>
              </a:ext>
            </a:extLst>
          </p:cNvPr>
          <p:cNvSpPr txBox="1"/>
          <p:nvPr/>
        </p:nvSpPr>
        <p:spPr>
          <a:xfrm>
            <a:off x="2406868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2BF38F-0787-44F7-ED79-3507C306220C}"/>
              </a:ext>
            </a:extLst>
          </p:cNvPr>
          <p:cNvSpPr txBox="1"/>
          <p:nvPr/>
        </p:nvSpPr>
        <p:spPr>
          <a:xfrm>
            <a:off x="8229599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7459-2CA1-7E59-5AA7-4098625DA6A2}"/>
              </a:ext>
            </a:extLst>
          </p:cNvPr>
          <p:cNvSpPr txBox="1"/>
          <p:nvPr/>
        </p:nvSpPr>
        <p:spPr>
          <a:xfrm>
            <a:off x="304806" y="3920019"/>
            <a:ext cx="69367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55983-6971-62B0-C646-169A6424B0C2}"/>
              </a:ext>
            </a:extLst>
          </p:cNvPr>
          <p:cNvSpPr txBox="1"/>
          <p:nvPr/>
        </p:nvSpPr>
        <p:spPr>
          <a:xfrm>
            <a:off x="6151651" y="4025119"/>
            <a:ext cx="693677" cy="461665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CB018F-D83A-6777-0370-A9A8DDF1D546}"/>
              </a:ext>
            </a:extLst>
          </p:cNvPr>
          <p:cNvSpPr txBox="1"/>
          <p:nvPr/>
        </p:nvSpPr>
        <p:spPr>
          <a:xfrm>
            <a:off x="998483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Actuarial Equity Factor 2065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C7439-0CFB-4F15-A9F5-FCD53E4696FB}"/>
              </a:ext>
            </a:extLst>
          </p:cNvPr>
          <p:cNvSpPr txBox="1"/>
          <p:nvPr/>
        </p:nvSpPr>
        <p:spPr>
          <a:xfrm>
            <a:off x="6952348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btw 2065 and 2045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</p:spTree>
    <p:extLst>
      <p:ext uri="{BB962C8B-B14F-4D97-AF65-F5344CB8AC3E}">
        <p14:creationId xmlns:p14="http://schemas.microsoft.com/office/powerpoint/2010/main" val="2704889854"/>
      </p:ext>
    </p:extLst>
  </p:cSld>
  <p:clrMapOvr>
    <a:masterClrMapping/>
  </p:clrMapOvr>
  <p:transition spd="med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 anchor="ctr">
            <a:normAutofit/>
          </a:bodyPr>
          <a:lstStyle/>
          <a:p>
            <a:r>
              <a:rPr lang="en-US" dirty="0"/>
              <a:t>Weighted average Actuarial Equity Factor evolution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fld id="{306CB06F-8D94-B64C-AC66-62AFBAF0736E}" type="slidenum">
              <a:rPr lang="nl-NL" smtClean="0"/>
              <a:pPr/>
              <a:t>12</a:t>
            </a:fld>
            <a:endParaRPr lang="nl-NL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8C2A0F-8F15-EA7A-8642-7B0D2E73D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474737"/>
              </p:ext>
            </p:extLst>
          </p:nvPr>
        </p:nvGraphicFramePr>
        <p:xfrm>
          <a:off x="910704" y="2098992"/>
          <a:ext cx="9490841" cy="2660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211">
                  <a:extLst>
                    <a:ext uri="{9D8B030D-6E8A-4147-A177-3AD203B41FA5}">
                      <a16:colId xmlns:a16="http://schemas.microsoft.com/office/drawing/2014/main" val="1557058866"/>
                    </a:ext>
                  </a:extLst>
                </a:gridCol>
                <a:gridCol w="2777815">
                  <a:extLst>
                    <a:ext uri="{9D8B030D-6E8A-4147-A177-3AD203B41FA5}">
                      <a16:colId xmlns:a16="http://schemas.microsoft.com/office/drawing/2014/main" val="1000579598"/>
                    </a:ext>
                  </a:extLst>
                </a:gridCol>
                <a:gridCol w="2777815">
                  <a:extLst>
                    <a:ext uri="{9D8B030D-6E8A-4147-A177-3AD203B41FA5}">
                      <a16:colId xmlns:a16="http://schemas.microsoft.com/office/drawing/2014/main" val="895991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5F8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average Factor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</a:t>
                      </a:r>
                      <a:r>
                        <a:rPr lang="fr-FR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</a:t>
                      </a:r>
                      <a:r>
                        <a:rPr lang="fr-FR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standard </a:t>
                      </a:r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deviation</a:t>
                      </a:r>
                      <a:endParaRPr lang="en-GB" sz="2400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676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 average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0,194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563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 average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1,689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0,188</a:t>
                      </a:r>
                      <a:endParaRPr lang="en-GB" sz="2400" kern="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8961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2045 average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2,136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0,178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798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2065 average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2,198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0,173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0818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3731445"/>
      </p:ext>
    </p:extLst>
  </p:cSld>
  <p:clrMapOvr>
    <a:masterClrMapping/>
  </p:clrMapOvr>
  <p:transition spd="med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08098-0769-1FE5-AA1F-C223815DDCC8}"/>
              </a:ext>
            </a:extLst>
          </p:cNvPr>
          <p:cNvSpPr txBox="1"/>
          <p:nvPr/>
        </p:nvSpPr>
        <p:spPr>
          <a:xfrm>
            <a:off x="436425" y="999761"/>
            <a:ext cx="11242954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updated Actuarial Equity Factor, shows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negative results 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actuarial balance of the contributory pension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While the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value obtained in 2020 was too high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around 1.55 for a weighted average of typical individuals, the value calculated in 2025, after implementing most of the pension system reforms since 2011, is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even higher at 1.62.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reforms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have managed to improve equity by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reducing the dispersion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indicator among different typical individuals, with the weighted standard deviation decreasing from 0.194 to 0.188.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projections for 2045 and 2065 are even worse</a:t>
            </a: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The economic growth forecast used in the calculations is practically half of what has been observed historically (1.22% for 2025-2070 compared to 2.24% in 1984-2024), which has devastating consequences for the actuarial sustainability indicator, falling from 1.62 in 2025 to 2.14 in 2045 and 2.20 in 2065.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0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new reform should include automatic adjustment mechanisms to changes in long-term economic growth and life expectancy.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069183"/>
      </p:ext>
    </p:extLst>
  </p:cSld>
  <p:clrMapOvr>
    <a:masterClrMapping/>
  </p:clrMapOvr>
  <p:transition spd="med"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Link to study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14</a:t>
            </a:fld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08098-0769-1FE5-AA1F-C223815DDCC8}"/>
              </a:ext>
            </a:extLst>
          </p:cNvPr>
          <p:cNvSpPr txBox="1"/>
          <p:nvPr/>
        </p:nvSpPr>
        <p:spPr>
          <a:xfrm>
            <a:off x="436425" y="999761"/>
            <a:ext cx="1124295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200" b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Spanish:</a:t>
            </a:r>
          </a:p>
          <a:p>
            <a:endParaRPr lang="en-US" sz="2200" b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https://actuarios.org/wp-content/uploads/2025/03/InformeInstitutoActuariosPensionesFeb25.pdf</a:t>
            </a:r>
          </a:p>
        </p:txBody>
      </p:sp>
    </p:spTree>
    <p:extLst>
      <p:ext uri="{BB962C8B-B14F-4D97-AF65-F5344CB8AC3E}">
        <p14:creationId xmlns:p14="http://schemas.microsoft.com/office/powerpoint/2010/main" val="2048795903"/>
      </p:ext>
    </p:extLst>
  </p:cSld>
  <p:clrMapOvr>
    <a:masterClrMapping/>
  </p:clrMapOvr>
  <p:transition spd="med"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CFC9F-F7EE-C360-7731-9FCE10097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3F6FF12-91A8-FDB8-BCCD-BE1B51AA9F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113461"/>
            <a:ext cx="10058400" cy="510909"/>
          </a:xfrm>
        </p:spPr>
        <p:txBody>
          <a:bodyPr/>
          <a:lstStyle/>
          <a:p>
            <a:pPr algn="ctr"/>
            <a:r>
              <a:rPr lang="da-DK" sz="6000" b="1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19126647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00D3F6-8B71-D2B9-C55A-1AB7FFB09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472" y="553903"/>
            <a:ext cx="10439400" cy="648392"/>
          </a:xfrm>
        </p:spPr>
        <p:txBody>
          <a:bodyPr/>
          <a:lstStyle/>
          <a:p>
            <a:r>
              <a:rPr lang="fr-FR" dirty="0"/>
              <a:t>Pension System in Spain </a:t>
            </a:r>
            <a:r>
              <a:rPr lang="en-US" dirty="0"/>
              <a:t>– General concepts</a:t>
            </a:r>
          </a:p>
        </p:txBody>
      </p:sp>
      <p:sp>
        <p:nvSpPr>
          <p:cNvPr id="3" name="Pladsholder til slidenummer 2">
            <a:extLst>
              <a:ext uri="{FF2B5EF4-FFF2-40B4-BE49-F238E27FC236}">
                <a16:creationId xmlns:a16="http://schemas.microsoft.com/office/drawing/2014/main" id="{4FADE8CA-7131-C259-06BA-5CF2D2174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FA8DF42-4B67-BD0F-8FB1-940071A30987}"/>
              </a:ext>
            </a:extLst>
          </p:cNvPr>
          <p:cNvGraphicFramePr>
            <a:graphicFrameLocks noGrp="1"/>
          </p:cNvGraphicFramePr>
          <p:nvPr>
            <p:ph sz="quarter" idx="12"/>
          </p:nvPr>
        </p:nvGraphicFramePr>
        <p:xfrm>
          <a:off x="868363" y="1174045"/>
          <a:ext cx="9959582" cy="5023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D9AB185-8602-F5C0-312B-849D0B0A36F4}"/>
              </a:ext>
            </a:extLst>
          </p:cNvPr>
          <p:cNvSpPr txBox="1"/>
          <p:nvPr/>
        </p:nvSpPr>
        <p:spPr>
          <a:xfrm>
            <a:off x="868363" y="6197549"/>
            <a:ext cx="5015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n-lt"/>
              </a:rPr>
              <a:t>* Source: OECD Pensions at a Glance 2023</a:t>
            </a:r>
          </a:p>
        </p:txBody>
      </p:sp>
    </p:spTree>
    <p:extLst>
      <p:ext uri="{BB962C8B-B14F-4D97-AF65-F5344CB8AC3E}">
        <p14:creationId xmlns:p14="http://schemas.microsoft.com/office/powerpoint/2010/main" val="2317735900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Actuarial Equity Factor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A08098-0769-1FE5-AA1F-C223815DDCC8}"/>
                  </a:ext>
                </a:extLst>
              </p:cNvPr>
              <p:cNvSpPr txBox="1"/>
              <p:nvPr/>
            </p:nvSpPr>
            <p:spPr>
              <a:xfrm>
                <a:off x="436425" y="999761"/>
                <a:ext cx="11242954" cy="41785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𝐴𝑐𝑡𝑢𝑎𝑟𝑖𝑎𝑙</m:t>
                      </m:r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𝐸𝑞𝑢𝑖𝑡𝑦</m:t>
                      </m:r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𝐹𝑎𝑐𝑡𝑜𝑟</m:t>
                      </m:r>
                      <m:r>
                        <a:rPr lang="fr-FR" sz="2200" b="0" i="1" kern="0" smtClean="0">
                          <a:solidFill>
                            <a:srgbClr val="114372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n-US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𝑃𝑉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𝑓𝑢𝑡𝑢𝑟𝑒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𝑝𝑒𝑛𝑠𝑖𝑜𝑛𝑠</m:t>
                          </m:r>
                        </m:num>
                        <m:den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𝑃𝑉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𝑝𝑎𝑠𝑡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a:rPr lang="fr-FR" sz="2200" b="0" i="1" kern="0" smtClean="0">
                              <a:solidFill>
                                <a:srgbClr val="114372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𝑐𝑜𝑛𝑡𝑟𝑖𝑏𝑢𝑡𝑖𝑜𝑛𝑠</m:t>
                          </m:r>
                        </m:den>
                      </m:f>
                    </m:oMath>
                  </m:oMathPara>
                </a14:m>
                <a:endParaRPr lang="en-US" sz="2200" kern="0" dirty="0">
                  <a:solidFill>
                    <a:srgbClr val="11437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200" b="1" kern="0" dirty="0">
                  <a:solidFill>
                    <a:srgbClr val="11437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2200" kern="0" dirty="0">
                  <a:solidFill>
                    <a:srgbClr val="11437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200" b="1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Key Points: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Key individuals by NRA (between 63 and 70) and YoS (between 33 and 43)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Comparing different individuals allows us to measure the actuarial equity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DR = GDP Growth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kern="0" dirty="0">
                  <a:solidFill>
                    <a:srgbClr val="11437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2200" b="1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Caveats: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Calculations based on those retiring in 2025, 2045 and 2065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kern="0" dirty="0">
                    <a:solidFill>
                      <a:srgbClr val="11437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Those dying before retirement are not taken into account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2A08098-0769-1FE5-AA1F-C223815DD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425" y="999761"/>
                <a:ext cx="11242954" cy="4178516"/>
              </a:xfrm>
              <a:prstGeom prst="rect">
                <a:avLst/>
              </a:prstGeom>
              <a:blipFill>
                <a:blip r:embed="rId3"/>
                <a:stretch>
                  <a:fillRect l="-705" b="-2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2630890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Actuarial Equity Factor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A08098-0769-1FE5-AA1F-C223815DDCC8}"/>
              </a:ext>
            </a:extLst>
          </p:cNvPr>
          <p:cNvSpPr txBox="1"/>
          <p:nvPr/>
        </p:nvSpPr>
        <p:spPr>
          <a:xfrm>
            <a:off x="436425" y="999761"/>
            <a:ext cx="1124295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200" b="1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kern="0" dirty="0">
              <a:solidFill>
                <a:srgbClr val="11437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updates since previous study (done in 2020)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SS regulatory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Updated mortality tables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Macroeconomic updates:</a:t>
            </a:r>
          </a:p>
          <a:p>
            <a:pPr marL="952485" lvl="1" indent="-342900">
              <a:buFont typeface="Arial" panose="020B0604020202020204" pitchFamily="34" charset="0"/>
              <a:buChar char="•"/>
            </a:pPr>
            <a:r>
              <a:rPr lang="en-US" sz="2200" kern="0" dirty="0">
                <a:solidFill>
                  <a:srgbClr val="11437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Future GDP growth from 2024 Aging Report</a:t>
            </a:r>
          </a:p>
        </p:txBody>
      </p:sp>
    </p:spTree>
    <p:extLst>
      <p:ext uri="{BB962C8B-B14F-4D97-AF65-F5344CB8AC3E}">
        <p14:creationId xmlns:p14="http://schemas.microsoft.com/office/powerpoint/2010/main" val="356458309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 anchor="ctr">
            <a:normAutofit/>
          </a:bodyPr>
          <a:lstStyle/>
          <a:p>
            <a:r>
              <a:rPr lang="en-US" dirty="0"/>
              <a:t>Assumptions used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8C2A0F-8F15-EA7A-8642-7B0D2E73D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588520"/>
              </p:ext>
            </p:extLst>
          </p:nvPr>
        </p:nvGraphicFramePr>
        <p:xfrm>
          <a:off x="1368876" y="953421"/>
          <a:ext cx="9454248" cy="5628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562">
                  <a:extLst>
                    <a:ext uri="{9D8B030D-6E8A-4147-A177-3AD203B41FA5}">
                      <a16:colId xmlns:a16="http://schemas.microsoft.com/office/drawing/2014/main" val="4195876927"/>
                    </a:ext>
                  </a:extLst>
                </a:gridCol>
                <a:gridCol w="2363562">
                  <a:extLst>
                    <a:ext uri="{9D8B030D-6E8A-4147-A177-3AD203B41FA5}">
                      <a16:colId xmlns:a16="http://schemas.microsoft.com/office/drawing/2014/main" val="2477444927"/>
                    </a:ext>
                  </a:extLst>
                </a:gridCol>
                <a:gridCol w="2363562">
                  <a:extLst>
                    <a:ext uri="{9D8B030D-6E8A-4147-A177-3AD203B41FA5}">
                      <a16:colId xmlns:a16="http://schemas.microsoft.com/office/drawing/2014/main" val="1557058866"/>
                    </a:ext>
                  </a:extLst>
                </a:gridCol>
                <a:gridCol w="2363562">
                  <a:extLst>
                    <a:ext uri="{9D8B030D-6E8A-4147-A177-3AD203B41FA5}">
                      <a16:colId xmlns:a16="http://schemas.microsoft.com/office/drawing/2014/main" val="1000579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5F8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 calculations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 calculations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67676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Changes pension system</a:t>
                      </a:r>
                    </a:p>
                  </a:txBody>
                  <a:tcPr anchor="ctr">
                    <a:solidFill>
                      <a:srgbClr val="95B1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Replacement Rates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As 2020 rules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Updated to consider changes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56327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Contribution Rates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00" noProof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16,37% until 2022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00" noProof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16,72% 2023 (MEI=0,6%)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kern="100" noProof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16,78% 2024 (MEI=0,7%)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8961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Demographics</a:t>
                      </a:r>
                    </a:p>
                  </a:txBody>
                  <a:tcPr anchor="ctr">
                    <a:solidFill>
                      <a:srgbClr val="95B1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Mortality Tables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Projected to 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Projected to 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798216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Financial and other updates</a:t>
                      </a:r>
                    </a:p>
                  </a:txBody>
                  <a:tcPr anchor="ctr">
                    <a:solidFill>
                      <a:srgbClr val="95B1D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Retirement year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0818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Past inflation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Actual until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Actual until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81109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Future inflation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2,0%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7333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Contribution Base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 until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 until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27878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Pension Increases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Inflation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55300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Real DR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Past: 2.48%</a:t>
                      </a:r>
                    </a:p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Future: 1.59%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Past: 2.24%</a:t>
                      </a:r>
                    </a:p>
                    <a:p>
                      <a:pPr algn="ctr"/>
                      <a:r>
                        <a:rPr lang="en-GB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Future: 1.22%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2321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230356"/>
      </p:ext>
    </p:extLst>
  </p:cSld>
  <p:clrMapOvr>
    <a:masterClrMapping/>
  </p:clrMapOvr>
  <p:transition spd="med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EA283EE-5CF4-32D1-C8A8-456B6A383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84" y="1590550"/>
            <a:ext cx="10551725" cy="40116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Individual replacement ratio in 2025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7ED843-1692-3C02-F48A-3B89F445F9CD}"/>
              </a:ext>
            </a:extLst>
          </p:cNvPr>
          <p:cNvSpPr txBox="1"/>
          <p:nvPr/>
        </p:nvSpPr>
        <p:spPr>
          <a:xfrm>
            <a:off x="5969546" y="1713185"/>
            <a:ext cx="2281073" cy="2616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7459-2CA1-7E59-5AA7-4098625DA6A2}"/>
              </a:ext>
            </a:extLst>
          </p:cNvPr>
          <p:cNvSpPr txBox="1"/>
          <p:nvPr/>
        </p:nvSpPr>
        <p:spPr>
          <a:xfrm>
            <a:off x="945936" y="3512661"/>
            <a:ext cx="1103580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Contribution</a:t>
            </a:r>
          </a:p>
          <a:p>
            <a:pPr algn="ctr"/>
            <a:endParaRPr lang="fr-FR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D8EDC7-D716-4A1C-529E-4EEEF168944E}"/>
              </a:ext>
            </a:extLst>
          </p:cNvPr>
          <p:cNvSpPr txBox="1"/>
          <p:nvPr/>
        </p:nvSpPr>
        <p:spPr>
          <a:xfrm>
            <a:off x="809297" y="5885793"/>
            <a:ext cx="1032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Figures in bold are not feasible in reality, but they are included for completeness. </a:t>
            </a:r>
          </a:p>
        </p:txBody>
      </p:sp>
    </p:spTree>
    <p:extLst>
      <p:ext uri="{BB962C8B-B14F-4D97-AF65-F5344CB8AC3E}">
        <p14:creationId xmlns:p14="http://schemas.microsoft.com/office/powerpoint/2010/main" val="3379060746"/>
      </p:ext>
    </p:extLst>
  </p:cSld>
  <p:clrMapOvr>
    <a:masterClrMapping/>
  </p:clrMapOvr>
  <p:transition spd="med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7CB6CB-5E61-FFFB-531C-804976783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11" y="1553500"/>
            <a:ext cx="10321157" cy="40832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Individual replacement ratio – changes since 2020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7ED843-1692-3C02-F48A-3B89F445F9CD}"/>
              </a:ext>
            </a:extLst>
          </p:cNvPr>
          <p:cNvSpPr txBox="1"/>
          <p:nvPr/>
        </p:nvSpPr>
        <p:spPr>
          <a:xfrm>
            <a:off x="5969546" y="1713185"/>
            <a:ext cx="2281073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7459-2CA1-7E59-5AA7-4098625DA6A2}"/>
              </a:ext>
            </a:extLst>
          </p:cNvPr>
          <p:cNvSpPr txBox="1"/>
          <p:nvPr/>
        </p:nvSpPr>
        <p:spPr>
          <a:xfrm>
            <a:off x="977465" y="3586231"/>
            <a:ext cx="1198175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Contribution</a:t>
            </a:r>
          </a:p>
          <a:p>
            <a:pPr algn="ctr"/>
            <a:endParaRPr lang="fr-FR" sz="1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Years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D8EDC7-D716-4A1C-529E-4EEEF168944E}"/>
              </a:ext>
            </a:extLst>
          </p:cNvPr>
          <p:cNvSpPr txBox="1"/>
          <p:nvPr/>
        </p:nvSpPr>
        <p:spPr>
          <a:xfrm>
            <a:off x="809297" y="5885793"/>
            <a:ext cx="10321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Figures in bold are not feasible in reality, but they are included for completeness. </a:t>
            </a:r>
          </a:p>
        </p:txBody>
      </p:sp>
    </p:spTree>
    <p:extLst>
      <p:ext uri="{BB962C8B-B14F-4D97-AF65-F5344CB8AC3E}">
        <p14:creationId xmlns:p14="http://schemas.microsoft.com/office/powerpoint/2010/main" val="3999497935"/>
      </p:ext>
    </p:extLst>
  </p:cSld>
  <p:clrMapOvr>
    <a:masterClrMapping/>
  </p:clrMapOvr>
  <p:transition spd="med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>
            <a:normAutofit/>
          </a:bodyPr>
          <a:lstStyle/>
          <a:p>
            <a:r>
              <a:rPr lang="en-US" dirty="0"/>
              <a:t>Actuarial Equity Factor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8</a:t>
            </a:fld>
            <a:endParaRPr lang="nl-NL" dirty="0"/>
          </a:p>
        </p:txBody>
      </p:sp>
      <p:graphicFrame>
        <p:nvGraphicFramePr>
          <p:cNvPr id="4" name="Tabla 1">
            <a:extLst>
              <a:ext uri="{FF2B5EF4-FFF2-40B4-BE49-F238E27FC236}">
                <a16:creationId xmlns:a16="http://schemas.microsoft.com/office/drawing/2014/main" id="{41EDA0DE-924D-13A5-AE83-EFE903E9E9C0}"/>
              </a:ext>
            </a:extLst>
          </p:cNvPr>
          <p:cNvGraphicFramePr>
            <a:graphicFrameLocks noGrp="1"/>
          </p:cNvGraphicFramePr>
          <p:nvPr/>
        </p:nvGraphicFramePr>
        <p:xfrm>
          <a:off x="295500" y="1908708"/>
          <a:ext cx="5731234" cy="4039347"/>
        </p:xfrm>
        <a:graphic>
          <a:graphicData uri="http://schemas.openxmlformats.org/drawingml/2006/table">
            <a:tbl>
              <a:tblPr firstRow="1" firstCol="1" bandRow="1"/>
              <a:tblGrid>
                <a:gridCol w="761512">
                  <a:extLst>
                    <a:ext uri="{9D8B030D-6E8A-4147-A177-3AD203B41FA5}">
                      <a16:colId xmlns:a16="http://schemas.microsoft.com/office/drawing/2014/main" val="1996410219"/>
                    </a:ext>
                  </a:extLst>
                </a:gridCol>
                <a:gridCol w="551742">
                  <a:extLst>
                    <a:ext uri="{9D8B030D-6E8A-4147-A177-3AD203B41FA5}">
                      <a16:colId xmlns:a16="http://schemas.microsoft.com/office/drawing/2014/main" val="4205977347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1216485114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1655090924"/>
                    </a:ext>
                  </a:extLst>
                </a:gridCol>
                <a:gridCol w="551742">
                  <a:extLst>
                    <a:ext uri="{9D8B030D-6E8A-4147-A177-3AD203B41FA5}">
                      <a16:colId xmlns:a16="http://schemas.microsoft.com/office/drawing/2014/main" val="1144068363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2214108195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2686788348"/>
                    </a:ext>
                  </a:extLst>
                </a:gridCol>
                <a:gridCol w="551742">
                  <a:extLst>
                    <a:ext uri="{9D8B030D-6E8A-4147-A177-3AD203B41FA5}">
                      <a16:colId xmlns:a16="http://schemas.microsoft.com/office/drawing/2014/main" val="3813051643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449531911"/>
                    </a:ext>
                  </a:extLst>
                </a:gridCol>
                <a:gridCol w="552416">
                  <a:extLst>
                    <a:ext uri="{9D8B030D-6E8A-4147-A177-3AD203B41FA5}">
                      <a16:colId xmlns:a16="http://schemas.microsoft.com/office/drawing/2014/main" val="2578356726"/>
                    </a:ext>
                  </a:extLst>
                </a:gridCol>
              </a:tblGrid>
              <a:tr h="310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kern="0" dirty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46274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340057"/>
                  </a:ext>
                </a:extLst>
              </a:tr>
              <a:tr h="310719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A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7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D9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CD8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BD3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CCF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774714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26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E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3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2,14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C3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348611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87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A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6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8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550886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A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A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2,04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CD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360761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5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1,97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3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570854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27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B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713744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A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1,81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2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44918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57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165713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3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1,71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027996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1,39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A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0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6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635186"/>
                  </a:ext>
                </a:extLst>
              </a:tr>
              <a:tr h="31071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1,34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1,49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5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07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9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1,59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0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1,62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9908851"/>
                  </a:ext>
                </a:extLst>
              </a:tr>
            </a:tbl>
          </a:graphicData>
        </a:graphic>
      </p:graphicFrame>
      <p:graphicFrame>
        <p:nvGraphicFramePr>
          <p:cNvPr id="6" name="Tabla 2">
            <a:extLst>
              <a:ext uri="{FF2B5EF4-FFF2-40B4-BE49-F238E27FC236}">
                <a16:creationId xmlns:a16="http://schemas.microsoft.com/office/drawing/2014/main" id="{BE75C81C-22F6-60EC-A34B-29EAE5E378D7}"/>
              </a:ext>
            </a:extLst>
          </p:cNvPr>
          <p:cNvGraphicFramePr>
            <a:graphicFrameLocks noGrp="1"/>
          </p:cNvGraphicFramePr>
          <p:nvPr/>
        </p:nvGraphicFramePr>
        <p:xfrm>
          <a:off x="6096000" y="1906142"/>
          <a:ext cx="5863760" cy="4039346"/>
        </p:xfrm>
        <a:graphic>
          <a:graphicData uri="http://schemas.openxmlformats.org/drawingml/2006/table">
            <a:tbl>
              <a:tblPr firstRow="1" firstCol="1" bandRow="1"/>
              <a:tblGrid>
                <a:gridCol w="779120">
                  <a:extLst>
                    <a:ext uri="{9D8B030D-6E8A-4147-A177-3AD203B41FA5}">
                      <a16:colId xmlns:a16="http://schemas.microsoft.com/office/drawing/2014/main" val="683661289"/>
                    </a:ext>
                  </a:extLst>
                </a:gridCol>
                <a:gridCol w="564500">
                  <a:extLst>
                    <a:ext uri="{9D8B030D-6E8A-4147-A177-3AD203B41FA5}">
                      <a16:colId xmlns:a16="http://schemas.microsoft.com/office/drawing/2014/main" val="4071977854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4093685957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1837766428"/>
                    </a:ext>
                  </a:extLst>
                </a:gridCol>
                <a:gridCol w="564500">
                  <a:extLst>
                    <a:ext uri="{9D8B030D-6E8A-4147-A177-3AD203B41FA5}">
                      <a16:colId xmlns:a16="http://schemas.microsoft.com/office/drawing/2014/main" val="3192573158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1299043125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1999272812"/>
                    </a:ext>
                  </a:extLst>
                </a:gridCol>
                <a:gridCol w="564500">
                  <a:extLst>
                    <a:ext uri="{9D8B030D-6E8A-4147-A177-3AD203B41FA5}">
                      <a16:colId xmlns:a16="http://schemas.microsoft.com/office/drawing/2014/main" val="467352065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1338700265"/>
                    </a:ext>
                  </a:extLst>
                </a:gridCol>
                <a:gridCol w="565190">
                  <a:extLst>
                    <a:ext uri="{9D8B030D-6E8A-4147-A177-3AD203B41FA5}">
                      <a16:colId xmlns:a16="http://schemas.microsoft.com/office/drawing/2014/main" val="813595140"/>
                    </a:ext>
                  </a:extLst>
                </a:gridCol>
              </a:tblGrid>
              <a:tr h="3566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kern="0"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Edad de jubilación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455466"/>
                  </a:ext>
                </a:extLst>
              </a:tr>
              <a:tr h="4398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0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1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337108"/>
                  </a:ext>
                </a:extLst>
              </a:tr>
              <a:tr h="294808"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Años cotizados</a:t>
                      </a:r>
                      <a:endParaRPr lang="es-ES" sz="11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7C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5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8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C3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791126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-0,19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06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9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-0,10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47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C0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13437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D6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8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F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C2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144896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-0,15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27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-0,25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C7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2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C3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134597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7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0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0,31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1C2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185456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37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07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0,14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C6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80889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6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9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1857569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E7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0,14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0,09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C7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9434261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-0,01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0,16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0,17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DD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0,21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986219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0,15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A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0,20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7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559645"/>
                  </a:ext>
                </a:extLst>
              </a:tr>
              <a:tr h="29480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b="1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43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0,02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0,08</a:t>
                      </a:r>
                      <a:endParaRPr lang="es-E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0,13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4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0,15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0,18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B8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2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Calibri" panose="020F0502020204030204" pitchFamily="34" charset="0"/>
                        </a:rPr>
                        <a:t>0,21</a:t>
                      </a:r>
                      <a:endParaRPr lang="es-E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6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92853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D7ED843-1692-3C02-F48A-3B89F445F9CD}"/>
              </a:ext>
            </a:extLst>
          </p:cNvPr>
          <p:cNvSpPr txBox="1"/>
          <p:nvPr/>
        </p:nvSpPr>
        <p:spPr>
          <a:xfrm>
            <a:off x="2406868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2BF38F-0787-44F7-ED79-3507C306220C}"/>
              </a:ext>
            </a:extLst>
          </p:cNvPr>
          <p:cNvSpPr txBox="1"/>
          <p:nvPr/>
        </p:nvSpPr>
        <p:spPr>
          <a:xfrm>
            <a:off x="8229599" y="1927162"/>
            <a:ext cx="2228193" cy="276999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Retirement Age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0D7459-2CA1-7E59-5AA7-4098625DA6A2}"/>
              </a:ext>
            </a:extLst>
          </p:cNvPr>
          <p:cNvSpPr txBox="1"/>
          <p:nvPr/>
        </p:nvSpPr>
        <p:spPr>
          <a:xfrm>
            <a:off x="304806" y="3920019"/>
            <a:ext cx="69367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55983-6971-62B0-C646-169A6424B0C2}"/>
              </a:ext>
            </a:extLst>
          </p:cNvPr>
          <p:cNvSpPr txBox="1"/>
          <p:nvPr/>
        </p:nvSpPr>
        <p:spPr>
          <a:xfrm>
            <a:off x="6151651" y="4025119"/>
            <a:ext cx="693677" cy="461665"/>
          </a:xfrm>
          <a:prstGeom prst="rect">
            <a:avLst/>
          </a:prstGeom>
          <a:solidFill>
            <a:srgbClr val="F5F8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Contrib. Years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CB018F-D83A-6777-0370-A9A8DDF1D546}"/>
              </a:ext>
            </a:extLst>
          </p:cNvPr>
          <p:cNvSpPr txBox="1"/>
          <p:nvPr/>
        </p:nvSpPr>
        <p:spPr>
          <a:xfrm>
            <a:off x="998483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Actuarial Equity Factor 2025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AC7439-0CFB-4F15-A9F5-FCD53E4696FB}"/>
              </a:ext>
            </a:extLst>
          </p:cNvPr>
          <p:cNvSpPr txBox="1"/>
          <p:nvPr/>
        </p:nvSpPr>
        <p:spPr>
          <a:xfrm>
            <a:off x="6952348" y="989244"/>
            <a:ext cx="48032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Difference btw 2025 and 2020</a:t>
            </a:r>
          </a:p>
          <a:p>
            <a:pPr algn="ctr"/>
            <a:r>
              <a:rPr lang="en-GB" sz="2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Average earnings</a:t>
            </a:r>
          </a:p>
        </p:txBody>
      </p:sp>
    </p:spTree>
    <p:extLst>
      <p:ext uri="{BB962C8B-B14F-4D97-AF65-F5344CB8AC3E}">
        <p14:creationId xmlns:p14="http://schemas.microsoft.com/office/powerpoint/2010/main" val="1141663141"/>
      </p:ext>
    </p:extLst>
  </p:cSld>
  <p:clrMapOvr>
    <a:masterClrMapping/>
  </p:clrMapOvr>
  <p:transition spd="med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AC26A-F1FC-3A7C-AE3F-5DF09FDBE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25" y="340852"/>
            <a:ext cx="10439400" cy="648392"/>
          </a:xfrm>
        </p:spPr>
        <p:txBody>
          <a:bodyPr anchor="ctr">
            <a:normAutofit/>
          </a:bodyPr>
          <a:lstStyle/>
          <a:p>
            <a:r>
              <a:rPr lang="en-US" dirty="0"/>
              <a:t>Weighted average Actuarial Equity Factor evolution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AE4B87-E988-A062-F794-C3B3EC0EEC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ctr"/>
          <a:lstStyle/>
          <a:p>
            <a:fld id="{306CB06F-8D94-B64C-AC66-62AFBAF0736E}" type="slidenum">
              <a:rPr lang="nl-NL" smtClean="0"/>
              <a:pPr/>
              <a:t>9</a:t>
            </a:fld>
            <a:endParaRPr lang="nl-NL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8C2A0F-8F15-EA7A-8642-7B0D2E73D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304588"/>
              </p:ext>
            </p:extLst>
          </p:nvPr>
        </p:nvGraphicFramePr>
        <p:xfrm>
          <a:off x="1915913" y="1237124"/>
          <a:ext cx="748042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895">
                  <a:extLst>
                    <a:ext uri="{9D8B030D-6E8A-4147-A177-3AD203B41FA5}">
                      <a16:colId xmlns:a16="http://schemas.microsoft.com/office/drawing/2014/main" val="27579062"/>
                    </a:ext>
                  </a:extLst>
                </a:gridCol>
                <a:gridCol w="3794169">
                  <a:extLst>
                    <a:ext uri="{9D8B030D-6E8A-4147-A177-3AD203B41FA5}">
                      <a16:colId xmlns:a16="http://schemas.microsoft.com/office/drawing/2014/main" val="1557058866"/>
                    </a:ext>
                  </a:extLst>
                </a:gridCol>
                <a:gridCol w="1547680">
                  <a:extLst>
                    <a:ext uri="{9D8B030D-6E8A-4147-A177-3AD203B41FA5}">
                      <a16:colId xmlns:a16="http://schemas.microsoft.com/office/drawing/2014/main" val="1000579598"/>
                    </a:ext>
                  </a:extLst>
                </a:gridCol>
                <a:gridCol w="1547680">
                  <a:extLst>
                    <a:ext uri="{9D8B030D-6E8A-4147-A177-3AD203B41FA5}">
                      <a16:colId xmlns:a16="http://schemas.microsoft.com/office/drawing/2014/main" val="895991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5F8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rgbClr val="F5F8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 average Factor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Weighted</a:t>
                      </a:r>
                      <a:r>
                        <a:rPr lang="fr-FR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average</a:t>
                      </a:r>
                      <a:r>
                        <a:rPr lang="fr-FR" sz="2400" b="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standard </a:t>
                      </a:r>
                      <a:r>
                        <a:rPr lang="fr-FR" sz="2400" b="0" noProof="0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deviation</a:t>
                      </a:r>
                      <a:endParaRPr lang="en-GB" sz="2400" b="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467676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 average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0,194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656327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Updated retirement year, inflation, average contribution base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2400" kern="10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0,197</a:t>
                      </a:r>
                      <a:endParaRPr lang="en-GB" sz="2400" kern="10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896167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Effect of pension reform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0,179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79821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Increased life expectancy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1,552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0,183</a:t>
                      </a:r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0818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2400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Lower GDP growth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1,619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noProof="0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0,188</a:t>
                      </a:r>
                      <a:endParaRPr lang="en-GB" sz="2400" b="1" noProof="0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2811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30493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39789889C1DB4D8F7A5D5D13705062" ma:contentTypeVersion="12" ma:contentTypeDescription="Create a new document." ma:contentTypeScope="" ma:versionID="ce35b5c743b0e0053e3cbfadac4c888d">
  <xsd:schema xmlns:xsd="http://www.w3.org/2001/XMLSchema" xmlns:xs="http://www.w3.org/2001/XMLSchema" xmlns:p="http://schemas.microsoft.com/office/2006/metadata/properties" xmlns:ns2="3d8ebbbe-db8c-4fa7-a4b0-72a6b71d62b6" xmlns:ns3="c6734263-52e6-4385-badb-acaaacb06cec" targetNamespace="http://schemas.microsoft.com/office/2006/metadata/properties" ma:root="true" ma:fieldsID="f1dc12e3b6faa721d9efb9e5bd4975a8" ns2:_="" ns3:_="">
    <xsd:import namespace="3d8ebbbe-db8c-4fa7-a4b0-72a6b71d62b6"/>
    <xsd:import namespace="c6734263-52e6-4385-badb-acaaacb06c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8ebbbe-db8c-4fa7-a4b0-72a6b71d62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734263-52e6-4385-badb-acaaacb06ce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20C23C-0B91-4F9C-9A7A-9754276E43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E525A7-6CC7-41C1-B2E2-B619E47C3BD0}">
  <ds:schemaRefs>
    <ds:schemaRef ds:uri="http://schemas.microsoft.com/office/2006/documentManagement/types"/>
    <ds:schemaRef ds:uri="3d8ebbbe-db8c-4fa7-a4b0-72a6b71d62b6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c6734263-52e6-4385-badb-acaaacb06ce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263D9BD-2738-4015-8F3C-4E77E7DF5565}">
  <ds:schemaRefs>
    <ds:schemaRef ds:uri="3d8ebbbe-db8c-4fa7-a4b0-72a6b71d62b6"/>
    <ds:schemaRef ds:uri="c6734263-52e6-4385-badb-acaaacb06ce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Standaardthema</Template>
  <TotalTime>2182</TotalTime>
  <Words>1479</Words>
  <Application>Microsoft Office PowerPoint</Application>
  <PresentationFormat>Widescreen</PresentationFormat>
  <Paragraphs>862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Amerigo BT</vt:lpstr>
      <vt:lpstr>Aptos</vt:lpstr>
      <vt:lpstr>Arial</vt:lpstr>
      <vt:lpstr>Calibri</vt:lpstr>
      <vt:lpstr>Calibri Normaal</vt:lpstr>
      <vt:lpstr>Calibri Vet</vt:lpstr>
      <vt:lpstr>Cambria Math</vt:lpstr>
      <vt:lpstr>Times</vt:lpstr>
      <vt:lpstr>Trebuchet MS</vt:lpstr>
      <vt:lpstr>Verdana</vt:lpstr>
      <vt:lpstr>Diamodel AAE</vt:lpstr>
      <vt:lpstr>Actuarial Equity Factor An updated study of the Spanish SS System’s financial equilibrium  Social Security Subcommittee  Edinburgh, 10 April 2025</vt:lpstr>
      <vt:lpstr>Pension System in Spain – General concepts</vt:lpstr>
      <vt:lpstr>Actuarial Equity Factor </vt:lpstr>
      <vt:lpstr>Actuarial Equity Factor</vt:lpstr>
      <vt:lpstr>Assumptions used</vt:lpstr>
      <vt:lpstr>Individual replacement ratio in 2025</vt:lpstr>
      <vt:lpstr>Individual replacement ratio – changes since 2020</vt:lpstr>
      <vt:lpstr>Actuarial Equity Factor</vt:lpstr>
      <vt:lpstr>Weighted average Actuarial Equity Factor evolution</vt:lpstr>
      <vt:lpstr>Actuarial Equity Factor in 2045</vt:lpstr>
      <vt:lpstr>Actuarial Equity Factor in 2065</vt:lpstr>
      <vt:lpstr>Weighted average Actuarial Equity Factor evolution</vt:lpstr>
      <vt:lpstr>Conclusions</vt:lpstr>
      <vt:lpstr>Link to study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Linda van den Akker</dc:creator>
  <cp:lastModifiedBy>MANCEBO Maitane, RPS/IAS</cp:lastModifiedBy>
  <cp:revision>22</cp:revision>
  <dcterms:created xsi:type="dcterms:W3CDTF">2017-04-07T11:37:20Z</dcterms:created>
  <dcterms:modified xsi:type="dcterms:W3CDTF">2025-03-27T09:21:32Z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0x010100F939789889C1DB4D8F7A5D5D13705062</vt:lpwstr>
  </property>
</Properties>
</file>