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4"/>
  </p:sldMasterIdLst>
  <p:notesMasterIdLst>
    <p:notesMasterId r:id="rId48"/>
  </p:notesMasterIdLst>
  <p:sldIdLst>
    <p:sldId id="312" r:id="rId5"/>
    <p:sldId id="320" r:id="rId6"/>
    <p:sldId id="408" r:id="rId7"/>
    <p:sldId id="409" r:id="rId8"/>
    <p:sldId id="410" r:id="rId9"/>
    <p:sldId id="411" r:id="rId10"/>
    <p:sldId id="412" r:id="rId11"/>
    <p:sldId id="414" r:id="rId12"/>
    <p:sldId id="416" r:id="rId13"/>
    <p:sldId id="417" r:id="rId14"/>
    <p:sldId id="418" r:id="rId15"/>
    <p:sldId id="420" r:id="rId16"/>
    <p:sldId id="419" r:id="rId17"/>
    <p:sldId id="421" r:id="rId18"/>
    <p:sldId id="422" r:id="rId19"/>
    <p:sldId id="423" r:id="rId20"/>
    <p:sldId id="424" r:id="rId21"/>
    <p:sldId id="376" r:id="rId22"/>
    <p:sldId id="382" r:id="rId23"/>
    <p:sldId id="383" r:id="rId24"/>
    <p:sldId id="384" r:id="rId25"/>
    <p:sldId id="385" r:id="rId26"/>
    <p:sldId id="386" r:id="rId27"/>
    <p:sldId id="387" r:id="rId28"/>
    <p:sldId id="388" r:id="rId29"/>
    <p:sldId id="389" r:id="rId30"/>
    <p:sldId id="390" r:id="rId31"/>
    <p:sldId id="391" r:id="rId32"/>
    <p:sldId id="393" r:id="rId33"/>
    <p:sldId id="392" r:id="rId34"/>
    <p:sldId id="394" r:id="rId35"/>
    <p:sldId id="402" r:id="rId36"/>
    <p:sldId id="396" r:id="rId37"/>
    <p:sldId id="405" r:id="rId38"/>
    <p:sldId id="397" r:id="rId39"/>
    <p:sldId id="404" r:id="rId40"/>
    <p:sldId id="398" r:id="rId41"/>
    <p:sldId id="406" r:id="rId42"/>
    <p:sldId id="399" r:id="rId43"/>
    <p:sldId id="407" r:id="rId44"/>
    <p:sldId id="400" r:id="rId45"/>
    <p:sldId id="401" r:id="rId46"/>
    <p:sldId id="317" r:id="rId47"/>
  </p:sldIdLst>
  <p:sldSz cx="12192000"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p:defaultTextStyle>
  <p:extLst>
    <p:ext uri="{521415D9-36F7-43E2-AB2F-B90AF26B5E84}">
      <p14:sectionLst xmlns:p14="http://schemas.microsoft.com/office/powerpoint/2010/main">
        <p14:section name="Intro" id="{C8896858-F5F7-4E0C-A321-409806D3874C}">
          <p14:sldIdLst>
            <p14:sldId id="312"/>
            <p14:sldId id="320"/>
            <p14:sldId id="408"/>
            <p14:sldId id="409"/>
            <p14:sldId id="410"/>
            <p14:sldId id="411"/>
            <p14:sldId id="412"/>
            <p14:sldId id="414"/>
            <p14:sldId id="416"/>
            <p14:sldId id="417"/>
            <p14:sldId id="418"/>
            <p14:sldId id="420"/>
            <p14:sldId id="419"/>
            <p14:sldId id="421"/>
            <p14:sldId id="422"/>
            <p14:sldId id="423"/>
            <p14:sldId id="424"/>
            <p14:sldId id="376"/>
            <p14:sldId id="382"/>
            <p14:sldId id="383"/>
            <p14:sldId id="384"/>
            <p14:sldId id="385"/>
            <p14:sldId id="386"/>
            <p14:sldId id="387"/>
            <p14:sldId id="388"/>
            <p14:sldId id="389"/>
            <p14:sldId id="390"/>
            <p14:sldId id="391"/>
            <p14:sldId id="393"/>
            <p14:sldId id="392"/>
            <p14:sldId id="394"/>
            <p14:sldId id="402"/>
            <p14:sldId id="396"/>
            <p14:sldId id="405"/>
            <p14:sldId id="397"/>
            <p14:sldId id="404"/>
            <p14:sldId id="398"/>
            <p14:sldId id="406"/>
            <p14:sldId id="399"/>
            <p14:sldId id="407"/>
            <p14:sldId id="400"/>
            <p14:sldId id="401"/>
            <p14:sldId id="31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90CD"/>
    <a:srgbClr val="384959"/>
    <a:srgbClr val="4F91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04" autoAdjust="0"/>
    <p:restoredTop sz="73422" autoAdjust="0"/>
  </p:normalViewPr>
  <p:slideViewPr>
    <p:cSldViewPr snapToGrid="0">
      <p:cViewPr varScale="1">
        <p:scale>
          <a:sx n="95" d="100"/>
          <a:sy n="95" d="100"/>
        </p:scale>
        <p:origin x="197" y="86"/>
      </p:cViewPr>
      <p:guideLst>
        <p:guide orient="horz" pos="2160"/>
        <p:guide pos="3840"/>
      </p:guideLst>
    </p:cSldViewPr>
  </p:slideViewPr>
  <p:outlineViewPr>
    <p:cViewPr>
      <p:scale>
        <a:sx n="33" d="100"/>
        <a:sy n="33" d="100"/>
      </p:scale>
      <p:origin x="0" y="-15725"/>
    </p:cViewPr>
  </p:outlineViewPr>
  <p:notesTextViewPr>
    <p:cViewPr>
      <p:scale>
        <a:sx n="1" d="1"/>
        <a:sy n="1" d="1"/>
      </p:scale>
      <p:origin x="0" y="0"/>
    </p:cViewPr>
  </p:notesTextViewPr>
  <p:sorterViewPr>
    <p:cViewPr>
      <p:scale>
        <a:sx n="100" d="100"/>
        <a:sy n="100" d="100"/>
      </p:scale>
      <p:origin x="0" y="-3984"/>
    </p:cViewPr>
  </p:sorterViewPr>
  <p:notesViewPr>
    <p:cSldViewPr snapToGrid="0">
      <p:cViewPr varScale="1">
        <p:scale>
          <a:sx n="65" d="100"/>
          <a:sy n="65" d="100"/>
        </p:scale>
        <p:origin x="3082"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049ED3-3959-48A5-B955-7053357F6CEA}" type="datetimeFigureOut">
              <a:rPr lang="en-US" smtClean="0"/>
              <a:t>4/10/2025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1144FE-4105-43A0-8083-6A70D29C0B22}" type="slidenum">
              <a:rPr lang="en-US" smtClean="0"/>
              <a:t>‹#›</a:t>
            </a:fld>
            <a:endParaRPr lang="en-US"/>
          </a:p>
        </p:txBody>
      </p:sp>
    </p:spTree>
    <p:extLst>
      <p:ext uri="{BB962C8B-B14F-4D97-AF65-F5344CB8AC3E}">
        <p14:creationId xmlns:p14="http://schemas.microsoft.com/office/powerpoint/2010/main" val="404434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ww.actuary.eu/" TargetMode="External"/><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0_Titeldia 1">
    <p:spTree>
      <p:nvGrpSpPr>
        <p:cNvPr id="1" name=""/>
        <p:cNvGrpSpPr/>
        <p:nvPr/>
      </p:nvGrpSpPr>
      <p:grpSpPr>
        <a:xfrm>
          <a:off x="0" y="0"/>
          <a:ext cx="0" cy="0"/>
          <a:chOff x="0" y="0"/>
          <a:chExt cx="0" cy="0"/>
        </a:xfrm>
      </p:grpSpPr>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2069"/>
            <a:ext cx="12192000" cy="5486721"/>
          </a:xfrm>
          <a:prstGeom prst="rect">
            <a:avLst/>
          </a:prstGeom>
        </p:spPr>
      </p:pic>
      <p:sp>
        <p:nvSpPr>
          <p:cNvPr id="13315" name="Rectangle 3"/>
          <p:cNvSpPr>
            <a:spLocks noGrp="1" noChangeArrowheads="1"/>
          </p:cNvSpPr>
          <p:nvPr>
            <p:ph type="ctrTitle" sz="quarter" hasCustomPrompt="1"/>
          </p:nvPr>
        </p:nvSpPr>
        <p:spPr>
          <a:xfrm>
            <a:off x="914400" y="2819400"/>
            <a:ext cx="10058400" cy="609600"/>
          </a:xfrm>
          <a:prstGeom prst="rect">
            <a:avLst/>
          </a:prstGeom>
          <a:extLst>
            <a:ext uri="{909E8E84-426E-40dd-AFC4-6F175D3DCCD1}">
              <a14:hiddenFill xmlns="" xmlns:a14="http://schemas.microsoft.com/office/drawing/2010/main">
                <a:solidFill>
                  <a:srgbClr val="66400C"/>
                </a:solidFill>
              </a14:hiddenFill>
            </a:ext>
          </a:extLst>
        </p:spPr>
        <p:txBody>
          <a:bodyPr anchor="ctr"/>
          <a:lstStyle>
            <a:lvl1pPr>
              <a:defRPr>
                <a:solidFill>
                  <a:schemeClr val="bg1"/>
                </a:solidFill>
              </a:defRPr>
            </a:lvl1pPr>
          </a:lstStyle>
          <a:p>
            <a:r>
              <a:rPr lang="en-US" dirty="0"/>
              <a:t>ACTUARIAL ASSOCIATION OF EUROPE</a:t>
            </a:r>
          </a:p>
        </p:txBody>
      </p:sp>
      <p:sp>
        <p:nvSpPr>
          <p:cNvPr id="13316" name="Rectangle 4"/>
          <p:cNvSpPr>
            <a:spLocks noGrp="1" noChangeArrowheads="1"/>
          </p:cNvSpPr>
          <p:nvPr>
            <p:ph type="subTitle" idx="1"/>
          </p:nvPr>
        </p:nvSpPr>
        <p:spPr>
          <a:xfrm>
            <a:off x="914400" y="3839065"/>
            <a:ext cx="10058400" cy="382284"/>
          </a:xfrm>
          <a:extLst>
            <a:ext uri="{909E8E84-426E-40dd-AFC4-6F175D3DCCD1}">
              <a14:hiddenFill xmlns="" xmlns:a14="http://schemas.microsoft.com/office/drawing/2010/main">
                <a:solidFill>
                  <a:schemeClr val="accent1"/>
                </a:solidFill>
              </a14:hiddenFill>
            </a:ext>
          </a:extLst>
        </p:spPr>
        <p:txBody>
          <a:bodyPr anchor="ctr">
            <a:spAutoFit/>
          </a:bodyPr>
          <a:lstStyle>
            <a:lvl1pPr marL="0" indent="0">
              <a:defRPr sz="2200">
                <a:solidFill>
                  <a:schemeClr val="bg1"/>
                </a:solidFill>
              </a:defRPr>
            </a:lvl1pPr>
          </a:lstStyle>
          <a:p>
            <a:pPr lvl="0"/>
            <a:r>
              <a:rPr lang="en-US" noProof="0"/>
              <a:t>Click to edit Master subtitle style</a:t>
            </a:r>
            <a:endParaRPr lang="en-GB" noProof="0" dirty="0"/>
          </a:p>
        </p:txBody>
      </p:sp>
      <p:sp>
        <p:nvSpPr>
          <p:cNvPr id="13317" name="Text Box 5"/>
          <p:cNvSpPr txBox="1">
            <a:spLocks noChangeArrowheads="1"/>
          </p:cNvSpPr>
          <p:nvPr/>
        </p:nvSpPr>
        <p:spPr bwMode="auto">
          <a:xfrm>
            <a:off x="1401234" y="5194300"/>
            <a:ext cx="320601" cy="40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chemeClr val="tx2"/>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19" name="Text Box 7"/>
          <p:cNvSpPr txBox="1">
            <a:spLocks noChangeArrowheads="1"/>
          </p:cNvSpPr>
          <p:nvPr/>
        </p:nvSpPr>
        <p:spPr bwMode="auto">
          <a:xfrm>
            <a:off x="1524000" y="1905000"/>
            <a:ext cx="8636000" cy="40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chemeClr val="tx2"/>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chemeClr val="bg1"/>
                </a:solidFill>
                <a:latin typeface="Calibri Normaal" charset="0"/>
              </a:defRPr>
            </a:lvl1pPr>
          </a:lstStyle>
          <a:p>
            <a:fld id="{792ACAE6-5620-44FE-8264-418033AB3390}" type="datetime1">
              <a:rPr lang="en-US" smtClean="0"/>
              <a:t>4/10/2025</a:t>
            </a:fld>
            <a:endParaRPr lang="en-US"/>
          </a:p>
        </p:txBody>
      </p:sp>
      <p:pic>
        <p:nvPicPr>
          <p:cNvPr id="10" name="Afbeelding 9"/>
          <p:cNvPicPr>
            <a:picLocks noChangeAspect="1"/>
          </p:cNvPicPr>
          <p:nvPr/>
        </p:nvPicPr>
        <p:blipFill>
          <a:blip r:embed="rId3"/>
          <a:stretch>
            <a:fillRect/>
          </a:stretch>
        </p:blipFill>
        <p:spPr>
          <a:xfrm>
            <a:off x="0" y="6608790"/>
            <a:ext cx="12192000" cy="258835"/>
          </a:xfrm>
          <a:prstGeom prst="rect">
            <a:avLst/>
          </a:prstGeom>
        </p:spPr>
      </p:pic>
      <p:sp>
        <p:nvSpPr>
          <p:cNvPr id="12" name="Tijdelijke aanduiding voor voettekst 10"/>
          <p:cNvSpPr txBox="1">
            <a:spLocks/>
          </p:cNvSpPr>
          <p:nvPr/>
        </p:nvSpPr>
        <p:spPr>
          <a:xfrm>
            <a:off x="914400" y="6608790"/>
            <a:ext cx="4014187" cy="249211"/>
          </a:xfrm>
          <a:prstGeom prst="rect">
            <a:avLst/>
          </a:prstGeom>
        </p:spPr>
        <p:txBody>
          <a:bodyPr vert="horz" lIns="0" tIns="18000" rIns="91440" bIns="45720" rtlCol="0" anchor="ctr"/>
          <a:lstStyle>
            <a:defPPr>
              <a:defRPr lang="en-US"/>
            </a:defPPr>
            <a:lvl1pPr algn="l" rtl="0" eaLnBrk="0" fontAlgn="base" hangingPunct="0">
              <a:spcBef>
                <a:spcPct val="0"/>
              </a:spcBef>
              <a:spcAft>
                <a:spcPct val="0"/>
              </a:spcAft>
              <a:defRPr lang="en-US" sz="1100" b="1" kern="1200" smtClean="0">
                <a:solidFill>
                  <a:schemeClr val="bg1"/>
                </a:solidFill>
                <a:effectLst/>
                <a:latin typeface="Source Sans Pro" charset="0"/>
                <a:ea typeface="Source Sans Pro" charset="0"/>
                <a:cs typeface="Source Sans Pro" charset="0"/>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a:lstStyle>
          <a:p>
            <a:r>
              <a:rPr lang="en-US" sz="1100" b="1" i="0" dirty="0">
                <a:latin typeface="Calibri" charset="0"/>
                <a:ea typeface="Calibri" charset="0"/>
                <a:cs typeface="Calibri" charset="0"/>
              </a:rPr>
              <a:t>ACTUARIAL ASSOCIATION OF EUROPE</a:t>
            </a:r>
          </a:p>
        </p:txBody>
      </p:sp>
      <p:pic>
        <p:nvPicPr>
          <p:cNvPr id="6" name="Afbeelding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13494" y="93224"/>
            <a:ext cx="3119506" cy="910077"/>
          </a:xfrm>
          <a:prstGeom prst="rect">
            <a:avLst/>
          </a:prstGeom>
        </p:spPr>
      </p:pic>
    </p:spTree>
    <p:extLst>
      <p:ext uri="{BB962C8B-B14F-4D97-AF65-F5344CB8AC3E}">
        <p14:creationId xmlns:p14="http://schemas.microsoft.com/office/powerpoint/2010/main" val="228703098"/>
      </p:ext>
    </p:extLst>
  </p:cSld>
  <p:clrMapOvr>
    <a:masterClrMapping/>
  </p:clrMapOvr>
  <p:transition spd="med">
    <p:pull dir="d"/>
  </p:transition>
  <p:hf sldNum="0" hdr="0" ftr="0" dt="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Kop, tekst en foto rechts">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en-US"/>
              <a:t>Click to edit Master title style</a:t>
            </a:r>
            <a:endParaRPr lang="nl-NL" dirty="0"/>
          </a:p>
        </p:txBody>
      </p:sp>
      <p:sp>
        <p:nvSpPr>
          <p:cNvPr id="3" name="Tijdelijke aanduiding voor dianummer 2"/>
          <p:cNvSpPr>
            <a:spLocks noGrp="1"/>
          </p:cNvSpPr>
          <p:nvPr>
            <p:ph type="sldNum" sz="quarter" idx="10"/>
          </p:nvPr>
        </p:nvSpPr>
        <p:spPr/>
        <p:txBody>
          <a:bodyPr/>
          <a:lstStyle/>
          <a:p>
            <a:fld id="{D7222577-F918-4351-90A6-69028D5D5164}" type="slidenum">
              <a:rPr lang="en-US" smtClean="0"/>
              <a:pPr/>
              <a:t>‹#›</a:t>
            </a:fld>
            <a:endParaRPr lang="en-US" dirty="0"/>
          </a:p>
        </p:txBody>
      </p:sp>
      <p:sp>
        <p:nvSpPr>
          <p:cNvPr id="4" name="Tijdelijke aanduiding voor voettekst 3"/>
          <p:cNvSpPr>
            <a:spLocks noGrp="1"/>
          </p:cNvSpPr>
          <p:nvPr>
            <p:ph type="ftr" sz="quarter" idx="11"/>
          </p:nvPr>
        </p:nvSpPr>
        <p:spPr/>
        <p:txBody>
          <a:bodyPr/>
          <a:lstStyle/>
          <a:p>
            <a:r>
              <a:rPr lang="en-GB" dirty="0"/>
              <a:t>ACTUARIAL ASSOCIATION OF EUROPE</a:t>
            </a:r>
          </a:p>
        </p:txBody>
      </p:sp>
      <p:sp>
        <p:nvSpPr>
          <p:cNvPr id="6" name="Tijdelijke aanduiding voor inhoud 5"/>
          <p:cNvSpPr>
            <a:spLocks noGrp="1"/>
          </p:cNvSpPr>
          <p:nvPr>
            <p:ph sz="quarter" idx="12"/>
          </p:nvPr>
        </p:nvSpPr>
        <p:spPr>
          <a:xfrm>
            <a:off x="407624" y="1375199"/>
            <a:ext cx="8126777" cy="5040000"/>
          </a:xfrm>
        </p:spPr>
        <p:txBody>
          <a:bodyPr/>
          <a:lstStyle>
            <a:lvl1pPr marL="0" indent="0">
              <a:lnSpc>
                <a:spcPct val="120000"/>
              </a:lnSpc>
              <a:spcBef>
                <a:spcPts val="600"/>
              </a:spcBef>
              <a:defRPr sz="2000"/>
            </a:lvl1pPr>
            <a:lvl2pPr>
              <a:lnSpc>
                <a:spcPct val="120000"/>
              </a:lnSpc>
              <a:spcBef>
                <a:spcPts val="600"/>
              </a:spcBef>
              <a:defRPr sz="2000"/>
            </a:lvl2pPr>
            <a:lvl3pPr>
              <a:lnSpc>
                <a:spcPct val="120000"/>
              </a:lnSpc>
              <a:spcBef>
                <a:spcPts val="600"/>
              </a:spcBef>
              <a:defRPr sz="2000"/>
            </a:lvl3pPr>
            <a:lvl4pPr>
              <a:lnSpc>
                <a:spcPct val="120000"/>
              </a:lnSpc>
              <a:spcBef>
                <a:spcPts val="600"/>
              </a:spcBef>
              <a:defRPr sz="2000"/>
            </a:lvl4pPr>
            <a:lvl5pPr>
              <a:lnSpc>
                <a:spcPct val="120000"/>
              </a:lnSpc>
              <a:spcBef>
                <a:spcPts val="60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8" name="Tijdelijke aanduiding voor inhoud 5"/>
          <p:cNvSpPr>
            <a:spLocks noGrp="1" noChangeAspect="1"/>
          </p:cNvSpPr>
          <p:nvPr>
            <p:ph sz="quarter" idx="13"/>
          </p:nvPr>
        </p:nvSpPr>
        <p:spPr>
          <a:xfrm>
            <a:off x="8948691" y="1381559"/>
            <a:ext cx="2949526" cy="2513640"/>
          </a:xfrm>
        </p:spPr>
        <p:txBody>
          <a:bodyPr/>
          <a:lstStyle>
            <a:lvl1pPr marL="190800">
              <a:lnSpc>
                <a:spcPts val="2600"/>
              </a:lnSpc>
              <a:spcBef>
                <a:spcPts val="0"/>
              </a:spcBef>
              <a:defRPr sz="2000"/>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en-US"/>
              <a:t>Click to edit Master text styles</a:t>
            </a:r>
          </a:p>
        </p:txBody>
      </p:sp>
      <p:sp>
        <p:nvSpPr>
          <p:cNvPr id="9" name="Tijdelijke aanduiding voor inhoud 5"/>
          <p:cNvSpPr>
            <a:spLocks noGrp="1"/>
          </p:cNvSpPr>
          <p:nvPr>
            <p:ph sz="quarter" idx="14" hasCustomPrompt="1"/>
          </p:nvPr>
        </p:nvSpPr>
        <p:spPr>
          <a:xfrm>
            <a:off x="8948690" y="3914620"/>
            <a:ext cx="2949527" cy="740122"/>
          </a:xfrm>
        </p:spPr>
        <p:txBody>
          <a:bodyPr rIns="0"/>
          <a:lstStyle>
            <a:lvl1pPr marL="190800" algn="r">
              <a:lnSpc>
                <a:spcPts val="2600"/>
              </a:lnSpc>
              <a:spcBef>
                <a:spcPts val="0"/>
              </a:spcBef>
              <a:defRPr sz="1600" b="0" baseline="0">
                <a:solidFill>
                  <a:schemeClr val="accent3"/>
                </a:solidFill>
              </a:defRPr>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dirty="0"/>
              <a:t>Plaats Naam</a:t>
            </a:r>
          </a:p>
        </p:txBody>
      </p:sp>
    </p:spTree>
    <p:extLst>
      <p:ext uri="{BB962C8B-B14F-4D97-AF65-F5344CB8AC3E}">
        <p14:creationId xmlns:p14="http://schemas.microsoft.com/office/powerpoint/2010/main" val="3135204244"/>
      </p:ext>
    </p:extLst>
  </p:cSld>
  <p:clrMapOvr>
    <a:masterClrMapping/>
  </p:clrMapOvr>
  <p:transition spd="med">
    <p:pull dir="d"/>
  </p:transition>
  <p:hf sldNum="0" hdr="0" ftr="0" dt="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_Kop en grote foto">
    <p:spTree>
      <p:nvGrpSpPr>
        <p:cNvPr id="1" name=""/>
        <p:cNvGrpSpPr/>
        <p:nvPr/>
      </p:nvGrpSpPr>
      <p:grpSpPr>
        <a:xfrm>
          <a:off x="0" y="0"/>
          <a:ext cx="0" cy="0"/>
          <a:chOff x="0" y="0"/>
          <a:chExt cx="0" cy="0"/>
        </a:xfrm>
      </p:grpSpPr>
      <p:sp>
        <p:nvSpPr>
          <p:cNvPr id="2" name="Titel 1"/>
          <p:cNvSpPr>
            <a:spLocks noGrp="1"/>
          </p:cNvSpPr>
          <p:nvPr>
            <p:ph type="title"/>
          </p:nvPr>
        </p:nvSpPr>
        <p:spPr>
          <a:xfrm>
            <a:off x="870381" y="183114"/>
            <a:ext cx="10439400" cy="343738"/>
          </a:xfrm>
        </p:spPr>
        <p:txBody>
          <a:bodyPr>
            <a:normAutofit/>
          </a:bodyPr>
          <a:lstStyle>
            <a:lvl1pPr>
              <a:defRPr sz="2400"/>
            </a:lvl1pPr>
          </a:lstStyle>
          <a:p>
            <a:r>
              <a:rPr lang="en-US"/>
              <a:t>Click to edit Master title style</a:t>
            </a:r>
            <a:endParaRPr lang="nl-NL" dirty="0"/>
          </a:p>
        </p:txBody>
      </p:sp>
      <p:sp>
        <p:nvSpPr>
          <p:cNvPr id="3" name="Tijdelijke aanduiding voor dianummer 2"/>
          <p:cNvSpPr>
            <a:spLocks noGrp="1"/>
          </p:cNvSpPr>
          <p:nvPr>
            <p:ph type="sldNum" sz="quarter" idx="10"/>
          </p:nvPr>
        </p:nvSpPr>
        <p:spPr/>
        <p:txBody>
          <a:bodyPr/>
          <a:lstStyle/>
          <a:p>
            <a:fld id="{D7222577-F918-4351-90A6-69028D5D5164}" type="slidenum">
              <a:rPr lang="en-US" smtClean="0"/>
              <a:pPr/>
              <a:t>‹#›</a:t>
            </a:fld>
            <a:endParaRPr lang="en-US" dirty="0"/>
          </a:p>
        </p:txBody>
      </p:sp>
      <p:sp>
        <p:nvSpPr>
          <p:cNvPr id="4" name="Tijdelijke aanduiding voor voettekst 3"/>
          <p:cNvSpPr>
            <a:spLocks noGrp="1"/>
          </p:cNvSpPr>
          <p:nvPr>
            <p:ph type="ftr" sz="quarter" idx="11"/>
          </p:nvPr>
        </p:nvSpPr>
        <p:spPr/>
        <p:txBody>
          <a:bodyPr/>
          <a:lstStyle/>
          <a:p>
            <a:r>
              <a:rPr lang="en-GB" dirty="0"/>
              <a:t>ACTUARIAL ASSOCIATION OF EUROPE</a:t>
            </a:r>
          </a:p>
        </p:txBody>
      </p:sp>
      <p:sp>
        <p:nvSpPr>
          <p:cNvPr id="11" name="Rectangle 4"/>
          <p:cNvSpPr>
            <a:spLocks noGrp="1" noChangeArrowheads="1"/>
          </p:cNvSpPr>
          <p:nvPr>
            <p:ph type="subTitle" idx="1"/>
          </p:nvPr>
        </p:nvSpPr>
        <p:spPr>
          <a:xfrm>
            <a:off x="870381" y="527809"/>
            <a:ext cx="10437819" cy="310213"/>
          </a:xfrm>
          <a:extLst>
            <a:ext uri="{909E8E84-426E-40dd-AFC4-6F175D3DCCD1}">
              <a14:hiddenFill xmlns="" xmlns:a14="http://schemas.microsoft.com/office/drawing/2010/main">
                <a:solidFill>
                  <a:schemeClr val="accent1"/>
                </a:solidFill>
              </a14:hiddenFill>
            </a:ext>
          </a:extLst>
        </p:spPr>
        <p:txBody>
          <a:bodyPr wrap="square" anchor="ctr">
            <a:spAutoFit/>
          </a:bodyPr>
          <a:lstStyle>
            <a:lvl1pPr marL="0" indent="0">
              <a:defRPr sz="1800"/>
            </a:lvl1pPr>
          </a:lstStyle>
          <a:p>
            <a:pPr lvl="0"/>
            <a:r>
              <a:rPr lang="en-US" noProof="0"/>
              <a:t>Click to edit Master subtitle style</a:t>
            </a:r>
            <a:endParaRPr lang="en-GB" noProof="0" dirty="0"/>
          </a:p>
        </p:txBody>
      </p:sp>
      <p:sp>
        <p:nvSpPr>
          <p:cNvPr id="7" name="Tijdelijke aanduiding voor afbeelding 6"/>
          <p:cNvSpPr>
            <a:spLocks noGrp="1"/>
          </p:cNvSpPr>
          <p:nvPr>
            <p:ph type="pic" sz="quarter" idx="14"/>
          </p:nvPr>
        </p:nvSpPr>
        <p:spPr>
          <a:xfrm>
            <a:off x="870381" y="1084263"/>
            <a:ext cx="10437819" cy="5268912"/>
          </a:xfrm>
        </p:spPr>
        <p:txBody>
          <a:bodyPr/>
          <a:lstStyle/>
          <a:p>
            <a:r>
              <a:rPr lang="en-US"/>
              <a:t>Click icon to add picture</a:t>
            </a:r>
            <a:endParaRPr lang="nl-NL" dirty="0"/>
          </a:p>
        </p:txBody>
      </p:sp>
    </p:spTree>
    <p:extLst>
      <p:ext uri="{BB962C8B-B14F-4D97-AF65-F5344CB8AC3E}">
        <p14:creationId xmlns:p14="http://schemas.microsoft.com/office/powerpoint/2010/main" val="2791326843"/>
      </p:ext>
    </p:extLst>
  </p:cSld>
  <p:clrMapOvr>
    <a:masterClrMapping/>
  </p:clrMapOvr>
  <p:transition spd="med">
    <p:pull dir="d"/>
  </p:transition>
  <p:hf sldNum="0" hdr="0" ftr="0" dt="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Closing_Titeldia 2">
    <p:spTree>
      <p:nvGrpSpPr>
        <p:cNvPr id="1" name=""/>
        <p:cNvGrpSpPr/>
        <p:nvPr/>
      </p:nvGrpSpPr>
      <p:grpSpPr>
        <a:xfrm>
          <a:off x="0" y="0"/>
          <a:ext cx="0" cy="0"/>
          <a:chOff x="0" y="0"/>
          <a:chExt cx="0" cy="0"/>
        </a:xfrm>
      </p:grpSpPr>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2069"/>
            <a:ext cx="12192000" cy="5486721"/>
          </a:xfrm>
          <a:prstGeom prst="rect">
            <a:avLst/>
          </a:prstGeom>
        </p:spPr>
      </p:pic>
      <p:sp>
        <p:nvSpPr>
          <p:cNvPr id="13315" name="Rectangle 3"/>
          <p:cNvSpPr>
            <a:spLocks noGrp="1" noChangeArrowheads="1"/>
          </p:cNvSpPr>
          <p:nvPr>
            <p:ph type="ctrTitle" sz="quarter" hasCustomPrompt="1"/>
          </p:nvPr>
        </p:nvSpPr>
        <p:spPr>
          <a:xfrm>
            <a:off x="914400" y="2819400"/>
            <a:ext cx="10058400" cy="609600"/>
          </a:xfrm>
          <a:prstGeom prst="rect">
            <a:avLst/>
          </a:prstGeom>
          <a:extLst>
            <a:ext uri="{909E8E84-426E-40dd-AFC4-6F175D3DCCD1}">
              <a14:hiddenFill xmlns:a14="http://schemas.microsoft.com/office/drawing/2010/main" xmlns="">
                <a:solidFill>
                  <a:srgbClr val="66400C"/>
                </a:solidFill>
              </a14:hiddenFill>
            </a:ext>
          </a:extLst>
        </p:spPr>
        <p:txBody>
          <a:bodyPr anchor="ctr"/>
          <a:lstStyle>
            <a:lvl1pPr>
              <a:defRPr>
                <a:solidFill>
                  <a:schemeClr val="bg1"/>
                </a:solidFill>
              </a:defRPr>
            </a:lvl1pPr>
          </a:lstStyle>
          <a:p>
            <a:r>
              <a:rPr lang="en-US" dirty="0"/>
              <a:t>ACTUARIAL ASSOCIATION OF EUROPE</a:t>
            </a:r>
          </a:p>
        </p:txBody>
      </p:sp>
      <p:sp>
        <p:nvSpPr>
          <p:cNvPr id="13316" name="Rectangle 4"/>
          <p:cNvSpPr>
            <a:spLocks noGrp="1" noChangeArrowheads="1"/>
          </p:cNvSpPr>
          <p:nvPr>
            <p:ph type="subTitle" idx="1" hasCustomPrompt="1"/>
          </p:nvPr>
        </p:nvSpPr>
        <p:spPr>
          <a:xfrm>
            <a:off x="2778710" y="3839065"/>
            <a:ext cx="8194089" cy="1573379"/>
          </a:xfrm>
          <a:extLst>
            <a:ext uri="{909E8E84-426E-40dd-AFC4-6F175D3DCCD1}">
              <a14:hiddenFill xmlns:a14="http://schemas.microsoft.com/office/drawing/2010/main" xmlns="">
                <a:solidFill>
                  <a:schemeClr val="accent1"/>
                </a:solidFill>
              </a14:hiddenFill>
            </a:ext>
          </a:extLst>
        </p:spPr>
        <p:txBody>
          <a:bodyPr wrap="square">
            <a:spAutoFit/>
          </a:bodyPr>
          <a:lstStyle>
            <a:lvl1pPr marL="0" indent="0">
              <a:lnSpc>
                <a:spcPct val="100000"/>
              </a:lnSpc>
              <a:defRPr sz="2200">
                <a:solidFill>
                  <a:schemeClr val="bg1"/>
                </a:solidFill>
              </a:defRPr>
            </a:lvl1pPr>
          </a:lstStyle>
          <a:p>
            <a:pPr marL="12700">
              <a:spcBef>
                <a:spcPts val="665"/>
              </a:spcBef>
            </a:pPr>
            <a:r>
              <a:rPr lang="en-GB" sz="2200" spc="-5" dirty="0">
                <a:solidFill>
                  <a:schemeClr val="bg1"/>
                </a:solidFill>
                <a:latin typeface="Calibri Normaal"/>
                <a:cs typeface="Arial"/>
              </a:rPr>
              <a:t>Actuarial</a:t>
            </a:r>
            <a:r>
              <a:rPr lang="en-GB" sz="2200" spc="-55" dirty="0">
                <a:solidFill>
                  <a:schemeClr val="bg1"/>
                </a:solidFill>
                <a:latin typeface="Calibri Normaal"/>
                <a:cs typeface="Arial"/>
              </a:rPr>
              <a:t> </a:t>
            </a:r>
            <a:r>
              <a:rPr lang="en-GB" sz="2200" spc="-5" dirty="0">
                <a:solidFill>
                  <a:schemeClr val="bg1"/>
                </a:solidFill>
                <a:latin typeface="Calibri Normaal"/>
                <a:cs typeface="Arial"/>
              </a:rPr>
              <a:t>House</a:t>
            </a:r>
            <a:endParaRPr lang="en-GB" sz="2200" dirty="0">
              <a:solidFill>
                <a:schemeClr val="bg1"/>
              </a:solidFill>
              <a:latin typeface="Calibri Normaal"/>
              <a:cs typeface="Arial"/>
            </a:endParaRPr>
          </a:p>
          <a:p>
            <a:pPr marL="12700" marR="1517015">
              <a:lnSpc>
                <a:spcPct val="121200"/>
              </a:lnSpc>
              <a:spcBef>
                <a:spcPts val="5"/>
              </a:spcBef>
            </a:pPr>
            <a:r>
              <a:rPr lang="en-GB" sz="2200" spc="-5" dirty="0">
                <a:solidFill>
                  <a:schemeClr val="bg1"/>
                </a:solidFill>
                <a:latin typeface="Calibri Normaal"/>
                <a:cs typeface="Arial"/>
              </a:rPr>
              <a:t>1 Place du</a:t>
            </a:r>
            <a:r>
              <a:rPr lang="en-GB" sz="2200" spc="-60" dirty="0">
                <a:solidFill>
                  <a:schemeClr val="bg1"/>
                </a:solidFill>
                <a:latin typeface="Calibri Normaal"/>
                <a:cs typeface="Arial"/>
              </a:rPr>
              <a:t> </a:t>
            </a:r>
            <a:r>
              <a:rPr lang="en-GB" sz="2200" spc="-5" dirty="0">
                <a:solidFill>
                  <a:schemeClr val="bg1"/>
                </a:solidFill>
                <a:latin typeface="Calibri Normaal"/>
                <a:cs typeface="Arial"/>
              </a:rPr>
              <a:t>Samedi  1000 Brussels  Belgium </a:t>
            </a:r>
            <a:r>
              <a:rPr lang="en-GB" sz="2200" spc="-5" dirty="0">
                <a:solidFill>
                  <a:schemeClr val="bg1"/>
                </a:solidFill>
                <a:latin typeface="Calibri Normaal"/>
                <a:cs typeface="Arial"/>
                <a:hlinkClick r:id="rId3"/>
              </a:rPr>
              <a:t> </a:t>
            </a:r>
            <a:r>
              <a:rPr lang="en-GB" sz="2200" spc="-5" dirty="0">
                <a:solidFill>
                  <a:schemeClr val="bg1"/>
                </a:solidFill>
                <a:latin typeface="Calibri Normaal"/>
                <a:cs typeface="Arial"/>
              </a:rPr>
              <a:t>www.actuary.eu </a:t>
            </a:r>
            <a:endParaRPr lang="en-GB" sz="2200" dirty="0">
              <a:solidFill>
                <a:schemeClr val="bg1"/>
              </a:solidFill>
              <a:latin typeface="Calibri Normaal"/>
              <a:cs typeface="Arial"/>
            </a:endParaRPr>
          </a:p>
          <a:p>
            <a:pPr marL="12700">
              <a:spcBef>
                <a:spcPts val="550"/>
              </a:spcBef>
            </a:pPr>
            <a:r>
              <a:rPr lang="en-GB" sz="2200" spc="-5" dirty="0">
                <a:solidFill>
                  <a:schemeClr val="bg1"/>
                </a:solidFill>
                <a:latin typeface="Calibri Normaal"/>
                <a:cs typeface="Arial"/>
              </a:rPr>
              <a:t>Follow us on twitter:</a:t>
            </a:r>
            <a:r>
              <a:rPr lang="en-GB" sz="2200" spc="-15" dirty="0">
                <a:solidFill>
                  <a:schemeClr val="bg1"/>
                </a:solidFill>
                <a:latin typeface="Calibri Normaal"/>
                <a:cs typeface="Arial"/>
              </a:rPr>
              <a:t> </a:t>
            </a:r>
            <a:r>
              <a:rPr lang="en-GB" sz="2200" spc="-5" dirty="0">
                <a:solidFill>
                  <a:schemeClr val="bg1"/>
                </a:solidFill>
                <a:latin typeface="Calibri Normaal"/>
                <a:cs typeface="Arial"/>
              </a:rPr>
              <a:t>@InfoAAE</a:t>
            </a:r>
            <a:endParaRPr lang="en-GB" sz="2200" dirty="0">
              <a:solidFill>
                <a:schemeClr val="bg1"/>
              </a:solidFill>
              <a:latin typeface="Calibri Normaal"/>
              <a:cs typeface="Arial"/>
            </a:endParaRPr>
          </a:p>
        </p:txBody>
      </p:sp>
      <p:sp>
        <p:nvSpPr>
          <p:cNvPr id="13317" name="Text Box 5"/>
          <p:cNvSpPr txBox="1">
            <a:spLocks noChangeArrowheads="1"/>
          </p:cNvSpPr>
          <p:nvPr/>
        </p:nvSpPr>
        <p:spPr bwMode="auto">
          <a:xfrm>
            <a:off x="1401234" y="5194300"/>
            <a:ext cx="320601" cy="4007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8" rIns="92075" bIns="46038">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19" name="Text Box 7"/>
          <p:cNvSpPr txBox="1">
            <a:spLocks noChangeArrowheads="1"/>
          </p:cNvSpPr>
          <p:nvPr/>
        </p:nvSpPr>
        <p:spPr bwMode="auto">
          <a:xfrm>
            <a:off x="1524000" y="1905000"/>
            <a:ext cx="8636000" cy="4007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chemeClr val="bg1"/>
                </a:solidFill>
                <a:latin typeface="Calibri Normaal" charset="0"/>
              </a:defRPr>
            </a:lvl1pPr>
          </a:lstStyle>
          <a:p>
            <a:fld id="{792ACAE6-5620-44FE-8264-418033AB3390}" type="datetime1">
              <a:rPr lang="en-US" smtClean="0"/>
              <a:t>4/10/2025</a:t>
            </a:fld>
            <a:endParaRPr lang="en-US"/>
          </a:p>
        </p:txBody>
      </p:sp>
      <p:pic>
        <p:nvPicPr>
          <p:cNvPr id="10" name="Afbeelding 9"/>
          <p:cNvPicPr>
            <a:picLocks noChangeAspect="1"/>
          </p:cNvPicPr>
          <p:nvPr/>
        </p:nvPicPr>
        <p:blipFill>
          <a:blip r:embed="rId4"/>
          <a:stretch>
            <a:fillRect/>
          </a:stretch>
        </p:blipFill>
        <p:spPr>
          <a:xfrm>
            <a:off x="0" y="6608790"/>
            <a:ext cx="12192000" cy="258835"/>
          </a:xfrm>
          <a:prstGeom prst="rect">
            <a:avLst/>
          </a:prstGeom>
        </p:spPr>
      </p:pic>
      <p:sp>
        <p:nvSpPr>
          <p:cNvPr id="12" name="Tijdelijke aanduiding voor voettekst 10"/>
          <p:cNvSpPr txBox="1">
            <a:spLocks/>
          </p:cNvSpPr>
          <p:nvPr/>
        </p:nvSpPr>
        <p:spPr>
          <a:xfrm>
            <a:off x="914400" y="6608790"/>
            <a:ext cx="4014187" cy="249211"/>
          </a:xfrm>
          <a:prstGeom prst="rect">
            <a:avLst/>
          </a:prstGeom>
        </p:spPr>
        <p:txBody>
          <a:bodyPr vert="horz" lIns="0" tIns="18000" rIns="91440" bIns="45720" rtlCol="0" anchor="ctr"/>
          <a:lstStyle>
            <a:defPPr>
              <a:defRPr lang="en-US"/>
            </a:defPPr>
            <a:lvl1pPr algn="l" rtl="0" eaLnBrk="0" fontAlgn="base" hangingPunct="0">
              <a:spcBef>
                <a:spcPct val="0"/>
              </a:spcBef>
              <a:spcAft>
                <a:spcPct val="0"/>
              </a:spcAft>
              <a:defRPr lang="en-US" sz="1100" b="1" kern="1200" smtClean="0">
                <a:solidFill>
                  <a:schemeClr val="bg1"/>
                </a:solidFill>
                <a:effectLst/>
                <a:latin typeface="Source Sans Pro" charset="0"/>
                <a:ea typeface="Source Sans Pro" charset="0"/>
                <a:cs typeface="Source Sans Pro" charset="0"/>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a:lstStyle>
          <a:p>
            <a:r>
              <a:rPr lang="en-US" sz="1100" b="1" i="0" dirty="0">
                <a:latin typeface="Calibri" charset="0"/>
                <a:ea typeface="Calibri" charset="0"/>
                <a:cs typeface="Calibri" charset="0"/>
              </a:rPr>
              <a:t>ACTUARIAL ASSOCIATION OF EUROPE</a:t>
            </a:r>
          </a:p>
        </p:txBody>
      </p:sp>
      <p:pic>
        <p:nvPicPr>
          <p:cNvPr id="6" name="Afbeelding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813494" y="93224"/>
            <a:ext cx="3119506" cy="910077"/>
          </a:xfrm>
          <a:prstGeom prst="rect">
            <a:avLst/>
          </a:prstGeom>
        </p:spPr>
      </p:pic>
    </p:spTree>
    <p:extLst>
      <p:ext uri="{BB962C8B-B14F-4D97-AF65-F5344CB8AC3E}">
        <p14:creationId xmlns:p14="http://schemas.microsoft.com/office/powerpoint/2010/main" val="4079865262"/>
      </p:ext>
    </p:extLst>
  </p:cSld>
  <p:clrMapOvr>
    <a:masterClrMapping/>
  </p:clrMapOvr>
  <p:transition spd="med">
    <p:pull dir="d"/>
  </p:transition>
  <p:hf sldNum="0" hdr="0" ftr="0" dt="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0_Sub_Titeldia 2">
    <p:spTree>
      <p:nvGrpSpPr>
        <p:cNvPr id="1" name=""/>
        <p:cNvGrpSpPr/>
        <p:nvPr/>
      </p:nvGrpSpPr>
      <p:grpSpPr>
        <a:xfrm>
          <a:off x="0" y="0"/>
          <a:ext cx="0" cy="0"/>
          <a:chOff x="0" y="0"/>
          <a:chExt cx="0" cy="0"/>
        </a:xfrm>
      </p:grpSpPr>
      <p:sp>
        <p:nvSpPr>
          <p:cNvPr id="13315" name="Rectangle 3"/>
          <p:cNvSpPr>
            <a:spLocks noGrp="1" noChangeArrowheads="1"/>
          </p:cNvSpPr>
          <p:nvPr>
            <p:ph type="ctrTitle" sz="quarter" hasCustomPrompt="1"/>
          </p:nvPr>
        </p:nvSpPr>
        <p:spPr>
          <a:xfrm>
            <a:off x="914400" y="3005838"/>
            <a:ext cx="10058400" cy="609600"/>
          </a:xfrm>
          <a:prstGeom prst="rect">
            <a:avLst/>
          </a:prstGeom>
          <a:extLst>
            <a:ext uri="{909E8E84-426E-40dd-AFC4-6F175D3DCCD1}">
              <a14:hiddenFill xmlns="" xmlns:a14="http://schemas.microsoft.com/office/drawing/2010/main">
                <a:solidFill>
                  <a:srgbClr val="66400C"/>
                </a:solidFill>
              </a14:hiddenFill>
            </a:ext>
          </a:extLst>
        </p:spPr>
        <p:txBody>
          <a:bodyPr anchor="ctr"/>
          <a:lstStyle>
            <a:lvl1pPr>
              <a:defRPr>
                <a:solidFill>
                  <a:schemeClr val="accent1"/>
                </a:solidFill>
              </a:defRPr>
            </a:lvl1pPr>
          </a:lstStyle>
          <a:p>
            <a:r>
              <a:rPr lang="en-US" dirty="0"/>
              <a:t>ACTUARIAL ASSOCIATION OF EUROPE</a:t>
            </a:r>
          </a:p>
        </p:txBody>
      </p:sp>
      <p:sp>
        <p:nvSpPr>
          <p:cNvPr id="13316" name="Rectangle 4"/>
          <p:cNvSpPr>
            <a:spLocks noGrp="1" noChangeArrowheads="1"/>
          </p:cNvSpPr>
          <p:nvPr>
            <p:ph type="subTitle" idx="1"/>
          </p:nvPr>
        </p:nvSpPr>
        <p:spPr>
          <a:xfrm>
            <a:off x="914400" y="4072638"/>
            <a:ext cx="10058400" cy="382284"/>
          </a:xfrm>
          <a:extLst>
            <a:ext uri="{909E8E84-426E-40dd-AFC4-6F175D3DCCD1}">
              <a14:hiddenFill xmlns="" xmlns:a14="http://schemas.microsoft.com/office/drawing/2010/main">
                <a:solidFill>
                  <a:schemeClr val="accent1"/>
                </a:solidFill>
              </a14:hiddenFill>
            </a:ext>
          </a:extLst>
        </p:spPr>
        <p:txBody>
          <a:bodyPr anchor="ctr">
            <a:spAutoFit/>
          </a:bodyPr>
          <a:lstStyle>
            <a:lvl1pPr marL="0" indent="0">
              <a:defRPr sz="2200"/>
            </a:lvl1pPr>
          </a:lstStyle>
          <a:p>
            <a:pPr lvl="0"/>
            <a:r>
              <a:rPr lang="en-US" noProof="0"/>
              <a:t>Click to edit Master subtitle style</a:t>
            </a:r>
            <a:endParaRPr lang="en-GB" noProof="0" dirty="0"/>
          </a:p>
        </p:txBody>
      </p:sp>
      <p:sp>
        <p:nvSpPr>
          <p:cNvPr id="13317" name="Text Box 5"/>
          <p:cNvSpPr txBox="1">
            <a:spLocks noChangeArrowheads="1"/>
          </p:cNvSpPr>
          <p:nvPr/>
        </p:nvSpPr>
        <p:spPr bwMode="auto">
          <a:xfrm>
            <a:off x="1401234" y="5194300"/>
            <a:ext cx="320601" cy="40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chemeClr val="tx2"/>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92075" tIns="46038" rIns="92075" bIns="46038">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19" name="Text Box 7"/>
          <p:cNvSpPr txBox="1">
            <a:spLocks noChangeArrowheads="1"/>
          </p:cNvSpPr>
          <p:nvPr/>
        </p:nvSpPr>
        <p:spPr bwMode="auto">
          <a:xfrm>
            <a:off x="1524000" y="1905000"/>
            <a:ext cx="8636000" cy="40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chemeClr val="tx2"/>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dirty="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rgbClr val="003741"/>
                </a:solidFill>
                <a:latin typeface="Calibri Normaal" charset="0"/>
              </a:defRPr>
            </a:lvl1pPr>
          </a:lstStyle>
          <a:p>
            <a:fld id="{792ACAE6-5620-44FE-8264-418033AB3390}" type="datetime1">
              <a:rPr lang="en-US" smtClean="0"/>
              <a:t>4/10/2025</a:t>
            </a:fld>
            <a:endParaRPr lang="en-US"/>
          </a:p>
        </p:txBody>
      </p:sp>
      <p:pic>
        <p:nvPicPr>
          <p:cNvPr id="10" name="Afbeelding 9"/>
          <p:cNvPicPr>
            <a:picLocks noChangeAspect="1"/>
          </p:cNvPicPr>
          <p:nvPr/>
        </p:nvPicPr>
        <p:blipFill>
          <a:blip r:embed="rId2"/>
          <a:stretch>
            <a:fillRect/>
          </a:stretch>
        </p:blipFill>
        <p:spPr>
          <a:xfrm>
            <a:off x="0" y="6608790"/>
            <a:ext cx="12192000" cy="258835"/>
          </a:xfrm>
          <a:prstGeom prst="rect">
            <a:avLst/>
          </a:prstGeom>
        </p:spPr>
      </p:pic>
      <p:sp>
        <p:nvSpPr>
          <p:cNvPr id="12" name="Tijdelijke aanduiding voor voettekst 10"/>
          <p:cNvSpPr txBox="1">
            <a:spLocks/>
          </p:cNvSpPr>
          <p:nvPr/>
        </p:nvSpPr>
        <p:spPr>
          <a:xfrm>
            <a:off x="914400" y="6608790"/>
            <a:ext cx="4014187" cy="249211"/>
          </a:xfrm>
          <a:prstGeom prst="rect">
            <a:avLst/>
          </a:prstGeom>
        </p:spPr>
        <p:txBody>
          <a:bodyPr vert="horz" lIns="0" tIns="18000" rIns="91440" bIns="45720" rtlCol="0" anchor="ctr"/>
          <a:lstStyle>
            <a:defPPr>
              <a:defRPr lang="en-US"/>
            </a:defPPr>
            <a:lvl1pPr algn="l" rtl="0" eaLnBrk="0" fontAlgn="base" hangingPunct="0">
              <a:spcBef>
                <a:spcPct val="0"/>
              </a:spcBef>
              <a:spcAft>
                <a:spcPct val="0"/>
              </a:spcAft>
              <a:defRPr lang="en-US" sz="1100" b="1" kern="1200" smtClean="0">
                <a:solidFill>
                  <a:schemeClr val="bg1"/>
                </a:solidFill>
                <a:effectLst/>
                <a:latin typeface="Source Sans Pro" charset="0"/>
                <a:ea typeface="Source Sans Pro" charset="0"/>
                <a:cs typeface="Source Sans Pro" charset="0"/>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a:lstStyle>
          <a:p>
            <a:r>
              <a:rPr lang="en-US" sz="1100" b="1" i="0" dirty="0">
                <a:latin typeface="Calibri" charset="0"/>
                <a:ea typeface="Calibri" charset="0"/>
                <a:cs typeface="Calibri" charset="0"/>
              </a:rPr>
              <a:t>ACTUARIAL ASSOCIATION OF EUROPE</a:t>
            </a:r>
          </a:p>
        </p:txBody>
      </p:sp>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 y="1044000"/>
            <a:ext cx="12218147" cy="1906031"/>
          </a:xfrm>
          <a:prstGeom prst="rect">
            <a:avLst/>
          </a:prstGeom>
        </p:spPr>
      </p:pic>
      <p:pic>
        <p:nvPicPr>
          <p:cNvPr id="18" name="Afbeelding 1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91460" y="93224"/>
            <a:ext cx="3141540" cy="910077"/>
          </a:xfrm>
          <a:prstGeom prst="rect">
            <a:avLst/>
          </a:prstGeom>
        </p:spPr>
      </p:pic>
    </p:spTree>
    <p:extLst>
      <p:ext uri="{BB962C8B-B14F-4D97-AF65-F5344CB8AC3E}">
        <p14:creationId xmlns:p14="http://schemas.microsoft.com/office/powerpoint/2010/main" val="3873845962"/>
      </p:ext>
    </p:extLst>
  </p:cSld>
  <p:clrMapOvr>
    <a:masterClrMapping/>
  </p:clrMapOvr>
  <p:transition spd="med">
    <p:pull dir="d"/>
  </p:transition>
  <p:hf sldNum="0" hdr="0" ftr="0" dt="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Kop en Tekst">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en-US"/>
              <a:t>Click to edit Master title style</a:t>
            </a:r>
            <a:endParaRPr lang="nl-NL" dirty="0"/>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4" name="Tijdelijke aanduiding voor voettekst 3"/>
          <p:cNvSpPr>
            <a:spLocks noGrp="1"/>
          </p:cNvSpPr>
          <p:nvPr>
            <p:ph type="ftr" sz="quarter" idx="11"/>
          </p:nvPr>
        </p:nvSpPr>
        <p:spPr/>
        <p:txBody>
          <a:bodyPr/>
          <a:lstStyle/>
          <a:p>
            <a:r>
              <a:rPr lang="en-US" dirty="0"/>
              <a:t>ACTUARIAL ASSOCIATION OF EUROPE</a:t>
            </a:r>
          </a:p>
        </p:txBody>
      </p:sp>
      <p:sp>
        <p:nvSpPr>
          <p:cNvPr id="6" name="Tijdelijke aanduiding voor inhoud 5"/>
          <p:cNvSpPr>
            <a:spLocks noGrp="1"/>
          </p:cNvSpPr>
          <p:nvPr>
            <p:ph sz="quarter" idx="12"/>
          </p:nvPr>
        </p:nvSpPr>
        <p:spPr>
          <a:xfrm>
            <a:off x="407625" y="1376314"/>
            <a:ext cx="11490592" cy="5040000"/>
          </a:xfrm>
        </p:spPr>
        <p:txBody>
          <a:bodyPr>
            <a:noAutofit/>
          </a:bodyPr>
          <a:lstStyle>
            <a:lvl1pPr marL="0" indent="0" algn="l">
              <a:spcBef>
                <a:spcPts val="600"/>
              </a:spcBef>
              <a:defRPr/>
            </a:lvl1pPr>
            <a:lvl2pPr marL="252000" indent="-252000">
              <a:spcBef>
                <a:spcPts val="600"/>
              </a:spcBef>
              <a:defRPr/>
            </a:lvl2pPr>
            <a:lvl3pPr marL="504000" indent="-252000">
              <a:spcBef>
                <a:spcPts val="600"/>
              </a:spcBef>
              <a:defRPr/>
            </a:lvl3pPr>
            <a:lvl4pPr indent="-252000">
              <a:spcBef>
                <a:spcPts val="60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371624994"/>
      </p:ext>
    </p:extLst>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Kop en veel tekst 2">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en-US"/>
              <a:t>Click to edit Master title style</a:t>
            </a:r>
            <a:endParaRPr lang="nl-NL" dirty="0"/>
          </a:p>
        </p:txBody>
      </p:sp>
      <p:sp>
        <p:nvSpPr>
          <p:cNvPr id="3" name="Tijdelijke aanduiding voor dianummer 2"/>
          <p:cNvSpPr>
            <a:spLocks noGrp="1"/>
          </p:cNvSpPr>
          <p:nvPr>
            <p:ph type="sldNum" sz="quarter" idx="10"/>
          </p:nvPr>
        </p:nvSpPr>
        <p:spPr/>
        <p:txBody>
          <a:bodyPr/>
          <a:lstStyle/>
          <a:p>
            <a:fld id="{D7222577-F918-4351-90A6-69028D5D5164}" type="slidenum">
              <a:rPr lang="en-US" smtClean="0"/>
              <a:pPr/>
              <a:t>‹#›</a:t>
            </a:fld>
            <a:endParaRPr lang="en-US" dirty="0"/>
          </a:p>
        </p:txBody>
      </p:sp>
      <p:sp>
        <p:nvSpPr>
          <p:cNvPr id="4" name="Tijdelijke aanduiding voor voettekst 3"/>
          <p:cNvSpPr>
            <a:spLocks noGrp="1"/>
          </p:cNvSpPr>
          <p:nvPr>
            <p:ph type="ftr" sz="quarter" idx="11"/>
          </p:nvPr>
        </p:nvSpPr>
        <p:spPr/>
        <p:txBody>
          <a:bodyPr/>
          <a:lstStyle/>
          <a:p>
            <a:r>
              <a:rPr lang="en-GB" dirty="0"/>
              <a:t>ACTUARIAL ASSOCIATION OF EUROPE</a:t>
            </a:r>
          </a:p>
        </p:txBody>
      </p:sp>
      <p:sp>
        <p:nvSpPr>
          <p:cNvPr id="6" name="Tijdelijke aanduiding voor inhoud 5"/>
          <p:cNvSpPr>
            <a:spLocks noGrp="1"/>
          </p:cNvSpPr>
          <p:nvPr>
            <p:ph sz="quarter" idx="12"/>
          </p:nvPr>
        </p:nvSpPr>
        <p:spPr>
          <a:xfrm>
            <a:off x="407623" y="1376314"/>
            <a:ext cx="11490593" cy="5040000"/>
          </a:xfrm>
        </p:spPr>
        <p:txBody>
          <a:bodyPr>
            <a:noAutofit/>
          </a:bodyPr>
          <a:lstStyle>
            <a:lvl1pPr marL="0" indent="0" algn="l">
              <a:lnSpc>
                <a:spcPct val="120000"/>
              </a:lnSpc>
              <a:spcBef>
                <a:spcPts val="600"/>
              </a:spcBef>
              <a:defRPr sz="2000"/>
            </a:lvl1pPr>
            <a:lvl2pPr marL="252000" indent="-252000">
              <a:lnSpc>
                <a:spcPct val="120000"/>
              </a:lnSpc>
              <a:spcBef>
                <a:spcPts val="600"/>
              </a:spcBef>
              <a:defRPr sz="2000"/>
            </a:lvl2pPr>
            <a:lvl3pPr marL="504000" indent="-252000">
              <a:lnSpc>
                <a:spcPct val="120000"/>
              </a:lnSpc>
              <a:spcBef>
                <a:spcPts val="600"/>
              </a:spcBef>
              <a:defRPr sz="2000"/>
            </a:lvl3pPr>
            <a:lvl4pPr indent="-252000">
              <a:lnSpc>
                <a:spcPct val="120000"/>
              </a:lnSpc>
              <a:spcBef>
                <a:spcPts val="600"/>
              </a:spcBef>
              <a:defRPr sz="2000"/>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39223024"/>
      </p:ext>
    </p:extLst>
  </p:cSld>
  <p:clrMapOvr>
    <a:masterClrMapping/>
  </p:clrMapOvr>
  <p:transition spd="med">
    <p:pull dir="d"/>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Kop en veel tekst 2">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en-US"/>
              <a:t>Click to edit Master title style</a:t>
            </a:r>
            <a:endParaRPr lang="nl-NL" dirty="0"/>
          </a:p>
        </p:txBody>
      </p:sp>
      <p:sp>
        <p:nvSpPr>
          <p:cNvPr id="3" name="Tijdelijke aanduiding voor dianummer 2"/>
          <p:cNvSpPr>
            <a:spLocks noGrp="1"/>
          </p:cNvSpPr>
          <p:nvPr>
            <p:ph type="sldNum" sz="quarter" idx="10"/>
          </p:nvPr>
        </p:nvSpPr>
        <p:spPr/>
        <p:txBody>
          <a:bodyPr/>
          <a:lstStyle/>
          <a:p>
            <a:fld id="{D7222577-F918-4351-90A6-69028D5D5164}" type="slidenum">
              <a:rPr lang="en-US" smtClean="0"/>
              <a:pPr/>
              <a:t>‹#›</a:t>
            </a:fld>
            <a:endParaRPr lang="en-US" dirty="0"/>
          </a:p>
        </p:txBody>
      </p:sp>
      <p:sp>
        <p:nvSpPr>
          <p:cNvPr id="4" name="Tijdelijke aanduiding voor voettekst 3"/>
          <p:cNvSpPr>
            <a:spLocks noGrp="1"/>
          </p:cNvSpPr>
          <p:nvPr>
            <p:ph type="ftr" sz="quarter" idx="11"/>
          </p:nvPr>
        </p:nvSpPr>
        <p:spPr/>
        <p:txBody>
          <a:bodyPr/>
          <a:lstStyle/>
          <a:p>
            <a:r>
              <a:rPr lang="en-GB" dirty="0"/>
              <a:t>ACTUARIAL ASSOCIATION OF EUROPE</a:t>
            </a:r>
          </a:p>
        </p:txBody>
      </p:sp>
      <p:sp>
        <p:nvSpPr>
          <p:cNvPr id="6" name="Tijdelijke aanduiding voor inhoud 5"/>
          <p:cNvSpPr>
            <a:spLocks noGrp="1"/>
          </p:cNvSpPr>
          <p:nvPr>
            <p:ph sz="quarter" idx="12"/>
          </p:nvPr>
        </p:nvSpPr>
        <p:spPr>
          <a:xfrm>
            <a:off x="407624" y="1376314"/>
            <a:ext cx="8197661" cy="4992588"/>
          </a:xfrm>
        </p:spPr>
        <p:txBody>
          <a:bodyPr>
            <a:noAutofit/>
          </a:bodyPr>
          <a:lstStyle>
            <a:lvl1pPr marL="0" indent="0" algn="l">
              <a:lnSpc>
                <a:spcPct val="120000"/>
              </a:lnSpc>
              <a:spcBef>
                <a:spcPts val="600"/>
              </a:spcBef>
              <a:defRPr sz="2000"/>
            </a:lvl1pPr>
            <a:lvl2pPr marL="252000" indent="-252000">
              <a:lnSpc>
                <a:spcPct val="120000"/>
              </a:lnSpc>
              <a:spcBef>
                <a:spcPts val="600"/>
              </a:spcBef>
              <a:defRPr sz="2000"/>
            </a:lvl2pPr>
            <a:lvl3pPr marL="504000" indent="-252000">
              <a:lnSpc>
                <a:spcPct val="120000"/>
              </a:lnSpc>
              <a:spcBef>
                <a:spcPts val="600"/>
              </a:spcBef>
              <a:defRPr sz="2000"/>
            </a:lvl3pPr>
            <a:lvl4pPr indent="-252000">
              <a:lnSpc>
                <a:spcPct val="120000"/>
              </a:lnSpc>
              <a:spcBef>
                <a:spcPts val="600"/>
              </a:spcBef>
              <a:defRPr sz="2000"/>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ijdelijke aanduiding voor inhoud 5"/>
          <p:cNvSpPr>
            <a:spLocks noGrp="1" noChangeAspect="1"/>
          </p:cNvSpPr>
          <p:nvPr>
            <p:ph sz="quarter" idx="13"/>
          </p:nvPr>
        </p:nvSpPr>
        <p:spPr>
          <a:xfrm>
            <a:off x="8920335" y="1381559"/>
            <a:ext cx="2977881" cy="2513640"/>
          </a:xfrm>
        </p:spPr>
        <p:txBody>
          <a:bodyPr/>
          <a:lstStyle>
            <a:lvl1pPr marL="190800">
              <a:lnSpc>
                <a:spcPts val="2600"/>
              </a:lnSpc>
              <a:spcBef>
                <a:spcPts val="0"/>
              </a:spcBef>
              <a:defRPr sz="2000"/>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en-US"/>
              <a:t>Click to edit Master text styles</a:t>
            </a:r>
          </a:p>
        </p:txBody>
      </p:sp>
      <p:sp>
        <p:nvSpPr>
          <p:cNvPr id="8" name="Tijdelijke aanduiding voor inhoud 5"/>
          <p:cNvSpPr>
            <a:spLocks noGrp="1"/>
          </p:cNvSpPr>
          <p:nvPr>
            <p:ph sz="quarter" idx="14" hasCustomPrompt="1"/>
          </p:nvPr>
        </p:nvSpPr>
        <p:spPr>
          <a:xfrm>
            <a:off x="8920336" y="3914620"/>
            <a:ext cx="2977880" cy="740122"/>
          </a:xfrm>
        </p:spPr>
        <p:txBody>
          <a:bodyPr rIns="0"/>
          <a:lstStyle>
            <a:lvl1pPr marL="190800" algn="r">
              <a:lnSpc>
                <a:spcPts val="2600"/>
              </a:lnSpc>
              <a:spcBef>
                <a:spcPts val="0"/>
              </a:spcBef>
              <a:defRPr sz="1600" b="0" baseline="0">
                <a:solidFill>
                  <a:schemeClr val="accent3"/>
                </a:solidFill>
              </a:defRPr>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dirty="0"/>
              <a:t>Plaats Naam</a:t>
            </a:r>
          </a:p>
        </p:txBody>
      </p:sp>
    </p:spTree>
    <p:extLst>
      <p:ext uri="{BB962C8B-B14F-4D97-AF65-F5344CB8AC3E}">
        <p14:creationId xmlns:p14="http://schemas.microsoft.com/office/powerpoint/2010/main" val="1321297248"/>
      </p:ext>
    </p:extLst>
  </p:cSld>
  <p:clrMapOvr>
    <a:masterClrMapping/>
  </p:clrMapOvr>
  <p:transition spd="med">
    <p:pull dir="d"/>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Kop en veel tekst">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en-US"/>
              <a:t>Click to edit Master title style</a:t>
            </a:r>
            <a:endParaRPr lang="nl-NL" dirty="0"/>
          </a:p>
        </p:txBody>
      </p:sp>
      <p:sp>
        <p:nvSpPr>
          <p:cNvPr id="3" name="Tijdelijke aanduiding voor dianummer 2"/>
          <p:cNvSpPr>
            <a:spLocks noGrp="1"/>
          </p:cNvSpPr>
          <p:nvPr>
            <p:ph type="sldNum" sz="quarter" idx="10"/>
          </p:nvPr>
        </p:nvSpPr>
        <p:spPr/>
        <p:txBody>
          <a:bodyPr/>
          <a:lstStyle/>
          <a:p>
            <a:fld id="{D7222577-F918-4351-90A6-69028D5D5164}" type="slidenum">
              <a:rPr lang="en-US" smtClean="0"/>
              <a:pPr/>
              <a:t>‹#›</a:t>
            </a:fld>
            <a:endParaRPr lang="en-US" dirty="0"/>
          </a:p>
        </p:txBody>
      </p:sp>
      <p:sp>
        <p:nvSpPr>
          <p:cNvPr id="4" name="Tijdelijke aanduiding voor voettekst 3"/>
          <p:cNvSpPr>
            <a:spLocks noGrp="1"/>
          </p:cNvSpPr>
          <p:nvPr>
            <p:ph type="ftr" sz="quarter" idx="11"/>
          </p:nvPr>
        </p:nvSpPr>
        <p:spPr/>
        <p:txBody>
          <a:bodyPr/>
          <a:lstStyle/>
          <a:p>
            <a:r>
              <a:rPr lang="en-GB" dirty="0"/>
              <a:t>ACTUARIAL ASSOCIATION OF EUROPE</a:t>
            </a:r>
          </a:p>
        </p:txBody>
      </p:sp>
      <p:sp>
        <p:nvSpPr>
          <p:cNvPr id="6" name="Tijdelijke aanduiding voor inhoud 5"/>
          <p:cNvSpPr>
            <a:spLocks noGrp="1"/>
          </p:cNvSpPr>
          <p:nvPr>
            <p:ph sz="quarter" idx="12"/>
          </p:nvPr>
        </p:nvSpPr>
        <p:spPr>
          <a:xfrm>
            <a:off x="407624" y="1375200"/>
            <a:ext cx="11490593" cy="5040000"/>
          </a:xfrm>
        </p:spPr>
        <p:txBody>
          <a:bodyPr/>
          <a:lstStyle>
            <a:lvl1pPr marL="0" indent="0">
              <a:lnSpc>
                <a:spcPct val="120000"/>
              </a:lnSpc>
              <a:spcBef>
                <a:spcPts val="600"/>
              </a:spcBef>
              <a:defRPr sz="2000"/>
            </a:lvl1pPr>
            <a:lvl2pPr>
              <a:lnSpc>
                <a:spcPct val="120000"/>
              </a:lnSpc>
              <a:spcBef>
                <a:spcPts val="600"/>
              </a:spcBef>
              <a:defRPr sz="2000"/>
            </a:lvl2pPr>
            <a:lvl3pPr>
              <a:lnSpc>
                <a:spcPct val="120000"/>
              </a:lnSpc>
              <a:spcBef>
                <a:spcPts val="600"/>
              </a:spcBef>
              <a:defRPr sz="2000"/>
            </a:lvl3pPr>
            <a:lvl4pPr>
              <a:lnSpc>
                <a:spcPct val="120000"/>
              </a:lnSpc>
              <a:spcBef>
                <a:spcPts val="600"/>
              </a:spcBef>
              <a:defRPr sz="2000"/>
            </a:lvl4pPr>
            <a:lvl5pPr>
              <a:lnSpc>
                <a:spcPct val="120000"/>
              </a:lnSpc>
              <a:spcBef>
                <a:spcPts val="60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Tree>
    <p:extLst>
      <p:ext uri="{BB962C8B-B14F-4D97-AF65-F5344CB8AC3E}">
        <p14:creationId xmlns:p14="http://schemas.microsoft.com/office/powerpoint/2010/main" val="869425282"/>
      </p:ext>
    </p:extLst>
  </p:cSld>
  <p:clrMapOvr>
    <a:masterClrMapping/>
  </p:clrMapOvr>
  <p:transition spd="med">
    <p:pull dir="d"/>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_Kop en veel 2C tekst">
    <p:spTree>
      <p:nvGrpSpPr>
        <p:cNvPr id="1" name=""/>
        <p:cNvGrpSpPr/>
        <p:nvPr/>
      </p:nvGrpSpPr>
      <p:grpSpPr>
        <a:xfrm>
          <a:off x="0" y="0"/>
          <a:ext cx="0" cy="0"/>
          <a:chOff x="0" y="0"/>
          <a:chExt cx="0" cy="0"/>
        </a:xfrm>
      </p:grpSpPr>
      <p:sp>
        <p:nvSpPr>
          <p:cNvPr id="2" name="Titel 1"/>
          <p:cNvSpPr>
            <a:spLocks noGrp="1"/>
          </p:cNvSpPr>
          <p:nvPr>
            <p:ph type="title"/>
          </p:nvPr>
        </p:nvSpPr>
        <p:spPr>
          <a:xfrm>
            <a:off x="319490" y="715163"/>
            <a:ext cx="11578728" cy="648392"/>
          </a:xfrm>
        </p:spPr>
        <p:txBody>
          <a:bodyPr>
            <a:normAutofit/>
          </a:bodyPr>
          <a:lstStyle>
            <a:lvl1pPr>
              <a:defRPr sz="3200"/>
            </a:lvl1pPr>
          </a:lstStyle>
          <a:p>
            <a:r>
              <a:rPr lang="en-US"/>
              <a:t>Click to edit Master title style</a:t>
            </a:r>
            <a:endParaRPr lang="nl-NL" dirty="0"/>
          </a:p>
        </p:txBody>
      </p:sp>
      <p:sp>
        <p:nvSpPr>
          <p:cNvPr id="3" name="Tijdelijke aanduiding voor dianummer 2"/>
          <p:cNvSpPr>
            <a:spLocks noGrp="1"/>
          </p:cNvSpPr>
          <p:nvPr>
            <p:ph type="sldNum" sz="quarter" idx="10"/>
          </p:nvPr>
        </p:nvSpPr>
        <p:spPr/>
        <p:txBody>
          <a:bodyPr/>
          <a:lstStyle/>
          <a:p>
            <a:fld id="{D7222577-F918-4351-90A6-69028D5D5164}" type="slidenum">
              <a:rPr lang="en-US" smtClean="0"/>
              <a:pPr/>
              <a:t>‹#›</a:t>
            </a:fld>
            <a:endParaRPr lang="en-US" dirty="0"/>
          </a:p>
        </p:txBody>
      </p:sp>
      <p:sp>
        <p:nvSpPr>
          <p:cNvPr id="4" name="Tijdelijke aanduiding voor voettekst 3"/>
          <p:cNvSpPr>
            <a:spLocks noGrp="1"/>
          </p:cNvSpPr>
          <p:nvPr>
            <p:ph type="ftr" sz="quarter" idx="11"/>
          </p:nvPr>
        </p:nvSpPr>
        <p:spPr/>
        <p:txBody>
          <a:bodyPr/>
          <a:lstStyle/>
          <a:p>
            <a:r>
              <a:rPr lang="en-GB" dirty="0"/>
              <a:t>ACTUARIAL ASSOCIATION OF EUROPE</a:t>
            </a:r>
          </a:p>
        </p:txBody>
      </p:sp>
      <p:sp>
        <p:nvSpPr>
          <p:cNvPr id="6" name="Tijdelijke aanduiding voor inhoud 5"/>
          <p:cNvSpPr>
            <a:spLocks noGrp="1"/>
          </p:cNvSpPr>
          <p:nvPr>
            <p:ph sz="quarter" idx="12"/>
          </p:nvPr>
        </p:nvSpPr>
        <p:spPr>
          <a:xfrm>
            <a:off x="319490" y="1375200"/>
            <a:ext cx="5618603" cy="5040000"/>
          </a:xfrm>
        </p:spPr>
        <p:txBody>
          <a:bodyPr/>
          <a:lstStyle>
            <a:lvl1pPr marL="0" indent="0">
              <a:lnSpc>
                <a:spcPct val="120000"/>
              </a:lnSpc>
              <a:spcBef>
                <a:spcPts val="600"/>
              </a:spcBef>
              <a:defRPr sz="2000"/>
            </a:lvl1pPr>
            <a:lvl2pPr>
              <a:lnSpc>
                <a:spcPct val="120000"/>
              </a:lnSpc>
              <a:spcBef>
                <a:spcPts val="600"/>
              </a:spcBef>
              <a:defRPr sz="2000"/>
            </a:lvl2pPr>
            <a:lvl3pPr>
              <a:lnSpc>
                <a:spcPct val="120000"/>
              </a:lnSpc>
              <a:spcBef>
                <a:spcPts val="600"/>
              </a:spcBef>
              <a:defRPr sz="2000"/>
            </a:lvl3pPr>
            <a:lvl4pPr>
              <a:lnSpc>
                <a:spcPct val="120000"/>
              </a:lnSpc>
              <a:spcBef>
                <a:spcPts val="600"/>
              </a:spcBef>
              <a:defRPr sz="2000"/>
            </a:lvl4pPr>
            <a:lvl5pPr>
              <a:lnSpc>
                <a:spcPct val="120000"/>
              </a:lnSpc>
              <a:spcBef>
                <a:spcPts val="60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artalom helye 6">
            <a:extLst>
              <a:ext uri="{FF2B5EF4-FFF2-40B4-BE49-F238E27FC236}">
                <a16:creationId xmlns:a16="http://schemas.microsoft.com/office/drawing/2014/main" id="{A5F34DF1-00BD-4588-9A10-BC730C351432}"/>
              </a:ext>
            </a:extLst>
          </p:cNvPr>
          <p:cNvSpPr>
            <a:spLocks noGrp="1"/>
          </p:cNvSpPr>
          <p:nvPr>
            <p:ph sz="quarter" idx="13" hasCustomPrompt="1"/>
          </p:nvPr>
        </p:nvSpPr>
        <p:spPr>
          <a:xfrm>
            <a:off x="6253909" y="1374775"/>
            <a:ext cx="5644404" cy="5040313"/>
          </a:xfrm>
        </p:spPr>
        <p:txBody>
          <a:bodyPr/>
          <a:lstStyle>
            <a:lvl1pPr>
              <a:defRPr sz="2000"/>
            </a:lvl1pPr>
            <a:lvl2pPr>
              <a:defRPr sz="2000"/>
            </a:lvl2pPr>
            <a:lvl3pPr>
              <a:defRPr sz="2000"/>
            </a:lvl3pPr>
            <a:lvl4pPr>
              <a:defRPr sz="2000"/>
            </a:lvl4pPr>
            <a:lvl5pPr>
              <a:defRPr sz="2000"/>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a:p>
            <a:pPr lvl="0"/>
            <a:endParaRPr lang="hu-HU" dirty="0"/>
          </a:p>
        </p:txBody>
      </p:sp>
    </p:spTree>
    <p:extLst>
      <p:ext uri="{BB962C8B-B14F-4D97-AF65-F5344CB8AC3E}">
        <p14:creationId xmlns:p14="http://schemas.microsoft.com/office/powerpoint/2010/main" val="563323337"/>
      </p:ext>
    </p:extLst>
  </p:cSld>
  <p:clrMapOvr>
    <a:masterClrMapping/>
  </p:clrMapOvr>
  <p:transition spd="med">
    <p:pull dir="d"/>
  </p:transition>
  <p:hf sldNum="0" hdr="0" ftr="0" dt="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_Kop en 2veel 2C tekst">
    <p:spTree>
      <p:nvGrpSpPr>
        <p:cNvPr id="1" name=""/>
        <p:cNvGrpSpPr/>
        <p:nvPr/>
      </p:nvGrpSpPr>
      <p:grpSpPr>
        <a:xfrm>
          <a:off x="0" y="0"/>
          <a:ext cx="0" cy="0"/>
          <a:chOff x="0" y="0"/>
          <a:chExt cx="0" cy="0"/>
        </a:xfrm>
      </p:grpSpPr>
      <p:sp>
        <p:nvSpPr>
          <p:cNvPr id="2" name="Titel 1"/>
          <p:cNvSpPr>
            <a:spLocks noGrp="1"/>
          </p:cNvSpPr>
          <p:nvPr>
            <p:ph type="title"/>
          </p:nvPr>
        </p:nvSpPr>
        <p:spPr>
          <a:xfrm>
            <a:off x="385590" y="715163"/>
            <a:ext cx="5530469" cy="648392"/>
          </a:xfrm>
        </p:spPr>
        <p:txBody>
          <a:bodyPr>
            <a:normAutofit/>
          </a:bodyPr>
          <a:lstStyle>
            <a:lvl1pPr>
              <a:defRPr sz="3200"/>
            </a:lvl1pPr>
          </a:lstStyle>
          <a:p>
            <a:r>
              <a:rPr lang="en-US"/>
              <a:t>Click to edit Master title style</a:t>
            </a:r>
            <a:endParaRPr lang="nl-NL" dirty="0"/>
          </a:p>
        </p:txBody>
      </p:sp>
      <p:sp>
        <p:nvSpPr>
          <p:cNvPr id="3" name="Tijdelijke aanduiding voor dianummer 2"/>
          <p:cNvSpPr>
            <a:spLocks noGrp="1"/>
          </p:cNvSpPr>
          <p:nvPr>
            <p:ph type="sldNum" sz="quarter" idx="10"/>
          </p:nvPr>
        </p:nvSpPr>
        <p:spPr/>
        <p:txBody>
          <a:bodyPr/>
          <a:lstStyle/>
          <a:p>
            <a:fld id="{D7222577-F918-4351-90A6-69028D5D5164}" type="slidenum">
              <a:rPr lang="en-US" smtClean="0"/>
              <a:pPr/>
              <a:t>‹#›</a:t>
            </a:fld>
            <a:endParaRPr lang="en-US" dirty="0"/>
          </a:p>
        </p:txBody>
      </p:sp>
      <p:sp>
        <p:nvSpPr>
          <p:cNvPr id="4" name="Tijdelijke aanduiding voor voettekst 3"/>
          <p:cNvSpPr>
            <a:spLocks noGrp="1"/>
          </p:cNvSpPr>
          <p:nvPr>
            <p:ph type="ftr" sz="quarter" idx="11"/>
          </p:nvPr>
        </p:nvSpPr>
        <p:spPr/>
        <p:txBody>
          <a:bodyPr/>
          <a:lstStyle/>
          <a:p>
            <a:r>
              <a:rPr lang="en-GB" dirty="0"/>
              <a:t>ACTUARIAL ASSOCIATION OF EUROPE</a:t>
            </a:r>
          </a:p>
        </p:txBody>
      </p:sp>
      <p:sp>
        <p:nvSpPr>
          <p:cNvPr id="6" name="Tijdelijke aanduiding voor inhoud 5"/>
          <p:cNvSpPr>
            <a:spLocks noGrp="1"/>
          </p:cNvSpPr>
          <p:nvPr>
            <p:ph sz="quarter" idx="12"/>
          </p:nvPr>
        </p:nvSpPr>
        <p:spPr>
          <a:xfrm>
            <a:off x="385591" y="1375624"/>
            <a:ext cx="5530468" cy="5039575"/>
          </a:xfrm>
        </p:spPr>
        <p:txBody>
          <a:bodyPr/>
          <a:lstStyle>
            <a:lvl1pPr marL="0" indent="0">
              <a:lnSpc>
                <a:spcPts val="2600"/>
              </a:lnSpc>
              <a:spcBef>
                <a:spcPts val="0"/>
              </a:spcBef>
              <a:defRPr sz="2000"/>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artalom helye 6">
            <a:extLst>
              <a:ext uri="{FF2B5EF4-FFF2-40B4-BE49-F238E27FC236}">
                <a16:creationId xmlns:a16="http://schemas.microsoft.com/office/drawing/2014/main" id="{A5F34DF1-00BD-4588-9A10-BC730C351432}"/>
              </a:ext>
            </a:extLst>
          </p:cNvPr>
          <p:cNvSpPr>
            <a:spLocks noGrp="1"/>
          </p:cNvSpPr>
          <p:nvPr>
            <p:ph sz="quarter" idx="13" hasCustomPrompt="1"/>
          </p:nvPr>
        </p:nvSpPr>
        <p:spPr>
          <a:xfrm>
            <a:off x="6095999" y="1375200"/>
            <a:ext cx="5802313" cy="5039888"/>
          </a:xfrm>
        </p:spPr>
        <p:txBody>
          <a:bodyPr/>
          <a:lstStyle>
            <a:lvl1pPr>
              <a:defRPr sz="2000"/>
            </a:lvl1pPr>
            <a:lvl2pPr>
              <a:defRPr sz="2000"/>
            </a:lvl2pPr>
            <a:lvl3pPr>
              <a:defRPr sz="2000"/>
            </a:lvl3pPr>
            <a:lvl4pPr>
              <a:defRPr sz="2000"/>
            </a:lvl4pPr>
            <a:lvl5pPr>
              <a:defRPr sz="2000"/>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a:p>
            <a:pPr lvl="0"/>
            <a:endParaRPr lang="hu-HU" dirty="0"/>
          </a:p>
        </p:txBody>
      </p:sp>
      <p:sp>
        <p:nvSpPr>
          <p:cNvPr id="10" name="Titel 1">
            <a:extLst>
              <a:ext uri="{FF2B5EF4-FFF2-40B4-BE49-F238E27FC236}">
                <a16:creationId xmlns:a16="http://schemas.microsoft.com/office/drawing/2014/main" id="{8969C64C-7F38-9C84-6979-1132DB1F9B85}"/>
              </a:ext>
            </a:extLst>
          </p:cNvPr>
          <p:cNvSpPr txBox="1">
            <a:spLocks/>
          </p:cNvSpPr>
          <p:nvPr/>
        </p:nvSpPr>
        <p:spPr>
          <a:xfrm>
            <a:off x="6095424" y="707762"/>
            <a:ext cx="5802313" cy="648392"/>
          </a:xfrm>
          <a:prstGeom prst="rect">
            <a:avLst/>
          </a:prstGeom>
        </p:spPr>
        <p:txBody>
          <a:bodyPr vert="horz" lIns="0" tIns="0" rIns="0" bIns="0" rtlCol="0" anchor="t" anchorCtr="0">
            <a:normAutofit/>
          </a:bodyPr>
          <a:lstStyle>
            <a:lvl1pPr algn="l" defTabSz="762000" rtl="0" eaLnBrk="1" fontAlgn="base" hangingPunct="1">
              <a:spcBef>
                <a:spcPct val="0"/>
              </a:spcBef>
              <a:spcAft>
                <a:spcPct val="0"/>
              </a:spcAft>
              <a:defRPr sz="3200" b="1" i="0">
                <a:solidFill>
                  <a:schemeClr val="accent1"/>
                </a:solidFill>
                <a:latin typeface="Calibri Vet" charset="0"/>
                <a:ea typeface="Calibri Vet" charset="0"/>
                <a:cs typeface="Calibri Vet" charset="0"/>
              </a:defRPr>
            </a:lvl1pPr>
            <a:lvl2pPr algn="l" defTabSz="762000" rtl="0" eaLnBrk="1" fontAlgn="base" hangingPunct="1">
              <a:spcBef>
                <a:spcPct val="0"/>
              </a:spcBef>
              <a:spcAft>
                <a:spcPct val="0"/>
              </a:spcAft>
              <a:defRPr sz="3000">
                <a:solidFill>
                  <a:srgbClr val="D06000"/>
                </a:solidFill>
                <a:latin typeface="Verdana" charset="0"/>
                <a:ea typeface="ＭＳ Ｐゴシック" charset="0"/>
              </a:defRPr>
            </a:lvl2pPr>
            <a:lvl3pPr algn="l" defTabSz="762000" rtl="0" eaLnBrk="1" fontAlgn="base" hangingPunct="1">
              <a:spcBef>
                <a:spcPct val="0"/>
              </a:spcBef>
              <a:spcAft>
                <a:spcPct val="0"/>
              </a:spcAft>
              <a:defRPr sz="3000">
                <a:solidFill>
                  <a:srgbClr val="D06000"/>
                </a:solidFill>
                <a:latin typeface="Verdana" charset="0"/>
                <a:ea typeface="ＭＳ Ｐゴシック" charset="0"/>
              </a:defRPr>
            </a:lvl3pPr>
            <a:lvl4pPr algn="l" defTabSz="762000" rtl="0" eaLnBrk="1" fontAlgn="base" hangingPunct="1">
              <a:spcBef>
                <a:spcPct val="0"/>
              </a:spcBef>
              <a:spcAft>
                <a:spcPct val="0"/>
              </a:spcAft>
              <a:defRPr sz="3000">
                <a:solidFill>
                  <a:srgbClr val="D06000"/>
                </a:solidFill>
                <a:latin typeface="Verdana" charset="0"/>
                <a:ea typeface="ＭＳ Ｐゴシック" charset="0"/>
              </a:defRPr>
            </a:lvl4pPr>
            <a:lvl5pPr algn="l" defTabSz="762000" rtl="0" eaLnBrk="1" fontAlgn="base" hangingPunct="1">
              <a:spcBef>
                <a:spcPct val="0"/>
              </a:spcBef>
              <a:spcAft>
                <a:spcPct val="0"/>
              </a:spcAft>
              <a:defRPr sz="3000">
                <a:solidFill>
                  <a:srgbClr val="D06000"/>
                </a:solidFill>
                <a:latin typeface="Verdana" charset="0"/>
                <a:ea typeface="ＭＳ Ｐゴシック" charset="0"/>
              </a:defRPr>
            </a:lvl5pPr>
            <a:lvl6pPr marL="457200" algn="l" defTabSz="762000" rtl="0" eaLnBrk="1" fontAlgn="base" hangingPunct="1">
              <a:spcBef>
                <a:spcPct val="0"/>
              </a:spcBef>
              <a:spcAft>
                <a:spcPct val="0"/>
              </a:spcAft>
              <a:defRPr sz="3000">
                <a:solidFill>
                  <a:srgbClr val="D06000"/>
                </a:solidFill>
                <a:latin typeface="Verdana" charset="0"/>
                <a:ea typeface="ＭＳ Ｐゴシック" charset="0"/>
              </a:defRPr>
            </a:lvl6pPr>
            <a:lvl7pPr marL="914400" algn="l" defTabSz="762000" rtl="0" eaLnBrk="1" fontAlgn="base" hangingPunct="1">
              <a:spcBef>
                <a:spcPct val="0"/>
              </a:spcBef>
              <a:spcAft>
                <a:spcPct val="0"/>
              </a:spcAft>
              <a:defRPr sz="3000">
                <a:solidFill>
                  <a:srgbClr val="D06000"/>
                </a:solidFill>
                <a:latin typeface="Verdana" charset="0"/>
                <a:ea typeface="ＭＳ Ｐゴシック" charset="0"/>
              </a:defRPr>
            </a:lvl7pPr>
            <a:lvl8pPr marL="1371600" algn="l" defTabSz="762000" rtl="0" eaLnBrk="1" fontAlgn="base" hangingPunct="1">
              <a:spcBef>
                <a:spcPct val="0"/>
              </a:spcBef>
              <a:spcAft>
                <a:spcPct val="0"/>
              </a:spcAft>
              <a:defRPr sz="3000">
                <a:solidFill>
                  <a:srgbClr val="D06000"/>
                </a:solidFill>
                <a:latin typeface="Verdana" charset="0"/>
                <a:ea typeface="ＭＳ Ｐゴシック" charset="0"/>
              </a:defRPr>
            </a:lvl8pPr>
            <a:lvl9pPr marL="1828800" algn="l" defTabSz="762000" rtl="0" eaLnBrk="1" fontAlgn="base" hangingPunct="1">
              <a:spcBef>
                <a:spcPct val="0"/>
              </a:spcBef>
              <a:spcAft>
                <a:spcPct val="0"/>
              </a:spcAft>
              <a:defRPr sz="3000">
                <a:solidFill>
                  <a:srgbClr val="D06000"/>
                </a:solidFill>
                <a:latin typeface="Verdana" charset="0"/>
                <a:ea typeface="ＭＳ Ｐゴシック" charset="0"/>
              </a:defRPr>
            </a:lvl9pPr>
          </a:lstStyle>
          <a:p>
            <a:r>
              <a:rPr lang="en-US" kern="0" dirty="0"/>
              <a:t>Click to edit Master title style</a:t>
            </a:r>
            <a:endParaRPr lang="nl-NL" kern="0" dirty="0"/>
          </a:p>
        </p:txBody>
      </p:sp>
    </p:spTree>
    <p:extLst>
      <p:ext uri="{BB962C8B-B14F-4D97-AF65-F5344CB8AC3E}">
        <p14:creationId xmlns:p14="http://schemas.microsoft.com/office/powerpoint/2010/main" val="2120008840"/>
      </p:ext>
    </p:extLst>
  </p:cSld>
  <p:clrMapOvr>
    <a:masterClrMapping/>
  </p:clrMapOvr>
  <p:transition spd="med">
    <p:pull dir="d"/>
  </p:transition>
  <p:hf sldNum="0" hdr="0" ftr="0" dt="0"/>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p:cNvPicPr>
            <a:picLocks noChangeAspect="1"/>
          </p:cNvPicPr>
          <p:nvPr/>
        </p:nvPicPr>
        <p:blipFill>
          <a:blip r:embed="rId13"/>
          <a:stretch>
            <a:fillRect/>
          </a:stretch>
        </p:blipFill>
        <p:spPr>
          <a:xfrm>
            <a:off x="0" y="1"/>
            <a:ext cx="12192000" cy="6662057"/>
          </a:xfrm>
          <a:prstGeom prst="rect">
            <a:avLst/>
          </a:prstGeom>
        </p:spPr>
      </p:pic>
      <p:sp>
        <p:nvSpPr>
          <p:cNvPr id="12291" name="Rectangle 3"/>
          <p:cNvSpPr>
            <a:spLocks noGrp="1" noChangeArrowheads="1"/>
          </p:cNvSpPr>
          <p:nvPr>
            <p:ph type="body" idx="1"/>
          </p:nvPr>
        </p:nvSpPr>
        <p:spPr bwMode="auto">
          <a:xfrm>
            <a:off x="407624" y="1455630"/>
            <a:ext cx="11490592" cy="4976009"/>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1E8AC2"/>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2292" name="Text Box 4"/>
          <p:cNvSpPr txBox="1">
            <a:spLocks noChangeArrowheads="1"/>
          </p:cNvSpPr>
          <p:nvPr/>
        </p:nvSpPr>
        <p:spPr bwMode="auto">
          <a:xfrm>
            <a:off x="6908800" y="-58896"/>
            <a:ext cx="1828800" cy="29225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b">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lgn="r">
              <a:lnSpc>
                <a:spcPct val="115000"/>
              </a:lnSpc>
            </a:pPr>
            <a:endParaRPr lang="nl-NL" sz="1200" b="1">
              <a:solidFill>
                <a:schemeClr val="accent1"/>
              </a:solidFill>
              <a:latin typeface="Amerigo BT" charset="0"/>
            </a:endParaRPr>
          </a:p>
        </p:txBody>
      </p:sp>
      <p:sp>
        <p:nvSpPr>
          <p:cNvPr id="12293" name="Rectangle 5"/>
          <p:cNvSpPr>
            <a:spLocks noChangeArrowheads="1"/>
          </p:cNvSpPr>
          <p:nvPr/>
        </p:nvSpPr>
        <p:spPr bwMode="auto">
          <a:xfrm>
            <a:off x="3962400" y="1828800"/>
            <a:ext cx="629920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381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defTabSz="762000"/>
            <a:endParaRPr lang="nl-NL" sz="2000" b="1">
              <a:solidFill>
                <a:schemeClr val="bg2"/>
              </a:solidFill>
              <a:latin typeface="Trebuchet MS" charset="0"/>
            </a:endParaRPr>
          </a:p>
        </p:txBody>
      </p:sp>
      <p:pic>
        <p:nvPicPr>
          <p:cNvPr id="4" name="Afbeelding 3"/>
          <p:cNvPicPr>
            <a:picLocks noChangeAspect="1"/>
          </p:cNvPicPr>
          <p:nvPr/>
        </p:nvPicPr>
        <p:blipFill>
          <a:blip r:embed="rId14"/>
          <a:stretch>
            <a:fillRect/>
          </a:stretch>
        </p:blipFill>
        <p:spPr>
          <a:xfrm>
            <a:off x="0" y="6608790"/>
            <a:ext cx="12192000" cy="258835"/>
          </a:xfrm>
          <a:prstGeom prst="rect">
            <a:avLst/>
          </a:prstGeom>
        </p:spPr>
      </p:pic>
      <p:sp>
        <p:nvSpPr>
          <p:cNvPr id="9" name="Tijdelijke aanduiding voor dianummer 5"/>
          <p:cNvSpPr>
            <a:spLocks noGrp="1"/>
          </p:cNvSpPr>
          <p:nvPr>
            <p:ph type="sldNum" sz="quarter" idx="4"/>
          </p:nvPr>
        </p:nvSpPr>
        <p:spPr>
          <a:xfrm>
            <a:off x="8957128" y="6608790"/>
            <a:ext cx="2351073" cy="258835"/>
          </a:xfrm>
          <a:prstGeom prst="rect">
            <a:avLst/>
          </a:prstGeom>
        </p:spPr>
        <p:txBody>
          <a:bodyPr vert="horz" lIns="91440" tIns="28800" rIns="0" bIns="45720" rtlCol="0" anchor="ctr"/>
          <a:lstStyle>
            <a:lvl1pPr algn="r">
              <a:defRPr sz="1200" b="0" i="0">
                <a:solidFill>
                  <a:schemeClr val="bg1"/>
                </a:solidFill>
                <a:latin typeface="Calibri Normaal" charset="0"/>
                <a:ea typeface="Calibri Normaal" charset="0"/>
                <a:cs typeface="Calibri Normaal" charset="0"/>
              </a:defRPr>
            </a:lvl1pPr>
          </a:lstStyle>
          <a:p>
            <a:fld id="{D7222577-F918-4351-90A6-69028D5D5164}" type="slidenum">
              <a:rPr lang="en-US" smtClean="0"/>
              <a:pPr/>
              <a:t>‹#›</a:t>
            </a:fld>
            <a:endParaRPr lang="en-US" dirty="0"/>
          </a:p>
        </p:txBody>
      </p:sp>
      <p:sp>
        <p:nvSpPr>
          <p:cNvPr id="10" name="Tijdelijke aanduiding voor titel 9"/>
          <p:cNvSpPr>
            <a:spLocks noGrp="1"/>
          </p:cNvSpPr>
          <p:nvPr>
            <p:ph type="title"/>
          </p:nvPr>
        </p:nvSpPr>
        <p:spPr>
          <a:xfrm>
            <a:off x="407624" y="715163"/>
            <a:ext cx="11490593" cy="648392"/>
          </a:xfrm>
          <a:prstGeom prst="rect">
            <a:avLst/>
          </a:prstGeom>
        </p:spPr>
        <p:txBody>
          <a:bodyPr vert="horz" lIns="0" tIns="0" rIns="0" bIns="0" rtlCol="0" anchor="ctr" anchorCtr="0">
            <a:normAutofit/>
          </a:bodyPr>
          <a:lstStyle/>
          <a:p>
            <a:r>
              <a:rPr lang="nl-NL" dirty="0"/>
              <a:t>TITELSTIJL VAN MODEL BEWERKEN</a:t>
            </a:r>
          </a:p>
        </p:txBody>
      </p:sp>
      <p:sp>
        <p:nvSpPr>
          <p:cNvPr id="11" name="Tijdelijke aanduiding voor voettekst 10"/>
          <p:cNvSpPr>
            <a:spLocks noGrp="1"/>
          </p:cNvSpPr>
          <p:nvPr>
            <p:ph type="ftr" sz="quarter" idx="3"/>
          </p:nvPr>
        </p:nvSpPr>
        <p:spPr>
          <a:xfrm>
            <a:off x="914400" y="6608790"/>
            <a:ext cx="4014187" cy="249211"/>
          </a:xfrm>
          <a:prstGeom prst="rect">
            <a:avLst/>
          </a:prstGeom>
        </p:spPr>
        <p:txBody>
          <a:bodyPr vert="horz" lIns="0" tIns="18000" rIns="91440" bIns="45720" rtlCol="0" anchor="ctr"/>
          <a:lstStyle>
            <a:lvl1pPr algn="l">
              <a:defRPr lang="en-US" sz="1100" b="1" i="0" smtClean="0">
                <a:solidFill>
                  <a:schemeClr val="bg1"/>
                </a:solidFill>
                <a:effectLst/>
                <a:latin typeface="Calibri" charset="0"/>
                <a:ea typeface="Calibri" charset="0"/>
                <a:cs typeface="Calibri" charset="0"/>
              </a:defRPr>
            </a:lvl1pPr>
          </a:lstStyle>
          <a:p>
            <a:r>
              <a:rPr lang="en-GB" dirty="0"/>
              <a:t>ACTUARIAL ASSOCIATION OF EUROPE</a:t>
            </a:r>
          </a:p>
        </p:txBody>
      </p:sp>
      <p:pic>
        <p:nvPicPr>
          <p:cNvPr id="12" name="Afbeelding 11"/>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0208578" y="82437"/>
            <a:ext cx="1828801" cy="565632"/>
          </a:xfrm>
          <a:prstGeom prst="rect">
            <a:avLst/>
          </a:prstGeom>
        </p:spPr>
      </p:pic>
    </p:spTree>
    <p:extLst>
      <p:ext uri="{BB962C8B-B14F-4D97-AF65-F5344CB8AC3E}">
        <p14:creationId xmlns:p14="http://schemas.microsoft.com/office/powerpoint/2010/main" val="2572147793"/>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ransition spd="med">
    <p:pull dir="d"/>
  </p:transition>
  <p:hf sldNum="0" hdr="0" ftr="0" dt="0"/>
  <p:txStyles>
    <p:titleStyle>
      <a:lvl1pPr algn="l" defTabSz="762000" rtl="0" eaLnBrk="1" fontAlgn="base" hangingPunct="1">
        <a:spcBef>
          <a:spcPct val="0"/>
        </a:spcBef>
        <a:spcAft>
          <a:spcPct val="0"/>
        </a:spcAft>
        <a:defRPr sz="2800" b="1" i="0">
          <a:solidFill>
            <a:schemeClr val="accent1"/>
          </a:solidFill>
          <a:latin typeface="Calibri Vet" charset="0"/>
          <a:ea typeface="Calibri Vet" charset="0"/>
          <a:cs typeface="Calibri Vet" charset="0"/>
        </a:defRPr>
      </a:lvl1pPr>
      <a:lvl2pPr algn="l" defTabSz="762000" rtl="0" eaLnBrk="1" fontAlgn="base" hangingPunct="1">
        <a:spcBef>
          <a:spcPct val="0"/>
        </a:spcBef>
        <a:spcAft>
          <a:spcPct val="0"/>
        </a:spcAft>
        <a:defRPr sz="3000">
          <a:solidFill>
            <a:srgbClr val="D06000"/>
          </a:solidFill>
          <a:latin typeface="Verdana" charset="0"/>
          <a:ea typeface="ＭＳ Ｐゴシック" charset="0"/>
        </a:defRPr>
      </a:lvl2pPr>
      <a:lvl3pPr algn="l" defTabSz="762000" rtl="0" eaLnBrk="1" fontAlgn="base" hangingPunct="1">
        <a:spcBef>
          <a:spcPct val="0"/>
        </a:spcBef>
        <a:spcAft>
          <a:spcPct val="0"/>
        </a:spcAft>
        <a:defRPr sz="3000">
          <a:solidFill>
            <a:srgbClr val="D06000"/>
          </a:solidFill>
          <a:latin typeface="Verdana" charset="0"/>
          <a:ea typeface="ＭＳ Ｐゴシック" charset="0"/>
        </a:defRPr>
      </a:lvl3pPr>
      <a:lvl4pPr algn="l" defTabSz="762000" rtl="0" eaLnBrk="1" fontAlgn="base" hangingPunct="1">
        <a:spcBef>
          <a:spcPct val="0"/>
        </a:spcBef>
        <a:spcAft>
          <a:spcPct val="0"/>
        </a:spcAft>
        <a:defRPr sz="3000">
          <a:solidFill>
            <a:srgbClr val="D06000"/>
          </a:solidFill>
          <a:latin typeface="Verdana" charset="0"/>
          <a:ea typeface="ＭＳ Ｐゴシック" charset="0"/>
        </a:defRPr>
      </a:lvl4pPr>
      <a:lvl5pPr algn="l" defTabSz="762000" rtl="0" eaLnBrk="1" fontAlgn="base" hangingPunct="1">
        <a:spcBef>
          <a:spcPct val="0"/>
        </a:spcBef>
        <a:spcAft>
          <a:spcPct val="0"/>
        </a:spcAft>
        <a:defRPr sz="3000">
          <a:solidFill>
            <a:srgbClr val="D06000"/>
          </a:solidFill>
          <a:latin typeface="Verdana" charset="0"/>
          <a:ea typeface="ＭＳ Ｐゴシック" charset="0"/>
        </a:defRPr>
      </a:lvl5pPr>
      <a:lvl6pPr marL="457200" algn="l" defTabSz="762000" rtl="0" eaLnBrk="1" fontAlgn="base" hangingPunct="1">
        <a:spcBef>
          <a:spcPct val="0"/>
        </a:spcBef>
        <a:spcAft>
          <a:spcPct val="0"/>
        </a:spcAft>
        <a:defRPr sz="3000">
          <a:solidFill>
            <a:srgbClr val="D06000"/>
          </a:solidFill>
          <a:latin typeface="Verdana" charset="0"/>
          <a:ea typeface="ＭＳ Ｐゴシック" charset="0"/>
        </a:defRPr>
      </a:lvl6pPr>
      <a:lvl7pPr marL="914400" algn="l" defTabSz="762000" rtl="0" eaLnBrk="1" fontAlgn="base" hangingPunct="1">
        <a:spcBef>
          <a:spcPct val="0"/>
        </a:spcBef>
        <a:spcAft>
          <a:spcPct val="0"/>
        </a:spcAft>
        <a:defRPr sz="3000">
          <a:solidFill>
            <a:srgbClr val="D06000"/>
          </a:solidFill>
          <a:latin typeface="Verdana" charset="0"/>
          <a:ea typeface="ＭＳ Ｐゴシック" charset="0"/>
        </a:defRPr>
      </a:lvl7pPr>
      <a:lvl8pPr marL="1371600" algn="l" defTabSz="762000" rtl="0" eaLnBrk="1" fontAlgn="base" hangingPunct="1">
        <a:spcBef>
          <a:spcPct val="0"/>
        </a:spcBef>
        <a:spcAft>
          <a:spcPct val="0"/>
        </a:spcAft>
        <a:defRPr sz="3000">
          <a:solidFill>
            <a:srgbClr val="D06000"/>
          </a:solidFill>
          <a:latin typeface="Verdana" charset="0"/>
          <a:ea typeface="ＭＳ Ｐゴシック" charset="0"/>
        </a:defRPr>
      </a:lvl8pPr>
      <a:lvl9pPr marL="1828800" algn="l" defTabSz="762000" rtl="0" eaLnBrk="1" fontAlgn="base" hangingPunct="1">
        <a:spcBef>
          <a:spcPct val="0"/>
        </a:spcBef>
        <a:spcAft>
          <a:spcPct val="0"/>
        </a:spcAft>
        <a:defRPr sz="3000">
          <a:solidFill>
            <a:srgbClr val="D06000"/>
          </a:solidFill>
          <a:latin typeface="Verdana" charset="0"/>
          <a:ea typeface="ＭＳ Ｐゴシック" charset="0"/>
        </a:defRPr>
      </a:lvl9pPr>
    </p:titleStyle>
    <p:bodyStyle>
      <a:lvl1pPr marL="190500" indent="-190500" algn="l" defTabSz="762000" rtl="0" eaLnBrk="1" fontAlgn="base" hangingPunct="1">
        <a:lnSpc>
          <a:spcPct val="120000"/>
        </a:lnSpc>
        <a:spcBef>
          <a:spcPts val="600"/>
        </a:spcBef>
        <a:spcAft>
          <a:spcPct val="0"/>
        </a:spcAft>
        <a:defRPr sz="2000" b="0" i="0">
          <a:solidFill>
            <a:srgbClr val="0E4133"/>
          </a:solidFill>
          <a:latin typeface="Calibri Normaal" charset="0"/>
          <a:ea typeface="+mn-ea"/>
          <a:cs typeface="+mn-cs"/>
        </a:defRPr>
      </a:lvl1pPr>
      <a:lvl2pPr marL="361950" indent="-169863" algn="l" defTabSz="762000" rtl="0" eaLnBrk="1" fontAlgn="base" hangingPunct="1">
        <a:lnSpc>
          <a:spcPct val="120000"/>
        </a:lnSpc>
        <a:spcBef>
          <a:spcPts val="600"/>
        </a:spcBef>
        <a:spcAft>
          <a:spcPct val="0"/>
        </a:spcAft>
        <a:buFont typeface="Times" charset="0"/>
        <a:buChar char="•"/>
        <a:defRPr sz="2000" b="0" i="0">
          <a:solidFill>
            <a:srgbClr val="0E4133"/>
          </a:solidFill>
          <a:latin typeface="Calibri Normaal" charset="0"/>
          <a:ea typeface="+mn-ea"/>
        </a:defRPr>
      </a:lvl2pPr>
      <a:lvl3pPr marL="571500" indent="-207963" algn="l" defTabSz="762000" rtl="0" eaLnBrk="1" fontAlgn="base" hangingPunct="1">
        <a:lnSpc>
          <a:spcPct val="120000"/>
        </a:lnSpc>
        <a:spcBef>
          <a:spcPts val="600"/>
        </a:spcBef>
        <a:spcAft>
          <a:spcPct val="0"/>
        </a:spcAft>
        <a:buFont typeface="Times" charset="0"/>
        <a:buChar char="–"/>
        <a:defRPr sz="2000" b="0" i="0">
          <a:solidFill>
            <a:srgbClr val="0E4133"/>
          </a:solidFill>
          <a:latin typeface="Calibri Normaal" charset="0"/>
          <a:ea typeface="+mn-ea"/>
        </a:defRPr>
      </a:lvl3pPr>
      <a:lvl4pPr marL="755650" indent="-182563" algn="l" defTabSz="762000" rtl="0" eaLnBrk="1" fontAlgn="base" hangingPunct="1">
        <a:lnSpc>
          <a:spcPct val="120000"/>
        </a:lnSpc>
        <a:spcBef>
          <a:spcPts val="600"/>
        </a:spcBef>
        <a:spcAft>
          <a:spcPct val="0"/>
        </a:spcAft>
        <a:buChar char="–"/>
        <a:defRPr sz="2000" b="0" i="0">
          <a:solidFill>
            <a:srgbClr val="0E4133"/>
          </a:solidFill>
          <a:latin typeface="Calibri Normaal" charset="0"/>
          <a:ea typeface="+mn-ea"/>
        </a:defRPr>
      </a:lvl4pPr>
      <a:lvl5pPr marL="2090738" indent="-228600" algn="l" defTabSz="762000" rtl="0" eaLnBrk="1" fontAlgn="base" hangingPunct="1">
        <a:lnSpc>
          <a:spcPct val="120000"/>
        </a:lnSpc>
        <a:spcBef>
          <a:spcPts val="600"/>
        </a:spcBef>
        <a:spcAft>
          <a:spcPct val="0"/>
        </a:spcAft>
        <a:defRPr sz="2000" b="0" i="0">
          <a:solidFill>
            <a:srgbClr val="0E4133"/>
          </a:solidFill>
          <a:latin typeface="Calibri Normaal" charset="0"/>
          <a:ea typeface="+mn-ea"/>
        </a:defRPr>
      </a:lvl5pPr>
      <a:lvl6pPr marL="2547938" indent="-228600" algn="l" defTabSz="762000" rtl="0" eaLnBrk="1" fontAlgn="base" hangingPunct="1">
        <a:lnSpc>
          <a:spcPts val="3200"/>
        </a:lnSpc>
        <a:spcBef>
          <a:spcPct val="20000"/>
        </a:spcBef>
        <a:spcAft>
          <a:spcPct val="0"/>
        </a:spcAft>
        <a:defRPr sz="2400">
          <a:solidFill>
            <a:srgbClr val="0E4133"/>
          </a:solidFill>
          <a:latin typeface="+mn-lt"/>
          <a:ea typeface="+mn-ea"/>
        </a:defRPr>
      </a:lvl6pPr>
      <a:lvl7pPr marL="3005138" indent="-228600" algn="l" defTabSz="762000" rtl="0" eaLnBrk="1" fontAlgn="base" hangingPunct="1">
        <a:lnSpc>
          <a:spcPts val="3200"/>
        </a:lnSpc>
        <a:spcBef>
          <a:spcPct val="20000"/>
        </a:spcBef>
        <a:spcAft>
          <a:spcPct val="0"/>
        </a:spcAft>
        <a:defRPr sz="2400">
          <a:solidFill>
            <a:srgbClr val="0E4133"/>
          </a:solidFill>
          <a:latin typeface="+mn-lt"/>
          <a:ea typeface="+mn-ea"/>
        </a:defRPr>
      </a:lvl7pPr>
      <a:lvl8pPr marL="3462338" indent="-228600" algn="l" defTabSz="762000" rtl="0" eaLnBrk="1" fontAlgn="base" hangingPunct="1">
        <a:lnSpc>
          <a:spcPts val="3200"/>
        </a:lnSpc>
        <a:spcBef>
          <a:spcPct val="20000"/>
        </a:spcBef>
        <a:spcAft>
          <a:spcPct val="0"/>
        </a:spcAft>
        <a:defRPr sz="2400">
          <a:solidFill>
            <a:srgbClr val="0E4133"/>
          </a:solidFill>
          <a:latin typeface="+mn-lt"/>
          <a:ea typeface="+mn-ea"/>
        </a:defRPr>
      </a:lvl8pPr>
      <a:lvl9pPr marL="3919538" indent="-228600" algn="l" defTabSz="762000" rtl="0" eaLnBrk="1" fontAlgn="base" hangingPunct="1">
        <a:lnSpc>
          <a:spcPts val="3200"/>
        </a:lnSpc>
        <a:spcBef>
          <a:spcPct val="20000"/>
        </a:spcBef>
        <a:spcAft>
          <a:spcPct val="0"/>
        </a:spcAft>
        <a:defRPr sz="2400">
          <a:solidFill>
            <a:srgbClr val="0E4133"/>
          </a:solidFill>
          <a:latin typeface="+mn-lt"/>
          <a:ea typeface="+mn-ea"/>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19E44-2D0C-A253-8BEF-B1FBAFB8FCF6}"/>
              </a:ext>
            </a:extLst>
          </p:cNvPr>
          <p:cNvSpPr>
            <a:spLocks noGrp="1"/>
          </p:cNvSpPr>
          <p:nvPr>
            <p:ph type="ctrTitle" sz="quarter"/>
          </p:nvPr>
        </p:nvSpPr>
        <p:spPr>
          <a:xfrm>
            <a:off x="914400" y="1791733"/>
            <a:ext cx="10058400" cy="862416"/>
          </a:xfrm>
        </p:spPr>
        <p:txBody>
          <a:bodyPr vert="horz" lIns="91440" tIns="45720" rIns="91440" bIns="45720" rtlCol="0" anchor="b">
            <a:normAutofit/>
          </a:bodyPr>
          <a:lstStyle/>
          <a:p>
            <a:r>
              <a:rPr lang="sl-SI" dirty="0" err="1"/>
              <a:t>Current</a:t>
            </a:r>
            <a:r>
              <a:rPr lang="sl-SI" dirty="0"/>
              <a:t> </a:t>
            </a:r>
            <a:r>
              <a:rPr lang="sl-SI" dirty="0" err="1"/>
              <a:t>developments</a:t>
            </a:r>
            <a:r>
              <a:rPr lang="sl-SI" dirty="0"/>
              <a:t> in </a:t>
            </a:r>
            <a:r>
              <a:rPr lang="sl-SI" dirty="0" err="1"/>
              <a:t>mortality</a:t>
            </a:r>
            <a:r>
              <a:rPr lang="sl-SI" dirty="0"/>
              <a:t>, </a:t>
            </a:r>
            <a:r>
              <a:rPr lang="sl-SI" dirty="0" err="1"/>
              <a:t>fertility</a:t>
            </a:r>
            <a:r>
              <a:rPr lang="sl-SI" dirty="0"/>
              <a:t> </a:t>
            </a:r>
            <a:r>
              <a:rPr lang="sl-SI" dirty="0" err="1"/>
              <a:t>and</a:t>
            </a:r>
            <a:r>
              <a:rPr lang="sl-SI" dirty="0"/>
              <a:t> </a:t>
            </a:r>
            <a:r>
              <a:rPr lang="sl-SI" dirty="0" err="1"/>
              <a:t>migrations</a:t>
            </a:r>
            <a:r>
              <a:rPr lang="sl-SI" dirty="0"/>
              <a:t> </a:t>
            </a:r>
            <a:endParaRPr lang="en-US" b="1" dirty="0"/>
          </a:p>
        </p:txBody>
      </p:sp>
      <p:sp>
        <p:nvSpPr>
          <p:cNvPr id="4" name="Subtitle 2">
            <a:extLst>
              <a:ext uri="{FF2B5EF4-FFF2-40B4-BE49-F238E27FC236}">
                <a16:creationId xmlns:a16="http://schemas.microsoft.com/office/drawing/2014/main" id="{2FB112E4-AAE1-2025-C88A-97922E36313A}"/>
              </a:ext>
            </a:extLst>
          </p:cNvPr>
          <p:cNvSpPr>
            <a:spLocks noGrp="1"/>
          </p:cNvSpPr>
          <p:nvPr>
            <p:ph type="subTitle" idx="1"/>
          </p:nvPr>
        </p:nvSpPr>
        <p:spPr>
          <a:xfrm>
            <a:off x="1848485" y="3636651"/>
            <a:ext cx="1367845" cy="862416"/>
          </a:xfrm>
        </p:spPr>
        <p:txBody>
          <a:bodyPr/>
          <a:lstStyle/>
          <a:p>
            <a:pPr algn="r"/>
            <a:r>
              <a:rPr lang="hu-HU" dirty="0"/>
              <a:t>Edinburg</a:t>
            </a:r>
          </a:p>
          <a:p>
            <a:pPr algn="r"/>
            <a:r>
              <a:rPr lang="hu-HU" dirty="0"/>
              <a:t>10.4.2025</a:t>
            </a:r>
            <a:endParaRPr lang="en-US" dirty="0"/>
          </a:p>
        </p:txBody>
      </p:sp>
      <p:pic>
        <p:nvPicPr>
          <p:cNvPr id="5" name="Graphic 4" descr="Marker with solid fill">
            <a:extLst>
              <a:ext uri="{FF2B5EF4-FFF2-40B4-BE49-F238E27FC236}">
                <a16:creationId xmlns:a16="http://schemas.microsoft.com/office/drawing/2014/main" id="{88E50D01-E470-564C-31DD-B513DB27D3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44982" y="2739148"/>
            <a:ext cx="774852" cy="774852"/>
          </a:xfrm>
          <a:prstGeom prst="rect">
            <a:avLst/>
          </a:prstGeom>
        </p:spPr>
      </p:pic>
    </p:spTree>
    <p:extLst>
      <p:ext uri="{BB962C8B-B14F-4D97-AF65-F5344CB8AC3E}">
        <p14:creationId xmlns:p14="http://schemas.microsoft.com/office/powerpoint/2010/main" val="388840092"/>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1E2AD81-E55F-5741-DEA2-A6EB04B24574}"/>
              </a:ext>
            </a:extLst>
          </p:cNvPr>
          <p:cNvSpPr>
            <a:spLocks noGrp="1"/>
          </p:cNvSpPr>
          <p:nvPr>
            <p:ph type="title"/>
          </p:nvPr>
        </p:nvSpPr>
        <p:spPr>
          <a:xfrm>
            <a:off x="407624" y="0"/>
            <a:ext cx="11490593" cy="1363555"/>
          </a:xfrm>
        </p:spPr>
        <p:txBody>
          <a:bodyPr>
            <a:normAutofit/>
          </a:bodyPr>
          <a:lstStyle/>
          <a:p>
            <a:r>
              <a:rPr lang="en-US" dirty="0">
                <a:solidFill>
                  <a:srgbClr val="FF0000"/>
                </a:solidFill>
              </a:rPr>
              <a:t>Migration </a:t>
            </a:r>
            <a:r>
              <a:rPr lang="sl-SI" dirty="0">
                <a:solidFill>
                  <a:srgbClr val="FF0000"/>
                </a:solidFill>
              </a:rPr>
              <a:t>- Free</a:t>
            </a:r>
            <a:r>
              <a:rPr lang="en-US" dirty="0">
                <a:solidFill>
                  <a:srgbClr val="FF0000"/>
                </a:solidFill>
              </a:rPr>
              <a:t> movement of people in the EU</a:t>
            </a:r>
            <a:br>
              <a:rPr lang="sl-SI" dirty="0"/>
            </a:br>
            <a:r>
              <a:rPr lang="sl-SI" dirty="0"/>
              <a:t>(</a:t>
            </a:r>
            <a:r>
              <a:rPr lang="sl-SI" dirty="0" err="1"/>
              <a:t>source</a:t>
            </a:r>
            <a:r>
              <a:rPr lang="sl-SI" dirty="0"/>
              <a:t>: EUROSTAT, </a:t>
            </a:r>
            <a:r>
              <a:rPr lang="en-US" dirty="0"/>
              <a:t>Migration and asylum in Europe – 2024 edition</a:t>
            </a:r>
            <a:r>
              <a:rPr lang="sl-SI" dirty="0"/>
              <a:t>)</a:t>
            </a:r>
          </a:p>
        </p:txBody>
      </p:sp>
      <p:sp>
        <p:nvSpPr>
          <p:cNvPr id="3" name="Označba mesta vsebine 2">
            <a:extLst>
              <a:ext uri="{FF2B5EF4-FFF2-40B4-BE49-F238E27FC236}">
                <a16:creationId xmlns:a16="http://schemas.microsoft.com/office/drawing/2014/main" id="{F9D7D516-D3D2-4FB2-777B-89F8CDFF3C42}"/>
              </a:ext>
            </a:extLst>
          </p:cNvPr>
          <p:cNvSpPr>
            <a:spLocks noGrp="1"/>
          </p:cNvSpPr>
          <p:nvPr>
            <p:ph sz="quarter" idx="12"/>
          </p:nvPr>
        </p:nvSpPr>
        <p:spPr>
          <a:xfrm>
            <a:off x="407624" y="1375199"/>
            <a:ext cx="11490593" cy="5250189"/>
          </a:xfrm>
        </p:spPr>
        <p:txBody>
          <a:bodyPr/>
          <a:lstStyle/>
          <a:p>
            <a:r>
              <a:rPr lang="en-US" dirty="0"/>
              <a:t>EU citizens have the right to free movement in the EU and to establish their residence in any EU country. In 2022, 1.5 million people moved from one EU country to another. This is an increase of 7% compared with 2021.</a:t>
            </a:r>
          </a:p>
          <a:p>
            <a:r>
              <a:rPr lang="en-US" dirty="0"/>
              <a:t>An analysis by place of previous residence reveals that in </a:t>
            </a:r>
            <a:r>
              <a:rPr lang="en-US" b="1" dirty="0">
                <a:solidFill>
                  <a:srgbClr val="FF0000"/>
                </a:solidFill>
              </a:rPr>
              <a:t>2022 Germany was the country with the largest number of immigrants from other EU members (332 000 or 22% of all immigrants from other EU countries), </a:t>
            </a:r>
            <a:r>
              <a:rPr lang="en-US" b="1" dirty="0">
                <a:solidFill>
                  <a:srgbClr val="0070C0"/>
                </a:solidFill>
              </a:rPr>
              <a:t>followed by Spain (148 000 or 10%), Romania (115 000 or 8%), France (114 000 or 8%) and the Netherlands (113 000 or 8%).</a:t>
            </a:r>
          </a:p>
          <a:p>
            <a:r>
              <a:rPr lang="en-US" dirty="0"/>
              <a:t>In relative terms, </a:t>
            </a:r>
            <a:r>
              <a:rPr lang="en-US" b="1" dirty="0">
                <a:solidFill>
                  <a:srgbClr val="FF0000"/>
                </a:solidFill>
              </a:rPr>
              <a:t>Luxembourg recorded the largest share of immigrants coming from another EU country (75% of all its immigrants in 2022), </a:t>
            </a:r>
            <a:endParaRPr lang="sl-SI" b="1" dirty="0">
              <a:solidFill>
                <a:srgbClr val="FF0000"/>
              </a:solidFill>
            </a:endParaRPr>
          </a:p>
          <a:p>
            <a:r>
              <a:rPr lang="en-US" b="1" dirty="0">
                <a:solidFill>
                  <a:srgbClr val="0070C0"/>
                </a:solidFill>
              </a:rPr>
              <a:t>followed by Slovakia (66%), </a:t>
            </a:r>
            <a:endParaRPr lang="sl-SI" b="1" dirty="0">
              <a:solidFill>
                <a:srgbClr val="0070C0"/>
              </a:solidFill>
            </a:endParaRPr>
          </a:p>
          <a:p>
            <a:r>
              <a:rPr lang="en-US" b="1" dirty="0">
                <a:solidFill>
                  <a:srgbClr val="00B050"/>
                </a:solidFill>
              </a:rPr>
              <a:t>Denmark and Belgium (both 40%).</a:t>
            </a:r>
            <a:endParaRPr lang="sl-SI" b="1" dirty="0">
              <a:solidFill>
                <a:srgbClr val="00B050"/>
              </a:solidFill>
            </a:endParaRPr>
          </a:p>
          <a:p>
            <a:endParaRPr lang="sl-SI" dirty="0"/>
          </a:p>
          <a:p>
            <a:endParaRPr lang="sl-SI" dirty="0"/>
          </a:p>
          <a:p>
            <a:endParaRPr lang="sl-SI" dirty="0"/>
          </a:p>
        </p:txBody>
      </p:sp>
    </p:spTree>
    <p:extLst>
      <p:ext uri="{BB962C8B-B14F-4D97-AF65-F5344CB8AC3E}">
        <p14:creationId xmlns:p14="http://schemas.microsoft.com/office/powerpoint/2010/main" val="1940471118"/>
      </p:ext>
    </p:extLst>
  </p:cSld>
  <p:clrMapOvr>
    <a:masterClrMapping/>
  </p:clrMapOvr>
  <p:transition spd="med">
    <p:pull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1E2AD81-E55F-5741-DEA2-A6EB04B24574}"/>
              </a:ext>
            </a:extLst>
          </p:cNvPr>
          <p:cNvSpPr>
            <a:spLocks noGrp="1"/>
          </p:cNvSpPr>
          <p:nvPr>
            <p:ph type="title"/>
          </p:nvPr>
        </p:nvSpPr>
        <p:spPr>
          <a:xfrm>
            <a:off x="407624" y="0"/>
            <a:ext cx="11490593" cy="1363555"/>
          </a:xfrm>
        </p:spPr>
        <p:txBody>
          <a:bodyPr>
            <a:normAutofit/>
          </a:bodyPr>
          <a:lstStyle/>
          <a:p>
            <a:r>
              <a:rPr lang="en-US" dirty="0">
                <a:solidFill>
                  <a:srgbClr val="FF0000"/>
                </a:solidFill>
              </a:rPr>
              <a:t>Migration </a:t>
            </a:r>
            <a:r>
              <a:rPr lang="sl-SI" dirty="0">
                <a:solidFill>
                  <a:srgbClr val="FF0000"/>
                </a:solidFill>
              </a:rPr>
              <a:t>- </a:t>
            </a:r>
            <a:r>
              <a:rPr lang="sl-SI" dirty="0" err="1">
                <a:solidFill>
                  <a:srgbClr val="FF0000"/>
                </a:solidFill>
              </a:rPr>
              <a:t>Citizenships</a:t>
            </a:r>
            <a:r>
              <a:rPr lang="sl-SI" dirty="0">
                <a:solidFill>
                  <a:srgbClr val="FF0000"/>
                </a:solidFill>
              </a:rPr>
              <a:t> in the EU</a:t>
            </a:r>
            <a:br>
              <a:rPr lang="sl-SI" dirty="0"/>
            </a:br>
            <a:r>
              <a:rPr lang="sl-SI" dirty="0"/>
              <a:t>(</a:t>
            </a:r>
            <a:r>
              <a:rPr lang="sl-SI" dirty="0" err="1"/>
              <a:t>source</a:t>
            </a:r>
            <a:r>
              <a:rPr lang="sl-SI" dirty="0"/>
              <a:t>: EUROSTAT, </a:t>
            </a:r>
            <a:r>
              <a:rPr lang="en-US" dirty="0"/>
              <a:t>Migration and asylum in Europe – 2024 edition</a:t>
            </a:r>
            <a:r>
              <a:rPr lang="sl-SI" dirty="0"/>
              <a:t>)</a:t>
            </a:r>
          </a:p>
        </p:txBody>
      </p:sp>
      <p:sp>
        <p:nvSpPr>
          <p:cNvPr id="3" name="Označba mesta vsebine 2">
            <a:extLst>
              <a:ext uri="{FF2B5EF4-FFF2-40B4-BE49-F238E27FC236}">
                <a16:creationId xmlns:a16="http://schemas.microsoft.com/office/drawing/2014/main" id="{F9D7D516-D3D2-4FB2-777B-89F8CDFF3C42}"/>
              </a:ext>
            </a:extLst>
          </p:cNvPr>
          <p:cNvSpPr>
            <a:spLocks noGrp="1"/>
          </p:cNvSpPr>
          <p:nvPr>
            <p:ph sz="quarter" idx="12"/>
          </p:nvPr>
        </p:nvSpPr>
        <p:spPr>
          <a:xfrm>
            <a:off x="407624" y="1375199"/>
            <a:ext cx="11490593" cy="5250189"/>
          </a:xfrm>
        </p:spPr>
        <p:txBody>
          <a:bodyPr/>
          <a:lstStyle/>
          <a:p>
            <a:r>
              <a:rPr lang="en-US" dirty="0"/>
              <a:t>In 2023, whilst most people in the EU lived in their country of citizenship,</a:t>
            </a:r>
            <a:endParaRPr lang="sl-SI" dirty="0"/>
          </a:p>
          <a:p>
            <a:pPr marL="342900" indent="-342900">
              <a:buFont typeface="Wingdings" panose="05000000000000000000" pitchFamily="2" charset="2"/>
              <a:buChar char="Ø"/>
            </a:pPr>
            <a:r>
              <a:rPr lang="en-US" b="1" dirty="0">
                <a:solidFill>
                  <a:srgbClr val="FF0000"/>
                </a:solidFill>
              </a:rPr>
              <a:t>9% (41 million) of the EU population were citizens of another country than their country of residence</a:t>
            </a:r>
            <a:r>
              <a:rPr lang="en-US" dirty="0"/>
              <a:t>. </a:t>
            </a:r>
            <a:endParaRPr lang="sl-SI" dirty="0"/>
          </a:p>
          <a:p>
            <a:pPr marL="342900" indent="-342900">
              <a:buFont typeface="Wingdings" panose="05000000000000000000" pitchFamily="2" charset="2"/>
              <a:buChar char="Ø"/>
            </a:pPr>
            <a:r>
              <a:rPr lang="en-US" b="1" dirty="0">
                <a:solidFill>
                  <a:srgbClr val="0070C0"/>
                </a:solidFill>
              </a:rPr>
              <a:t>3% (14 million) were citizens of another EU country </a:t>
            </a:r>
            <a:r>
              <a:rPr lang="en-US" dirty="0"/>
              <a:t>and </a:t>
            </a:r>
            <a:endParaRPr lang="sl-SI" dirty="0"/>
          </a:p>
          <a:p>
            <a:pPr marL="342900" indent="-342900">
              <a:buFont typeface="Wingdings" panose="05000000000000000000" pitchFamily="2" charset="2"/>
              <a:buChar char="Ø"/>
            </a:pPr>
            <a:r>
              <a:rPr lang="en-US" b="1" dirty="0">
                <a:solidFill>
                  <a:srgbClr val="00B050"/>
                </a:solidFill>
              </a:rPr>
              <a:t>6% (27 million) of a non-EU country</a:t>
            </a:r>
            <a:r>
              <a:rPr lang="en-US" dirty="0"/>
              <a:t>. </a:t>
            </a:r>
            <a:endParaRPr lang="sl-SI" dirty="0"/>
          </a:p>
          <a:p>
            <a:r>
              <a:rPr lang="en-US" dirty="0"/>
              <a:t>Additionally, the EU population included 51 000 stateless people and 86 000 who were of unknown citizenship. </a:t>
            </a:r>
          </a:p>
          <a:p>
            <a:endParaRPr lang="sl-SI" dirty="0"/>
          </a:p>
          <a:p>
            <a:r>
              <a:rPr lang="en-US" b="1" dirty="0">
                <a:solidFill>
                  <a:srgbClr val="FF0000"/>
                </a:solidFill>
              </a:rPr>
              <a:t>Luxembourg topped the list of countries with the highest share of non-nationals in their population (47%), </a:t>
            </a:r>
            <a:r>
              <a:rPr lang="en-US" b="1" dirty="0">
                <a:solidFill>
                  <a:srgbClr val="0070C0"/>
                </a:solidFill>
              </a:rPr>
              <a:t>ahead of Malta (25%), </a:t>
            </a:r>
            <a:r>
              <a:rPr lang="en-US" b="1" dirty="0">
                <a:solidFill>
                  <a:srgbClr val="00B050"/>
                </a:solidFill>
              </a:rPr>
              <a:t>Cyprus (20%), </a:t>
            </a:r>
            <a:r>
              <a:rPr lang="en-US" b="1" dirty="0">
                <a:solidFill>
                  <a:srgbClr val="FF0000"/>
                </a:solidFill>
              </a:rPr>
              <a:t>Austria (19%) </a:t>
            </a:r>
            <a:r>
              <a:rPr lang="en-US" dirty="0"/>
              <a:t>and </a:t>
            </a:r>
            <a:r>
              <a:rPr lang="en-US" b="1" dirty="0">
                <a:solidFill>
                  <a:srgbClr val="0070C0"/>
                </a:solidFill>
              </a:rPr>
              <a:t>Estonia (17%). </a:t>
            </a:r>
          </a:p>
          <a:p>
            <a:r>
              <a:rPr lang="en-US" dirty="0"/>
              <a:t>In contrast, non-nationals represented around 1% of the population in Romania, Slovakia, Poland and Bulgaria.</a:t>
            </a:r>
          </a:p>
          <a:p>
            <a:r>
              <a:rPr lang="en-US" dirty="0"/>
              <a:t>Looking specifically at citizens from other EU members, the largest share was recorded in Luxembourg (37%) followed by Cyprus and Austria (both 10%). The proportion of citizens from outside the EU was largest in Malta (18%), Estonia (16%) and Latvia (14%). </a:t>
            </a:r>
            <a:endParaRPr lang="sl-SI" dirty="0"/>
          </a:p>
          <a:p>
            <a:endParaRPr lang="sl-SI" dirty="0"/>
          </a:p>
          <a:p>
            <a:endParaRPr lang="sl-SI" dirty="0"/>
          </a:p>
        </p:txBody>
      </p:sp>
    </p:spTree>
    <p:extLst>
      <p:ext uri="{BB962C8B-B14F-4D97-AF65-F5344CB8AC3E}">
        <p14:creationId xmlns:p14="http://schemas.microsoft.com/office/powerpoint/2010/main" val="1475930704"/>
      </p:ext>
    </p:extLst>
  </p:cSld>
  <p:clrMapOvr>
    <a:masterClrMapping/>
  </p:clrMapOvr>
  <p:transition spd="med">
    <p:pull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D2E71FF5-0A0C-2FCA-8A4D-4319545F8F31}"/>
              </a:ext>
            </a:extLst>
          </p:cNvPr>
          <p:cNvPicPr>
            <a:picLocks noChangeAspect="1"/>
          </p:cNvPicPr>
          <p:nvPr/>
        </p:nvPicPr>
        <p:blipFill>
          <a:blip r:embed="rId2"/>
          <a:stretch>
            <a:fillRect/>
          </a:stretch>
        </p:blipFill>
        <p:spPr>
          <a:xfrm>
            <a:off x="1151647" y="0"/>
            <a:ext cx="9888705" cy="6858000"/>
          </a:xfrm>
          <a:prstGeom prst="rect">
            <a:avLst/>
          </a:prstGeom>
        </p:spPr>
      </p:pic>
    </p:spTree>
    <p:extLst>
      <p:ext uri="{BB962C8B-B14F-4D97-AF65-F5344CB8AC3E}">
        <p14:creationId xmlns:p14="http://schemas.microsoft.com/office/powerpoint/2010/main" val="4270714543"/>
      </p:ext>
    </p:extLst>
  </p:cSld>
  <p:clrMapOvr>
    <a:masterClrMapping/>
  </p:clrMapOvr>
  <p:transition spd="med">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1E2AD81-E55F-5741-DEA2-A6EB04B24574}"/>
              </a:ext>
            </a:extLst>
          </p:cNvPr>
          <p:cNvSpPr>
            <a:spLocks noGrp="1"/>
          </p:cNvSpPr>
          <p:nvPr>
            <p:ph type="title"/>
          </p:nvPr>
        </p:nvSpPr>
        <p:spPr>
          <a:xfrm>
            <a:off x="407624" y="0"/>
            <a:ext cx="11490593" cy="1363555"/>
          </a:xfrm>
        </p:spPr>
        <p:txBody>
          <a:bodyPr>
            <a:normAutofit/>
          </a:bodyPr>
          <a:lstStyle/>
          <a:p>
            <a:r>
              <a:rPr lang="en-US" dirty="0">
                <a:solidFill>
                  <a:srgbClr val="FF0000"/>
                </a:solidFill>
              </a:rPr>
              <a:t>Migration </a:t>
            </a:r>
            <a:r>
              <a:rPr lang="sl-SI" dirty="0">
                <a:solidFill>
                  <a:srgbClr val="FF0000"/>
                </a:solidFill>
              </a:rPr>
              <a:t>- </a:t>
            </a:r>
            <a:r>
              <a:rPr lang="sl-SI" dirty="0" err="1">
                <a:solidFill>
                  <a:srgbClr val="FF0000"/>
                </a:solidFill>
              </a:rPr>
              <a:t>Citizenships</a:t>
            </a:r>
            <a:r>
              <a:rPr lang="sl-SI" dirty="0">
                <a:solidFill>
                  <a:srgbClr val="FF0000"/>
                </a:solidFill>
              </a:rPr>
              <a:t> in the EU</a:t>
            </a:r>
            <a:br>
              <a:rPr lang="sl-SI" dirty="0"/>
            </a:br>
            <a:r>
              <a:rPr lang="sl-SI" dirty="0"/>
              <a:t>(</a:t>
            </a:r>
            <a:r>
              <a:rPr lang="sl-SI" dirty="0" err="1"/>
              <a:t>source</a:t>
            </a:r>
            <a:r>
              <a:rPr lang="sl-SI" dirty="0"/>
              <a:t>: EUROSTAT, </a:t>
            </a:r>
            <a:r>
              <a:rPr lang="en-US" dirty="0"/>
              <a:t>Migration and asylum in Europe – 2024 edition</a:t>
            </a:r>
            <a:r>
              <a:rPr lang="sl-SI" dirty="0"/>
              <a:t>)</a:t>
            </a:r>
          </a:p>
        </p:txBody>
      </p:sp>
      <p:sp>
        <p:nvSpPr>
          <p:cNvPr id="3" name="Označba mesta vsebine 2">
            <a:extLst>
              <a:ext uri="{FF2B5EF4-FFF2-40B4-BE49-F238E27FC236}">
                <a16:creationId xmlns:a16="http://schemas.microsoft.com/office/drawing/2014/main" id="{F9D7D516-D3D2-4FB2-777B-89F8CDFF3C42}"/>
              </a:ext>
            </a:extLst>
          </p:cNvPr>
          <p:cNvSpPr>
            <a:spLocks noGrp="1"/>
          </p:cNvSpPr>
          <p:nvPr>
            <p:ph sz="quarter" idx="12"/>
          </p:nvPr>
        </p:nvSpPr>
        <p:spPr>
          <a:xfrm>
            <a:off x="407624" y="1375199"/>
            <a:ext cx="11490593" cy="5250189"/>
          </a:xfrm>
        </p:spPr>
        <p:txBody>
          <a:bodyPr/>
          <a:lstStyle/>
          <a:p>
            <a:r>
              <a:rPr lang="en-US" dirty="0"/>
              <a:t>In the EU countries, non-nationals are younger than nationals</a:t>
            </a:r>
          </a:p>
          <a:p>
            <a:r>
              <a:rPr lang="en-US" dirty="0"/>
              <a:t>On 1 January 2023, across the EU countries, people who were non-nationals in the respective EU country were younger than the national population. </a:t>
            </a:r>
          </a:p>
          <a:p>
            <a:endParaRPr lang="en-US" dirty="0"/>
          </a:p>
          <a:p>
            <a:endParaRPr lang="sl-SI" dirty="0"/>
          </a:p>
        </p:txBody>
      </p:sp>
    </p:spTree>
    <p:extLst>
      <p:ext uri="{BB962C8B-B14F-4D97-AF65-F5344CB8AC3E}">
        <p14:creationId xmlns:p14="http://schemas.microsoft.com/office/powerpoint/2010/main" val="1690846295"/>
      </p:ext>
    </p:extLst>
  </p:cSld>
  <p:clrMapOvr>
    <a:masterClrMapping/>
  </p:clrMapOvr>
  <p:transition spd="med">
    <p:pull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1E2AD81-E55F-5741-DEA2-A6EB04B24574}"/>
              </a:ext>
            </a:extLst>
          </p:cNvPr>
          <p:cNvSpPr>
            <a:spLocks noGrp="1"/>
          </p:cNvSpPr>
          <p:nvPr>
            <p:ph type="title"/>
          </p:nvPr>
        </p:nvSpPr>
        <p:spPr>
          <a:xfrm>
            <a:off x="407624" y="0"/>
            <a:ext cx="11490593" cy="1363555"/>
          </a:xfrm>
        </p:spPr>
        <p:txBody>
          <a:bodyPr>
            <a:normAutofit/>
          </a:bodyPr>
          <a:lstStyle/>
          <a:p>
            <a:r>
              <a:rPr lang="en-US" dirty="0">
                <a:solidFill>
                  <a:srgbClr val="FF0000"/>
                </a:solidFill>
              </a:rPr>
              <a:t>Migration </a:t>
            </a:r>
            <a:r>
              <a:rPr lang="sl-SI" dirty="0">
                <a:solidFill>
                  <a:srgbClr val="FF0000"/>
                </a:solidFill>
              </a:rPr>
              <a:t>- </a:t>
            </a:r>
            <a:r>
              <a:rPr lang="sl-SI" dirty="0" err="1">
                <a:solidFill>
                  <a:srgbClr val="FF0000"/>
                </a:solidFill>
              </a:rPr>
              <a:t>Citizenships</a:t>
            </a:r>
            <a:r>
              <a:rPr lang="sl-SI" dirty="0">
                <a:solidFill>
                  <a:srgbClr val="FF0000"/>
                </a:solidFill>
              </a:rPr>
              <a:t> in the EU</a:t>
            </a:r>
            <a:br>
              <a:rPr lang="sl-SI" dirty="0"/>
            </a:br>
            <a:r>
              <a:rPr lang="sl-SI" dirty="0"/>
              <a:t>(</a:t>
            </a:r>
            <a:r>
              <a:rPr lang="sl-SI" dirty="0" err="1"/>
              <a:t>source</a:t>
            </a:r>
            <a:r>
              <a:rPr lang="sl-SI" dirty="0"/>
              <a:t>: EUROSTAT, </a:t>
            </a:r>
            <a:r>
              <a:rPr lang="en-US" dirty="0"/>
              <a:t>Migration and asylum in Europe – 2024 edition</a:t>
            </a:r>
            <a:r>
              <a:rPr lang="sl-SI" dirty="0"/>
              <a:t>)</a:t>
            </a:r>
          </a:p>
        </p:txBody>
      </p:sp>
      <p:sp>
        <p:nvSpPr>
          <p:cNvPr id="3" name="Označba mesta vsebine 2">
            <a:extLst>
              <a:ext uri="{FF2B5EF4-FFF2-40B4-BE49-F238E27FC236}">
                <a16:creationId xmlns:a16="http://schemas.microsoft.com/office/drawing/2014/main" id="{F9D7D516-D3D2-4FB2-777B-89F8CDFF3C42}"/>
              </a:ext>
            </a:extLst>
          </p:cNvPr>
          <p:cNvSpPr>
            <a:spLocks noGrp="1"/>
          </p:cNvSpPr>
          <p:nvPr>
            <p:ph sz="quarter" idx="12"/>
          </p:nvPr>
        </p:nvSpPr>
        <p:spPr>
          <a:xfrm>
            <a:off x="407624" y="1375199"/>
            <a:ext cx="11490593" cy="5250189"/>
          </a:xfrm>
        </p:spPr>
        <p:txBody>
          <a:bodyPr/>
          <a:lstStyle/>
          <a:p>
            <a:r>
              <a:rPr lang="en-US" dirty="0"/>
              <a:t>In the EU countries, non-nationals are younger than nationals</a:t>
            </a:r>
          </a:p>
          <a:p>
            <a:r>
              <a:rPr lang="en-US" dirty="0"/>
              <a:t>On 1 January 2023, across the EU countries, people who were non-nationals in the respective EU country were younger than the national population. </a:t>
            </a:r>
          </a:p>
          <a:p>
            <a:endParaRPr lang="en-US" dirty="0"/>
          </a:p>
          <a:p>
            <a:endParaRPr lang="sl-SI" dirty="0"/>
          </a:p>
        </p:txBody>
      </p:sp>
    </p:spTree>
    <p:extLst>
      <p:ext uri="{BB962C8B-B14F-4D97-AF65-F5344CB8AC3E}">
        <p14:creationId xmlns:p14="http://schemas.microsoft.com/office/powerpoint/2010/main" val="1087195876"/>
      </p:ext>
    </p:extLst>
  </p:cSld>
  <p:clrMapOvr>
    <a:masterClrMapping/>
  </p:clrMapOvr>
  <p:transition spd="med">
    <p:pull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1E2AD81-E55F-5741-DEA2-A6EB04B24574}"/>
              </a:ext>
            </a:extLst>
          </p:cNvPr>
          <p:cNvSpPr>
            <a:spLocks noGrp="1"/>
          </p:cNvSpPr>
          <p:nvPr>
            <p:ph type="title"/>
          </p:nvPr>
        </p:nvSpPr>
        <p:spPr>
          <a:xfrm>
            <a:off x="407624" y="0"/>
            <a:ext cx="11490593" cy="1363555"/>
          </a:xfrm>
        </p:spPr>
        <p:txBody>
          <a:bodyPr>
            <a:normAutofit/>
          </a:bodyPr>
          <a:lstStyle/>
          <a:p>
            <a:r>
              <a:rPr lang="en-US" dirty="0">
                <a:solidFill>
                  <a:srgbClr val="FF0000"/>
                </a:solidFill>
              </a:rPr>
              <a:t>Migration </a:t>
            </a:r>
            <a:r>
              <a:rPr lang="sl-SI" dirty="0">
                <a:solidFill>
                  <a:srgbClr val="FF0000"/>
                </a:solidFill>
              </a:rPr>
              <a:t>- </a:t>
            </a:r>
            <a:r>
              <a:rPr lang="sl-SI" dirty="0" err="1">
                <a:solidFill>
                  <a:srgbClr val="FF0000"/>
                </a:solidFill>
              </a:rPr>
              <a:t>Citizenships</a:t>
            </a:r>
            <a:r>
              <a:rPr lang="sl-SI" dirty="0">
                <a:solidFill>
                  <a:srgbClr val="FF0000"/>
                </a:solidFill>
              </a:rPr>
              <a:t> in the EU</a:t>
            </a:r>
            <a:br>
              <a:rPr lang="sl-SI" dirty="0"/>
            </a:br>
            <a:r>
              <a:rPr lang="sl-SI" dirty="0"/>
              <a:t>(</a:t>
            </a:r>
            <a:r>
              <a:rPr lang="sl-SI" dirty="0" err="1"/>
              <a:t>source</a:t>
            </a:r>
            <a:r>
              <a:rPr lang="sl-SI" dirty="0"/>
              <a:t>: EUROSTAT, </a:t>
            </a:r>
            <a:r>
              <a:rPr lang="en-US" dirty="0"/>
              <a:t>Migration and asylum in Europe – 2024 edition</a:t>
            </a:r>
            <a:r>
              <a:rPr lang="sl-SI" dirty="0"/>
              <a:t>)</a:t>
            </a:r>
          </a:p>
        </p:txBody>
      </p:sp>
      <p:sp>
        <p:nvSpPr>
          <p:cNvPr id="3" name="Označba mesta vsebine 2">
            <a:extLst>
              <a:ext uri="{FF2B5EF4-FFF2-40B4-BE49-F238E27FC236}">
                <a16:creationId xmlns:a16="http://schemas.microsoft.com/office/drawing/2014/main" id="{F9D7D516-D3D2-4FB2-777B-89F8CDFF3C42}"/>
              </a:ext>
            </a:extLst>
          </p:cNvPr>
          <p:cNvSpPr>
            <a:spLocks noGrp="1"/>
          </p:cNvSpPr>
          <p:nvPr>
            <p:ph sz="quarter" idx="12"/>
          </p:nvPr>
        </p:nvSpPr>
        <p:spPr>
          <a:xfrm>
            <a:off x="407624" y="1375199"/>
            <a:ext cx="11490593" cy="5250189"/>
          </a:xfrm>
        </p:spPr>
        <p:txBody>
          <a:bodyPr/>
          <a:lstStyle/>
          <a:p>
            <a:r>
              <a:rPr lang="en-US" dirty="0"/>
              <a:t>The distribution by age group shows that, compared with nationals, the non-national population has a greater proportion of relatively young working age adults aged 20 to 49. This is the case for both men and women. One can see that:</a:t>
            </a:r>
          </a:p>
          <a:p>
            <a:pPr marL="342900" indent="-342900">
              <a:buFont typeface="Wingdings" panose="05000000000000000000" pitchFamily="2" charset="2"/>
              <a:buChar char="Ø"/>
            </a:pPr>
            <a:r>
              <a:rPr lang="en-US" dirty="0">
                <a:solidFill>
                  <a:srgbClr val="FF0000"/>
                </a:solidFill>
              </a:rPr>
              <a:t>men aged 20 to 49 accounted for 28% of the non-national population, </a:t>
            </a:r>
            <a:r>
              <a:rPr lang="en-US" dirty="0">
                <a:solidFill>
                  <a:srgbClr val="00B050"/>
                </a:solidFill>
              </a:rPr>
              <a:t>compared with 18% of the national population;</a:t>
            </a:r>
          </a:p>
          <a:p>
            <a:pPr marL="342900" indent="-342900">
              <a:buFont typeface="Wingdings" panose="05000000000000000000" pitchFamily="2" charset="2"/>
              <a:buChar char="Ø"/>
            </a:pPr>
            <a:r>
              <a:rPr lang="en-US" dirty="0">
                <a:solidFill>
                  <a:srgbClr val="0070C0"/>
                </a:solidFill>
              </a:rPr>
              <a:t>women aged 20 to 49 accounted for 27% of the non-national population, </a:t>
            </a:r>
            <a:r>
              <a:rPr lang="en-US" dirty="0">
                <a:solidFill>
                  <a:srgbClr val="00B050"/>
                </a:solidFill>
              </a:rPr>
              <a:t>compared with 18% of the national population. </a:t>
            </a:r>
          </a:p>
          <a:p>
            <a:r>
              <a:rPr lang="en-US" dirty="0"/>
              <a:t>In contrast, the shares of people who are over 50 years were smaller for non-nationals than nationals. For example:</a:t>
            </a:r>
          </a:p>
          <a:p>
            <a:pPr marL="342900" indent="-342900">
              <a:buFont typeface="Wingdings" panose="05000000000000000000" pitchFamily="2" charset="2"/>
              <a:buChar char="Ø"/>
            </a:pPr>
            <a:r>
              <a:rPr lang="en-US" dirty="0">
                <a:solidFill>
                  <a:srgbClr val="FF0000"/>
                </a:solidFill>
              </a:rPr>
              <a:t>men aged over 50 accounted for 12% of the non-national population, </a:t>
            </a:r>
            <a:r>
              <a:rPr lang="en-US" dirty="0">
                <a:solidFill>
                  <a:srgbClr val="00B050"/>
                </a:solidFill>
              </a:rPr>
              <a:t>compared with 20% for nationals; </a:t>
            </a:r>
          </a:p>
          <a:p>
            <a:pPr marL="342900" indent="-342900">
              <a:buFont typeface="Wingdings" panose="05000000000000000000" pitchFamily="2" charset="2"/>
              <a:buChar char="Ø"/>
            </a:pPr>
            <a:r>
              <a:rPr lang="en-US" dirty="0">
                <a:solidFill>
                  <a:srgbClr val="0070C0"/>
                </a:solidFill>
              </a:rPr>
              <a:t>women aged over 50 accounted for 13% of the non-national population, </a:t>
            </a:r>
            <a:r>
              <a:rPr lang="en-US" dirty="0">
                <a:solidFill>
                  <a:srgbClr val="00B050"/>
                </a:solidFill>
              </a:rPr>
              <a:t>compared with 24% of the national population. </a:t>
            </a:r>
            <a:endParaRPr lang="sl-SI" dirty="0">
              <a:solidFill>
                <a:srgbClr val="00B050"/>
              </a:solidFill>
            </a:endParaRPr>
          </a:p>
          <a:p>
            <a:endParaRPr lang="sl-SI" dirty="0"/>
          </a:p>
        </p:txBody>
      </p:sp>
    </p:spTree>
    <p:extLst>
      <p:ext uri="{BB962C8B-B14F-4D97-AF65-F5344CB8AC3E}">
        <p14:creationId xmlns:p14="http://schemas.microsoft.com/office/powerpoint/2010/main" val="774119904"/>
      </p:ext>
    </p:extLst>
  </p:cSld>
  <p:clrMapOvr>
    <a:masterClrMapping/>
  </p:clrMapOvr>
  <p:transition spd="med">
    <p:pull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2167D85A-6E02-9962-0BF4-D860CFFEF08C}"/>
              </a:ext>
            </a:extLst>
          </p:cNvPr>
          <p:cNvPicPr>
            <a:picLocks noChangeAspect="1"/>
          </p:cNvPicPr>
          <p:nvPr/>
        </p:nvPicPr>
        <p:blipFill>
          <a:blip r:embed="rId2"/>
          <a:stretch>
            <a:fillRect/>
          </a:stretch>
        </p:blipFill>
        <p:spPr>
          <a:xfrm>
            <a:off x="2975919" y="0"/>
            <a:ext cx="5959534" cy="6549587"/>
          </a:xfrm>
          <a:prstGeom prst="rect">
            <a:avLst/>
          </a:prstGeom>
        </p:spPr>
      </p:pic>
    </p:spTree>
    <p:extLst>
      <p:ext uri="{BB962C8B-B14F-4D97-AF65-F5344CB8AC3E}">
        <p14:creationId xmlns:p14="http://schemas.microsoft.com/office/powerpoint/2010/main" val="1121617878"/>
      </p:ext>
    </p:extLst>
  </p:cSld>
  <p:clrMapOvr>
    <a:masterClrMapping/>
  </p:clrMapOvr>
  <p:transition spd="med">
    <p:pull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7C8228C-AFB3-749E-94C5-C500CF734761}"/>
              </a:ext>
            </a:extLst>
          </p:cNvPr>
          <p:cNvSpPr>
            <a:spLocks noGrp="1"/>
          </p:cNvSpPr>
          <p:nvPr>
            <p:ph type="title"/>
          </p:nvPr>
        </p:nvSpPr>
        <p:spPr/>
        <p:txBody>
          <a:bodyPr>
            <a:normAutofit/>
          </a:bodyPr>
          <a:lstStyle/>
          <a:p>
            <a:r>
              <a:rPr lang="en-US" dirty="0">
                <a:solidFill>
                  <a:srgbClr val="FF0000"/>
                </a:solidFill>
              </a:rPr>
              <a:t>Migration </a:t>
            </a:r>
            <a:r>
              <a:rPr lang="sl-SI" dirty="0">
                <a:solidFill>
                  <a:srgbClr val="FF0000"/>
                </a:solidFill>
              </a:rPr>
              <a:t>- </a:t>
            </a:r>
            <a:r>
              <a:rPr lang="en-US" dirty="0"/>
              <a:t>Temporary protection</a:t>
            </a:r>
            <a:endParaRPr lang="sl-SI" dirty="0"/>
          </a:p>
        </p:txBody>
      </p:sp>
      <p:sp>
        <p:nvSpPr>
          <p:cNvPr id="3" name="Označba mesta vsebine 2">
            <a:extLst>
              <a:ext uri="{FF2B5EF4-FFF2-40B4-BE49-F238E27FC236}">
                <a16:creationId xmlns:a16="http://schemas.microsoft.com/office/drawing/2014/main" id="{90942543-CBC9-76BE-4B21-4291B85051DE}"/>
              </a:ext>
            </a:extLst>
          </p:cNvPr>
          <p:cNvSpPr>
            <a:spLocks noGrp="1"/>
          </p:cNvSpPr>
          <p:nvPr>
            <p:ph sz="quarter" idx="12"/>
          </p:nvPr>
        </p:nvSpPr>
        <p:spPr>
          <a:xfrm>
            <a:off x="407624" y="1375199"/>
            <a:ext cx="11490593" cy="5218105"/>
          </a:xfrm>
        </p:spPr>
        <p:txBody>
          <a:bodyPr/>
          <a:lstStyle/>
          <a:p>
            <a:r>
              <a:rPr lang="en-US" dirty="0"/>
              <a:t>Temporary protection is an exceptional measure to provide immediate and temporary protection to displaced </a:t>
            </a:r>
            <a:r>
              <a:rPr lang="en-US" dirty="0" err="1"/>
              <a:t>eople</a:t>
            </a:r>
            <a:r>
              <a:rPr lang="en-US" dirty="0"/>
              <a:t> from non-EU countries and those who are unable to return to their country of origin. </a:t>
            </a:r>
          </a:p>
          <a:p>
            <a:r>
              <a:rPr lang="en-US" dirty="0"/>
              <a:t>Since Russia’s military aggression against Ukraine started in February 2022, the EU countries have granted temporary protection to people fleeing Ukraine.</a:t>
            </a:r>
          </a:p>
          <a:p>
            <a:r>
              <a:rPr lang="en-US" b="1" dirty="0">
                <a:solidFill>
                  <a:srgbClr val="FF0000"/>
                </a:solidFill>
              </a:rPr>
              <a:t>By 31 December 2023, around 4.3 million non-EU citizens who fled Ukraine had benefited from temporary protection status in the EU. </a:t>
            </a:r>
            <a:r>
              <a:rPr lang="en-US" dirty="0"/>
              <a:t>Around 98% of them had Ukrainian citizenship.</a:t>
            </a:r>
          </a:p>
          <a:p>
            <a:r>
              <a:rPr lang="en-US" b="1" dirty="0">
                <a:solidFill>
                  <a:srgbClr val="0070C0"/>
                </a:solidFill>
              </a:rPr>
              <a:t>The main EU countries where people fleeing Ukraine stayed in 2023 were Germany</a:t>
            </a:r>
          </a:p>
          <a:p>
            <a:r>
              <a:rPr lang="en-US" b="1" dirty="0">
                <a:solidFill>
                  <a:srgbClr val="0070C0"/>
                </a:solidFill>
              </a:rPr>
              <a:t>(1.3 million or 29% of the total) and Poland (955 000 or 22%).</a:t>
            </a:r>
          </a:p>
          <a:p>
            <a:r>
              <a:rPr lang="en-US" b="1" dirty="0">
                <a:solidFill>
                  <a:srgbClr val="00B050"/>
                </a:solidFill>
              </a:rPr>
              <a:t>Compared with the population of each EU country, the highest number of temporary protection beneficiaries at the end of 2023 was recorded in Czechia (34.5 beneficiaries per 1 000 people), </a:t>
            </a:r>
            <a:r>
              <a:rPr lang="en-US" dirty="0"/>
              <a:t>followed by Bulgaria (26.5), Estonia (26.3) and Lithuania (26.2). In contrast, the lowest numbers were observed in France (1.0 per 1 000 people), Greece (2.6) and Italy (2.7). </a:t>
            </a:r>
            <a:endParaRPr lang="sl-SI" dirty="0"/>
          </a:p>
          <a:p>
            <a:r>
              <a:rPr lang="en-US" b="1" dirty="0">
                <a:solidFill>
                  <a:srgbClr val="FF0000"/>
                </a:solidFill>
              </a:rPr>
              <a:t>At EU level, there were 9.6 beneficiaries of temporary protection for every 1 000 people.</a:t>
            </a:r>
            <a:endParaRPr lang="sl-SI" b="1" dirty="0">
              <a:solidFill>
                <a:srgbClr val="FF0000"/>
              </a:solidFill>
            </a:endParaRPr>
          </a:p>
        </p:txBody>
      </p:sp>
    </p:spTree>
    <p:extLst>
      <p:ext uri="{BB962C8B-B14F-4D97-AF65-F5344CB8AC3E}">
        <p14:creationId xmlns:p14="http://schemas.microsoft.com/office/powerpoint/2010/main" val="440159345"/>
      </p:ext>
    </p:extLst>
  </p:cSld>
  <p:clrMapOvr>
    <a:masterClrMapping/>
  </p:clrMapOvr>
  <p:transition spd="med">
    <p:pull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24D9D97-9267-B3D0-CED4-E7F732F5E019}"/>
              </a:ext>
            </a:extLst>
          </p:cNvPr>
          <p:cNvSpPr>
            <a:spLocks noGrp="1"/>
          </p:cNvSpPr>
          <p:nvPr>
            <p:ph type="title"/>
          </p:nvPr>
        </p:nvSpPr>
        <p:spPr/>
        <p:txBody>
          <a:bodyPr>
            <a:normAutofit/>
          </a:bodyPr>
          <a:lstStyle/>
          <a:p>
            <a:r>
              <a:rPr lang="en-US" b="1" i="0" dirty="0">
                <a:effectLst/>
                <a:latin typeface="Work Sans" pitchFamily="2" charset="-18"/>
              </a:rPr>
              <a:t>Pooled number of deaths by age group</a:t>
            </a:r>
            <a:r>
              <a:rPr lang="sl-SI" b="1" i="0" dirty="0">
                <a:effectLst/>
                <a:latin typeface="Work Sans" pitchFamily="2" charset="-18"/>
              </a:rPr>
              <a:t> </a:t>
            </a:r>
            <a:r>
              <a:rPr lang="sl-SI" dirty="0"/>
              <a:t>2023-2025</a:t>
            </a:r>
          </a:p>
        </p:txBody>
      </p:sp>
      <p:pic>
        <p:nvPicPr>
          <p:cNvPr id="5" name="Označba mesta vsebine 4">
            <a:extLst>
              <a:ext uri="{FF2B5EF4-FFF2-40B4-BE49-F238E27FC236}">
                <a16:creationId xmlns:a16="http://schemas.microsoft.com/office/drawing/2014/main" id="{8560E176-19DF-21C6-AC22-D80E5ADD13E2}"/>
              </a:ext>
            </a:extLst>
          </p:cNvPr>
          <p:cNvPicPr>
            <a:picLocks noGrp="1" noChangeAspect="1"/>
          </p:cNvPicPr>
          <p:nvPr>
            <p:ph sz="quarter" idx="12"/>
          </p:nvPr>
        </p:nvPicPr>
        <p:blipFill>
          <a:blip r:embed="rId2"/>
          <a:stretch>
            <a:fillRect/>
          </a:stretch>
        </p:blipFill>
        <p:spPr>
          <a:xfrm>
            <a:off x="407624" y="1549808"/>
            <a:ext cx="11060068" cy="3134162"/>
          </a:xfrm>
        </p:spPr>
      </p:pic>
    </p:spTree>
    <p:extLst>
      <p:ext uri="{BB962C8B-B14F-4D97-AF65-F5344CB8AC3E}">
        <p14:creationId xmlns:p14="http://schemas.microsoft.com/office/powerpoint/2010/main" val="930300734"/>
      </p:ext>
    </p:extLst>
  </p:cSld>
  <p:clrMapOvr>
    <a:masterClrMapping/>
  </p:clrMapOvr>
  <p:transition spd="med">
    <p:pull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E335B6E-30BB-DB74-76BD-0A381E330EE4}"/>
              </a:ext>
            </a:extLst>
          </p:cNvPr>
          <p:cNvSpPr>
            <a:spLocks noGrp="1"/>
          </p:cNvSpPr>
          <p:nvPr>
            <p:ph type="title"/>
          </p:nvPr>
        </p:nvSpPr>
        <p:spPr/>
        <p:txBody>
          <a:bodyPr/>
          <a:lstStyle/>
          <a:p>
            <a:r>
              <a:rPr lang="en-US" b="1" i="0" dirty="0">
                <a:effectLst/>
                <a:latin typeface="Work Sans" pitchFamily="2" charset="-18"/>
              </a:rPr>
              <a:t>Pooled number of deaths by age group</a:t>
            </a:r>
            <a:r>
              <a:rPr lang="sl-SI" b="1" i="0" dirty="0">
                <a:effectLst/>
                <a:latin typeface="Work Sans" pitchFamily="2" charset="-18"/>
              </a:rPr>
              <a:t> </a:t>
            </a:r>
            <a:r>
              <a:rPr lang="sl-SI" dirty="0"/>
              <a:t>2023-2025</a:t>
            </a:r>
          </a:p>
        </p:txBody>
      </p:sp>
      <p:pic>
        <p:nvPicPr>
          <p:cNvPr id="5" name="Označba mesta vsebine 4">
            <a:extLst>
              <a:ext uri="{FF2B5EF4-FFF2-40B4-BE49-F238E27FC236}">
                <a16:creationId xmlns:a16="http://schemas.microsoft.com/office/drawing/2014/main" id="{21603BAA-C55E-DA1F-7165-31611BEF066B}"/>
              </a:ext>
            </a:extLst>
          </p:cNvPr>
          <p:cNvPicPr>
            <a:picLocks noGrp="1" noChangeAspect="1"/>
          </p:cNvPicPr>
          <p:nvPr>
            <p:ph sz="quarter" idx="12"/>
          </p:nvPr>
        </p:nvPicPr>
        <p:blipFill>
          <a:blip r:embed="rId2"/>
          <a:stretch>
            <a:fillRect/>
          </a:stretch>
        </p:blipFill>
        <p:spPr>
          <a:xfrm>
            <a:off x="480221" y="1741981"/>
            <a:ext cx="11345858" cy="4305901"/>
          </a:xfrm>
        </p:spPr>
      </p:pic>
    </p:spTree>
    <p:extLst>
      <p:ext uri="{BB962C8B-B14F-4D97-AF65-F5344CB8AC3E}">
        <p14:creationId xmlns:p14="http://schemas.microsoft.com/office/powerpoint/2010/main" val="2925381532"/>
      </p:ext>
    </p:extLst>
  </p:cSld>
  <p:clrMapOvr>
    <a:masterClrMapping/>
  </p:clrMapOvr>
  <p:transition spd="med">
    <p:pull dir="d"/>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19E44-2D0C-A253-8BEF-B1FBAFB8FCF6}"/>
              </a:ext>
            </a:extLst>
          </p:cNvPr>
          <p:cNvSpPr>
            <a:spLocks noGrp="1"/>
          </p:cNvSpPr>
          <p:nvPr>
            <p:ph type="ctrTitle" sz="quarter"/>
          </p:nvPr>
        </p:nvSpPr>
        <p:spPr>
          <a:xfrm>
            <a:off x="914400" y="3088105"/>
            <a:ext cx="10058400" cy="1815806"/>
          </a:xfrm>
        </p:spPr>
        <p:txBody>
          <a:bodyPr vert="horz" lIns="91440" tIns="45720" rIns="91440" bIns="45720" rtlCol="0" anchor="b">
            <a:noAutofit/>
          </a:bodyPr>
          <a:lstStyle/>
          <a:p>
            <a:pPr algn="ctr">
              <a:lnSpc>
                <a:spcPct val="100000"/>
              </a:lnSpc>
            </a:pPr>
            <a:r>
              <a:rPr lang="sl-SI" sz="3600" b="1" dirty="0" err="1"/>
              <a:t>Current</a:t>
            </a:r>
            <a:r>
              <a:rPr lang="sl-SI" sz="3600" b="1" dirty="0"/>
              <a:t> </a:t>
            </a:r>
            <a:r>
              <a:rPr lang="sl-SI" sz="3600" b="1" dirty="0" err="1"/>
              <a:t>developments</a:t>
            </a:r>
            <a:r>
              <a:rPr lang="sl-SI" sz="3600" b="1" dirty="0"/>
              <a:t> in </a:t>
            </a:r>
            <a:r>
              <a:rPr lang="sl-SI" sz="3600" b="1" dirty="0" err="1"/>
              <a:t>mortality</a:t>
            </a:r>
            <a:r>
              <a:rPr lang="sl-SI" sz="3600" b="1" dirty="0"/>
              <a:t>, </a:t>
            </a:r>
            <a:r>
              <a:rPr lang="sl-SI" sz="3600" b="1" dirty="0" err="1"/>
              <a:t>fertility</a:t>
            </a:r>
            <a:r>
              <a:rPr lang="sl-SI" sz="3600" b="1" dirty="0"/>
              <a:t> </a:t>
            </a:r>
            <a:r>
              <a:rPr lang="sl-SI" sz="3600" b="1" dirty="0" err="1"/>
              <a:t>and</a:t>
            </a:r>
            <a:r>
              <a:rPr lang="sl-SI" sz="3600" b="1" dirty="0"/>
              <a:t> </a:t>
            </a:r>
            <a:r>
              <a:rPr lang="sl-SI" sz="3600" b="1" dirty="0" err="1"/>
              <a:t>migrations</a:t>
            </a:r>
            <a:r>
              <a:rPr lang="sl-SI" sz="3600" b="1" dirty="0"/>
              <a:t> </a:t>
            </a:r>
            <a:endParaRPr lang="en-US" sz="3600" b="1" dirty="0"/>
          </a:p>
        </p:txBody>
      </p:sp>
      <p:sp>
        <p:nvSpPr>
          <p:cNvPr id="3" name="Subtitle 2">
            <a:extLst>
              <a:ext uri="{FF2B5EF4-FFF2-40B4-BE49-F238E27FC236}">
                <a16:creationId xmlns:a16="http://schemas.microsoft.com/office/drawing/2014/main" id="{99E37F93-784C-6CBA-B015-EBFA68EC4B69}"/>
              </a:ext>
            </a:extLst>
          </p:cNvPr>
          <p:cNvSpPr>
            <a:spLocks noGrp="1"/>
          </p:cNvSpPr>
          <p:nvPr>
            <p:ph type="subTitle" idx="1"/>
          </p:nvPr>
        </p:nvSpPr>
        <p:spPr>
          <a:xfrm>
            <a:off x="914400" y="4976423"/>
            <a:ext cx="10058400" cy="1345625"/>
          </a:xfrm>
        </p:spPr>
        <p:txBody>
          <a:bodyPr/>
          <a:lstStyle/>
          <a:p>
            <a:r>
              <a:rPr lang="sl-SI" b="1" dirty="0">
                <a:solidFill>
                  <a:srgbClr val="FF0000"/>
                </a:solidFill>
              </a:rPr>
              <a:t>Social </a:t>
            </a:r>
            <a:r>
              <a:rPr lang="sl-SI" b="1" dirty="0" err="1">
                <a:solidFill>
                  <a:srgbClr val="FF0000"/>
                </a:solidFill>
              </a:rPr>
              <a:t>Security</a:t>
            </a:r>
            <a:r>
              <a:rPr lang="sl-SI" b="1" dirty="0">
                <a:solidFill>
                  <a:srgbClr val="FF0000"/>
                </a:solidFill>
              </a:rPr>
              <a:t> Sub-</a:t>
            </a:r>
            <a:r>
              <a:rPr lang="sl-SI" b="1" dirty="0" err="1">
                <a:solidFill>
                  <a:srgbClr val="FF0000"/>
                </a:solidFill>
              </a:rPr>
              <a:t>Committee</a:t>
            </a:r>
            <a:r>
              <a:rPr lang="sl-SI" b="1" dirty="0">
                <a:solidFill>
                  <a:srgbClr val="FF0000"/>
                </a:solidFill>
              </a:rPr>
              <a:t> meeting 10.4.2025 – Edinburg, UK</a:t>
            </a:r>
          </a:p>
          <a:p>
            <a:r>
              <a:rPr lang="sl-SI" b="1" dirty="0" err="1">
                <a:solidFill>
                  <a:srgbClr val="FF0000"/>
                </a:solidFill>
              </a:rPr>
              <a:t>Mortality</a:t>
            </a:r>
            <a:r>
              <a:rPr lang="sl-SI" b="1" dirty="0">
                <a:solidFill>
                  <a:srgbClr val="FF0000"/>
                </a:solidFill>
              </a:rPr>
              <a:t> </a:t>
            </a:r>
            <a:r>
              <a:rPr lang="sl-SI" b="1" dirty="0" err="1">
                <a:solidFill>
                  <a:srgbClr val="FF0000"/>
                </a:solidFill>
              </a:rPr>
              <a:t>Working</a:t>
            </a:r>
            <a:r>
              <a:rPr lang="sl-SI" b="1" dirty="0">
                <a:solidFill>
                  <a:srgbClr val="FF0000"/>
                </a:solidFill>
              </a:rPr>
              <a:t> </a:t>
            </a:r>
            <a:r>
              <a:rPr lang="sl-SI" b="1" dirty="0" err="1">
                <a:solidFill>
                  <a:srgbClr val="FF0000"/>
                </a:solidFill>
              </a:rPr>
              <a:t>Group</a:t>
            </a:r>
            <a:endParaRPr lang="sl-SI" b="1" dirty="0">
              <a:solidFill>
                <a:srgbClr val="FF0000"/>
              </a:solidFill>
            </a:endParaRPr>
          </a:p>
          <a:p>
            <a:r>
              <a:rPr lang="sl-SI" dirty="0" err="1"/>
              <a:t>Prof.ddr</a:t>
            </a:r>
            <a:r>
              <a:rPr lang="sl-SI" dirty="0"/>
              <a:t>. David Bogataj</a:t>
            </a:r>
            <a:endParaRPr lang="en-GB" dirty="0"/>
          </a:p>
        </p:txBody>
      </p:sp>
    </p:spTree>
    <p:extLst>
      <p:ext uri="{BB962C8B-B14F-4D97-AF65-F5344CB8AC3E}">
        <p14:creationId xmlns:p14="http://schemas.microsoft.com/office/powerpoint/2010/main" val="2322592774"/>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FB603E0-744E-A5CD-5D94-C9822939B45A}"/>
              </a:ext>
            </a:extLst>
          </p:cNvPr>
          <p:cNvSpPr>
            <a:spLocks noGrp="1"/>
          </p:cNvSpPr>
          <p:nvPr>
            <p:ph type="title"/>
          </p:nvPr>
        </p:nvSpPr>
        <p:spPr/>
        <p:txBody>
          <a:bodyPr/>
          <a:lstStyle/>
          <a:p>
            <a:r>
              <a:rPr lang="en-US" b="1" i="0" dirty="0">
                <a:effectLst/>
                <a:latin typeface="Work Sans" pitchFamily="2" charset="-18"/>
              </a:rPr>
              <a:t>Pooled number of deaths by age group</a:t>
            </a:r>
            <a:r>
              <a:rPr lang="sl-SI" b="1" i="0" dirty="0">
                <a:effectLst/>
                <a:latin typeface="Work Sans" pitchFamily="2" charset="-18"/>
              </a:rPr>
              <a:t> </a:t>
            </a:r>
            <a:r>
              <a:rPr lang="sl-SI" dirty="0"/>
              <a:t>2023-2025</a:t>
            </a:r>
          </a:p>
        </p:txBody>
      </p:sp>
      <p:pic>
        <p:nvPicPr>
          <p:cNvPr id="5" name="Označba mesta vsebine 4">
            <a:extLst>
              <a:ext uri="{FF2B5EF4-FFF2-40B4-BE49-F238E27FC236}">
                <a16:creationId xmlns:a16="http://schemas.microsoft.com/office/drawing/2014/main" id="{210AA1B3-9813-C75F-86EB-B0B08F26610A}"/>
              </a:ext>
            </a:extLst>
          </p:cNvPr>
          <p:cNvPicPr>
            <a:picLocks noGrp="1" noChangeAspect="1"/>
          </p:cNvPicPr>
          <p:nvPr>
            <p:ph sz="quarter" idx="12"/>
          </p:nvPr>
        </p:nvPicPr>
        <p:blipFill>
          <a:blip r:embed="rId2"/>
          <a:stretch>
            <a:fillRect/>
          </a:stretch>
        </p:blipFill>
        <p:spPr>
          <a:xfrm>
            <a:off x="418300" y="2551719"/>
            <a:ext cx="11469701" cy="2686425"/>
          </a:xfrm>
        </p:spPr>
      </p:pic>
    </p:spTree>
    <p:extLst>
      <p:ext uri="{BB962C8B-B14F-4D97-AF65-F5344CB8AC3E}">
        <p14:creationId xmlns:p14="http://schemas.microsoft.com/office/powerpoint/2010/main" val="870640029"/>
      </p:ext>
    </p:extLst>
  </p:cSld>
  <p:clrMapOvr>
    <a:masterClrMapping/>
  </p:clrMapOvr>
  <p:transition spd="med">
    <p:pull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262A802-62D5-FCC4-01CE-08D4A1034782}"/>
              </a:ext>
            </a:extLst>
          </p:cNvPr>
          <p:cNvSpPr>
            <a:spLocks noGrp="1"/>
          </p:cNvSpPr>
          <p:nvPr>
            <p:ph type="title"/>
          </p:nvPr>
        </p:nvSpPr>
        <p:spPr/>
        <p:txBody>
          <a:bodyPr/>
          <a:lstStyle/>
          <a:p>
            <a:r>
              <a:rPr lang="en-US" b="1" i="0" dirty="0">
                <a:effectLst/>
                <a:latin typeface="Work Sans" pitchFamily="2" charset="-18"/>
              </a:rPr>
              <a:t>Pooled number of deaths by age group</a:t>
            </a:r>
            <a:r>
              <a:rPr lang="sl-SI" b="1" i="0" dirty="0">
                <a:effectLst/>
                <a:latin typeface="Work Sans" pitchFamily="2" charset="-18"/>
              </a:rPr>
              <a:t> </a:t>
            </a:r>
            <a:r>
              <a:rPr lang="sl-SI" dirty="0"/>
              <a:t>2023-2025</a:t>
            </a:r>
          </a:p>
        </p:txBody>
      </p:sp>
      <p:pic>
        <p:nvPicPr>
          <p:cNvPr id="5" name="Označba mesta vsebine 4">
            <a:extLst>
              <a:ext uri="{FF2B5EF4-FFF2-40B4-BE49-F238E27FC236}">
                <a16:creationId xmlns:a16="http://schemas.microsoft.com/office/drawing/2014/main" id="{2C07088F-E75E-3ECE-6D78-C3F4E9DFAF27}"/>
              </a:ext>
            </a:extLst>
          </p:cNvPr>
          <p:cNvPicPr>
            <a:picLocks noGrp="1" noChangeAspect="1"/>
          </p:cNvPicPr>
          <p:nvPr>
            <p:ph sz="quarter" idx="12"/>
          </p:nvPr>
        </p:nvPicPr>
        <p:blipFill>
          <a:blip r:embed="rId2"/>
          <a:stretch>
            <a:fillRect/>
          </a:stretch>
        </p:blipFill>
        <p:spPr>
          <a:xfrm>
            <a:off x="407988" y="2525004"/>
            <a:ext cx="11490325" cy="2739854"/>
          </a:xfrm>
        </p:spPr>
      </p:pic>
    </p:spTree>
    <p:extLst>
      <p:ext uri="{BB962C8B-B14F-4D97-AF65-F5344CB8AC3E}">
        <p14:creationId xmlns:p14="http://schemas.microsoft.com/office/powerpoint/2010/main" val="2714570296"/>
      </p:ext>
    </p:extLst>
  </p:cSld>
  <p:clrMapOvr>
    <a:masterClrMapping/>
  </p:clrMapOvr>
  <p:transition spd="med">
    <p:pull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827F282-8C49-E739-4A84-129D341761DA}"/>
              </a:ext>
            </a:extLst>
          </p:cNvPr>
          <p:cNvSpPr>
            <a:spLocks noGrp="1"/>
          </p:cNvSpPr>
          <p:nvPr>
            <p:ph type="title"/>
          </p:nvPr>
        </p:nvSpPr>
        <p:spPr/>
        <p:txBody>
          <a:bodyPr/>
          <a:lstStyle/>
          <a:p>
            <a:r>
              <a:rPr lang="en-US" b="1" i="0" dirty="0">
                <a:effectLst/>
                <a:latin typeface="Work Sans" pitchFamily="2" charset="-18"/>
              </a:rPr>
              <a:t>Pooled number of deaths by age group</a:t>
            </a:r>
            <a:r>
              <a:rPr lang="sl-SI" b="1" i="0" dirty="0">
                <a:effectLst/>
                <a:latin typeface="Work Sans" pitchFamily="2" charset="-18"/>
              </a:rPr>
              <a:t> </a:t>
            </a:r>
            <a:r>
              <a:rPr lang="sl-SI" dirty="0"/>
              <a:t>2023-2025</a:t>
            </a:r>
          </a:p>
        </p:txBody>
      </p:sp>
      <p:pic>
        <p:nvPicPr>
          <p:cNvPr id="5" name="Označba mesta vsebine 4">
            <a:extLst>
              <a:ext uri="{FF2B5EF4-FFF2-40B4-BE49-F238E27FC236}">
                <a16:creationId xmlns:a16="http://schemas.microsoft.com/office/drawing/2014/main" id="{876D6FBF-4BB4-B020-9E23-51AEE5F8B758}"/>
              </a:ext>
            </a:extLst>
          </p:cNvPr>
          <p:cNvPicPr>
            <a:picLocks noGrp="1" noChangeAspect="1"/>
          </p:cNvPicPr>
          <p:nvPr>
            <p:ph sz="quarter" idx="12"/>
          </p:nvPr>
        </p:nvPicPr>
        <p:blipFill>
          <a:blip r:embed="rId2"/>
          <a:stretch>
            <a:fillRect/>
          </a:stretch>
        </p:blipFill>
        <p:spPr>
          <a:xfrm>
            <a:off x="407988" y="2489740"/>
            <a:ext cx="11490325" cy="2810383"/>
          </a:xfrm>
        </p:spPr>
      </p:pic>
    </p:spTree>
    <p:extLst>
      <p:ext uri="{BB962C8B-B14F-4D97-AF65-F5344CB8AC3E}">
        <p14:creationId xmlns:p14="http://schemas.microsoft.com/office/powerpoint/2010/main" val="78463493"/>
      </p:ext>
    </p:extLst>
  </p:cSld>
  <p:clrMapOvr>
    <a:masterClrMapping/>
  </p:clrMapOvr>
  <p:transition spd="med">
    <p:pull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33DD871-74FA-A122-0B67-0802C4CB8D63}"/>
              </a:ext>
            </a:extLst>
          </p:cNvPr>
          <p:cNvSpPr>
            <a:spLocks noGrp="1"/>
          </p:cNvSpPr>
          <p:nvPr>
            <p:ph type="title"/>
          </p:nvPr>
        </p:nvSpPr>
        <p:spPr/>
        <p:txBody>
          <a:bodyPr/>
          <a:lstStyle/>
          <a:p>
            <a:endParaRPr lang="sl-SI"/>
          </a:p>
        </p:txBody>
      </p:sp>
      <p:pic>
        <p:nvPicPr>
          <p:cNvPr id="5" name="Označba mesta vsebine 4">
            <a:extLst>
              <a:ext uri="{FF2B5EF4-FFF2-40B4-BE49-F238E27FC236}">
                <a16:creationId xmlns:a16="http://schemas.microsoft.com/office/drawing/2014/main" id="{D6AB4EE2-8AF1-03D2-A78D-5387C09CEB95}"/>
              </a:ext>
            </a:extLst>
          </p:cNvPr>
          <p:cNvPicPr>
            <a:picLocks noGrp="1" noChangeAspect="1"/>
          </p:cNvPicPr>
          <p:nvPr>
            <p:ph sz="quarter" idx="12"/>
          </p:nvPr>
        </p:nvPicPr>
        <p:blipFill>
          <a:blip r:embed="rId2"/>
          <a:stretch>
            <a:fillRect/>
          </a:stretch>
        </p:blipFill>
        <p:spPr>
          <a:xfrm>
            <a:off x="407988" y="2569484"/>
            <a:ext cx="11490325" cy="2650895"/>
          </a:xfrm>
        </p:spPr>
      </p:pic>
    </p:spTree>
    <p:extLst>
      <p:ext uri="{BB962C8B-B14F-4D97-AF65-F5344CB8AC3E}">
        <p14:creationId xmlns:p14="http://schemas.microsoft.com/office/powerpoint/2010/main" val="3444283511"/>
      </p:ext>
    </p:extLst>
  </p:cSld>
  <p:clrMapOvr>
    <a:masterClrMapping/>
  </p:clrMapOvr>
  <p:transition spd="med">
    <p:pull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112F748-0544-0A3B-A5AF-F750A80D1928}"/>
              </a:ext>
            </a:extLst>
          </p:cNvPr>
          <p:cNvSpPr>
            <a:spLocks noGrp="1"/>
          </p:cNvSpPr>
          <p:nvPr>
            <p:ph type="title"/>
          </p:nvPr>
        </p:nvSpPr>
        <p:spPr/>
        <p:txBody>
          <a:bodyPr/>
          <a:lstStyle/>
          <a:p>
            <a:endParaRPr lang="sl-SI"/>
          </a:p>
        </p:txBody>
      </p:sp>
      <p:pic>
        <p:nvPicPr>
          <p:cNvPr id="5" name="Označba mesta vsebine 4">
            <a:extLst>
              <a:ext uri="{FF2B5EF4-FFF2-40B4-BE49-F238E27FC236}">
                <a16:creationId xmlns:a16="http://schemas.microsoft.com/office/drawing/2014/main" id="{4D6D4EB7-677E-1039-88BF-35856F3FE320}"/>
              </a:ext>
            </a:extLst>
          </p:cNvPr>
          <p:cNvPicPr>
            <a:picLocks noGrp="1" noChangeAspect="1"/>
          </p:cNvPicPr>
          <p:nvPr>
            <p:ph sz="quarter" idx="12"/>
          </p:nvPr>
        </p:nvPicPr>
        <p:blipFill>
          <a:blip r:embed="rId2"/>
          <a:stretch>
            <a:fillRect/>
          </a:stretch>
        </p:blipFill>
        <p:spPr>
          <a:xfrm>
            <a:off x="407988" y="2553468"/>
            <a:ext cx="11490325" cy="2682926"/>
          </a:xfrm>
        </p:spPr>
      </p:pic>
    </p:spTree>
    <p:extLst>
      <p:ext uri="{BB962C8B-B14F-4D97-AF65-F5344CB8AC3E}">
        <p14:creationId xmlns:p14="http://schemas.microsoft.com/office/powerpoint/2010/main" val="2049065727"/>
      </p:ext>
    </p:extLst>
  </p:cSld>
  <p:clrMapOvr>
    <a:masterClrMapping/>
  </p:clrMapOvr>
  <p:transition spd="med">
    <p:pull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8475E31-C978-E7A1-784C-16C58C57024C}"/>
              </a:ext>
            </a:extLst>
          </p:cNvPr>
          <p:cNvSpPr>
            <a:spLocks noGrp="1"/>
          </p:cNvSpPr>
          <p:nvPr>
            <p:ph type="title"/>
          </p:nvPr>
        </p:nvSpPr>
        <p:spPr/>
        <p:txBody>
          <a:bodyPr/>
          <a:lstStyle/>
          <a:p>
            <a:r>
              <a:rPr lang="en-US" b="1" i="0" dirty="0">
                <a:effectLst/>
                <a:latin typeface="Work Sans" pitchFamily="2" charset="-18"/>
              </a:rPr>
              <a:t>Pooled number of deaths by age group</a:t>
            </a:r>
            <a:r>
              <a:rPr lang="sl-SI" b="1" i="0" dirty="0">
                <a:effectLst/>
                <a:latin typeface="Work Sans" pitchFamily="2" charset="-18"/>
              </a:rPr>
              <a:t> </a:t>
            </a:r>
            <a:r>
              <a:rPr lang="sl-SI" dirty="0"/>
              <a:t>2023-2025</a:t>
            </a:r>
          </a:p>
        </p:txBody>
      </p:sp>
      <p:pic>
        <p:nvPicPr>
          <p:cNvPr id="5" name="Označba mesta vsebine 4">
            <a:extLst>
              <a:ext uri="{FF2B5EF4-FFF2-40B4-BE49-F238E27FC236}">
                <a16:creationId xmlns:a16="http://schemas.microsoft.com/office/drawing/2014/main" id="{C896F3AB-B023-B307-0D1D-E65C135A4A7A}"/>
              </a:ext>
            </a:extLst>
          </p:cNvPr>
          <p:cNvPicPr>
            <a:picLocks noGrp="1" noChangeAspect="1"/>
          </p:cNvPicPr>
          <p:nvPr>
            <p:ph sz="quarter" idx="12"/>
          </p:nvPr>
        </p:nvPicPr>
        <p:blipFill>
          <a:blip r:embed="rId2"/>
          <a:stretch>
            <a:fillRect/>
          </a:stretch>
        </p:blipFill>
        <p:spPr>
          <a:xfrm>
            <a:off x="407988" y="2549428"/>
            <a:ext cx="11490325" cy="2691007"/>
          </a:xfrm>
        </p:spPr>
      </p:pic>
    </p:spTree>
    <p:extLst>
      <p:ext uri="{BB962C8B-B14F-4D97-AF65-F5344CB8AC3E}">
        <p14:creationId xmlns:p14="http://schemas.microsoft.com/office/powerpoint/2010/main" val="2635813206"/>
      </p:ext>
    </p:extLst>
  </p:cSld>
  <p:clrMapOvr>
    <a:masterClrMapping/>
  </p:clrMapOvr>
  <p:transition spd="med">
    <p:pull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D5A656D-584F-F90F-7A56-279C15358A31}"/>
              </a:ext>
            </a:extLst>
          </p:cNvPr>
          <p:cNvSpPr>
            <a:spLocks noGrp="1"/>
          </p:cNvSpPr>
          <p:nvPr>
            <p:ph type="title"/>
          </p:nvPr>
        </p:nvSpPr>
        <p:spPr/>
        <p:txBody>
          <a:bodyPr/>
          <a:lstStyle/>
          <a:p>
            <a:r>
              <a:rPr lang="en-US" b="1" i="0" dirty="0">
                <a:effectLst/>
                <a:latin typeface="Work Sans" pitchFamily="2" charset="-18"/>
              </a:rPr>
              <a:t>Pooled number of deaths by age group</a:t>
            </a:r>
            <a:r>
              <a:rPr lang="sl-SI" b="1" i="0" dirty="0">
                <a:effectLst/>
                <a:latin typeface="Work Sans" pitchFamily="2" charset="-18"/>
              </a:rPr>
              <a:t> </a:t>
            </a:r>
            <a:r>
              <a:rPr lang="sl-SI" dirty="0"/>
              <a:t>2023-2025</a:t>
            </a:r>
          </a:p>
        </p:txBody>
      </p:sp>
      <p:pic>
        <p:nvPicPr>
          <p:cNvPr id="5" name="Označba mesta vsebine 4">
            <a:extLst>
              <a:ext uri="{FF2B5EF4-FFF2-40B4-BE49-F238E27FC236}">
                <a16:creationId xmlns:a16="http://schemas.microsoft.com/office/drawing/2014/main" id="{B23A663D-8CAB-5A84-5FBA-06F93D5A3DB6}"/>
              </a:ext>
            </a:extLst>
          </p:cNvPr>
          <p:cNvPicPr>
            <a:picLocks noGrp="1" noChangeAspect="1"/>
          </p:cNvPicPr>
          <p:nvPr>
            <p:ph sz="quarter" idx="12"/>
          </p:nvPr>
        </p:nvPicPr>
        <p:blipFill>
          <a:blip r:embed="rId2"/>
          <a:stretch>
            <a:fillRect/>
          </a:stretch>
        </p:blipFill>
        <p:spPr>
          <a:xfrm>
            <a:off x="407988" y="2459802"/>
            <a:ext cx="11490325" cy="2870259"/>
          </a:xfrm>
        </p:spPr>
      </p:pic>
    </p:spTree>
    <p:extLst>
      <p:ext uri="{BB962C8B-B14F-4D97-AF65-F5344CB8AC3E}">
        <p14:creationId xmlns:p14="http://schemas.microsoft.com/office/powerpoint/2010/main" val="748669272"/>
      </p:ext>
    </p:extLst>
  </p:cSld>
  <p:clrMapOvr>
    <a:masterClrMapping/>
  </p:clrMapOvr>
  <p:transition spd="med">
    <p:pull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A538C3E-75BD-3017-C412-1DB0AB5211B4}"/>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cumulative</a:t>
            </a:r>
            <a:r>
              <a:rPr lang="sl-SI" dirty="0"/>
              <a:t> per </a:t>
            </a:r>
            <a:r>
              <a:rPr lang="sl-SI" dirty="0" err="1"/>
              <a:t>year</a:t>
            </a:r>
            <a:r>
              <a:rPr lang="sl-SI" dirty="0"/>
              <a:t> </a:t>
            </a:r>
          </a:p>
        </p:txBody>
      </p:sp>
      <p:pic>
        <p:nvPicPr>
          <p:cNvPr id="9" name="Označba mesta vsebine 8">
            <a:extLst>
              <a:ext uri="{FF2B5EF4-FFF2-40B4-BE49-F238E27FC236}">
                <a16:creationId xmlns:a16="http://schemas.microsoft.com/office/drawing/2014/main" id="{ED198B50-F01B-C405-3A0E-B66408E0738E}"/>
              </a:ext>
            </a:extLst>
          </p:cNvPr>
          <p:cNvPicPr>
            <a:picLocks noGrp="1" noChangeAspect="1"/>
          </p:cNvPicPr>
          <p:nvPr>
            <p:ph sz="quarter" idx="12"/>
          </p:nvPr>
        </p:nvPicPr>
        <p:blipFill>
          <a:blip r:embed="rId2"/>
          <a:stretch>
            <a:fillRect/>
          </a:stretch>
        </p:blipFill>
        <p:spPr>
          <a:xfrm>
            <a:off x="432589" y="1808665"/>
            <a:ext cx="11441122" cy="4172532"/>
          </a:xfrm>
        </p:spPr>
      </p:pic>
    </p:spTree>
    <p:extLst>
      <p:ext uri="{BB962C8B-B14F-4D97-AF65-F5344CB8AC3E}">
        <p14:creationId xmlns:p14="http://schemas.microsoft.com/office/powerpoint/2010/main" val="4154214612"/>
      </p:ext>
    </p:extLst>
  </p:cSld>
  <p:clrMapOvr>
    <a:masterClrMapping/>
  </p:clrMapOvr>
  <p:transition spd="med">
    <p:pull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2396A4E-EDEF-325A-07AD-74999281B07A}"/>
              </a:ext>
            </a:extLst>
          </p:cNvPr>
          <p:cNvSpPr>
            <a:spLocks noGrp="1"/>
          </p:cNvSpPr>
          <p:nvPr>
            <p:ph type="title"/>
          </p:nvPr>
        </p:nvSpPr>
        <p:spPr/>
        <p:txBody>
          <a:bodyPr>
            <a:normAutofit fontScale="90000"/>
          </a:bodyPr>
          <a:lstStyle/>
          <a:p>
            <a:r>
              <a:rPr lang="sl-SI" dirty="0" err="1"/>
              <a:t>Weekly</a:t>
            </a:r>
            <a:r>
              <a:rPr lang="sl-SI" dirty="0"/>
              <a:t> </a:t>
            </a:r>
            <a:r>
              <a:rPr lang="sl-SI" b="1" i="0" dirty="0" err="1">
                <a:effectLst/>
                <a:latin typeface="Work Sans" pitchFamily="2" charset="-18"/>
              </a:rPr>
              <a:t>Excess</a:t>
            </a:r>
            <a:r>
              <a:rPr lang="sl-SI" b="1" i="0" dirty="0">
                <a:effectLst/>
                <a:latin typeface="Work Sans" pitchFamily="2" charset="-18"/>
              </a:rPr>
              <a:t> </a:t>
            </a:r>
            <a:r>
              <a:rPr lang="sl-SI" b="1" i="0" dirty="0" err="1">
                <a:effectLst/>
                <a:latin typeface="Work Sans" pitchFamily="2" charset="-18"/>
              </a:rPr>
              <a:t>mortality</a:t>
            </a:r>
            <a:br>
              <a:rPr lang="sl-SI" b="1" i="0" dirty="0">
                <a:effectLst/>
                <a:latin typeface="Work Sans" pitchFamily="2" charset="-18"/>
              </a:rPr>
            </a:br>
            <a:endParaRPr lang="sl-SI" dirty="0"/>
          </a:p>
        </p:txBody>
      </p:sp>
      <p:pic>
        <p:nvPicPr>
          <p:cNvPr id="5" name="Označba mesta vsebine 4">
            <a:extLst>
              <a:ext uri="{FF2B5EF4-FFF2-40B4-BE49-F238E27FC236}">
                <a16:creationId xmlns:a16="http://schemas.microsoft.com/office/drawing/2014/main" id="{23A7028A-EACA-80D7-6C08-42AE48D09DBC}"/>
              </a:ext>
            </a:extLst>
          </p:cNvPr>
          <p:cNvPicPr>
            <a:picLocks noGrp="1" noChangeAspect="1"/>
          </p:cNvPicPr>
          <p:nvPr>
            <p:ph sz="quarter" idx="12"/>
          </p:nvPr>
        </p:nvPicPr>
        <p:blipFill>
          <a:blip r:embed="rId2"/>
          <a:stretch>
            <a:fillRect/>
          </a:stretch>
        </p:blipFill>
        <p:spPr>
          <a:xfrm>
            <a:off x="442116" y="1661007"/>
            <a:ext cx="11422069" cy="4467849"/>
          </a:xfrm>
        </p:spPr>
      </p:pic>
    </p:spTree>
    <p:extLst>
      <p:ext uri="{BB962C8B-B14F-4D97-AF65-F5344CB8AC3E}">
        <p14:creationId xmlns:p14="http://schemas.microsoft.com/office/powerpoint/2010/main" val="3623054109"/>
      </p:ext>
    </p:extLst>
  </p:cSld>
  <p:clrMapOvr>
    <a:masterClrMapping/>
  </p:clrMapOvr>
  <p:transition spd="med">
    <p:pull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8070D58-12D3-808C-55A0-EEC5C2BDE171}"/>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cumulative</a:t>
            </a:r>
            <a:r>
              <a:rPr lang="sl-SI" dirty="0"/>
              <a:t> per </a:t>
            </a:r>
            <a:r>
              <a:rPr lang="sl-SI" dirty="0" err="1"/>
              <a:t>year</a:t>
            </a:r>
            <a:r>
              <a:rPr lang="sl-SI" dirty="0"/>
              <a:t> </a:t>
            </a:r>
          </a:p>
        </p:txBody>
      </p:sp>
      <p:pic>
        <p:nvPicPr>
          <p:cNvPr id="5" name="Označba mesta vsebine 4">
            <a:extLst>
              <a:ext uri="{FF2B5EF4-FFF2-40B4-BE49-F238E27FC236}">
                <a16:creationId xmlns:a16="http://schemas.microsoft.com/office/drawing/2014/main" id="{C4589FFB-BA52-9455-0898-269E172EBB4E}"/>
              </a:ext>
            </a:extLst>
          </p:cNvPr>
          <p:cNvPicPr>
            <a:picLocks noGrp="1" noChangeAspect="1"/>
          </p:cNvPicPr>
          <p:nvPr>
            <p:ph sz="quarter" idx="12"/>
          </p:nvPr>
        </p:nvPicPr>
        <p:blipFill>
          <a:blip r:embed="rId2"/>
          <a:stretch>
            <a:fillRect/>
          </a:stretch>
        </p:blipFill>
        <p:spPr>
          <a:xfrm>
            <a:off x="407988" y="2373876"/>
            <a:ext cx="11490325" cy="3042110"/>
          </a:xfrm>
        </p:spPr>
      </p:pic>
      <p:pic>
        <p:nvPicPr>
          <p:cNvPr id="7" name="Slika 6">
            <a:extLst>
              <a:ext uri="{FF2B5EF4-FFF2-40B4-BE49-F238E27FC236}">
                <a16:creationId xmlns:a16="http://schemas.microsoft.com/office/drawing/2014/main" id="{106466A1-1010-E6FE-F870-BC212C01E568}"/>
              </a:ext>
            </a:extLst>
          </p:cNvPr>
          <p:cNvPicPr>
            <a:picLocks noChangeAspect="1"/>
          </p:cNvPicPr>
          <p:nvPr/>
        </p:nvPicPr>
        <p:blipFill>
          <a:blip r:embed="rId3"/>
          <a:stretch>
            <a:fillRect/>
          </a:stretch>
        </p:blipFill>
        <p:spPr>
          <a:xfrm>
            <a:off x="407624" y="1442014"/>
            <a:ext cx="3991532" cy="571580"/>
          </a:xfrm>
          <a:prstGeom prst="rect">
            <a:avLst/>
          </a:prstGeom>
        </p:spPr>
      </p:pic>
    </p:spTree>
    <p:extLst>
      <p:ext uri="{BB962C8B-B14F-4D97-AF65-F5344CB8AC3E}">
        <p14:creationId xmlns:p14="http://schemas.microsoft.com/office/powerpoint/2010/main" val="2519931009"/>
      </p:ext>
    </p:extLst>
  </p:cSld>
  <p:clrMapOvr>
    <a:masterClrMapping/>
  </p:clrMapOvr>
  <p:transition spd="med">
    <p:pull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A5110BB-5DCF-7BA6-4D17-AE809E683573}"/>
              </a:ext>
            </a:extLst>
          </p:cNvPr>
          <p:cNvSpPr>
            <a:spLocks noGrp="1"/>
          </p:cNvSpPr>
          <p:nvPr>
            <p:ph type="title"/>
          </p:nvPr>
        </p:nvSpPr>
        <p:spPr/>
        <p:txBody>
          <a:bodyPr/>
          <a:lstStyle/>
          <a:p>
            <a:r>
              <a:rPr lang="sl-SI" dirty="0" err="1"/>
              <a:t>Fertility</a:t>
            </a:r>
            <a:endParaRPr lang="sl-SI" dirty="0"/>
          </a:p>
        </p:txBody>
      </p:sp>
      <p:sp>
        <p:nvSpPr>
          <p:cNvPr id="3" name="Označba mesta vsebine 2">
            <a:extLst>
              <a:ext uri="{FF2B5EF4-FFF2-40B4-BE49-F238E27FC236}">
                <a16:creationId xmlns:a16="http://schemas.microsoft.com/office/drawing/2014/main" id="{B7A1B336-F9CA-8F49-92B0-18EB4D2479C3}"/>
              </a:ext>
            </a:extLst>
          </p:cNvPr>
          <p:cNvSpPr>
            <a:spLocks noGrp="1"/>
          </p:cNvSpPr>
          <p:nvPr>
            <p:ph sz="quarter" idx="12"/>
          </p:nvPr>
        </p:nvSpPr>
        <p:spPr/>
        <p:txBody>
          <a:bodyPr/>
          <a:lstStyle/>
          <a:p>
            <a:r>
              <a:rPr lang="en-US" dirty="0"/>
              <a:t>3.67 million babies were born in the EU in 2023.</a:t>
            </a:r>
          </a:p>
          <a:p>
            <a:endParaRPr lang="en-US" dirty="0"/>
          </a:p>
          <a:p>
            <a:r>
              <a:rPr lang="en-US" dirty="0"/>
              <a:t>The total fertility rate stood at 1.38 live births per woman in the EU in 2023, ranging from 1.06 in Malta to 1.81 in Bulgaria.</a:t>
            </a:r>
          </a:p>
          <a:p>
            <a:endParaRPr lang="en-US" dirty="0"/>
          </a:p>
          <a:p>
            <a:r>
              <a:rPr lang="en-US" dirty="0"/>
              <a:t>29.8 years was the average age of women at the birth of their first child in the EU in 2023, ranging from 26.9 in Bulgaria to 31.8 in Italy.</a:t>
            </a:r>
            <a:endParaRPr lang="sl-SI" dirty="0"/>
          </a:p>
        </p:txBody>
      </p:sp>
    </p:spTree>
    <p:extLst>
      <p:ext uri="{BB962C8B-B14F-4D97-AF65-F5344CB8AC3E}">
        <p14:creationId xmlns:p14="http://schemas.microsoft.com/office/powerpoint/2010/main" val="4214714915"/>
      </p:ext>
    </p:extLst>
  </p:cSld>
  <p:clrMapOvr>
    <a:masterClrMapping/>
  </p:clrMapOvr>
  <p:transition spd="med">
    <p:pull di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5D1C402-EE5D-EDD6-258B-4610B5B5870A}"/>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Weekly</a:t>
            </a:r>
            <a:endParaRPr lang="sl-SI" dirty="0"/>
          </a:p>
        </p:txBody>
      </p:sp>
      <p:pic>
        <p:nvPicPr>
          <p:cNvPr id="5" name="Označba mesta vsebine 4">
            <a:extLst>
              <a:ext uri="{FF2B5EF4-FFF2-40B4-BE49-F238E27FC236}">
                <a16:creationId xmlns:a16="http://schemas.microsoft.com/office/drawing/2014/main" id="{D44A836A-3A7B-9AE7-4FD2-796482010900}"/>
              </a:ext>
            </a:extLst>
          </p:cNvPr>
          <p:cNvPicPr>
            <a:picLocks noGrp="1" noChangeAspect="1"/>
          </p:cNvPicPr>
          <p:nvPr>
            <p:ph sz="quarter" idx="12"/>
          </p:nvPr>
        </p:nvPicPr>
        <p:blipFill>
          <a:blip r:embed="rId2"/>
          <a:stretch>
            <a:fillRect/>
          </a:stretch>
        </p:blipFill>
        <p:spPr>
          <a:xfrm>
            <a:off x="407988" y="2397018"/>
            <a:ext cx="11490325" cy="2995827"/>
          </a:xfrm>
        </p:spPr>
      </p:pic>
      <p:pic>
        <p:nvPicPr>
          <p:cNvPr id="7" name="Slika 6">
            <a:extLst>
              <a:ext uri="{FF2B5EF4-FFF2-40B4-BE49-F238E27FC236}">
                <a16:creationId xmlns:a16="http://schemas.microsoft.com/office/drawing/2014/main" id="{8A9DDE1F-2829-5673-797D-1339693DCE31}"/>
              </a:ext>
            </a:extLst>
          </p:cNvPr>
          <p:cNvPicPr>
            <a:picLocks noChangeAspect="1"/>
          </p:cNvPicPr>
          <p:nvPr/>
        </p:nvPicPr>
        <p:blipFill>
          <a:blip r:embed="rId3"/>
          <a:stretch>
            <a:fillRect/>
          </a:stretch>
        </p:blipFill>
        <p:spPr>
          <a:xfrm>
            <a:off x="346381" y="1594496"/>
            <a:ext cx="3991532" cy="571580"/>
          </a:xfrm>
          <a:prstGeom prst="rect">
            <a:avLst/>
          </a:prstGeom>
        </p:spPr>
      </p:pic>
    </p:spTree>
    <p:extLst>
      <p:ext uri="{BB962C8B-B14F-4D97-AF65-F5344CB8AC3E}">
        <p14:creationId xmlns:p14="http://schemas.microsoft.com/office/powerpoint/2010/main" val="3997253283"/>
      </p:ext>
    </p:extLst>
  </p:cSld>
  <p:clrMapOvr>
    <a:masterClrMapping/>
  </p:clrMapOvr>
  <p:transition spd="med">
    <p:pull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9A0A783-3DF4-29AD-96D2-55F4A81D8E2B}"/>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cumulative</a:t>
            </a:r>
            <a:r>
              <a:rPr lang="sl-SI" dirty="0"/>
              <a:t> per </a:t>
            </a:r>
            <a:r>
              <a:rPr lang="sl-SI" dirty="0" err="1"/>
              <a:t>year</a:t>
            </a:r>
            <a:r>
              <a:rPr lang="sl-SI" dirty="0"/>
              <a:t> </a:t>
            </a:r>
          </a:p>
        </p:txBody>
      </p:sp>
      <p:pic>
        <p:nvPicPr>
          <p:cNvPr id="5" name="Označba mesta vsebine 4">
            <a:extLst>
              <a:ext uri="{FF2B5EF4-FFF2-40B4-BE49-F238E27FC236}">
                <a16:creationId xmlns:a16="http://schemas.microsoft.com/office/drawing/2014/main" id="{E4A2FD26-5CD5-4A26-502A-62B4FE076E34}"/>
              </a:ext>
            </a:extLst>
          </p:cNvPr>
          <p:cNvPicPr>
            <a:picLocks noGrp="1" noChangeAspect="1"/>
          </p:cNvPicPr>
          <p:nvPr>
            <p:ph sz="quarter" idx="12"/>
          </p:nvPr>
        </p:nvPicPr>
        <p:blipFill>
          <a:blip r:embed="rId2"/>
          <a:stretch>
            <a:fillRect/>
          </a:stretch>
        </p:blipFill>
        <p:spPr>
          <a:xfrm>
            <a:off x="407988" y="2397202"/>
            <a:ext cx="11490325" cy="2995459"/>
          </a:xfrm>
        </p:spPr>
      </p:pic>
      <p:pic>
        <p:nvPicPr>
          <p:cNvPr id="7" name="Slika 6">
            <a:extLst>
              <a:ext uri="{FF2B5EF4-FFF2-40B4-BE49-F238E27FC236}">
                <a16:creationId xmlns:a16="http://schemas.microsoft.com/office/drawing/2014/main" id="{DB314E8F-11B7-4E2B-73FB-80BA599AF3FD}"/>
              </a:ext>
            </a:extLst>
          </p:cNvPr>
          <p:cNvPicPr>
            <a:picLocks noChangeAspect="1"/>
          </p:cNvPicPr>
          <p:nvPr/>
        </p:nvPicPr>
        <p:blipFill>
          <a:blip r:embed="rId3"/>
          <a:stretch>
            <a:fillRect/>
          </a:stretch>
        </p:blipFill>
        <p:spPr>
          <a:xfrm>
            <a:off x="407624" y="1542451"/>
            <a:ext cx="3991532" cy="571580"/>
          </a:xfrm>
          <a:prstGeom prst="rect">
            <a:avLst/>
          </a:prstGeom>
        </p:spPr>
      </p:pic>
    </p:spTree>
    <p:extLst>
      <p:ext uri="{BB962C8B-B14F-4D97-AF65-F5344CB8AC3E}">
        <p14:creationId xmlns:p14="http://schemas.microsoft.com/office/powerpoint/2010/main" val="1431327309"/>
      </p:ext>
    </p:extLst>
  </p:cSld>
  <p:clrMapOvr>
    <a:masterClrMapping/>
  </p:clrMapOvr>
  <p:transition spd="med">
    <p:pull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A5C6AD4-F310-08D2-1AF3-D26FFE8149F5}"/>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Weekly</a:t>
            </a:r>
            <a:r>
              <a:rPr lang="sl-SI" dirty="0"/>
              <a:t> </a:t>
            </a:r>
          </a:p>
        </p:txBody>
      </p:sp>
      <p:pic>
        <p:nvPicPr>
          <p:cNvPr id="5" name="Označba mesta vsebine 4">
            <a:extLst>
              <a:ext uri="{FF2B5EF4-FFF2-40B4-BE49-F238E27FC236}">
                <a16:creationId xmlns:a16="http://schemas.microsoft.com/office/drawing/2014/main" id="{E1F20325-B320-A11E-B99B-736AF92A1C4E}"/>
              </a:ext>
            </a:extLst>
          </p:cNvPr>
          <p:cNvPicPr>
            <a:picLocks noGrp="1" noChangeAspect="1"/>
          </p:cNvPicPr>
          <p:nvPr>
            <p:ph sz="quarter" idx="12"/>
          </p:nvPr>
        </p:nvPicPr>
        <p:blipFill>
          <a:blip r:embed="rId2"/>
          <a:stretch>
            <a:fillRect/>
          </a:stretch>
        </p:blipFill>
        <p:spPr>
          <a:xfrm>
            <a:off x="407988" y="2393943"/>
            <a:ext cx="11490325" cy="3001976"/>
          </a:xfrm>
        </p:spPr>
      </p:pic>
      <p:pic>
        <p:nvPicPr>
          <p:cNvPr id="7" name="Slika 6">
            <a:extLst>
              <a:ext uri="{FF2B5EF4-FFF2-40B4-BE49-F238E27FC236}">
                <a16:creationId xmlns:a16="http://schemas.microsoft.com/office/drawing/2014/main" id="{4740A932-6714-4826-ACC8-2FE0CC584544}"/>
              </a:ext>
            </a:extLst>
          </p:cNvPr>
          <p:cNvPicPr>
            <a:picLocks noChangeAspect="1"/>
          </p:cNvPicPr>
          <p:nvPr/>
        </p:nvPicPr>
        <p:blipFill>
          <a:blip r:embed="rId3"/>
          <a:stretch>
            <a:fillRect/>
          </a:stretch>
        </p:blipFill>
        <p:spPr>
          <a:xfrm>
            <a:off x="407624" y="1462081"/>
            <a:ext cx="3991532" cy="571580"/>
          </a:xfrm>
          <a:prstGeom prst="rect">
            <a:avLst/>
          </a:prstGeom>
        </p:spPr>
      </p:pic>
    </p:spTree>
    <p:extLst>
      <p:ext uri="{BB962C8B-B14F-4D97-AF65-F5344CB8AC3E}">
        <p14:creationId xmlns:p14="http://schemas.microsoft.com/office/powerpoint/2010/main" val="3591369063"/>
      </p:ext>
    </p:extLst>
  </p:cSld>
  <p:clrMapOvr>
    <a:masterClrMapping/>
  </p:clrMapOvr>
  <p:transition spd="med">
    <p:pull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3B52FCC-0EC8-8603-BD4F-2380F5A6834F}"/>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cumulative</a:t>
            </a:r>
            <a:r>
              <a:rPr lang="sl-SI" dirty="0"/>
              <a:t> per </a:t>
            </a:r>
            <a:r>
              <a:rPr lang="sl-SI" dirty="0" err="1"/>
              <a:t>year</a:t>
            </a:r>
            <a:r>
              <a:rPr lang="sl-SI" dirty="0"/>
              <a:t> </a:t>
            </a:r>
          </a:p>
        </p:txBody>
      </p:sp>
      <p:pic>
        <p:nvPicPr>
          <p:cNvPr id="5" name="Označba mesta vsebine 4">
            <a:extLst>
              <a:ext uri="{FF2B5EF4-FFF2-40B4-BE49-F238E27FC236}">
                <a16:creationId xmlns:a16="http://schemas.microsoft.com/office/drawing/2014/main" id="{70BD207A-523B-B999-3F30-B58CDF63632D}"/>
              </a:ext>
            </a:extLst>
          </p:cNvPr>
          <p:cNvPicPr>
            <a:picLocks noGrp="1" noChangeAspect="1"/>
          </p:cNvPicPr>
          <p:nvPr>
            <p:ph sz="quarter" idx="12"/>
          </p:nvPr>
        </p:nvPicPr>
        <p:blipFill>
          <a:blip r:embed="rId2"/>
          <a:stretch>
            <a:fillRect/>
          </a:stretch>
        </p:blipFill>
        <p:spPr>
          <a:xfrm>
            <a:off x="484984" y="2389771"/>
            <a:ext cx="11336332" cy="3010320"/>
          </a:xfrm>
        </p:spPr>
      </p:pic>
      <p:pic>
        <p:nvPicPr>
          <p:cNvPr id="7" name="Slika 6">
            <a:extLst>
              <a:ext uri="{FF2B5EF4-FFF2-40B4-BE49-F238E27FC236}">
                <a16:creationId xmlns:a16="http://schemas.microsoft.com/office/drawing/2014/main" id="{84A75D07-49B8-4561-EFB8-274E893670E2}"/>
              </a:ext>
            </a:extLst>
          </p:cNvPr>
          <p:cNvPicPr>
            <a:picLocks noChangeAspect="1"/>
          </p:cNvPicPr>
          <p:nvPr/>
        </p:nvPicPr>
        <p:blipFill>
          <a:blip r:embed="rId3"/>
          <a:stretch>
            <a:fillRect/>
          </a:stretch>
        </p:blipFill>
        <p:spPr>
          <a:xfrm>
            <a:off x="407624" y="1546757"/>
            <a:ext cx="3991532" cy="571580"/>
          </a:xfrm>
          <a:prstGeom prst="rect">
            <a:avLst/>
          </a:prstGeom>
        </p:spPr>
      </p:pic>
    </p:spTree>
    <p:extLst>
      <p:ext uri="{BB962C8B-B14F-4D97-AF65-F5344CB8AC3E}">
        <p14:creationId xmlns:p14="http://schemas.microsoft.com/office/powerpoint/2010/main" val="3482171401"/>
      </p:ext>
    </p:extLst>
  </p:cSld>
  <p:clrMapOvr>
    <a:masterClrMapping/>
  </p:clrMapOvr>
  <p:transition spd="med">
    <p:pull di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CF6222D-2EC2-85F5-1E85-0041248D0918}"/>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Weekly</a:t>
            </a:r>
            <a:endParaRPr lang="sl-SI" dirty="0"/>
          </a:p>
        </p:txBody>
      </p:sp>
      <p:pic>
        <p:nvPicPr>
          <p:cNvPr id="5" name="Označba mesta vsebine 4">
            <a:extLst>
              <a:ext uri="{FF2B5EF4-FFF2-40B4-BE49-F238E27FC236}">
                <a16:creationId xmlns:a16="http://schemas.microsoft.com/office/drawing/2014/main" id="{FCDC1B80-8601-C558-A46E-4C5FA3DF5F79}"/>
              </a:ext>
            </a:extLst>
          </p:cNvPr>
          <p:cNvPicPr>
            <a:picLocks noGrp="1" noChangeAspect="1"/>
          </p:cNvPicPr>
          <p:nvPr>
            <p:ph sz="quarter" idx="12"/>
          </p:nvPr>
        </p:nvPicPr>
        <p:blipFill>
          <a:blip r:embed="rId2"/>
          <a:stretch>
            <a:fillRect/>
          </a:stretch>
        </p:blipFill>
        <p:spPr>
          <a:xfrm>
            <a:off x="407988" y="2408786"/>
            <a:ext cx="11490325" cy="2972290"/>
          </a:xfrm>
        </p:spPr>
      </p:pic>
      <p:pic>
        <p:nvPicPr>
          <p:cNvPr id="7" name="Slika 6">
            <a:extLst>
              <a:ext uri="{FF2B5EF4-FFF2-40B4-BE49-F238E27FC236}">
                <a16:creationId xmlns:a16="http://schemas.microsoft.com/office/drawing/2014/main" id="{B584FC44-EBF5-94F7-340F-0467A5AC629D}"/>
              </a:ext>
            </a:extLst>
          </p:cNvPr>
          <p:cNvPicPr>
            <a:picLocks noChangeAspect="1"/>
          </p:cNvPicPr>
          <p:nvPr/>
        </p:nvPicPr>
        <p:blipFill>
          <a:blip r:embed="rId3"/>
          <a:stretch>
            <a:fillRect/>
          </a:stretch>
        </p:blipFill>
        <p:spPr>
          <a:xfrm>
            <a:off x="407624" y="1600380"/>
            <a:ext cx="3991532" cy="571580"/>
          </a:xfrm>
          <a:prstGeom prst="rect">
            <a:avLst/>
          </a:prstGeom>
        </p:spPr>
      </p:pic>
    </p:spTree>
    <p:extLst>
      <p:ext uri="{BB962C8B-B14F-4D97-AF65-F5344CB8AC3E}">
        <p14:creationId xmlns:p14="http://schemas.microsoft.com/office/powerpoint/2010/main" val="4127737971"/>
      </p:ext>
    </p:extLst>
  </p:cSld>
  <p:clrMapOvr>
    <a:masterClrMapping/>
  </p:clrMapOvr>
  <p:transition spd="med">
    <p:pull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5B1F7B7-7D4E-9B98-69BE-9AF96E8B7B2D}"/>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cumulative</a:t>
            </a:r>
            <a:r>
              <a:rPr lang="sl-SI" dirty="0"/>
              <a:t> per </a:t>
            </a:r>
            <a:r>
              <a:rPr lang="sl-SI" dirty="0" err="1"/>
              <a:t>year</a:t>
            </a:r>
            <a:r>
              <a:rPr lang="sl-SI" dirty="0"/>
              <a:t> </a:t>
            </a:r>
          </a:p>
        </p:txBody>
      </p:sp>
      <p:pic>
        <p:nvPicPr>
          <p:cNvPr id="5" name="Označba mesta vsebine 4">
            <a:extLst>
              <a:ext uri="{FF2B5EF4-FFF2-40B4-BE49-F238E27FC236}">
                <a16:creationId xmlns:a16="http://schemas.microsoft.com/office/drawing/2014/main" id="{2033ACF9-F26A-4B00-15A0-6E4F0D7D48A7}"/>
              </a:ext>
            </a:extLst>
          </p:cNvPr>
          <p:cNvPicPr>
            <a:picLocks noGrp="1" noChangeAspect="1"/>
          </p:cNvPicPr>
          <p:nvPr>
            <p:ph sz="quarter" idx="12"/>
          </p:nvPr>
        </p:nvPicPr>
        <p:blipFill>
          <a:blip r:embed="rId2"/>
          <a:stretch>
            <a:fillRect/>
          </a:stretch>
        </p:blipFill>
        <p:spPr>
          <a:xfrm>
            <a:off x="407988" y="2390135"/>
            <a:ext cx="11490325" cy="3009592"/>
          </a:xfrm>
        </p:spPr>
      </p:pic>
      <p:pic>
        <p:nvPicPr>
          <p:cNvPr id="7" name="Slika 6">
            <a:extLst>
              <a:ext uri="{FF2B5EF4-FFF2-40B4-BE49-F238E27FC236}">
                <a16:creationId xmlns:a16="http://schemas.microsoft.com/office/drawing/2014/main" id="{D0AA4A5D-B2C7-88E6-8B97-4E7F12613071}"/>
              </a:ext>
            </a:extLst>
          </p:cNvPr>
          <p:cNvPicPr>
            <a:picLocks noChangeAspect="1"/>
          </p:cNvPicPr>
          <p:nvPr/>
        </p:nvPicPr>
        <p:blipFill>
          <a:blip r:embed="rId3"/>
          <a:stretch>
            <a:fillRect/>
          </a:stretch>
        </p:blipFill>
        <p:spPr>
          <a:xfrm>
            <a:off x="407624" y="1591055"/>
            <a:ext cx="3991532" cy="571580"/>
          </a:xfrm>
          <a:prstGeom prst="rect">
            <a:avLst/>
          </a:prstGeom>
        </p:spPr>
      </p:pic>
    </p:spTree>
    <p:extLst>
      <p:ext uri="{BB962C8B-B14F-4D97-AF65-F5344CB8AC3E}">
        <p14:creationId xmlns:p14="http://schemas.microsoft.com/office/powerpoint/2010/main" val="4265313569"/>
      </p:ext>
    </p:extLst>
  </p:cSld>
  <p:clrMapOvr>
    <a:masterClrMapping/>
  </p:clrMapOvr>
  <p:transition spd="med">
    <p:pull di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2432A2E-DA51-7F3A-8C1F-9939E0B99604}"/>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Weekly</a:t>
            </a:r>
            <a:endParaRPr lang="sl-SI" dirty="0"/>
          </a:p>
        </p:txBody>
      </p:sp>
      <p:pic>
        <p:nvPicPr>
          <p:cNvPr id="5" name="Označba mesta vsebine 4">
            <a:extLst>
              <a:ext uri="{FF2B5EF4-FFF2-40B4-BE49-F238E27FC236}">
                <a16:creationId xmlns:a16="http://schemas.microsoft.com/office/drawing/2014/main" id="{35280B2D-33DE-A146-814E-FC458F27CBC9}"/>
              </a:ext>
            </a:extLst>
          </p:cNvPr>
          <p:cNvPicPr>
            <a:picLocks noGrp="1" noChangeAspect="1"/>
          </p:cNvPicPr>
          <p:nvPr>
            <p:ph sz="quarter" idx="12"/>
          </p:nvPr>
        </p:nvPicPr>
        <p:blipFill>
          <a:blip r:embed="rId2"/>
          <a:stretch>
            <a:fillRect/>
          </a:stretch>
        </p:blipFill>
        <p:spPr>
          <a:xfrm>
            <a:off x="465932" y="2408824"/>
            <a:ext cx="11374437" cy="2972215"/>
          </a:xfrm>
        </p:spPr>
      </p:pic>
      <p:pic>
        <p:nvPicPr>
          <p:cNvPr id="7" name="Slika 6">
            <a:extLst>
              <a:ext uri="{FF2B5EF4-FFF2-40B4-BE49-F238E27FC236}">
                <a16:creationId xmlns:a16="http://schemas.microsoft.com/office/drawing/2014/main" id="{9C3FACE5-981C-6135-F4D6-06F8927DC84B}"/>
              </a:ext>
            </a:extLst>
          </p:cNvPr>
          <p:cNvPicPr>
            <a:picLocks noChangeAspect="1"/>
          </p:cNvPicPr>
          <p:nvPr/>
        </p:nvPicPr>
        <p:blipFill>
          <a:blip r:embed="rId3"/>
          <a:stretch>
            <a:fillRect/>
          </a:stretch>
        </p:blipFill>
        <p:spPr>
          <a:xfrm>
            <a:off x="407624" y="1600399"/>
            <a:ext cx="3991532" cy="571580"/>
          </a:xfrm>
          <a:prstGeom prst="rect">
            <a:avLst/>
          </a:prstGeom>
        </p:spPr>
      </p:pic>
    </p:spTree>
    <p:extLst>
      <p:ext uri="{BB962C8B-B14F-4D97-AF65-F5344CB8AC3E}">
        <p14:creationId xmlns:p14="http://schemas.microsoft.com/office/powerpoint/2010/main" val="1938889514"/>
      </p:ext>
    </p:extLst>
  </p:cSld>
  <p:clrMapOvr>
    <a:masterClrMapping/>
  </p:clrMapOvr>
  <p:transition spd="med">
    <p:pull di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DA09F8F-E1EB-FEEA-21E1-3BE928F60F2F}"/>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cumulative</a:t>
            </a:r>
            <a:r>
              <a:rPr lang="sl-SI" dirty="0"/>
              <a:t> per </a:t>
            </a:r>
            <a:r>
              <a:rPr lang="sl-SI" dirty="0" err="1"/>
              <a:t>year</a:t>
            </a:r>
            <a:r>
              <a:rPr lang="sl-SI" dirty="0"/>
              <a:t> </a:t>
            </a:r>
          </a:p>
        </p:txBody>
      </p:sp>
      <p:pic>
        <p:nvPicPr>
          <p:cNvPr id="5" name="Označba mesta vsebine 4">
            <a:extLst>
              <a:ext uri="{FF2B5EF4-FFF2-40B4-BE49-F238E27FC236}">
                <a16:creationId xmlns:a16="http://schemas.microsoft.com/office/drawing/2014/main" id="{E9D73CBC-D6B2-D5F5-5B3E-98DFA08C29C2}"/>
              </a:ext>
            </a:extLst>
          </p:cNvPr>
          <p:cNvPicPr>
            <a:picLocks noGrp="1" noChangeAspect="1"/>
          </p:cNvPicPr>
          <p:nvPr>
            <p:ph sz="quarter" idx="12"/>
          </p:nvPr>
        </p:nvPicPr>
        <p:blipFill>
          <a:blip r:embed="rId2"/>
          <a:stretch>
            <a:fillRect/>
          </a:stretch>
        </p:blipFill>
        <p:spPr>
          <a:xfrm>
            <a:off x="504037" y="2380245"/>
            <a:ext cx="11298227" cy="3029373"/>
          </a:xfrm>
        </p:spPr>
      </p:pic>
      <p:pic>
        <p:nvPicPr>
          <p:cNvPr id="7" name="Slika 6">
            <a:extLst>
              <a:ext uri="{FF2B5EF4-FFF2-40B4-BE49-F238E27FC236}">
                <a16:creationId xmlns:a16="http://schemas.microsoft.com/office/drawing/2014/main" id="{BB1F52E5-8F4A-8F17-ADD3-F1FEB2E683EA}"/>
              </a:ext>
            </a:extLst>
          </p:cNvPr>
          <p:cNvPicPr>
            <a:picLocks noChangeAspect="1"/>
          </p:cNvPicPr>
          <p:nvPr/>
        </p:nvPicPr>
        <p:blipFill>
          <a:blip r:embed="rId3"/>
          <a:stretch>
            <a:fillRect/>
          </a:stretch>
        </p:blipFill>
        <p:spPr>
          <a:xfrm>
            <a:off x="504037" y="1586110"/>
            <a:ext cx="3991532" cy="571580"/>
          </a:xfrm>
          <a:prstGeom prst="rect">
            <a:avLst/>
          </a:prstGeom>
        </p:spPr>
      </p:pic>
    </p:spTree>
    <p:extLst>
      <p:ext uri="{BB962C8B-B14F-4D97-AF65-F5344CB8AC3E}">
        <p14:creationId xmlns:p14="http://schemas.microsoft.com/office/powerpoint/2010/main" val="1091177679"/>
      </p:ext>
    </p:extLst>
  </p:cSld>
  <p:clrMapOvr>
    <a:masterClrMapping/>
  </p:clrMapOvr>
  <p:transition spd="med">
    <p:pull di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56F4B2C-C1C4-A625-DE9E-A6181FDCDE01}"/>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Weekly</a:t>
            </a:r>
            <a:endParaRPr lang="sl-SI" dirty="0"/>
          </a:p>
        </p:txBody>
      </p:sp>
      <p:pic>
        <p:nvPicPr>
          <p:cNvPr id="5" name="Označba mesta vsebine 4">
            <a:extLst>
              <a:ext uri="{FF2B5EF4-FFF2-40B4-BE49-F238E27FC236}">
                <a16:creationId xmlns:a16="http://schemas.microsoft.com/office/drawing/2014/main" id="{CDA37672-1DD4-056D-F989-D3D1443731BC}"/>
              </a:ext>
            </a:extLst>
          </p:cNvPr>
          <p:cNvPicPr>
            <a:picLocks noGrp="1" noChangeAspect="1"/>
          </p:cNvPicPr>
          <p:nvPr>
            <p:ph sz="quarter" idx="12"/>
          </p:nvPr>
        </p:nvPicPr>
        <p:blipFill>
          <a:blip r:embed="rId2"/>
          <a:stretch>
            <a:fillRect/>
          </a:stretch>
        </p:blipFill>
        <p:spPr>
          <a:xfrm>
            <a:off x="407988" y="2448241"/>
            <a:ext cx="11490325" cy="2893380"/>
          </a:xfrm>
        </p:spPr>
      </p:pic>
      <p:pic>
        <p:nvPicPr>
          <p:cNvPr id="7" name="Slika 6">
            <a:extLst>
              <a:ext uri="{FF2B5EF4-FFF2-40B4-BE49-F238E27FC236}">
                <a16:creationId xmlns:a16="http://schemas.microsoft.com/office/drawing/2014/main" id="{E4C337C5-F74C-4D8F-83AE-3C1F3099F41A}"/>
              </a:ext>
            </a:extLst>
          </p:cNvPr>
          <p:cNvPicPr>
            <a:picLocks noChangeAspect="1"/>
          </p:cNvPicPr>
          <p:nvPr/>
        </p:nvPicPr>
        <p:blipFill>
          <a:blip r:embed="rId3"/>
          <a:stretch>
            <a:fillRect/>
          </a:stretch>
        </p:blipFill>
        <p:spPr>
          <a:xfrm>
            <a:off x="407624" y="1656203"/>
            <a:ext cx="3991532" cy="571580"/>
          </a:xfrm>
          <a:prstGeom prst="rect">
            <a:avLst/>
          </a:prstGeom>
        </p:spPr>
      </p:pic>
    </p:spTree>
    <p:extLst>
      <p:ext uri="{BB962C8B-B14F-4D97-AF65-F5344CB8AC3E}">
        <p14:creationId xmlns:p14="http://schemas.microsoft.com/office/powerpoint/2010/main" val="2922739242"/>
      </p:ext>
    </p:extLst>
  </p:cSld>
  <p:clrMapOvr>
    <a:masterClrMapping/>
  </p:clrMapOvr>
  <p:transition spd="med">
    <p:pull di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F5063DB-BA00-FBB6-F838-914C3B97F773}"/>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cumulative</a:t>
            </a:r>
            <a:r>
              <a:rPr lang="sl-SI" dirty="0"/>
              <a:t> per </a:t>
            </a:r>
            <a:r>
              <a:rPr lang="sl-SI" dirty="0" err="1"/>
              <a:t>year</a:t>
            </a:r>
            <a:r>
              <a:rPr lang="sl-SI" dirty="0"/>
              <a:t> </a:t>
            </a:r>
          </a:p>
        </p:txBody>
      </p:sp>
      <p:pic>
        <p:nvPicPr>
          <p:cNvPr id="5" name="Označba mesta vsebine 4">
            <a:extLst>
              <a:ext uri="{FF2B5EF4-FFF2-40B4-BE49-F238E27FC236}">
                <a16:creationId xmlns:a16="http://schemas.microsoft.com/office/drawing/2014/main" id="{CEE48FE2-11EC-C2C9-9BE3-80C35B5E7A0D}"/>
              </a:ext>
            </a:extLst>
          </p:cNvPr>
          <p:cNvPicPr>
            <a:picLocks noGrp="1" noChangeAspect="1"/>
          </p:cNvPicPr>
          <p:nvPr>
            <p:ph sz="quarter" idx="12"/>
          </p:nvPr>
        </p:nvPicPr>
        <p:blipFill>
          <a:blip r:embed="rId2"/>
          <a:stretch>
            <a:fillRect/>
          </a:stretch>
        </p:blipFill>
        <p:spPr>
          <a:xfrm>
            <a:off x="408774" y="2389771"/>
            <a:ext cx="11488753" cy="3010320"/>
          </a:xfrm>
        </p:spPr>
      </p:pic>
      <p:pic>
        <p:nvPicPr>
          <p:cNvPr id="7" name="Slika 6">
            <a:extLst>
              <a:ext uri="{FF2B5EF4-FFF2-40B4-BE49-F238E27FC236}">
                <a16:creationId xmlns:a16="http://schemas.microsoft.com/office/drawing/2014/main" id="{A06AF71C-6476-9883-2A53-0D47FC64351A}"/>
              </a:ext>
            </a:extLst>
          </p:cNvPr>
          <p:cNvPicPr>
            <a:picLocks noChangeAspect="1"/>
          </p:cNvPicPr>
          <p:nvPr/>
        </p:nvPicPr>
        <p:blipFill>
          <a:blip r:embed="rId3"/>
          <a:stretch>
            <a:fillRect/>
          </a:stretch>
        </p:blipFill>
        <p:spPr>
          <a:xfrm>
            <a:off x="407624" y="1590873"/>
            <a:ext cx="3991532" cy="571580"/>
          </a:xfrm>
          <a:prstGeom prst="rect">
            <a:avLst/>
          </a:prstGeom>
        </p:spPr>
      </p:pic>
    </p:spTree>
    <p:extLst>
      <p:ext uri="{BB962C8B-B14F-4D97-AF65-F5344CB8AC3E}">
        <p14:creationId xmlns:p14="http://schemas.microsoft.com/office/powerpoint/2010/main" val="1133893065"/>
      </p:ext>
    </p:extLst>
  </p:cSld>
  <p:clrMapOvr>
    <a:masterClrMapping/>
  </p:clrMapOvr>
  <p:transition spd="med">
    <p:pull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značba mesta vsebine 4">
            <a:extLst>
              <a:ext uri="{FF2B5EF4-FFF2-40B4-BE49-F238E27FC236}">
                <a16:creationId xmlns:a16="http://schemas.microsoft.com/office/drawing/2014/main" id="{ABFF038D-6753-A286-A2F3-5E84DB8091BD}"/>
              </a:ext>
            </a:extLst>
          </p:cNvPr>
          <p:cNvPicPr>
            <a:picLocks noGrp="1" noChangeAspect="1"/>
          </p:cNvPicPr>
          <p:nvPr>
            <p:ph sz="quarter" idx="12"/>
          </p:nvPr>
        </p:nvPicPr>
        <p:blipFill>
          <a:blip r:embed="rId2"/>
          <a:stretch>
            <a:fillRect/>
          </a:stretch>
        </p:blipFill>
        <p:spPr>
          <a:xfrm>
            <a:off x="1011737" y="219743"/>
            <a:ext cx="7883609" cy="6239388"/>
          </a:xfrm>
        </p:spPr>
      </p:pic>
    </p:spTree>
    <p:extLst>
      <p:ext uri="{BB962C8B-B14F-4D97-AF65-F5344CB8AC3E}">
        <p14:creationId xmlns:p14="http://schemas.microsoft.com/office/powerpoint/2010/main" val="1485005178"/>
      </p:ext>
    </p:extLst>
  </p:cSld>
  <p:clrMapOvr>
    <a:masterClrMapping/>
  </p:clrMapOvr>
  <p:transition spd="med">
    <p:pull di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BC93A8C-0081-0E65-55F2-9024A7BA197A}"/>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Weekly</a:t>
            </a:r>
            <a:endParaRPr lang="sl-SI" dirty="0"/>
          </a:p>
        </p:txBody>
      </p:sp>
      <p:pic>
        <p:nvPicPr>
          <p:cNvPr id="5" name="Označba mesta vsebine 4">
            <a:extLst>
              <a:ext uri="{FF2B5EF4-FFF2-40B4-BE49-F238E27FC236}">
                <a16:creationId xmlns:a16="http://schemas.microsoft.com/office/drawing/2014/main" id="{16B1EE8E-F72C-0C58-F7BB-D28738510200}"/>
              </a:ext>
            </a:extLst>
          </p:cNvPr>
          <p:cNvPicPr>
            <a:picLocks noGrp="1" noChangeAspect="1"/>
          </p:cNvPicPr>
          <p:nvPr>
            <p:ph sz="quarter" idx="12"/>
          </p:nvPr>
        </p:nvPicPr>
        <p:blipFill>
          <a:blip r:embed="rId2"/>
          <a:stretch>
            <a:fillRect/>
          </a:stretch>
        </p:blipFill>
        <p:spPr>
          <a:xfrm>
            <a:off x="407988" y="2391700"/>
            <a:ext cx="11490325" cy="3006462"/>
          </a:xfrm>
        </p:spPr>
      </p:pic>
      <p:pic>
        <p:nvPicPr>
          <p:cNvPr id="7" name="Slika 6">
            <a:extLst>
              <a:ext uri="{FF2B5EF4-FFF2-40B4-BE49-F238E27FC236}">
                <a16:creationId xmlns:a16="http://schemas.microsoft.com/office/drawing/2014/main" id="{42132329-8737-F09C-37A3-84555B3809B8}"/>
              </a:ext>
            </a:extLst>
          </p:cNvPr>
          <p:cNvPicPr>
            <a:picLocks noChangeAspect="1"/>
          </p:cNvPicPr>
          <p:nvPr/>
        </p:nvPicPr>
        <p:blipFill>
          <a:blip r:embed="rId3"/>
          <a:stretch>
            <a:fillRect/>
          </a:stretch>
        </p:blipFill>
        <p:spPr>
          <a:xfrm>
            <a:off x="407624" y="1675357"/>
            <a:ext cx="3991532" cy="571580"/>
          </a:xfrm>
          <a:prstGeom prst="rect">
            <a:avLst/>
          </a:prstGeom>
        </p:spPr>
      </p:pic>
    </p:spTree>
    <p:extLst>
      <p:ext uri="{BB962C8B-B14F-4D97-AF65-F5344CB8AC3E}">
        <p14:creationId xmlns:p14="http://schemas.microsoft.com/office/powerpoint/2010/main" val="3363208273"/>
      </p:ext>
    </p:extLst>
  </p:cSld>
  <p:clrMapOvr>
    <a:masterClrMapping/>
  </p:clrMapOvr>
  <p:transition spd="med">
    <p:pull di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2516ACC-66E3-EFC3-C7E5-B446B49DFA62}"/>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cumulative</a:t>
            </a:r>
            <a:r>
              <a:rPr lang="sl-SI" dirty="0"/>
              <a:t> per </a:t>
            </a:r>
            <a:r>
              <a:rPr lang="sl-SI" dirty="0" err="1"/>
              <a:t>year</a:t>
            </a:r>
            <a:r>
              <a:rPr lang="sl-SI" dirty="0"/>
              <a:t> </a:t>
            </a:r>
          </a:p>
        </p:txBody>
      </p:sp>
      <p:pic>
        <p:nvPicPr>
          <p:cNvPr id="5" name="Označba mesta vsebine 4">
            <a:extLst>
              <a:ext uri="{FF2B5EF4-FFF2-40B4-BE49-F238E27FC236}">
                <a16:creationId xmlns:a16="http://schemas.microsoft.com/office/drawing/2014/main" id="{6AC03FFE-DE67-D789-F0BA-8616CE67164D}"/>
              </a:ext>
            </a:extLst>
          </p:cNvPr>
          <p:cNvPicPr>
            <a:picLocks noGrp="1" noChangeAspect="1"/>
          </p:cNvPicPr>
          <p:nvPr>
            <p:ph sz="quarter" idx="12"/>
          </p:nvPr>
        </p:nvPicPr>
        <p:blipFill>
          <a:blip r:embed="rId2"/>
          <a:stretch>
            <a:fillRect/>
          </a:stretch>
        </p:blipFill>
        <p:spPr>
          <a:xfrm>
            <a:off x="407988" y="2322919"/>
            <a:ext cx="11490325" cy="3144025"/>
          </a:xfrm>
        </p:spPr>
      </p:pic>
      <p:pic>
        <p:nvPicPr>
          <p:cNvPr id="7" name="Slika 6">
            <a:extLst>
              <a:ext uri="{FF2B5EF4-FFF2-40B4-BE49-F238E27FC236}">
                <a16:creationId xmlns:a16="http://schemas.microsoft.com/office/drawing/2014/main" id="{D1406196-7BE3-C6FB-1E81-13253527D1F4}"/>
              </a:ext>
            </a:extLst>
          </p:cNvPr>
          <p:cNvPicPr>
            <a:picLocks noChangeAspect="1"/>
          </p:cNvPicPr>
          <p:nvPr/>
        </p:nvPicPr>
        <p:blipFill>
          <a:blip r:embed="rId3"/>
          <a:stretch>
            <a:fillRect/>
          </a:stretch>
        </p:blipFill>
        <p:spPr>
          <a:xfrm>
            <a:off x="407624" y="1557447"/>
            <a:ext cx="3991532" cy="571580"/>
          </a:xfrm>
          <a:prstGeom prst="rect">
            <a:avLst/>
          </a:prstGeom>
        </p:spPr>
      </p:pic>
    </p:spTree>
    <p:extLst>
      <p:ext uri="{BB962C8B-B14F-4D97-AF65-F5344CB8AC3E}">
        <p14:creationId xmlns:p14="http://schemas.microsoft.com/office/powerpoint/2010/main" val="657508853"/>
      </p:ext>
    </p:extLst>
  </p:cSld>
  <p:clrMapOvr>
    <a:masterClrMapping/>
  </p:clrMapOvr>
  <p:transition spd="med">
    <p:pull di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7CE65AA-7EFC-F04F-268E-9F6976956626}"/>
              </a:ext>
            </a:extLst>
          </p:cNvPr>
          <p:cNvSpPr>
            <a:spLocks noGrp="1"/>
          </p:cNvSpPr>
          <p:nvPr>
            <p:ph type="title"/>
          </p:nvPr>
        </p:nvSpPr>
        <p:spPr/>
        <p:txBody>
          <a:bodyPr/>
          <a:lstStyle/>
          <a:p>
            <a:r>
              <a:rPr lang="sl-SI" dirty="0" err="1"/>
              <a:t>Excess</a:t>
            </a:r>
            <a:r>
              <a:rPr lang="sl-SI" dirty="0"/>
              <a:t> </a:t>
            </a:r>
            <a:r>
              <a:rPr lang="sl-SI" dirty="0" err="1"/>
              <a:t>mortality</a:t>
            </a:r>
            <a:r>
              <a:rPr lang="sl-SI" dirty="0"/>
              <a:t> - </a:t>
            </a:r>
            <a:r>
              <a:rPr lang="sl-SI" dirty="0" err="1"/>
              <a:t>Weekly</a:t>
            </a:r>
            <a:endParaRPr lang="sl-SI" dirty="0"/>
          </a:p>
        </p:txBody>
      </p:sp>
      <p:pic>
        <p:nvPicPr>
          <p:cNvPr id="5" name="Označba mesta vsebine 4">
            <a:extLst>
              <a:ext uri="{FF2B5EF4-FFF2-40B4-BE49-F238E27FC236}">
                <a16:creationId xmlns:a16="http://schemas.microsoft.com/office/drawing/2014/main" id="{867FEA5E-9BB7-1E20-D718-181BDBE80E07}"/>
              </a:ext>
            </a:extLst>
          </p:cNvPr>
          <p:cNvPicPr>
            <a:picLocks noGrp="1" noChangeAspect="1"/>
          </p:cNvPicPr>
          <p:nvPr>
            <p:ph sz="quarter" idx="12"/>
          </p:nvPr>
        </p:nvPicPr>
        <p:blipFill>
          <a:blip r:embed="rId2"/>
          <a:stretch>
            <a:fillRect/>
          </a:stretch>
        </p:blipFill>
        <p:spPr>
          <a:xfrm>
            <a:off x="432589" y="2365955"/>
            <a:ext cx="11441122" cy="3057952"/>
          </a:xfrm>
        </p:spPr>
      </p:pic>
      <p:pic>
        <p:nvPicPr>
          <p:cNvPr id="7" name="Slika 6">
            <a:extLst>
              <a:ext uri="{FF2B5EF4-FFF2-40B4-BE49-F238E27FC236}">
                <a16:creationId xmlns:a16="http://schemas.microsoft.com/office/drawing/2014/main" id="{C39ECED7-64D2-4A9B-938F-445C9AE7CB73}"/>
              </a:ext>
            </a:extLst>
          </p:cNvPr>
          <p:cNvPicPr>
            <a:picLocks noChangeAspect="1"/>
          </p:cNvPicPr>
          <p:nvPr/>
        </p:nvPicPr>
        <p:blipFill>
          <a:blip r:embed="rId3"/>
          <a:stretch>
            <a:fillRect/>
          </a:stretch>
        </p:blipFill>
        <p:spPr>
          <a:xfrm>
            <a:off x="432589" y="1506916"/>
            <a:ext cx="3991532" cy="571580"/>
          </a:xfrm>
          <a:prstGeom prst="rect">
            <a:avLst/>
          </a:prstGeom>
        </p:spPr>
      </p:pic>
    </p:spTree>
    <p:extLst>
      <p:ext uri="{BB962C8B-B14F-4D97-AF65-F5344CB8AC3E}">
        <p14:creationId xmlns:p14="http://schemas.microsoft.com/office/powerpoint/2010/main" val="3109608385"/>
      </p:ext>
    </p:extLst>
  </p:cSld>
  <p:clrMapOvr>
    <a:masterClrMapping/>
  </p:clrMapOvr>
  <p:transition spd="med">
    <p:pull di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FC21F-1321-C887-1F5D-847D43F0751C}"/>
              </a:ext>
            </a:extLst>
          </p:cNvPr>
          <p:cNvSpPr>
            <a:spLocks noGrp="1"/>
          </p:cNvSpPr>
          <p:nvPr>
            <p:ph type="ctrTitle" sz="quarter"/>
          </p:nvPr>
        </p:nvSpPr>
        <p:spPr/>
        <p:txBody>
          <a:bodyPr vert="horz" lIns="91440" tIns="45720" rIns="91440" bIns="45720" rtlCol="0" anchor="ctr">
            <a:normAutofit/>
          </a:bodyPr>
          <a:lstStyle/>
          <a:p>
            <a:pPr>
              <a:lnSpc>
                <a:spcPct val="90000"/>
              </a:lnSpc>
            </a:pPr>
            <a:r>
              <a:rPr lang="sl-SI" b="1" dirty="0" err="1"/>
              <a:t>Thank</a:t>
            </a:r>
            <a:r>
              <a:rPr lang="sl-SI" b="1" dirty="0"/>
              <a:t> </a:t>
            </a:r>
            <a:r>
              <a:rPr lang="sl-SI" b="1" dirty="0" err="1"/>
              <a:t>you</a:t>
            </a:r>
            <a:r>
              <a:rPr lang="sl-SI" b="1" dirty="0"/>
              <a:t> </a:t>
            </a:r>
            <a:r>
              <a:rPr lang="sl-SI" b="1" dirty="0" err="1"/>
              <a:t>for</a:t>
            </a:r>
            <a:r>
              <a:rPr lang="sl-SI" b="1" dirty="0"/>
              <a:t> </a:t>
            </a:r>
            <a:r>
              <a:rPr lang="sl-SI" b="1" dirty="0" err="1"/>
              <a:t>your</a:t>
            </a:r>
            <a:r>
              <a:rPr lang="sl-SI" b="1" dirty="0"/>
              <a:t> </a:t>
            </a:r>
            <a:r>
              <a:rPr lang="sl-SI" b="1" dirty="0" err="1"/>
              <a:t>attention</a:t>
            </a:r>
            <a:r>
              <a:rPr lang="sl-SI" b="1" dirty="0"/>
              <a:t>!</a:t>
            </a:r>
            <a:endParaRPr lang="en-US" b="1" dirty="0"/>
          </a:p>
        </p:txBody>
      </p:sp>
      <p:sp>
        <p:nvSpPr>
          <p:cNvPr id="3" name="Subtitle 2">
            <a:extLst>
              <a:ext uri="{FF2B5EF4-FFF2-40B4-BE49-F238E27FC236}">
                <a16:creationId xmlns:a16="http://schemas.microsoft.com/office/drawing/2014/main" id="{9D6A05C1-A10D-5C4A-4D2D-8BA9F8EF2EAE}"/>
              </a:ext>
            </a:extLst>
          </p:cNvPr>
          <p:cNvSpPr>
            <a:spLocks noGrp="1"/>
          </p:cNvSpPr>
          <p:nvPr>
            <p:ph type="subTitle" idx="1"/>
          </p:nvPr>
        </p:nvSpPr>
        <p:spPr/>
        <p:txBody>
          <a:bodyPr/>
          <a:lstStyle/>
          <a:p>
            <a:r>
              <a:rPr lang="sl-SI" dirty="0" err="1"/>
              <a:t>dbogataj@actuary,si</a:t>
            </a:r>
            <a:endParaRPr lang="en-GB" dirty="0"/>
          </a:p>
        </p:txBody>
      </p:sp>
    </p:spTree>
    <p:extLst>
      <p:ext uri="{BB962C8B-B14F-4D97-AF65-F5344CB8AC3E}">
        <p14:creationId xmlns:p14="http://schemas.microsoft.com/office/powerpoint/2010/main" val="2048381711"/>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značba mesta vsebine 4">
            <a:extLst>
              <a:ext uri="{FF2B5EF4-FFF2-40B4-BE49-F238E27FC236}">
                <a16:creationId xmlns:a16="http://schemas.microsoft.com/office/drawing/2014/main" id="{247EC9CC-4E66-BEDB-DD21-58BD6F922335}"/>
              </a:ext>
            </a:extLst>
          </p:cNvPr>
          <p:cNvPicPr>
            <a:picLocks noGrp="1" noChangeAspect="1"/>
          </p:cNvPicPr>
          <p:nvPr>
            <p:ph sz="quarter" idx="12"/>
          </p:nvPr>
        </p:nvPicPr>
        <p:blipFill>
          <a:blip r:embed="rId2"/>
          <a:stretch>
            <a:fillRect/>
          </a:stretch>
        </p:blipFill>
        <p:spPr>
          <a:xfrm>
            <a:off x="1301350" y="636127"/>
            <a:ext cx="9126017" cy="5759040"/>
          </a:xfrm>
        </p:spPr>
      </p:pic>
    </p:spTree>
    <p:extLst>
      <p:ext uri="{BB962C8B-B14F-4D97-AF65-F5344CB8AC3E}">
        <p14:creationId xmlns:p14="http://schemas.microsoft.com/office/powerpoint/2010/main" val="3923289828"/>
      </p:ext>
    </p:extLst>
  </p:cSld>
  <p:clrMapOvr>
    <a:masterClrMapping/>
  </p:clrMapOvr>
  <p:transition spd="med">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CD8E161-793E-BAC5-D135-E1CE643C3C8F}"/>
              </a:ext>
            </a:extLst>
          </p:cNvPr>
          <p:cNvSpPr>
            <a:spLocks noGrp="1"/>
          </p:cNvSpPr>
          <p:nvPr>
            <p:ph type="title"/>
          </p:nvPr>
        </p:nvSpPr>
        <p:spPr/>
        <p:txBody>
          <a:bodyPr>
            <a:normAutofit fontScale="90000"/>
          </a:bodyPr>
          <a:lstStyle/>
          <a:p>
            <a:r>
              <a:rPr lang="en-US" dirty="0"/>
              <a:t>In 2023, the share of children born to foreign-born mothers stood at 23%</a:t>
            </a:r>
            <a:endParaRPr lang="sl-SI" dirty="0"/>
          </a:p>
        </p:txBody>
      </p:sp>
      <p:sp>
        <p:nvSpPr>
          <p:cNvPr id="3" name="Označba mesta vsebine 2">
            <a:extLst>
              <a:ext uri="{FF2B5EF4-FFF2-40B4-BE49-F238E27FC236}">
                <a16:creationId xmlns:a16="http://schemas.microsoft.com/office/drawing/2014/main" id="{D4D4E56A-9633-D02E-551A-85186B099785}"/>
              </a:ext>
            </a:extLst>
          </p:cNvPr>
          <p:cNvSpPr>
            <a:spLocks noGrp="1"/>
          </p:cNvSpPr>
          <p:nvPr>
            <p:ph sz="quarter" idx="12"/>
          </p:nvPr>
        </p:nvSpPr>
        <p:spPr/>
        <p:txBody>
          <a:bodyPr/>
          <a:lstStyle/>
          <a:p>
            <a:r>
              <a:rPr lang="en-US" dirty="0"/>
              <a:t>The foreign-born mothers shown in the Figure 7 concern mothers who were not born in the reporting country, but in another EU country or outside the EU. 67% of the children born in Luxembourg in 2023 were from foreign-born mothers. The second highest share of births to foreign-born mothers was in Cyprus with 41%. In Malta (36%), Austria (35%), Belgium (34%) and Germany (32%) around one-third of children were born to foreign-born mothers and two-thirds were born to native-born mothers. Conversely, 97% of live births in 2023 in Bulgaria and Slovakia were born to native-born mothers. Compared with 2013 (the first year for which data are available for all EU countries), most of the EU countries in 2023 showed an increase in live births from foreign-born mothers. </a:t>
            </a:r>
            <a:r>
              <a:rPr lang="en-US"/>
              <a:t>Malta recorded the highest increase in live births from foreign-born mothers (25 percentage points (pp) from 11% in 2013 to 36% in 2023) followed by Portugal (13 pp from 16% to 29%), and Spain, Slovenia, Cyprus and Czechia for which increases of around 8 pp were recorded.</a:t>
            </a:r>
            <a:endParaRPr lang="sl-SI"/>
          </a:p>
        </p:txBody>
      </p:sp>
    </p:spTree>
    <p:extLst>
      <p:ext uri="{BB962C8B-B14F-4D97-AF65-F5344CB8AC3E}">
        <p14:creationId xmlns:p14="http://schemas.microsoft.com/office/powerpoint/2010/main" val="2890955397"/>
      </p:ext>
    </p:extLst>
  </p:cSld>
  <p:clrMapOvr>
    <a:masterClrMapping/>
  </p:clrMapOvr>
  <p:transition spd="med">
    <p:pull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1E2AD81-E55F-5741-DEA2-A6EB04B24574}"/>
              </a:ext>
            </a:extLst>
          </p:cNvPr>
          <p:cNvSpPr>
            <a:spLocks noGrp="1"/>
          </p:cNvSpPr>
          <p:nvPr>
            <p:ph type="title"/>
          </p:nvPr>
        </p:nvSpPr>
        <p:spPr>
          <a:xfrm>
            <a:off x="407624" y="0"/>
            <a:ext cx="11490593" cy="1363555"/>
          </a:xfrm>
        </p:spPr>
        <p:txBody>
          <a:bodyPr/>
          <a:lstStyle/>
          <a:p>
            <a:r>
              <a:rPr lang="en-US" dirty="0">
                <a:solidFill>
                  <a:srgbClr val="FF0000"/>
                </a:solidFill>
              </a:rPr>
              <a:t>Migration to and from the EU</a:t>
            </a:r>
            <a:br>
              <a:rPr lang="sl-SI" dirty="0"/>
            </a:br>
            <a:r>
              <a:rPr lang="sl-SI" dirty="0"/>
              <a:t>(</a:t>
            </a:r>
            <a:r>
              <a:rPr lang="sl-SI" dirty="0" err="1"/>
              <a:t>source</a:t>
            </a:r>
            <a:r>
              <a:rPr lang="sl-SI" dirty="0"/>
              <a:t>: EUROSTAT, </a:t>
            </a:r>
            <a:r>
              <a:rPr lang="en-US" dirty="0"/>
              <a:t>Migration and asylum in Europe – 2024 edition</a:t>
            </a:r>
            <a:r>
              <a:rPr lang="sl-SI" dirty="0"/>
              <a:t>)</a:t>
            </a:r>
          </a:p>
        </p:txBody>
      </p:sp>
      <p:sp>
        <p:nvSpPr>
          <p:cNvPr id="3" name="Označba mesta vsebine 2">
            <a:extLst>
              <a:ext uri="{FF2B5EF4-FFF2-40B4-BE49-F238E27FC236}">
                <a16:creationId xmlns:a16="http://schemas.microsoft.com/office/drawing/2014/main" id="{F9D7D516-D3D2-4FB2-777B-89F8CDFF3C42}"/>
              </a:ext>
            </a:extLst>
          </p:cNvPr>
          <p:cNvSpPr>
            <a:spLocks noGrp="1"/>
          </p:cNvSpPr>
          <p:nvPr>
            <p:ph sz="quarter" idx="12"/>
          </p:nvPr>
        </p:nvSpPr>
        <p:spPr/>
        <p:txBody>
          <a:bodyPr/>
          <a:lstStyle/>
          <a:p>
            <a:r>
              <a:rPr lang="en-US" sz="2800" dirty="0"/>
              <a:t>In 2023, 9% of the people living in EU countries were non-nationals. 3% were citizens of another EU country and 6% of a non-EU country. </a:t>
            </a:r>
            <a:endParaRPr lang="sl-SI" sz="2800" dirty="0"/>
          </a:p>
          <a:p>
            <a:r>
              <a:rPr lang="en-US" sz="2800" dirty="0"/>
              <a:t>In 2022, 5.1 million immigrants came to the EU from non-EU countries. This is more than double compared with 2.4 million in 2021. </a:t>
            </a:r>
          </a:p>
          <a:p>
            <a:endParaRPr lang="sl-SI" dirty="0"/>
          </a:p>
          <a:p>
            <a:endParaRPr lang="sl-SI" dirty="0"/>
          </a:p>
          <a:p>
            <a:endParaRPr lang="sl-SI" dirty="0"/>
          </a:p>
          <a:p>
            <a:endParaRPr lang="sl-SI" dirty="0"/>
          </a:p>
        </p:txBody>
      </p:sp>
    </p:spTree>
    <p:extLst>
      <p:ext uri="{BB962C8B-B14F-4D97-AF65-F5344CB8AC3E}">
        <p14:creationId xmlns:p14="http://schemas.microsoft.com/office/powerpoint/2010/main" val="128915304"/>
      </p:ext>
    </p:extLst>
  </p:cSld>
  <p:clrMapOvr>
    <a:masterClrMapping/>
  </p:clrMapOvr>
  <p:transition spd="med">
    <p:pull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1E2AD81-E55F-5741-DEA2-A6EB04B24574}"/>
              </a:ext>
            </a:extLst>
          </p:cNvPr>
          <p:cNvSpPr>
            <a:spLocks noGrp="1"/>
          </p:cNvSpPr>
          <p:nvPr>
            <p:ph type="title"/>
          </p:nvPr>
        </p:nvSpPr>
        <p:spPr>
          <a:xfrm>
            <a:off x="407624" y="0"/>
            <a:ext cx="11490593" cy="1363555"/>
          </a:xfrm>
        </p:spPr>
        <p:txBody>
          <a:bodyPr/>
          <a:lstStyle/>
          <a:p>
            <a:r>
              <a:rPr lang="en-US" dirty="0">
                <a:solidFill>
                  <a:srgbClr val="FF0000"/>
                </a:solidFill>
              </a:rPr>
              <a:t>Migration to and from the EU</a:t>
            </a:r>
            <a:br>
              <a:rPr lang="sl-SI" dirty="0"/>
            </a:br>
            <a:r>
              <a:rPr lang="sl-SI" dirty="0"/>
              <a:t>(</a:t>
            </a:r>
            <a:r>
              <a:rPr lang="sl-SI" dirty="0" err="1"/>
              <a:t>source</a:t>
            </a:r>
            <a:r>
              <a:rPr lang="sl-SI" dirty="0"/>
              <a:t>: EUROSTAT, </a:t>
            </a:r>
            <a:r>
              <a:rPr lang="en-US" dirty="0"/>
              <a:t>Migration and asylum in Europe – 2024 edition</a:t>
            </a:r>
            <a:r>
              <a:rPr lang="sl-SI" dirty="0"/>
              <a:t>)</a:t>
            </a:r>
          </a:p>
        </p:txBody>
      </p:sp>
      <p:sp>
        <p:nvSpPr>
          <p:cNvPr id="3" name="Označba mesta vsebine 2">
            <a:extLst>
              <a:ext uri="{FF2B5EF4-FFF2-40B4-BE49-F238E27FC236}">
                <a16:creationId xmlns:a16="http://schemas.microsoft.com/office/drawing/2014/main" id="{F9D7D516-D3D2-4FB2-777B-89F8CDFF3C42}"/>
              </a:ext>
            </a:extLst>
          </p:cNvPr>
          <p:cNvSpPr>
            <a:spLocks noGrp="1"/>
          </p:cNvSpPr>
          <p:nvPr>
            <p:ph sz="quarter" idx="12"/>
          </p:nvPr>
        </p:nvSpPr>
        <p:spPr>
          <a:xfrm>
            <a:off x="407624" y="1375199"/>
            <a:ext cx="11490593" cy="5250189"/>
          </a:xfrm>
        </p:spPr>
        <p:txBody>
          <a:bodyPr/>
          <a:lstStyle/>
          <a:p>
            <a:r>
              <a:rPr lang="en-US" sz="2400" dirty="0"/>
              <a:t>In all EU countries, except Luxembourg and Slovakia, 50% or more immigrants came from outside the EU in 2022. The largest shares were observed in Czechia (95% of all its immigrants), Lithuania (91%), Latvia (89%) and Slovenia (87%). </a:t>
            </a:r>
            <a:endParaRPr lang="sl-SI" sz="2400" dirty="0"/>
          </a:p>
          <a:p>
            <a:pPr marL="342900" indent="-342900">
              <a:buFont typeface="Wingdings" panose="05000000000000000000" pitchFamily="2" charset="2"/>
              <a:buChar char="Ø"/>
            </a:pPr>
            <a:r>
              <a:rPr lang="en-US" sz="2400" dirty="0">
                <a:solidFill>
                  <a:srgbClr val="FF0000"/>
                </a:solidFill>
              </a:rPr>
              <a:t>Germany (1.6 million people or 31% of all immigrants who came to the EU from non-EU countries)</a:t>
            </a:r>
          </a:p>
          <a:p>
            <a:pPr marL="342900" indent="-342900">
              <a:buFont typeface="Wingdings" panose="05000000000000000000" pitchFamily="2" charset="2"/>
              <a:buChar char="Ø"/>
            </a:pPr>
            <a:r>
              <a:rPr lang="en-US" sz="2400" dirty="0">
                <a:solidFill>
                  <a:srgbClr val="0070C0"/>
                </a:solidFill>
              </a:rPr>
              <a:t>Spain (860 000 or 17%)</a:t>
            </a:r>
          </a:p>
          <a:p>
            <a:pPr marL="342900" indent="-342900">
              <a:buFont typeface="Wingdings" panose="05000000000000000000" pitchFamily="2" charset="2"/>
              <a:buChar char="Ø"/>
            </a:pPr>
            <a:r>
              <a:rPr lang="en-US" sz="2400" dirty="0">
                <a:solidFill>
                  <a:srgbClr val="00B050"/>
                </a:solidFill>
              </a:rPr>
              <a:t>Italy (334 000 or 7%)</a:t>
            </a:r>
          </a:p>
          <a:p>
            <a:pPr marL="342900" indent="-342900">
              <a:buFont typeface="Wingdings" panose="05000000000000000000" pitchFamily="2" charset="2"/>
              <a:buChar char="Ø"/>
            </a:pPr>
            <a:r>
              <a:rPr lang="en-US" sz="2400" dirty="0">
                <a:solidFill>
                  <a:srgbClr val="FF0000"/>
                </a:solidFill>
              </a:rPr>
              <a:t>Czechia (331 000 or 6%)</a:t>
            </a:r>
          </a:p>
          <a:p>
            <a:pPr marL="342900" indent="-342900">
              <a:buFont typeface="Wingdings" panose="05000000000000000000" pitchFamily="2" charset="2"/>
              <a:buChar char="Ø"/>
            </a:pPr>
            <a:r>
              <a:rPr lang="en-US" sz="2400" dirty="0">
                <a:solidFill>
                  <a:srgbClr val="0070C0"/>
                </a:solidFill>
              </a:rPr>
              <a:t>France (317 000 or 6%)</a:t>
            </a:r>
          </a:p>
          <a:p>
            <a:r>
              <a:rPr lang="en-US" sz="2400" b="1" dirty="0">
                <a:solidFill>
                  <a:srgbClr val="FF0000"/>
                </a:solidFill>
              </a:rPr>
              <a:t>People who migrated to these 5 EU members represented 67% of all immigrants who entered the EU from non-EU countries in 2022.</a:t>
            </a:r>
            <a:endParaRPr lang="sl-SI" sz="2400" b="1" dirty="0">
              <a:solidFill>
                <a:srgbClr val="FF0000"/>
              </a:solidFill>
            </a:endParaRPr>
          </a:p>
          <a:p>
            <a:endParaRPr lang="sl-SI" dirty="0"/>
          </a:p>
          <a:p>
            <a:endParaRPr lang="sl-SI" dirty="0"/>
          </a:p>
          <a:p>
            <a:endParaRPr lang="sl-SI" dirty="0"/>
          </a:p>
          <a:p>
            <a:endParaRPr lang="sl-SI" dirty="0"/>
          </a:p>
        </p:txBody>
      </p:sp>
    </p:spTree>
    <p:extLst>
      <p:ext uri="{BB962C8B-B14F-4D97-AF65-F5344CB8AC3E}">
        <p14:creationId xmlns:p14="http://schemas.microsoft.com/office/powerpoint/2010/main" val="3808928258"/>
      </p:ext>
    </p:extLst>
  </p:cSld>
  <p:clrMapOvr>
    <a:masterClrMapping/>
  </p:clrMapOvr>
  <p:transition spd="med">
    <p:pull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1E2AD81-E55F-5741-DEA2-A6EB04B24574}"/>
              </a:ext>
            </a:extLst>
          </p:cNvPr>
          <p:cNvSpPr>
            <a:spLocks noGrp="1"/>
          </p:cNvSpPr>
          <p:nvPr>
            <p:ph type="title"/>
          </p:nvPr>
        </p:nvSpPr>
        <p:spPr>
          <a:xfrm>
            <a:off x="407624" y="0"/>
            <a:ext cx="11490593" cy="1363555"/>
          </a:xfrm>
        </p:spPr>
        <p:txBody>
          <a:bodyPr/>
          <a:lstStyle/>
          <a:p>
            <a:r>
              <a:rPr lang="en-US" dirty="0">
                <a:solidFill>
                  <a:srgbClr val="FF0000"/>
                </a:solidFill>
              </a:rPr>
              <a:t>Migration to and from the EU</a:t>
            </a:r>
            <a:br>
              <a:rPr lang="sl-SI" dirty="0"/>
            </a:br>
            <a:r>
              <a:rPr lang="sl-SI" dirty="0"/>
              <a:t>(</a:t>
            </a:r>
            <a:r>
              <a:rPr lang="sl-SI" dirty="0" err="1"/>
              <a:t>source</a:t>
            </a:r>
            <a:r>
              <a:rPr lang="sl-SI" dirty="0"/>
              <a:t>: EUROSTAT, </a:t>
            </a:r>
            <a:r>
              <a:rPr lang="en-US" dirty="0"/>
              <a:t>Migration and asylum in Europe – 2024 edition</a:t>
            </a:r>
            <a:r>
              <a:rPr lang="sl-SI" dirty="0"/>
              <a:t>)</a:t>
            </a:r>
          </a:p>
        </p:txBody>
      </p:sp>
      <p:sp>
        <p:nvSpPr>
          <p:cNvPr id="3" name="Označba mesta vsebine 2">
            <a:extLst>
              <a:ext uri="{FF2B5EF4-FFF2-40B4-BE49-F238E27FC236}">
                <a16:creationId xmlns:a16="http://schemas.microsoft.com/office/drawing/2014/main" id="{F9D7D516-D3D2-4FB2-777B-89F8CDFF3C42}"/>
              </a:ext>
            </a:extLst>
          </p:cNvPr>
          <p:cNvSpPr>
            <a:spLocks noGrp="1"/>
          </p:cNvSpPr>
          <p:nvPr>
            <p:ph sz="quarter" idx="12"/>
          </p:nvPr>
        </p:nvSpPr>
        <p:spPr>
          <a:xfrm>
            <a:off x="407624" y="1375199"/>
            <a:ext cx="11490593" cy="5250189"/>
          </a:xfrm>
        </p:spPr>
        <p:txBody>
          <a:bodyPr/>
          <a:lstStyle/>
          <a:p>
            <a:r>
              <a:rPr lang="en-US" b="1" dirty="0">
                <a:solidFill>
                  <a:srgbClr val="FF0000"/>
                </a:solidFill>
              </a:rPr>
              <a:t>In </a:t>
            </a:r>
            <a:r>
              <a:rPr lang="sl-SI" b="1" dirty="0">
                <a:solidFill>
                  <a:srgbClr val="FF0000"/>
                </a:solidFill>
              </a:rPr>
              <a:t>2022</a:t>
            </a:r>
            <a:r>
              <a:rPr lang="en-US" b="1" dirty="0">
                <a:solidFill>
                  <a:srgbClr val="FF0000"/>
                </a:solidFill>
              </a:rPr>
              <a:t>, nearly 1.0 million people emigrated from the EU to a non-EU country</a:t>
            </a:r>
            <a:r>
              <a:rPr lang="en-US" dirty="0"/>
              <a:t>, which remains close to the 2021 value. </a:t>
            </a:r>
          </a:p>
          <a:p>
            <a:r>
              <a:rPr lang="en-US" b="1" dirty="0">
                <a:solidFill>
                  <a:srgbClr val="0070C0"/>
                </a:solidFill>
              </a:rPr>
              <a:t>In 8 out of 27 EU countries, more than 50% of emigrants moved to a country outside the EU in 2022</a:t>
            </a:r>
            <a:r>
              <a:rPr lang="en-US" dirty="0"/>
              <a:t>. The largest share of people who emigrated to a non-EU country was recorded in </a:t>
            </a:r>
            <a:r>
              <a:rPr lang="en-US" b="1" dirty="0">
                <a:solidFill>
                  <a:srgbClr val="FF0000"/>
                </a:solidFill>
              </a:rPr>
              <a:t>Cyprus (62% of all its emigrants) </a:t>
            </a:r>
            <a:r>
              <a:rPr lang="en-US" dirty="0"/>
              <a:t>and </a:t>
            </a:r>
            <a:r>
              <a:rPr lang="en-US" b="1" dirty="0">
                <a:solidFill>
                  <a:srgbClr val="0070C0"/>
                </a:solidFill>
              </a:rPr>
              <a:t>Slovenia (61%)</a:t>
            </a:r>
            <a:r>
              <a:rPr lang="en-US" dirty="0"/>
              <a:t>, while the lowest share was observed in Luxembourg (17% of all its emigrants).</a:t>
            </a:r>
          </a:p>
          <a:p>
            <a:endParaRPr lang="en-US" dirty="0"/>
          </a:p>
          <a:p>
            <a:r>
              <a:rPr lang="en-US" dirty="0"/>
              <a:t>In absolute terms, the largest number of emigrants to a country outside the EU was recorded in:</a:t>
            </a:r>
          </a:p>
          <a:p>
            <a:pPr marL="342900" indent="-342900">
              <a:buFont typeface="Wingdings" panose="05000000000000000000" pitchFamily="2" charset="2"/>
              <a:buChar char="Ø"/>
            </a:pPr>
            <a:r>
              <a:rPr lang="en-US" dirty="0">
                <a:solidFill>
                  <a:srgbClr val="FF0000"/>
                </a:solidFill>
              </a:rPr>
              <a:t>Germany (160 000 or 16% of all emigrants to a non-EU country)</a:t>
            </a:r>
          </a:p>
          <a:p>
            <a:pPr marL="342900" indent="-342900">
              <a:buFont typeface="Wingdings" panose="05000000000000000000" pitchFamily="2" charset="2"/>
              <a:buChar char="Ø"/>
            </a:pPr>
            <a:r>
              <a:rPr lang="en-US" dirty="0">
                <a:solidFill>
                  <a:srgbClr val="0070C0"/>
                </a:solidFill>
              </a:rPr>
              <a:t>France (139 000 or 14%)</a:t>
            </a:r>
          </a:p>
          <a:p>
            <a:pPr marL="342900" indent="-342900">
              <a:buFont typeface="Wingdings" panose="05000000000000000000" pitchFamily="2" charset="2"/>
              <a:buChar char="Ø"/>
            </a:pPr>
            <a:r>
              <a:rPr lang="en-US" dirty="0">
                <a:solidFill>
                  <a:srgbClr val="00B050"/>
                </a:solidFill>
              </a:rPr>
              <a:t>Spain (99 000 or 10%)</a:t>
            </a:r>
          </a:p>
          <a:p>
            <a:pPr marL="342900" indent="-342900">
              <a:buFont typeface="Wingdings" panose="05000000000000000000" pitchFamily="2" charset="2"/>
              <a:buChar char="Ø"/>
            </a:pPr>
            <a:r>
              <a:rPr lang="en-US" dirty="0">
                <a:solidFill>
                  <a:srgbClr val="FF0000"/>
                </a:solidFill>
              </a:rPr>
              <a:t>Poland (92 000 or 9%)</a:t>
            </a:r>
          </a:p>
          <a:p>
            <a:r>
              <a:rPr lang="en-US" dirty="0"/>
              <a:t>Emigrants from these 4 EU members made up 50% of all emigrants leaving the EU countries in 2022. </a:t>
            </a:r>
          </a:p>
          <a:p>
            <a:endParaRPr lang="en-US" dirty="0"/>
          </a:p>
          <a:p>
            <a:r>
              <a:rPr lang="en-US" dirty="0"/>
              <a:t>At EU level, the difference between the number of immigrants and emigrants resulted in a positive net migration in 2022, meaning that over 4 million more people moved to the EU than moved out.</a:t>
            </a:r>
            <a:endParaRPr lang="sl-SI" dirty="0"/>
          </a:p>
          <a:p>
            <a:endParaRPr lang="sl-SI" dirty="0"/>
          </a:p>
          <a:p>
            <a:endParaRPr lang="sl-SI" dirty="0"/>
          </a:p>
        </p:txBody>
      </p:sp>
    </p:spTree>
    <p:extLst>
      <p:ext uri="{BB962C8B-B14F-4D97-AF65-F5344CB8AC3E}">
        <p14:creationId xmlns:p14="http://schemas.microsoft.com/office/powerpoint/2010/main" val="1163186567"/>
      </p:ext>
    </p:extLst>
  </p:cSld>
  <p:clrMapOvr>
    <a:masterClrMapping/>
  </p:clrMapOvr>
  <p:transition spd="med">
    <p:pull dir="d"/>
  </p:transition>
</p:sld>
</file>

<file path=ppt/theme/theme1.xml><?xml version="1.0" encoding="utf-8"?>
<a:theme xmlns:a="http://schemas.openxmlformats.org/drawingml/2006/main" name="Diamodel AAE">
  <a:themeElements>
    <a:clrScheme name="Aangepast 12">
      <a:dk1>
        <a:srgbClr val="0B3D53"/>
      </a:dk1>
      <a:lt1>
        <a:srgbClr val="FFFFFF"/>
      </a:lt1>
      <a:dk2>
        <a:srgbClr val="C8BE9F"/>
      </a:dk2>
      <a:lt2>
        <a:srgbClr val="ECE8DC"/>
      </a:lt2>
      <a:accent1>
        <a:srgbClr val="007BBA"/>
      </a:accent1>
      <a:accent2>
        <a:srgbClr val="842A2B"/>
      </a:accent2>
      <a:accent3>
        <a:srgbClr val="CFB312"/>
      </a:accent3>
      <a:accent4>
        <a:srgbClr val="055849"/>
      </a:accent4>
      <a:accent5>
        <a:srgbClr val="006C92"/>
      </a:accent5>
      <a:accent6>
        <a:srgbClr val="A02B7C"/>
      </a:accent6>
      <a:hlink>
        <a:srgbClr val="007BBA"/>
      </a:hlink>
      <a:folHlink>
        <a:srgbClr val="007BBA"/>
      </a:folHlink>
    </a:clrScheme>
    <a:fontScheme name="HN-pp-template">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lnDef>
  </a:objectDefaults>
  <a:extraClrSchemeLst>
    <a:extraClrScheme>
      <a:clrScheme name="HN-pp-template 1">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N-pp-template 2">
        <a:dk1>
          <a:srgbClr val="0E4133"/>
        </a:dk1>
        <a:lt1>
          <a:srgbClr val="FFFFFF"/>
        </a:lt1>
        <a:dk2>
          <a:srgbClr val="93B82B"/>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
      <a:clrScheme name="HN-pp-template 3">
        <a:dk1>
          <a:srgbClr val="0E4133"/>
        </a:dk1>
        <a:lt1>
          <a:srgbClr val="FFFFFF"/>
        </a:lt1>
        <a:dk2>
          <a:srgbClr val="D06000"/>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7" id="{28B09591-3E76-443F-A071-900E9DD5D159}" vid="{D861C978-BA3B-4D1C-9FEE-2C8541F312F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a332253-a837-4790-ada7-fdc302823e1c">
      <Terms xmlns="http://schemas.microsoft.com/office/infopath/2007/PartnerControls"/>
    </lcf76f155ced4ddcb4097134ff3c332f>
    <TaxCatchAll xmlns="5ebd61c5-fecb-492f-9609-a1d0e6829be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711A39DF0E82D4BBE009E474D11E2CA" ma:contentTypeVersion="14" ma:contentTypeDescription="Create a new document." ma:contentTypeScope="" ma:versionID="9520531fd392ae0f9aec4d54b9961d2f">
  <xsd:schema xmlns:xsd="http://www.w3.org/2001/XMLSchema" xmlns:xs="http://www.w3.org/2001/XMLSchema" xmlns:p="http://schemas.microsoft.com/office/2006/metadata/properties" xmlns:ns2="ca332253-a837-4790-ada7-fdc302823e1c" xmlns:ns3="5ebd61c5-fecb-492f-9609-a1d0e6829be9" targetNamespace="http://schemas.microsoft.com/office/2006/metadata/properties" ma:root="true" ma:fieldsID="130b7ae886558374def673f66ad979e2" ns2:_="" ns3:_="">
    <xsd:import namespace="ca332253-a837-4790-ada7-fdc302823e1c"/>
    <xsd:import namespace="5ebd61c5-fecb-492f-9609-a1d0e6829be9"/>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332253-a837-4790-ada7-fdc302823e1c"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ebd61c5-fecb-492f-9609-a1d0e6829be9"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b556b0c6-10e1-4b48-8fa5-56030089cae7}" ma:internalName="TaxCatchAll" ma:showField="CatchAllData" ma:web="5ebd61c5-fecb-492f-9609-a1d0e6829be9">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2F04218-D084-401C-8244-FFCC0CFCAA60}">
  <ds:schemaRefs>
    <ds:schemaRef ds:uri="http://www.w3.org/XML/1998/namespace"/>
    <ds:schemaRef ds:uri="http://schemas.openxmlformats.org/package/2006/metadata/core-properties"/>
    <ds:schemaRef ds:uri="http://schemas.microsoft.com/office/2006/documentManagement/types"/>
    <ds:schemaRef ds:uri="http://purl.org/dc/elements/1.1/"/>
    <ds:schemaRef ds:uri="http://purl.org/dc/dcmitype/"/>
    <ds:schemaRef ds:uri="http://schemas.microsoft.com/office/2006/metadata/properties"/>
    <ds:schemaRef ds:uri="http://purl.org/dc/terms/"/>
    <ds:schemaRef ds:uri="http://schemas.microsoft.com/office/infopath/2007/PartnerControls"/>
    <ds:schemaRef ds:uri="5ebd61c5-fecb-492f-9609-a1d0e6829be9"/>
    <ds:schemaRef ds:uri="ca332253-a837-4790-ada7-fdc302823e1c"/>
  </ds:schemaRefs>
</ds:datastoreItem>
</file>

<file path=customXml/itemProps2.xml><?xml version="1.0" encoding="utf-8"?>
<ds:datastoreItem xmlns:ds="http://schemas.openxmlformats.org/officeDocument/2006/customXml" ds:itemID="{5D92277E-8DB6-4209-A95A-A491FBA921CF}">
  <ds:schemaRefs>
    <ds:schemaRef ds:uri="http://schemas.microsoft.com/sharepoint/v3/contenttype/forms"/>
  </ds:schemaRefs>
</ds:datastoreItem>
</file>

<file path=customXml/itemProps3.xml><?xml version="1.0" encoding="utf-8"?>
<ds:datastoreItem xmlns:ds="http://schemas.openxmlformats.org/officeDocument/2006/customXml" ds:itemID="{898C3ABC-243D-4083-84D1-EAF9C96410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332253-a837-4790-ada7-fdc302823e1c"/>
    <ds:schemaRef ds:uri="5ebd61c5-fecb-492f-9609-a1d0e6829b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AAE-Powerpoint template 2019 16x9</Template>
  <TotalTime>1449</TotalTime>
  <Words>1813</Words>
  <Application>Microsoft Office PowerPoint</Application>
  <PresentationFormat>Širokozaslonsko</PresentationFormat>
  <Paragraphs>105</Paragraphs>
  <Slides>43</Slides>
  <Notes>0</Notes>
  <HiddenSlides>0</HiddenSlides>
  <MMClips>0</MMClips>
  <ScaleCrop>false</ScaleCrop>
  <HeadingPairs>
    <vt:vector size="6" baseType="variant">
      <vt:variant>
        <vt:lpstr>Uporabljene pisave</vt:lpstr>
      </vt:variant>
      <vt:variant>
        <vt:i4>9</vt:i4>
      </vt:variant>
      <vt:variant>
        <vt:lpstr>Tema</vt:lpstr>
      </vt:variant>
      <vt:variant>
        <vt:i4>1</vt:i4>
      </vt:variant>
      <vt:variant>
        <vt:lpstr>Naslovi diapozitivov</vt:lpstr>
      </vt:variant>
      <vt:variant>
        <vt:i4>43</vt:i4>
      </vt:variant>
    </vt:vector>
  </HeadingPairs>
  <TitlesOfParts>
    <vt:vector size="53" baseType="lpstr">
      <vt:lpstr>Amerigo BT</vt:lpstr>
      <vt:lpstr>Calibri</vt:lpstr>
      <vt:lpstr>Calibri Normaal</vt:lpstr>
      <vt:lpstr>Calibri Vet</vt:lpstr>
      <vt:lpstr>Times</vt:lpstr>
      <vt:lpstr>Trebuchet MS</vt:lpstr>
      <vt:lpstr>Verdana</vt:lpstr>
      <vt:lpstr>Wingdings</vt:lpstr>
      <vt:lpstr>Work Sans</vt:lpstr>
      <vt:lpstr>Diamodel AAE</vt:lpstr>
      <vt:lpstr>Current developments in mortality, fertility and migrations </vt:lpstr>
      <vt:lpstr>Current developments in mortality, fertility and migrations </vt:lpstr>
      <vt:lpstr>Fertility</vt:lpstr>
      <vt:lpstr>PowerPointova predstavitev</vt:lpstr>
      <vt:lpstr>PowerPointova predstavitev</vt:lpstr>
      <vt:lpstr>In 2023, the share of children born to foreign-born mothers stood at 23%</vt:lpstr>
      <vt:lpstr>Migration to and from the EU (source: EUROSTAT, Migration and asylum in Europe – 2024 edition)</vt:lpstr>
      <vt:lpstr>Migration to and from the EU (source: EUROSTAT, Migration and asylum in Europe – 2024 edition)</vt:lpstr>
      <vt:lpstr>Migration to and from the EU (source: EUROSTAT, Migration and asylum in Europe – 2024 edition)</vt:lpstr>
      <vt:lpstr>Migration - Free movement of people in the EU (source: EUROSTAT, Migration and asylum in Europe – 2024 edition)</vt:lpstr>
      <vt:lpstr>Migration - Citizenships in the EU (source: EUROSTAT, Migration and asylum in Europe – 2024 edition)</vt:lpstr>
      <vt:lpstr>PowerPointova predstavitev</vt:lpstr>
      <vt:lpstr>Migration - Citizenships in the EU (source: EUROSTAT, Migration and asylum in Europe – 2024 edition)</vt:lpstr>
      <vt:lpstr>Migration - Citizenships in the EU (source: EUROSTAT, Migration and asylum in Europe – 2024 edition)</vt:lpstr>
      <vt:lpstr>Migration - Citizenships in the EU (source: EUROSTAT, Migration and asylum in Europe – 2024 edition)</vt:lpstr>
      <vt:lpstr>PowerPointova predstavitev</vt:lpstr>
      <vt:lpstr>Migration - Temporary protection</vt:lpstr>
      <vt:lpstr>Pooled number of deaths by age group 2023-2025</vt:lpstr>
      <vt:lpstr>Pooled number of deaths by age group 2023-2025</vt:lpstr>
      <vt:lpstr>Pooled number of deaths by age group 2023-2025</vt:lpstr>
      <vt:lpstr>Pooled number of deaths by age group 2023-2025</vt:lpstr>
      <vt:lpstr>Pooled number of deaths by age group 2023-2025</vt:lpstr>
      <vt:lpstr>PowerPointova predstavitev</vt:lpstr>
      <vt:lpstr>PowerPointova predstavitev</vt:lpstr>
      <vt:lpstr>Pooled number of deaths by age group 2023-2025</vt:lpstr>
      <vt:lpstr>Pooled number of deaths by age group 2023-2025</vt:lpstr>
      <vt:lpstr>Excess mortality – cumulative per year </vt:lpstr>
      <vt:lpstr>Weekly Excess mortality </vt:lpstr>
      <vt:lpstr>Excess mortality – cumulative per year </vt:lpstr>
      <vt:lpstr>Excess mortality - Weekly</vt:lpstr>
      <vt:lpstr>Excess mortality – cumulative per year </vt:lpstr>
      <vt:lpstr>Excess mortality - Weekly </vt:lpstr>
      <vt:lpstr>Excess mortality – cumulative per year </vt:lpstr>
      <vt:lpstr>Excess mortality - Weekly</vt:lpstr>
      <vt:lpstr>Excess mortality – cumulative per year </vt:lpstr>
      <vt:lpstr>Excess mortality - Weekly</vt:lpstr>
      <vt:lpstr>Excess mortality – cumulative per year </vt:lpstr>
      <vt:lpstr>Excess mortality - Weekly</vt:lpstr>
      <vt:lpstr>Excess mortality – cumulative per year </vt:lpstr>
      <vt:lpstr>Excess mortality - Weekly</vt:lpstr>
      <vt:lpstr>Excess mortality – cumulative per year </vt:lpstr>
      <vt:lpstr>Excess mortality - Weekly</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Sarah Gail Mathieson</dc:creator>
  <cp:lastModifiedBy>David Bogataj</cp:lastModifiedBy>
  <cp:revision>95</cp:revision>
  <dcterms:created xsi:type="dcterms:W3CDTF">2024-06-03T16:34:37Z</dcterms:created>
  <dcterms:modified xsi:type="dcterms:W3CDTF">2025-04-10T05:58:32Z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0x010100F711A39DF0E82D4BBE009E474D11E2CA</vt:lpwstr>
  </property>
</Properties>
</file>