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4.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3.xml" ContentType="application/vnd.openxmlformats-officedocument.presentationml.tags+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1"/>
  </p:sldMasterIdLst>
  <p:notesMasterIdLst>
    <p:notesMasterId r:id="rId34"/>
  </p:notesMasterIdLst>
  <p:sldIdLst>
    <p:sldId id="257" r:id="rId2"/>
    <p:sldId id="2147483621" r:id="rId3"/>
    <p:sldId id="280" r:id="rId4"/>
    <p:sldId id="288" r:id="rId5"/>
    <p:sldId id="289" r:id="rId6"/>
    <p:sldId id="2147483622" r:id="rId7"/>
    <p:sldId id="292" r:id="rId8"/>
    <p:sldId id="267" r:id="rId9"/>
    <p:sldId id="2147481820" r:id="rId10"/>
    <p:sldId id="2147481213" r:id="rId11"/>
    <p:sldId id="260" r:id="rId12"/>
    <p:sldId id="2147482638" r:id="rId13"/>
    <p:sldId id="2147483616" r:id="rId14"/>
    <p:sldId id="2147483619" r:id="rId15"/>
    <p:sldId id="299" r:id="rId16"/>
    <p:sldId id="2147483620" r:id="rId17"/>
    <p:sldId id="2147483623" r:id="rId18"/>
    <p:sldId id="287" r:id="rId19"/>
    <p:sldId id="290" r:id="rId20"/>
    <p:sldId id="281" r:id="rId21"/>
    <p:sldId id="291" r:id="rId22"/>
    <p:sldId id="2147483624" r:id="rId23"/>
    <p:sldId id="258" r:id="rId24"/>
    <p:sldId id="272" r:id="rId25"/>
    <p:sldId id="259" r:id="rId26"/>
    <p:sldId id="274" r:id="rId27"/>
    <p:sldId id="275" r:id="rId28"/>
    <p:sldId id="276" r:id="rId29"/>
    <p:sldId id="279" r:id="rId30"/>
    <p:sldId id="277" r:id="rId31"/>
    <p:sldId id="278" r:id="rId32"/>
    <p:sldId id="273" r:id="rId33"/>
  </p:sldIdLst>
  <p:sldSz cx="12192000" cy="6858000"/>
  <p:notesSz cx="6858000" cy="9144000"/>
  <p:custDataLst>
    <p:tags r:id="rId35"/>
  </p:custDataLst>
  <p:defaultTextStyle>
    <a:defPPr>
      <a:defRPr lang="en-US"/>
    </a:defPPr>
    <a:lvl1pPr algn="l" rtl="0" eaLnBrk="0" fontAlgn="base" hangingPunct="0">
      <a:spcBef>
        <a:spcPct val="0"/>
      </a:spcBef>
      <a:spcAft>
        <a:spcPct val="0"/>
      </a:spcAft>
      <a:defRPr sz="3200" kern="1200">
        <a:solidFill>
          <a:schemeClr val="tx1"/>
        </a:solidFill>
        <a:latin typeface="Times" charset="0"/>
        <a:ea typeface="ＭＳ Ｐゴシック" charset="0"/>
        <a:cs typeface="+mn-cs"/>
      </a:defRPr>
    </a:lvl1pPr>
    <a:lvl2pPr marL="609585" algn="l" rtl="0" eaLnBrk="0" fontAlgn="base" hangingPunct="0">
      <a:spcBef>
        <a:spcPct val="0"/>
      </a:spcBef>
      <a:spcAft>
        <a:spcPct val="0"/>
      </a:spcAft>
      <a:defRPr sz="3200" kern="1200">
        <a:solidFill>
          <a:schemeClr val="tx1"/>
        </a:solidFill>
        <a:latin typeface="Times" charset="0"/>
        <a:ea typeface="ＭＳ Ｐゴシック" charset="0"/>
        <a:cs typeface="+mn-cs"/>
      </a:defRPr>
    </a:lvl2pPr>
    <a:lvl3pPr marL="1219170" algn="l" rtl="0" eaLnBrk="0" fontAlgn="base" hangingPunct="0">
      <a:spcBef>
        <a:spcPct val="0"/>
      </a:spcBef>
      <a:spcAft>
        <a:spcPct val="0"/>
      </a:spcAft>
      <a:defRPr sz="3200" kern="1200">
        <a:solidFill>
          <a:schemeClr val="tx1"/>
        </a:solidFill>
        <a:latin typeface="Times" charset="0"/>
        <a:ea typeface="ＭＳ Ｐゴシック" charset="0"/>
        <a:cs typeface="+mn-cs"/>
      </a:defRPr>
    </a:lvl3pPr>
    <a:lvl4pPr marL="1828754" algn="l" rtl="0" eaLnBrk="0" fontAlgn="base" hangingPunct="0">
      <a:spcBef>
        <a:spcPct val="0"/>
      </a:spcBef>
      <a:spcAft>
        <a:spcPct val="0"/>
      </a:spcAft>
      <a:defRPr sz="3200" kern="1200">
        <a:solidFill>
          <a:schemeClr val="tx1"/>
        </a:solidFill>
        <a:latin typeface="Times" charset="0"/>
        <a:ea typeface="ＭＳ Ｐゴシック" charset="0"/>
        <a:cs typeface="+mn-cs"/>
      </a:defRPr>
    </a:lvl4pPr>
    <a:lvl5pPr marL="2438339" algn="l" rtl="0" eaLnBrk="0" fontAlgn="base" hangingPunct="0">
      <a:spcBef>
        <a:spcPct val="0"/>
      </a:spcBef>
      <a:spcAft>
        <a:spcPct val="0"/>
      </a:spcAft>
      <a:defRPr sz="3200" kern="1200">
        <a:solidFill>
          <a:schemeClr val="tx1"/>
        </a:solidFill>
        <a:latin typeface="Times" charset="0"/>
        <a:ea typeface="ＭＳ Ｐゴシック" charset="0"/>
        <a:cs typeface="+mn-cs"/>
      </a:defRPr>
    </a:lvl5pPr>
    <a:lvl6pPr marL="3047924" algn="l" defTabSz="609585" rtl="0" eaLnBrk="1" latinLnBrk="0" hangingPunct="1">
      <a:defRPr sz="3200" kern="1200">
        <a:solidFill>
          <a:schemeClr val="tx1"/>
        </a:solidFill>
        <a:latin typeface="Times" charset="0"/>
        <a:ea typeface="ＭＳ Ｐゴシック" charset="0"/>
        <a:cs typeface="+mn-cs"/>
      </a:defRPr>
    </a:lvl6pPr>
    <a:lvl7pPr marL="3657509" algn="l" defTabSz="609585" rtl="0" eaLnBrk="1" latinLnBrk="0" hangingPunct="1">
      <a:defRPr sz="3200" kern="1200">
        <a:solidFill>
          <a:schemeClr val="tx1"/>
        </a:solidFill>
        <a:latin typeface="Times" charset="0"/>
        <a:ea typeface="ＭＳ Ｐゴシック" charset="0"/>
        <a:cs typeface="+mn-cs"/>
      </a:defRPr>
    </a:lvl7pPr>
    <a:lvl8pPr marL="4267093" algn="l" defTabSz="609585" rtl="0" eaLnBrk="1" latinLnBrk="0" hangingPunct="1">
      <a:defRPr sz="3200" kern="1200">
        <a:solidFill>
          <a:schemeClr val="tx1"/>
        </a:solidFill>
        <a:latin typeface="Times" charset="0"/>
        <a:ea typeface="ＭＳ Ｐゴシック" charset="0"/>
        <a:cs typeface="+mn-cs"/>
      </a:defRPr>
    </a:lvl8pPr>
    <a:lvl9pPr marL="4876678" algn="l" defTabSz="609585" rtl="0" eaLnBrk="1" latinLnBrk="0" hangingPunct="1">
      <a:defRPr sz="3200" kern="1200">
        <a:solidFill>
          <a:schemeClr val="tx1"/>
        </a:solidFill>
        <a:latin typeface="Times" charset="0"/>
        <a:ea typeface="ＭＳ Ｐゴシック" charset="0"/>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utan" initials="ST" lastIdx="2" clrIdx="0">
    <p:extLst>
      <p:ext uri="{19B8F6BF-5375-455C-9EA6-DF929625EA0E}">
        <p15:presenceInfo xmlns:p15="http://schemas.microsoft.com/office/powerpoint/2012/main" userId="Taut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94951F-EF45-40AE-82D3-2170FBDDCFE8}" v="17" dt="2024-03-05T13:31:50.9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95"/>
    <p:restoredTop sz="94690"/>
  </p:normalViewPr>
  <p:slideViewPr>
    <p:cSldViewPr snapToGrid="0" snapToObjects="1">
      <p:cViewPr varScale="1">
        <p:scale>
          <a:sx n="59" d="100"/>
          <a:sy n="59" d="100"/>
        </p:scale>
        <p:origin x="510" y="4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B2E815-0D19-41DC-B01B-4D608769620A}" type="doc">
      <dgm:prSet loTypeId="urn:microsoft.com/office/officeart/2016/7/layout/RoundedRectangleTimeline" loCatId="other" qsTypeId="urn:microsoft.com/office/officeart/2005/8/quickstyle/simple1" qsCatId="simple" csTypeId="urn:microsoft.com/office/officeart/2005/8/colors/colorful5" csCatId="colorful" phldr="1"/>
      <dgm:spPr/>
      <dgm:t>
        <a:bodyPr/>
        <a:lstStyle/>
        <a:p>
          <a:endParaRPr lang="en-US"/>
        </a:p>
      </dgm:t>
    </dgm:pt>
    <dgm:pt modelId="{4259F840-24E7-476F-9F30-482E46395856}">
      <dgm:prSet phldrT="[Text]" custT="1"/>
      <dgm:spPr>
        <a:xfrm rot="16200000">
          <a:off x="1398937" y="1011950"/>
          <a:ext cx="468557" cy="1955960"/>
        </a:xfrm>
        <a:prstGeom prst="round2SameRect">
          <a:avLst/>
        </a:prstGeom>
        <a:solidFill>
          <a:srgbClr val="A3A3C1">
            <a:hueOff val="0"/>
            <a:satOff val="0"/>
            <a:lumOff val="0"/>
            <a:alphaOff val="0"/>
          </a:srgbClr>
        </a:solidFill>
        <a:ln w="12700" cap="flat" cmpd="sng" algn="ctr">
          <a:solidFill>
            <a:srgbClr val="A3A3C1">
              <a:hueOff val="0"/>
              <a:satOff val="0"/>
              <a:lumOff val="0"/>
              <a:alphaOff val="0"/>
            </a:srgbClr>
          </a:solidFill>
          <a:prstDash val="solid"/>
          <a:miter lim="800000"/>
        </a:ln>
        <a:effectLst/>
      </dgm:spPr>
      <dgm:t>
        <a:bodyPr/>
        <a:lstStyle/>
        <a:p>
          <a:pPr>
            <a:buNone/>
          </a:pPr>
          <a:endParaRPr lang="en-US" sz="1800" dirty="0">
            <a:solidFill>
              <a:schemeClr val="tx1"/>
            </a:solidFill>
            <a:latin typeface="Gill Sans MT"/>
            <a:ea typeface="+mn-ea"/>
            <a:cs typeface="+mn-cs"/>
          </a:endParaRPr>
        </a:p>
      </dgm:t>
    </dgm:pt>
    <dgm:pt modelId="{FCE8068D-7E50-4749-A8D0-ADEDAC5637B3}" type="parTrans" cxnId="{42EE41D1-3C16-4937-BB38-B076896C09A0}">
      <dgm:prSet/>
      <dgm:spPr/>
      <dgm:t>
        <a:bodyPr/>
        <a:lstStyle/>
        <a:p>
          <a:endParaRPr lang="en-US" sz="1800">
            <a:solidFill>
              <a:schemeClr val="tx1"/>
            </a:solidFill>
            <a:latin typeface="+mn-lt"/>
          </a:endParaRPr>
        </a:p>
      </dgm:t>
    </dgm:pt>
    <dgm:pt modelId="{DCC444A4-F20A-48F5-A61E-47BFFF185A57}" type="sibTrans" cxnId="{42EE41D1-3C16-4937-BB38-B076896C09A0}">
      <dgm:prSet/>
      <dgm:spPr/>
      <dgm:t>
        <a:bodyPr/>
        <a:lstStyle/>
        <a:p>
          <a:endParaRPr lang="en-US" sz="1800">
            <a:solidFill>
              <a:schemeClr val="tx1"/>
            </a:solidFill>
            <a:latin typeface="+mn-lt"/>
          </a:endParaRPr>
        </a:p>
      </dgm:t>
    </dgm:pt>
    <dgm:pt modelId="{B54C8F6C-BE1E-4EAB-B7A0-48DE01FFAA36}">
      <dgm:prSet phldrT="[Text]" custT="1"/>
      <dgm:spPr>
        <a:xfrm>
          <a:off x="3249" y="0"/>
          <a:ext cx="3259934" cy="1392951"/>
        </a:xfrm>
        <a:prstGeom prst="rect">
          <a:avLst/>
        </a:prstGeom>
        <a:noFill/>
        <a:ln>
          <a:noFill/>
        </a:ln>
        <a:effectLst/>
      </dgm:spPr>
      <dgm:t>
        <a:bodyPr/>
        <a:lstStyle/>
        <a:p>
          <a:pPr>
            <a:buFont typeface="Symbol" panose="05050102010706020507" pitchFamily="18" charset="2"/>
            <a:buNone/>
          </a:pPr>
          <a:endParaRPr lang="en-US" sz="1800" dirty="0">
            <a:solidFill>
              <a:schemeClr val="tx1"/>
            </a:solidFill>
            <a:latin typeface="Gill Sans MT"/>
            <a:ea typeface="+mn-ea"/>
            <a:cs typeface="+mn-cs"/>
          </a:endParaRPr>
        </a:p>
      </dgm:t>
    </dgm:pt>
    <dgm:pt modelId="{8DE7CD45-B7C0-432E-B819-6A7D97E31315}" type="parTrans" cxnId="{770CA1CC-3DDD-451E-AE83-A71CA570260C}">
      <dgm:prSet/>
      <dgm:spPr/>
      <dgm:t>
        <a:bodyPr/>
        <a:lstStyle/>
        <a:p>
          <a:endParaRPr lang="en-US" sz="1800">
            <a:solidFill>
              <a:schemeClr val="tx1"/>
            </a:solidFill>
            <a:latin typeface="+mn-lt"/>
          </a:endParaRPr>
        </a:p>
      </dgm:t>
    </dgm:pt>
    <dgm:pt modelId="{C33B8BEF-A818-4A2F-A99A-E2B29895E184}" type="sibTrans" cxnId="{770CA1CC-3DDD-451E-AE83-A71CA570260C}">
      <dgm:prSet/>
      <dgm:spPr/>
      <dgm:t>
        <a:bodyPr/>
        <a:lstStyle/>
        <a:p>
          <a:endParaRPr lang="en-US" sz="1800">
            <a:solidFill>
              <a:schemeClr val="tx1"/>
            </a:solidFill>
            <a:latin typeface="+mn-lt"/>
          </a:endParaRPr>
        </a:p>
      </dgm:t>
    </dgm:pt>
    <dgm:pt modelId="{43CBB0A2-9D75-4264-8A30-3E8974B40658}">
      <dgm:prSet phldrT="[Text]" custT="1"/>
      <dgm:spPr>
        <a:xfrm>
          <a:off x="3915170" y="0"/>
          <a:ext cx="3259934" cy="1392951"/>
        </a:xfrm>
        <a:prstGeom prst="rect">
          <a:avLst/>
        </a:prstGeom>
        <a:noFill/>
        <a:ln>
          <a:noFill/>
        </a:ln>
        <a:effectLst/>
      </dgm:spPr>
      <dgm:t>
        <a:bodyPr/>
        <a:lstStyle/>
        <a:p>
          <a:pPr>
            <a:buFont typeface="Symbol" panose="05050102010706020507" pitchFamily="18" charset="2"/>
            <a:buNone/>
          </a:pPr>
          <a:endParaRPr lang="en-US" sz="1800" dirty="0">
            <a:solidFill>
              <a:schemeClr val="tx1"/>
            </a:solidFill>
            <a:latin typeface="Gill Sans MT"/>
            <a:ea typeface="+mn-ea"/>
            <a:cs typeface="+mn-cs"/>
          </a:endParaRPr>
        </a:p>
      </dgm:t>
    </dgm:pt>
    <dgm:pt modelId="{F806E590-5F8E-48A1-96AC-9E738290D2ED}" type="parTrans" cxnId="{4D2DF581-8128-4440-9E51-29109DC6ED52}">
      <dgm:prSet/>
      <dgm:spPr/>
      <dgm:t>
        <a:bodyPr/>
        <a:lstStyle/>
        <a:p>
          <a:endParaRPr lang="en-US" sz="1800">
            <a:solidFill>
              <a:schemeClr val="tx1"/>
            </a:solidFill>
            <a:latin typeface="+mn-lt"/>
          </a:endParaRPr>
        </a:p>
      </dgm:t>
    </dgm:pt>
    <dgm:pt modelId="{20F77EFB-335C-4BC3-AD95-8421EDF343E6}" type="sibTrans" cxnId="{4D2DF581-8128-4440-9E51-29109DC6ED52}">
      <dgm:prSet/>
      <dgm:spPr/>
      <dgm:t>
        <a:bodyPr/>
        <a:lstStyle/>
        <a:p>
          <a:endParaRPr lang="en-US" sz="1800">
            <a:solidFill>
              <a:schemeClr val="tx1"/>
            </a:solidFill>
            <a:latin typeface="+mn-lt"/>
          </a:endParaRPr>
        </a:p>
      </dgm:t>
    </dgm:pt>
    <dgm:pt modelId="{AC76BE15-3E8A-498B-91BD-CF772C26B6F1}">
      <dgm:prSet phldrT="[Text]" custT="1"/>
      <dgm:spPr>
        <a:xfrm rot="5400000">
          <a:off x="9225128" y="1011950"/>
          <a:ext cx="463860" cy="1955960"/>
        </a:xfrm>
        <a:prstGeom prst="round2SameRect">
          <a:avLst/>
        </a:prstGeom>
        <a:solidFill>
          <a:srgbClr val="A3A3C1">
            <a:hueOff val="360006"/>
            <a:satOff val="8692"/>
            <a:lumOff val="-41961"/>
            <a:alphaOff val="0"/>
          </a:srgbClr>
        </a:solidFill>
        <a:ln w="12700" cap="flat" cmpd="sng" algn="ctr">
          <a:solidFill>
            <a:srgbClr val="A3A3C1">
              <a:hueOff val="360006"/>
              <a:satOff val="8692"/>
              <a:lumOff val="-41961"/>
              <a:alphaOff val="0"/>
            </a:srgbClr>
          </a:solidFill>
          <a:prstDash val="solid"/>
          <a:miter lim="800000"/>
        </a:ln>
        <a:effectLst/>
      </dgm:spPr>
      <dgm:t>
        <a:bodyPr/>
        <a:lstStyle/>
        <a:p>
          <a:pPr>
            <a:buFont typeface="Symbol" panose="05050102010706020507" pitchFamily="18" charset="2"/>
            <a:buNone/>
          </a:pPr>
          <a:endParaRPr lang="en-US" sz="1800" dirty="0">
            <a:solidFill>
              <a:schemeClr val="tx1"/>
            </a:solidFill>
            <a:latin typeface="Gill Sans MT"/>
            <a:ea typeface="+mn-ea"/>
            <a:cs typeface="+mn-cs"/>
          </a:endParaRPr>
        </a:p>
      </dgm:t>
    </dgm:pt>
    <dgm:pt modelId="{00CCB400-064A-4EF5-9806-9534D9AC69AD}" type="parTrans" cxnId="{140A4778-8248-44DE-B78A-23C578A77D7E}">
      <dgm:prSet/>
      <dgm:spPr/>
      <dgm:t>
        <a:bodyPr/>
        <a:lstStyle/>
        <a:p>
          <a:endParaRPr lang="en-US" sz="1800">
            <a:solidFill>
              <a:schemeClr val="tx1"/>
            </a:solidFill>
          </a:endParaRPr>
        </a:p>
      </dgm:t>
    </dgm:pt>
    <dgm:pt modelId="{662A3D6E-7238-444F-BC0B-C7A4321261DB}" type="sibTrans" cxnId="{140A4778-8248-44DE-B78A-23C578A77D7E}">
      <dgm:prSet/>
      <dgm:spPr/>
      <dgm:t>
        <a:bodyPr/>
        <a:lstStyle/>
        <a:p>
          <a:endParaRPr lang="en-US" sz="1800">
            <a:solidFill>
              <a:schemeClr val="tx1"/>
            </a:solidFill>
          </a:endParaRPr>
        </a:p>
      </dgm:t>
    </dgm:pt>
    <dgm:pt modelId="{73820394-2159-4075-9E6F-217263B07F8B}">
      <dgm:prSet phldrT="[Text]" custT="1"/>
      <dgm:spPr>
        <a:xfrm>
          <a:off x="7827091" y="0"/>
          <a:ext cx="3259934" cy="1392951"/>
        </a:xfrm>
        <a:prstGeom prst="rect">
          <a:avLst/>
        </a:prstGeom>
        <a:noFill/>
        <a:ln>
          <a:noFill/>
        </a:ln>
        <a:effectLst/>
      </dgm:spPr>
      <dgm:t>
        <a:bodyPr/>
        <a:lstStyle/>
        <a:p>
          <a:pPr>
            <a:buFont typeface="Symbol" panose="05050102010706020507" pitchFamily="18" charset="2"/>
            <a:buNone/>
          </a:pPr>
          <a:endParaRPr lang="en-US" sz="1800" dirty="0">
            <a:solidFill>
              <a:schemeClr val="tx1"/>
            </a:solidFill>
            <a:latin typeface="Gill Sans MT"/>
            <a:ea typeface="+mn-ea"/>
            <a:cs typeface="+mn-cs"/>
          </a:endParaRPr>
        </a:p>
      </dgm:t>
    </dgm:pt>
    <dgm:pt modelId="{A861A835-3A0D-4B09-8870-87D7FDC7B27F}" type="parTrans" cxnId="{19CF03A0-47BE-4ABD-A62C-A27E16D6C5A3}">
      <dgm:prSet/>
      <dgm:spPr/>
      <dgm:t>
        <a:bodyPr/>
        <a:lstStyle/>
        <a:p>
          <a:endParaRPr lang="en-US" sz="1800">
            <a:solidFill>
              <a:schemeClr val="tx1"/>
            </a:solidFill>
          </a:endParaRPr>
        </a:p>
      </dgm:t>
    </dgm:pt>
    <dgm:pt modelId="{D383A36B-470D-499F-AE13-85A6B2495524}" type="sibTrans" cxnId="{19CF03A0-47BE-4ABD-A62C-A27E16D6C5A3}">
      <dgm:prSet/>
      <dgm:spPr/>
      <dgm:t>
        <a:bodyPr/>
        <a:lstStyle/>
        <a:p>
          <a:endParaRPr lang="en-US" sz="1800">
            <a:solidFill>
              <a:schemeClr val="tx1"/>
            </a:solidFill>
          </a:endParaRPr>
        </a:p>
      </dgm:t>
    </dgm:pt>
    <dgm:pt modelId="{C032D242-8D23-4EEC-A10A-7B0691E5A409}">
      <dgm:prSet phldrT="[Text]" custT="1"/>
      <dgm:spPr>
        <a:xfrm>
          <a:off x="5871130" y="2586910"/>
          <a:ext cx="3259934" cy="1392951"/>
        </a:xfrm>
        <a:prstGeom prst="rect">
          <a:avLst/>
        </a:prstGeom>
        <a:noFill/>
        <a:ln>
          <a:noFill/>
        </a:ln>
        <a:effectLst/>
      </dgm:spPr>
      <dgm:t>
        <a:bodyPr/>
        <a:lstStyle/>
        <a:p>
          <a:pPr>
            <a:buFont typeface="Symbol" panose="05050102010706020507" pitchFamily="18" charset="2"/>
            <a:buNone/>
          </a:pPr>
          <a:endParaRPr lang="en-US" sz="1800" dirty="0">
            <a:solidFill>
              <a:schemeClr val="tx1"/>
            </a:solidFill>
            <a:latin typeface="Gill Sans MT"/>
            <a:ea typeface="+mn-ea"/>
            <a:cs typeface="+mn-cs"/>
          </a:endParaRPr>
        </a:p>
        <a:p>
          <a:pPr>
            <a:buFont typeface="Symbol" panose="05050102010706020507" pitchFamily="18" charset="2"/>
            <a:buNone/>
          </a:pPr>
          <a:endParaRPr lang="en-US" sz="1800" dirty="0">
            <a:solidFill>
              <a:schemeClr val="tx1"/>
            </a:solidFill>
            <a:latin typeface="Gill Sans MT"/>
            <a:ea typeface="+mn-ea"/>
            <a:cs typeface="+mn-cs"/>
          </a:endParaRPr>
        </a:p>
      </dgm:t>
    </dgm:pt>
    <dgm:pt modelId="{167DA838-BF1F-42A4-81E8-806F40795A14}" type="parTrans" cxnId="{D9403C73-FB83-47D6-85AE-067D49ED63F2}">
      <dgm:prSet/>
      <dgm:spPr/>
      <dgm:t>
        <a:bodyPr/>
        <a:lstStyle/>
        <a:p>
          <a:endParaRPr lang="en-US" sz="1800">
            <a:solidFill>
              <a:schemeClr val="tx1"/>
            </a:solidFill>
          </a:endParaRPr>
        </a:p>
      </dgm:t>
    </dgm:pt>
    <dgm:pt modelId="{7EFA60CA-572D-434D-B452-A4ACBAEB4D2C}" type="sibTrans" cxnId="{D9403C73-FB83-47D6-85AE-067D49ED63F2}">
      <dgm:prSet/>
      <dgm:spPr/>
      <dgm:t>
        <a:bodyPr/>
        <a:lstStyle/>
        <a:p>
          <a:endParaRPr lang="en-US" sz="1800">
            <a:solidFill>
              <a:schemeClr val="tx1"/>
            </a:solidFill>
          </a:endParaRPr>
        </a:p>
      </dgm:t>
    </dgm:pt>
    <dgm:pt modelId="{3DE6FF16-CA4D-4D34-ABEB-8BE6A40B5E52}">
      <dgm:prSet phldrT="[Text]" custT="1"/>
      <dgm:spPr>
        <a:xfrm>
          <a:off x="6523117" y="1756092"/>
          <a:ext cx="1955960" cy="467677"/>
        </a:xfrm>
        <a:prstGeom prst="rect">
          <a:avLst/>
        </a:prstGeom>
        <a:solidFill>
          <a:srgbClr val="A3A3C1">
            <a:hueOff val="270005"/>
            <a:satOff val="6519"/>
            <a:lumOff val="-31471"/>
            <a:alphaOff val="0"/>
          </a:srgbClr>
        </a:solidFill>
        <a:ln w="12700" cap="flat" cmpd="sng" algn="ctr">
          <a:solidFill>
            <a:srgbClr val="A3A3C1">
              <a:hueOff val="270005"/>
              <a:satOff val="6519"/>
              <a:lumOff val="-31471"/>
              <a:alphaOff val="0"/>
            </a:srgbClr>
          </a:solidFill>
          <a:prstDash val="solid"/>
          <a:miter lim="800000"/>
        </a:ln>
        <a:effectLst/>
      </dgm:spPr>
      <dgm:t>
        <a:bodyPr/>
        <a:lstStyle/>
        <a:p>
          <a:pPr>
            <a:buFont typeface="Symbol" panose="05050102010706020507" pitchFamily="18" charset="2"/>
            <a:buNone/>
          </a:pPr>
          <a:endParaRPr lang="en-US" sz="1800" dirty="0">
            <a:solidFill>
              <a:schemeClr val="tx1"/>
            </a:solidFill>
            <a:latin typeface="Gill Sans MT"/>
            <a:ea typeface="+mn-ea"/>
            <a:cs typeface="+mn-cs"/>
          </a:endParaRPr>
        </a:p>
      </dgm:t>
    </dgm:pt>
    <dgm:pt modelId="{986162A7-6F89-4679-B40E-33A17DA21B73}" type="sibTrans" cxnId="{636DE8C5-F706-4BA5-855F-85FD2239E2BE}">
      <dgm:prSet/>
      <dgm:spPr/>
      <dgm:t>
        <a:bodyPr/>
        <a:lstStyle/>
        <a:p>
          <a:endParaRPr lang="en-US" sz="1800">
            <a:solidFill>
              <a:schemeClr val="tx1"/>
            </a:solidFill>
          </a:endParaRPr>
        </a:p>
      </dgm:t>
    </dgm:pt>
    <dgm:pt modelId="{DA9CCCCB-8206-4757-82C8-F885E9D238B5}" type="parTrans" cxnId="{636DE8C5-F706-4BA5-855F-85FD2239E2BE}">
      <dgm:prSet/>
      <dgm:spPr/>
      <dgm:t>
        <a:bodyPr/>
        <a:lstStyle/>
        <a:p>
          <a:endParaRPr lang="en-US" sz="1800">
            <a:solidFill>
              <a:schemeClr val="tx1"/>
            </a:solidFill>
          </a:endParaRPr>
        </a:p>
      </dgm:t>
    </dgm:pt>
    <dgm:pt modelId="{87BF7896-20EA-4E8F-B6F4-A34EC5C9CB50}">
      <dgm:prSet phldrT="[Text]" custT="1"/>
      <dgm:spPr>
        <a:xfrm>
          <a:off x="4567157" y="1756092"/>
          <a:ext cx="1955960" cy="467677"/>
        </a:xfrm>
        <a:prstGeom prst="rect">
          <a:avLst/>
        </a:prstGeom>
        <a:solidFill>
          <a:srgbClr val="A3A3C1">
            <a:hueOff val="180003"/>
            <a:satOff val="4346"/>
            <a:lumOff val="-20980"/>
            <a:alphaOff val="0"/>
          </a:srgbClr>
        </a:solidFill>
        <a:ln w="12700" cap="flat" cmpd="sng" algn="ctr">
          <a:solidFill>
            <a:srgbClr val="A3A3C1">
              <a:hueOff val="180003"/>
              <a:satOff val="4346"/>
              <a:lumOff val="-20980"/>
              <a:alphaOff val="0"/>
            </a:srgbClr>
          </a:solidFill>
          <a:prstDash val="solid"/>
          <a:miter lim="800000"/>
        </a:ln>
        <a:effectLst/>
      </dgm:spPr>
      <dgm:t>
        <a:bodyPr/>
        <a:lstStyle/>
        <a:p>
          <a:pPr>
            <a:buNone/>
          </a:pPr>
          <a:endParaRPr lang="en-US" sz="1800" dirty="0">
            <a:solidFill>
              <a:schemeClr val="tx1"/>
            </a:solidFill>
            <a:latin typeface="Gill Sans MT"/>
            <a:ea typeface="+mn-ea"/>
            <a:cs typeface="+mn-cs"/>
          </a:endParaRPr>
        </a:p>
      </dgm:t>
    </dgm:pt>
    <dgm:pt modelId="{D63CE73E-35DE-48C3-8753-7648BC953C0D}" type="sibTrans" cxnId="{92330C11-C197-4512-BDA4-8D8A69AF7D1C}">
      <dgm:prSet/>
      <dgm:spPr/>
      <dgm:t>
        <a:bodyPr/>
        <a:lstStyle/>
        <a:p>
          <a:endParaRPr lang="en-US" sz="1800">
            <a:solidFill>
              <a:schemeClr val="tx1"/>
            </a:solidFill>
            <a:latin typeface="+mn-lt"/>
          </a:endParaRPr>
        </a:p>
      </dgm:t>
    </dgm:pt>
    <dgm:pt modelId="{05E47BA5-F724-4AEE-9B5B-401F18E028E6}" type="parTrans" cxnId="{92330C11-C197-4512-BDA4-8D8A69AF7D1C}">
      <dgm:prSet/>
      <dgm:spPr/>
      <dgm:t>
        <a:bodyPr/>
        <a:lstStyle/>
        <a:p>
          <a:endParaRPr lang="en-US" sz="1800">
            <a:solidFill>
              <a:schemeClr val="tx1"/>
            </a:solidFill>
            <a:latin typeface="+mn-lt"/>
          </a:endParaRPr>
        </a:p>
      </dgm:t>
    </dgm:pt>
    <dgm:pt modelId="{E4033A39-DCC4-4038-9562-AEDDBBB37A99}">
      <dgm:prSet phldrT="[Text]" custT="1"/>
      <dgm:spPr>
        <a:xfrm>
          <a:off x="2611196" y="1755652"/>
          <a:ext cx="1955960" cy="468557"/>
        </a:xfrm>
        <a:prstGeom prst="rect">
          <a:avLst/>
        </a:prstGeom>
        <a:solidFill>
          <a:srgbClr val="A3A3C1">
            <a:hueOff val="90002"/>
            <a:satOff val="2173"/>
            <a:lumOff val="-10490"/>
            <a:alphaOff val="0"/>
          </a:srgbClr>
        </a:solidFill>
        <a:ln w="12700" cap="flat" cmpd="sng" algn="ctr">
          <a:solidFill>
            <a:srgbClr val="A3A3C1">
              <a:hueOff val="90002"/>
              <a:satOff val="2173"/>
              <a:lumOff val="-10490"/>
              <a:alphaOff val="0"/>
            </a:srgbClr>
          </a:solidFill>
          <a:prstDash val="solid"/>
          <a:miter lim="800000"/>
        </a:ln>
        <a:effectLst/>
      </dgm:spPr>
      <dgm:t>
        <a:bodyPr/>
        <a:lstStyle/>
        <a:p>
          <a:pPr>
            <a:buNone/>
          </a:pPr>
          <a:endParaRPr lang="en-US" sz="1800" dirty="0">
            <a:solidFill>
              <a:schemeClr val="tx1"/>
            </a:solidFill>
            <a:latin typeface="Gill Sans MT"/>
            <a:ea typeface="+mn-ea"/>
            <a:cs typeface="+mn-cs"/>
          </a:endParaRPr>
        </a:p>
      </dgm:t>
    </dgm:pt>
    <dgm:pt modelId="{80AB0E5B-0C58-465D-A545-5B21133D2849}" type="sibTrans" cxnId="{32EF2862-2950-4DF8-BEA8-CD19460CCA31}">
      <dgm:prSet/>
      <dgm:spPr/>
      <dgm:t>
        <a:bodyPr/>
        <a:lstStyle/>
        <a:p>
          <a:endParaRPr lang="en-US" sz="1800">
            <a:solidFill>
              <a:schemeClr val="tx1"/>
            </a:solidFill>
            <a:latin typeface="+mn-lt"/>
          </a:endParaRPr>
        </a:p>
      </dgm:t>
    </dgm:pt>
    <dgm:pt modelId="{048EEAE6-78BA-4B00-B7BB-9C22DBB1E8F4}" type="parTrans" cxnId="{32EF2862-2950-4DF8-BEA8-CD19460CCA31}">
      <dgm:prSet/>
      <dgm:spPr/>
      <dgm:t>
        <a:bodyPr/>
        <a:lstStyle/>
        <a:p>
          <a:endParaRPr lang="en-US" sz="1800">
            <a:solidFill>
              <a:schemeClr val="tx1"/>
            </a:solidFill>
            <a:latin typeface="+mn-lt"/>
          </a:endParaRPr>
        </a:p>
      </dgm:t>
    </dgm:pt>
    <dgm:pt modelId="{A4C0B4E4-70AD-4901-9E3F-7EA25DD6DAA1}">
      <dgm:prSet phldrT="[Text]" custT="1"/>
      <dgm:spPr>
        <a:xfrm>
          <a:off x="1959209" y="2586910"/>
          <a:ext cx="3259934" cy="1392951"/>
        </a:xfrm>
        <a:prstGeom prst="rect">
          <a:avLst/>
        </a:prstGeom>
        <a:noFill/>
        <a:ln>
          <a:noFill/>
        </a:ln>
        <a:effectLst/>
      </dgm:spPr>
      <dgm:t>
        <a:bodyPr/>
        <a:lstStyle/>
        <a:p>
          <a:pPr>
            <a:buFont typeface="Symbol" panose="05050102010706020507" pitchFamily="18" charset="2"/>
            <a:buNone/>
          </a:pPr>
          <a:endParaRPr lang="en-US" sz="1800" dirty="0">
            <a:solidFill>
              <a:schemeClr val="tx1"/>
            </a:solidFill>
            <a:latin typeface="Gill Sans MT"/>
            <a:ea typeface="+mn-ea"/>
            <a:cs typeface="+mn-cs"/>
          </a:endParaRPr>
        </a:p>
      </dgm:t>
    </dgm:pt>
    <dgm:pt modelId="{657DB10D-2517-48AA-B970-6D815DBD4123}" type="sibTrans" cxnId="{5E74CB62-E52E-4CEE-8AA1-9812BFC0D67E}">
      <dgm:prSet/>
      <dgm:spPr/>
      <dgm:t>
        <a:bodyPr/>
        <a:lstStyle/>
        <a:p>
          <a:endParaRPr lang="en-US" sz="1800">
            <a:solidFill>
              <a:schemeClr val="tx1"/>
            </a:solidFill>
            <a:latin typeface="+mn-lt"/>
          </a:endParaRPr>
        </a:p>
      </dgm:t>
    </dgm:pt>
    <dgm:pt modelId="{701D9033-BAD3-4299-933F-A47AFDC2ECD0}" type="parTrans" cxnId="{5E74CB62-E52E-4CEE-8AA1-9812BFC0D67E}">
      <dgm:prSet/>
      <dgm:spPr/>
      <dgm:t>
        <a:bodyPr/>
        <a:lstStyle/>
        <a:p>
          <a:endParaRPr lang="en-US" sz="1800">
            <a:solidFill>
              <a:schemeClr val="tx1"/>
            </a:solidFill>
            <a:latin typeface="+mn-lt"/>
          </a:endParaRPr>
        </a:p>
      </dgm:t>
    </dgm:pt>
    <dgm:pt modelId="{196C9F68-3606-4282-A4C6-4485F1280B5F}" type="pres">
      <dgm:prSet presAssocID="{E5B2E815-0D19-41DC-B01B-4D608769620A}" presName="Name0" presStyleCnt="0">
        <dgm:presLayoutVars>
          <dgm:chMax/>
          <dgm:chPref/>
          <dgm:animLvl val="lvl"/>
        </dgm:presLayoutVars>
      </dgm:prSet>
      <dgm:spPr/>
    </dgm:pt>
    <dgm:pt modelId="{68D8AC18-502F-4825-B069-75605ADB3A40}" type="pres">
      <dgm:prSet presAssocID="{4259F840-24E7-476F-9F30-482E46395856}" presName="composite1" presStyleCnt="0"/>
      <dgm:spPr/>
    </dgm:pt>
    <dgm:pt modelId="{E088D226-49D7-4C30-90DC-CA1755D98829}" type="pres">
      <dgm:prSet presAssocID="{4259F840-24E7-476F-9F30-482E46395856}" presName="parent1" presStyleLbl="alignNode1" presStyleIdx="0" presStyleCnt="5" custScaleY="117732">
        <dgm:presLayoutVars>
          <dgm:chMax val="1"/>
          <dgm:chPref val="1"/>
          <dgm:bulletEnabled val="1"/>
        </dgm:presLayoutVars>
      </dgm:prSet>
      <dgm:spPr/>
    </dgm:pt>
    <dgm:pt modelId="{45A02F84-C6CB-43F5-AEE4-3EA66C2BD25F}" type="pres">
      <dgm:prSet presAssocID="{4259F840-24E7-476F-9F30-482E46395856}" presName="Childtext1" presStyleLbl="revTx" presStyleIdx="0" presStyleCnt="5">
        <dgm:presLayoutVars>
          <dgm:bulletEnabled val="1"/>
        </dgm:presLayoutVars>
      </dgm:prSet>
      <dgm:spPr/>
    </dgm:pt>
    <dgm:pt modelId="{6BA46904-CB7C-4538-BD49-D3891EF19552}" type="pres">
      <dgm:prSet presAssocID="{4259F840-24E7-476F-9F30-482E46395856}" presName="ConnectLine1" presStyleLbl="sibTrans1D1" presStyleIdx="0" presStyleCnt="5"/>
      <dgm:spPr>
        <a:xfrm>
          <a:off x="1633216" y="1472548"/>
          <a:ext cx="0" cy="318388"/>
        </a:xfrm>
        <a:prstGeom prst="line">
          <a:avLst/>
        </a:prstGeom>
        <a:noFill/>
        <a:ln w="6350" cap="flat" cmpd="sng" algn="ctr">
          <a:solidFill>
            <a:srgbClr val="A3A3C1">
              <a:hueOff val="0"/>
              <a:satOff val="0"/>
              <a:lumOff val="0"/>
              <a:alphaOff val="0"/>
            </a:srgbClr>
          </a:solidFill>
          <a:prstDash val="dash"/>
          <a:miter lim="800000"/>
        </a:ln>
        <a:effectLst/>
      </dgm:spPr>
    </dgm:pt>
    <dgm:pt modelId="{049FDBD0-77FE-49D1-A275-A272C8C5E426}" type="pres">
      <dgm:prSet presAssocID="{4259F840-24E7-476F-9F30-482E46395856}" presName="ConnectLineEnd1" presStyleLbl="lnNode1" presStyleIdx="0" presStyleCnt="5"/>
      <dgm:spPr>
        <a:xfrm>
          <a:off x="1593417" y="1392951"/>
          <a:ext cx="79597" cy="79597"/>
        </a:xfrm>
        <a:prstGeom prst="ellipse">
          <a:avLst/>
        </a:prstGeom>
        <a:solidFill>
          <a:srgbClr val="A3A3C1">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CB26EA94-33BB-4F98-9E1E-2237D4831263}" type="pres">
      <dgm:prSet presAssocID="{4259F840-24E7-476F-9F30-482E46395856}" presName="EmptyPane1" presStyleCnt="0"/>
      <dgm:spPr/>
    </dgm:pt>
    <dgm:pt modelId="{606F1DBF-510E-4065-ACCB-3EBDA85CFB92}" type="pres">
      <dgm:prSet presAssocID="{DCC444A4-F20A-48F5-A61E-47BFFF185A57}" presName="spaceBetweenRectangles1" presStyleCnt="0"/>
      <dgm:spPr/>
    </dgm:pt>
    <dgm:pt modelId="{07989479-D1A2-4D15-AA3A-B0CFFB9F91D9}" type="pres">
      <dgm:prSet presAssocID="{E4033A39-DCC4-4038-9562-AEDDBBB37A99}" presName="composite1" presStyleCnt="0"/>
      <dgm:spPr/>
    </dgm:pt>
    <dgm:pt modelId="{539615E2-3277-4D8E-8484-FF5088C8BF01}" type="pres">
      <dgm:prSet presAssocID="{E4033A39-DCC4-4038-9562-AEDDBBB37A99}" presName="parent1" presStyleLbl="alignNode1" presStyleIdx="1" presStyleCnt="5" custScaleY="117732">
        <dgm:presLayoutVars>
          <dgm:chMax val="1"/>
          <dgm:chPref val="1"/>
          <dgm:bulletEnabled val="1"/>
        </dgm:presLayoutVars>
      </dgm:prSet>
      <dgm:spPr/>
    </dgm:pt>
    <dgm:pt modelId="{FEBD3C2A-A340-470A-A475-AE614EA07678}" type="pres">
      <dgm:prSet presAssocID="{E4033A39-DCC4-4038-9562-AEDDBBB37A99}" presName="Childtext1" presStyleLbl="revTx" presStyleIdx="1" presStyleCnt="5">
        <dgm:presLayoutVars>
          <dgm:bulletEnabled val="1"/>
        </dgm:presLayoutVars>
      </dgm:prSet>
      <dgm:spPr/>
    </dgm:pt>
    <dgm:pt modelId="{080474C8-0FEA-4FD1-97F1-0978CFB4A37F}" type="pres">
      <dgm:prSet presAssocID="{E4033A39-DCC4-4038-9562-AEDDBBB37A99}" presName="ConnectLine1" presStyleLbl="sibTrans1D1" presStyleIdx="1" presStyleCnt="5"/>
      <dgm:spPr>
        <a:xfrm>
          <a:off x="3589176" y="2188924"/>
          <a:ext cx="0" cy="318388"/>
        </a:xfrm>
        <a:prstGeom prst="line">
          <a:avLst/>
        </a:prstGeom>
        <a:noFill/>
        <a:ln w="6350" cap="flat" cmpd="sng" algn="ctr">
          <a:solidFill>
            <a:srgbClr val="A3A3C1">
              <a:hueOff val="90002"/>
              <a:satOff val="2173"/>
              <a:lumOff val="-10490"/>
              <a:alphaOff val="0"/>
            </a:srgbClr>
          </a:solidFill>
          <a:prstDash val="dash"/>
          <a:miter lim="800000"/>
        </a:ln>
        <a:effectLst/>
      </dgm:spPr>
    </dgm:pt>
    <dgm:pt modelId="{4797FB61-2602-4A58-81E6-6F133DB1E419}" type="pres">
      <dgm:prSet presAssocID="{E4033A39-DCC4-4038-9562-AEDDBBB37A99}" presName="ConnectLineEnd1" presStyleLbl="lnNode1" presStyleIdx="1" presStyleCnt="5"/>
      <dgm:spPr>
        <a:xfrm>
          <a:off x="3549378" y="2507313"/>
          <a:ext cx="79597" cy="79597"/>
        </a:xfrm>
        <a:prstGeom prst="ellipse">
          <a:avLst/>
        </a:prstGeom>
        <a:solidFill>
          <a:srgbClr val="A3A3C1">
            <a:hueOff val="90002"/>
            <a:satOff val="2173"/>
            <a:lumOff val="-10490"/>
            <a:alphaOff val="0"/>
          </a:srgbClr>
        </a:solidFill>
        <a:ln w="12700" cap="flat" cmpd="sng" algn="ctr">
          <a:solidFill>
            <a:sysClr val="window" lastClr="FFFFFF">
              <a:hueOff val="0"/>
              <a:satOff val="0"/>
              <a:lumOff val="0"/>
              <a:alphaOff val="0"/>
            </a:sysClr>
          </a:solidFill>
          <a:prstDash val="solid"/>
          <a:miter lim="800000"/>
        </a:ln>
        <a:effectLst/>
      </dgm:spPr>
    </dgm:pt>
    <dgm:pt modelId="{3ADF0AE3-D759-4F4F-8135-572855211847}" type="pres">
      <dgm:prSet presAssocID="{E4033A39-DCC4-4038-9562-AEDDBBB37A99}" presName="EmptyPane1" presStyleCnt="0"/>
      <dgm:spPr/>
    </dgm:pt>
    <dgm:pt modelId="{B0CD7A53-7149-45F2-83E8-36717D7878A1}" type="pres">
      <dgm:prSet presAssocID="{80AB0E5B-0C58-465D-A545-5B21133D2849}" presName="spaceBetweenRectangles1" presStyleCnt="0"/>
      <dgm:spPr/>
    </dgm:pt>
    <dgm:pt modelId="{FB379A6E-C0F9-420B-90FC-2785E757E6AE}" type="pres">
      <dgm:prSet presAssocID="{87BF7896-20EA-4E8F-B6F4-A34EC5C9CB50}" presName="composite1" presStyleCnt="0"/>
      <dgm:spPr/>
    </dgm:pt>
    <dgm:pt modelId="{9D82041D-873A-4600-A9C7-C0A0ADFB138B}" type="pres">
      <dgm:prSet presAssocID="{87BF7896-20EA-4E8F-B6F4-A34EC5C9CB50}" presName="parent1" presStyleLbl="alignNode1" presStyleIdx="2" presStyleCnt="5" custScaleY="117511">
        <dgm:presLayoutVars>
          <dgm:chMax val="1"/>
          <dgm:chPref val="1"/>
          <dgm:bulletEnabled val="1"/>
        </dgm:presLayoutVars>
      </dgm:prSet>
      <dgm:spPr/>
    </dgm:pt>
    <dgm:pt modelId="{80CDBBF8-C6B4-4166-87C1-DC9120CC7586}" type="pres">
      <dgm:prSet presAssocID="{87BF7896-20EA-4E8F-B6F4-A34EC5C9CB50}" presName="Childtext1" presStyleLbl="revTx" presStyleIdx="2" presStyleCnt="5">
        <dgm:presLayoutVars>
          <dgm:bulletEnabled val="1"/>
        </dgm:presLayoutVars>
      </dgm:prSet>
      <dgm:spPr/>
    </dgm:pt>
    <dgm:pt modelId="{89759DE5-9F8A-470E-A6D8-F13BB4DEE93D}" type="pres">
      <dgm:prSet presAssocID="{87BF7896-20EA-4E8F-B6F4-A34EC5C9CB50}" presName="ConnectLine1" presStyleLbl="sibTrans1D1" presStyleIdx="2" presStyleCnt="5"/>
      <dgm:spPr>
        <a:xfrm>
          <a:off x="5545137" y="1472548"/>
          <a:ext cx="0" cy="318388"/>
        </a:xfrm>
        <a:prstGeom prst="line">
          <a:avLst/>
        </a:prstGeom>
        <a:noFill/>
        <a:ln w="6350" cap="flat" cmpd="sng" algn="ctr">
          <a:solidFill>
            <a:srgbClr val="A3A3C1">
              <a:hueOff val="180003"/>
              <a:satOff val="4346"/>
              <a:lumOff val="-20980"/>
              <a:alphaOff val="0"/>
            </a:srgbClr>
          </a:solidFill>
          <a:prstDash val="dash"/>
          <a:miter lim="800000"/>
        </a:ln>
        <a:effectLst/>
      </dgm:spPr>
    </dgm:pt>
    <dgm:pt modelId="{07CCF286-8B46-4A20-ACAC-84BA2D6EFBBC}" type="pres">
      <dgm:prSet presAssocID="{87BF7896-20EA-4E8F-B6F4-A34EC5C9CB50}" presName="ConnectLineEnd1" presStyleLbl="lnNode1" presStyleIdx="2" presStyleCnt="5"/>
      <dgm:spPr>
        <a:xfrm>
          <a:off x="5505338" y="1392951"/>
          <a:ext cx="79597" cy="79597"/>
        </a:xfrm>
        <a:prstGeom prst="ellipse">
          <a:avLst/>
        </a:prstGeom>
        <a:solidFill>
          <a:srgbClr val="A3A3C1">
            <a:hueOff val="180003"/>
            <a:satOff val="4346"/>
            <a:lumOff val="-20980"/>
            <a:alphaOff val="0"/>
          </a:srgbClr>
        </a:solidFill>
        <a:ln w="12700" cap="flat" cmpd="sng" algn="ctr">
          <a:solidFill>
            <a:sysClr val="window" lastClr="FFFFFF">
              <a:hueOff val="0"/>
              <a:satOff val="0"/>
              <a:lumOff val="0"/>
              <a:alphaOff val="0"/>
            </a:sysClr>
          </a:solidFill>
          <a:prstDash val="solid"/>
          <a:miter lim="800000"/>
        </a:ln>
        <a:effectLst/>
      </dgm:spPr>
    </dgm:pt>
    <dgm:pt modelId="{4624FC32-5405-42B1-B5CC-DF0659852A58}" type="pres">
      <dgm:prSet presAssocID="{87BF7896-20EA-4E8F-B6F4-A34EC5C9CB50}" presName="EmptyPane1" presStyleCnt="0"/>
      <dgm:spPr/>
    </dgm:pt>
    <dgm:pt modelId="{8C327064-3851-4ECF-AAB7-82B51711041E}" type="pres">
      <dgm:prSet presAssocID="{D63CE73E-35DE-48C3-8753-7648BC953C0D}" presName="spaceBetweenRectangles1" presStyleCnt="0"/>
      <dgm:spPr/>
    </dgm:pt>
    <dgm:pt modelId="{3ADEA4DF-6814-494D-9D3D-41947417052B}" type="pres">
      <dgm:prSet presAssocID="{3DE6FF16-CA4D-4D34-ABEB-8BE6A40B5E52}" presName="composite1" presStyleCnt="0"/>
      <dgm:spPr/>
    </dgm:pt>
    <dgm:pt modelId="{74CD3FF2-195B-429B-BC6F-5B5A7FED2BE2}" type="pres">
      <dgm:prSet presAssocID="{3DE6FF16-CA4D-4D34-ABEB-8BE6A40B5E52}" presName="parent1" presStyleLbl="alignNode1" presStyleIdx="3" presStyleCnt="5" custScaleY="117511">
        <dgm:presLayoutVars>
          <dgm:chMax val="1"/>
          <dgm:chPref val="1"/>
          <dgm:bulletEnabled val="1"/>
        </dgm:presLayoutVars>
      </dgm:prSet>
      <dgm:spPr/>
    </dgm:pt>
    <dgm:pt modelId="{1BB5FD64-47F9-47A3-911F-535BFE17A3B9}" type="pres">
      <dgm:prSet presAssocID="{3DE6FF16-CA4D-4D34-ABEB-8BE6A40B5E52}" presName="Childtext1" presStyleLbl="revTx" presStyleIdx="3" presStyleCnt="5">
        <dgm:presLayoutVars>
          <dgm:bulletEnabled val="1"/>
        </dgm:presLayoutVars>
      </dgm:prSet>
      <dgm:spPr/>
    </dgm:pt>
    <dgm:pt modelId="{FE9B27EB-7AC7-485A-9A55-41E8118F9EAF}" type="pres">
      <dgm:prSet presAssocID="{3DE6FF16-CA4D-4D34-ABEB-8BE6A40B5E52}" presName="ConnectLine1" presStyleLbl="sibTrans1D1" presStyleIdx="3" presStyleCnt="5"/>
      <dgm:spPr>
        <a:xfrm>
          <a:off x="7501098" y="2188924"/>
          <a:ext cx="0" cy="318388"/>
        </a:xfrm>
        <a:prstGeom prst="line">
          <a:avLst/>
        </a:prstGeom>
        <a:noFill/>
        <a:ln w="6350" cap="flat" cmpd="sng" algn="ctr">
          <a:solidFill>
            <a:srgbClr val="A3A3C1">
              <a:hueOff val="270005"/>
              <a:satOff val="6519"/>
              <a:lumOff val="-31471"/>
              <a:alphaOff val="0"/>
            </a:srgbClr>
          </a:solidFill>
          <a:prstDash val="dash"/>
          <a:miter lim="800000"/>
        </a:ln>
        <a:effectLst/>
      </dgm:spPr>
    </dgm:pt>
    <dgm:pt modelId="{46BD4721-4664-4AD0-9F11-DBE7E0B207D5}" type="pres">
      <dgm:prSet presAssocID="{3DE6FF16-CA4D-4D34-ABEB-8BE6A40B5E52}" presName="ConnectLineEnd1" presStyleLbl="lnNode1" presStyleIdx="3" presStyleCnt="5"/>
      <dgm:spPr>
        <a:xfrm>
          <a:off x="7461299" y="2507313"/>
          <a:ext cx="79597" cy="79597"/>
        </a:xfrm>
        <a:prstGeom prst="ellipse">
          <a:avLst/>
        </a:prstGeom>
        <a:solidFill>
          <a:srgbClr val="A3A3C1">
            <a:hueOff val="270005"/>
            <a:satOff val="6519"/>
            <a:lumOff val="-31471"/>
            <a:alphaOff val="0"/>
          </a:srgbClr>
        </a:solidFill>
        <a:ln w="12700" cap="flat" cmpd="sng" algn="ctr">
          <a:solidFill>
            <a:sysClr val="window" lastClr="FFFFFF">
              <a:hueOff val="0"/>
              <a:satOff val="0"/>
              <a:lumOff val="0"/>
              <a:alphaOff val="0"/>
            </a:sysClr>
          </a:solidFill>
          <a:prstDash val="solid"/>
          <a:miter lim="800000"/>
        </a:ln>
        <a:effectLst/>
      </dgm:spPr>
    </dgm:pt>
    <dgm:pt modelId="{69028BD0-349D-4B47-B1F4-B64C6478DE3C}" type="pres">
      <dgm:prSet presAssocID="{3DE6FF16-CA4D-4D34-ABEB-8BE6A40B5E52}" presName="EmptyPane1" presStyleCnt="0"/>
      <dgm:spPr/>
    </dgm:pt>
    <dgm:pt modelId="{619CFBB1-86F5-45A6-80BA-23F97450662F}" type="pres">
      <dgm:prSet presAssocID="{986162A7-6F89-4679-B40E-33A17DA21B73}" presName="spaceBetweenRectangles1" presStyleCnt="0"/>
      <dgm:spPr/>
    </dgm:pt>
    <dgm:pt modelId="{E4E0A96A-AF87-442A-A1A3-64B8F3CFC7FE}" type="pres">
      <dgm:prSet presAssocID="{AC76BE15-3E8A-498B-91BD-CF772C26B6F1}" presName="composite1" presStyleCnt="0"/>
      <dgm:spPr/>
    </dgm:pt>
    <dgm:pt modelId="{483E7832-9872-48C4-8E65-DCB39D4CDBDF}" type="pres">
      <dgm:prSet presAssocID="{AC76BE15-3E8A-498B-91BD-CF772C26B6F1}" presName="parent1" presStyleLbl="alignNode1" presStyleIdx="4" presStyleCnt="5" custScaleY="116552">
        <dgm:presLayoutVars>
          <dgm:chMax val="1"/>
          <dgm:chPref val="1"/>
          <dgm:bulletEnabled val="1"/>
        </dgm:presLayoutVars>
      </dgm:prSet>
      <dgm:spPr/>
    </dgm:pt>
    <dgm:pt modelId="{1FA3C236-5719-4A33-A6BB-80FA85F940E3}" type="pres">
      <dgm:prSet presAssocID="{AC76BE15-3E8A-498B-91BD-CF772C26B6F1}" presName="Childtext1" presStyleLbl="revTx" presStyleIdx="4" presStyleCnt="5">
        <dgm:presLayoutVars>
          <dgm:bulletEnabled val="1"/>
        </dgm:presLayoutVars>
      </dgm:prSet>
      <dgm:spPr/>
    </dgm:pt>
    <dgm:pt modelId="{18F1C823-9ACD-4FCD-8102-F468DCE57A45}" type="pres">
      <dgm:prSet presAssocID="{AC76BE15-3E8A-498B-91BD-CF772C26B6F1}" presName="ConnectLine1" presStyleLbl="sibTrans1D1" presStyleIdx="4" presStyleCnt="5"/>
      <dgm:spPr>
        <a:xfrm>
          <a:off x="9457058" y="1472548"/>
          <a:ext cx="0" cy="318388"/>
        </a:xfrm>
        <a:prstGeom prst="line">
          <a:avLst/>
        </a:prstGeom>
        <a:noFill/>
        <a:ln w="6350" cap="flat" cmpd="sng" algn="ctr">
          <a:solidFill>
            <a:srgbClr val="A3A3C1">
              <a:hueOff val="360006"/>
              <a:satOff val="8692"/>
              <a:lumOff val="-41961"/>
              <a:alphaOff val="0"/>
            </a:srgbClr>
          </a:solidFill>
          <a:prstDash val="dash"/>
          <a:miter lim="800000"/>
        </a:ln>
        <a:effectLst/>
      </dgm:spPr>
    </dgm:pt>
    <dgm:pt modelId="{F8AD0AB8-BBDF-4F0A-A6A0-850E289DD521}" type="pres">
      <dgm:prSet presAssocID="{AC76BE15-3E8A-498B-91BD-CF772C26B6F1}" presName="ConnectLineEnd1" presStyleLbl="lnNode1" presStyleIdx="4" presStyleCnt="5"/>
      <dgm:spPr>
        <a:xfrm>
          <a:off x="9417260" y="1392951"/>
          <a:ext cx="79597" cy="79597"/>
        </a:xfrm>
        <a:prstGeom prst="ellipse">
          <a:avLst/>
        </a:prstGeom>
        <a:solidFill>
          <a:srgbClr val="A3A3C1">
            <a:hueOff val="360006"/>
            <a:satOff val="8692"/>
            <a:lumOff val="-41961"/>
            <a:alphaOff val="0"/>
          </a:srgbClr>
        </a:solidFill>
        <a:ln w="12700" cap="flat" cmpd="sng" algn="ctr">
          <a:solidFill>
            <a:sysClr val="window" lastClr="FFFFFF">
              <a:hueOff val="0"/>
              <a:satOff val="0"/>
              <a:lumOff val="0"/>
              <a:alphaOff val="0"/>
            </a:sysClr>
          </a:solidFill>
          <a:prstDash val="solid"/>
          <a:miter lim="800000"/>
        </a:ln>
        <a:effectLst/>
      </dgm:spPr>
    </dgm:pt>
    <dgm:pt modelId="{11CAE2E7-2E06-450A-A729-9C2DCEF85421}" type="pres">
      <dgm:prSet presAssocID="{AC76BE15-3E8A-498B-91BD-CF772C26B6F1}" presName="EmptyPane1" presStyleCnt="0"/>
      <dgm:spPr/>
    </dgm:pt>
  </dgm:ptLst>
  <dgm:cxnLst>
    <dgm:cxn modelId="{58AF9605-98E3-490C-9551-60E5D74419A2}" type="presOf" srcId="{3DE6FF16-CA4D-4D34-ABEB-8BE6A40B5E52}" destId="{74CD3FF2-195B-429B-BC6F-5B5A7FED2BE2}" srcOrd="0" destOrd="0" presId="urn:microsoft.com/office/officeart/2016/7/layout/RoundedRectangleTimeline"/>
    <dgm:cxn modelId="{467F290A-9E2A-412E-AF06-428DAA68BEDD}" type="presOf" srcId="{E4033A39-DCC4-4038-9562-AEDDBBB37A99}" destId="{539615E2-3277-4D8E-8484-FF5088C8BF01}" srcOrd="0" destOrd="0" presId="urn:microsoft.com/office/officeart/2016/7/layout/RoundedRectangleTimeline"/>
    <dgm:cxn modelId="{A2A50010-8F67-49E4-9B0A-E0F7FDA9656C}" type="presOf" srcId="{B54C8F6C-BE1E-4EAB-B7A0-48DE01FFAA36}" destId="{45A02F84-C6CB-43F5-AEE4-3EA66C2BD25F}" srcOrd="0" destOrd="0" presId="urn:microsoft.com/office/officeart/2016/7/layout/RoundedRectangleTimeline"/>
    <dgm:cxn modelId="{92330C11-C197-4512-BDA4-8D8A69AF7D1C}" srcId="{E5B2E815-0D19-41DC-B01B-4D608769620A}" destId="{87BF7896-20EA-4E8F-B6F4-A34EC5C9CB50}" srcOrd="2" destOrd="0" parTransId="{05E47BA5-F724-4AEE-9B5B-401F18E028E6}" sibTransId="{D63CE73E-35DE-48C3-8753-7648BC953C0D}"/>
    <dgm:cxn modelId="{D88F5139-A3BF-4F98-ABB0-AEE7243465CB}" type="presOf" srcId="{87BF7896-20EA-4E8F-B6F4-A34EC5C9CB50}" destId="{9D82041D-873A-4600-A9C7-C0A0ADFB138B}" srcOrd="0" destOrd="0" presId="urn:microsoft.com/office/officeart/2016/7/layout/RoundedRectangleTimeline"/>
    <dgm:cxn modelId="{32EF2862-2950-4DF8-BEA8-CD19460CCA31}" srcId="{E5B2E815-0D19-41DC-B01B-4D608769620A}" destId="{E4033A39-DCC4-4038-9562-AEDDBBB37A99}" srcOrd="1" destOrd="0" parTransId="{048EEAE6-78BA-4B00-B7BB-9C22DBB1E8F4}" sibTransId="{80AB0E5B-0C58-465D-A545-5B21133D2849}"/>
    <dgm:cxn modelId="{5E74CB62-E52E-4CEE-8AA1-9812BFC0D67E}" srcId="{E4033A39-DCC4-4038-9562-AEDDBBB37A99}" destId="{A4C0B4E4-70AD-4901-9E3F-7EA25DD6DAA1}" srcOrd="0" destOrd="0" parTransId="{701D9033-BAD3-4299-933F-A47AFDC2ECD0}" sibTransId="{657DB10D-2517-48AA-B970-6D815DBD4123}"/>
    <dgm:cxn modelId="{4653A150-E557-4235-B1A1-18156274D965}" type="presOf" srcId="{4259F840-24E7-476F-9F30-482E46395856}" destId="{E088D226-49D7-4C30-90DC-CA1755D98829}" srcOrd="0" destOrd="0" presId="urn:microsoft.com/office/officeart/2016/7/layout/RoundedRectangleTimeline"/>
    <dgm:cxn modelId="{E6B56652-B46A-4546-9536-64D675143F1B}" type="presOf" srcId="{A4C0B4E4-70AD-4901-9E3F-7EA25DD6DAA1}" destId="{FEBD3C2A-A340-470A-A475-AE614EA07678}" srcOrd="0" destOrd="0" presId="urn:microsoft.com/office/officeart/2016/7/layout/RoundedRectangleTimeline"/>
    <dgm:cxn modelId="{D9403C73-FB83-47D6-85AE-067D49ED63F2}" srcId="{3DE6FF16-CA4D-4D34-ABEB-8BE6A40B5E52}" destId="{C032D242-8D23-4EEC-A10A-7B0691E5A409}" srcOrd="0" destOrd="0" parTransId="{167DA838-BF1F-42A4-81E8-806F40795A14}" sibTransId="{7EFA60CA-572D-434D-B452-A4ACBAEB4D2C}"/>
    <dgm:cxn modelId="{140A4778-8248-44DE-B78A-23C578A77D7E}" srcId="{E5B2E815-0D19-41DC-B01B-4D608769620A}" destId="{AC76BE15-3E8A-498B-91BD-CF772C26B6F1}" srcOrd="4" destOrd="0" parTransId="{00CCB400-064A-4EF5-9806-9534D9AC69AD}" sibTransId="{662A3D6E-7238-444F-BC0B-C7A4321261DB}"/>
    <dgm:cxn modelId="{020D505A-97FA-43DD-A9A1-2501AD46F8AF}" type="presOf" srcId="{43CBB0A2-9D75-4264-8A30-3E8974B40658}" destId="{80CDBBF8-C6B4-4166-87C1-DC9120CC7586}" srcOrd="0" destOrd="0" presId="urn:microsoft.com/office/officeart/2016/7/layout/RoundedRectangleTimeline"/>
    <dgm:cxn modelId="{4D2DF581-8128-4440-9E51-29109DC6ED52}" srcId="{87BF7896-20EA-4E8F-B6F4-A34EC5C9CB50}" destId="{43CBB0A2-9D75-4264-8A30-3E8974B40658}" srcOrd="0" destOrd="0" parTransId="{F806E590-5F8E-48A1-96AC-9E738290D2ED}" sibTransId="{20F77EFB-335C-4BC3-AD95-8421EDF343E6}"/>
    <dgm:cxn modelId="{67A67F8B-14DC-457C-93BE-25105825881F}" type="presOf" srcId="{AC76BE15-3E8A-498B-91BD-CF772C26B6F1}" destId="{483E7832-9872-48C4-8E65-DCB39D4CDBDF}" srcOrd="0" destOrd="0" presId="urn:microsoft.com/office/officeart/2016/7/layout/RoundedRectangleTimeline"/>
    <dgm:cxn modelId="{C8CAF48F-322D-43C3-A68B-40DA904320AC}" type="presOf" srcId="{E5B2E815-0D19-41DC-B01B-4D608769620A}" destId="{196C9F68-3606-4282-A4C6-4485F1280B5F}" srcOrd="0" destOrd="0" presId="urn:microsoft.com/office/officeart/2016/7/layout/RoundedRectangleTimeline"/>
    <dgm:cxn modelId="{19CF03A0-47BE-4ABD-A62C-A27E16D6C5A3}" srcId="{AC76BE15-3E8A-498B-91BD-CF772C26B6F1}" destId="{73820394-2159-4075-9E6F-217263B07F8B}" srcOrd="0" destOrd="0" parTransId="{A861A835-3A0D-4B09-8870-87D7FDC7B27F}" sibTransId="{D383A36B-470D-499F-AE13-85A6B2495524}"/>
    <dgm:cxn modelId="{D473BBA6-FF54-423D-9B9B-875C8AA2545B}" type="presOf" srcId="{73820394-2159-4075-9E6F-217263B07F8B}" destId="{1FA3C236-5719-4A33-A6BB-80FA85F940E3}" srcOrd="0" destOrd="0" presId="urn:microsoft.com/office/officeart/2016/7/layout/RoundedRectangleTimeline"/>
    <dgm:cxn modelId="{636DE8C5-F706-4BA5-855F-85FD2239E2BE}" srcId="{E5B2E815-0D19-41DC-B01B-4D608769620A}" destId="{3DE6FF16-CA4D-4D34-ABEB-8BE6A40B5E52}" srcOrd="3" destOrd="0" parTransId="{DA9CCCCB-8206-4757-82C8-F885E9D238B5}" sibTransId="{986162A7-6F89-4679-B40E-33A17DA21B73}"/>
    <dgm:cxn modelId="{770CA1CC-3DDD-451E-AE83-A71CA570260C}" srcId="{4259F840-24E7-476F-9F30-482E46395856}" destId="{B54C8F6C-BE1E-4EAB-B7A0-48DE01FFAA36}" srcOrd="0" destOrd="0" parTransId="{8DE7CD45-B7C0-432E-B819-6A7D97E31315}" sibTransId="{C33B8BEF-A818-4A2F-A99A-E2B29895E184}"/>
    <dgm:cxn modelId="{42EE41D1-3C16-4937-BB38-B076896C09A0}" srcId="{E5B2E815-0D19-41DC-B01B-4D608769620A}" destId="{4259F840-24E7-476F-9F30-482E46395856}" srcOrd="0" destOrd="0" parTransId="{FCE8068D-7E50-4749-A8D0-ADEDAC5637B3}" sibTransId="{DCC444A4-F20A-48F5-A61E-47BFFF185A57}"/>
    <dgm:cxn modelId="{546179F7-5E1B-4360-8938-B9238DA6DE5D}" type="presOf" srcId="{C032D242-8D23-4EEC-A10A-7B0691E5A409}" destId="{1BB5FD64-47F9-47A3-911F-535BFE17A3B9}" srcOrd="0" destOrd="0" presId="urn:microsoft.com/office/officeart/2016/7/layout/RoundedRectangleTimeline"/>
    <dgm:cxn modelId="{B5EA3CD6-0576-4168-82C9-9ADC0803B31E}" type="presParOf" srcId="{196C9F68-3606-4282-A4C6-4485F1280B5F}" destId="{68D8AC18-502F-4825-B069-75605ADB3A40}" srcOrd="0" destOrd="0" presId="urn:microsoft.com/office/officeart/2016/7/layout/RoundedRectangleTimeline"/>
    <dgm:cxn modelId="{30A197C5-075F-4643-BF26-64BC9FAF532F}" type="presParOf" srcId="{68D8AC18-502F-4825-B069-75605ADB3A40}" destId="{E088D226-49D7-4C30-90DC-CA1755D98829}" srcOrd="0" destOrd="0" presId="urn:microsoft.com/office/officeart/2016/7/layout/RoundedRectangleTimeline"/>
    <dgm:cxn modelId="{DBAA9861-CCB2-4B8A-A3AA-B305A4B5783E}" type="presParOf" srcId="{68D8AC18-502F-4825-B069-75605ADB3A40}" destId="{45A02F84-C6CB-43F5-AEE4-3EA66C2BD25F}" srcOrd="1" destOrd="0" presId="urn:microsoft.com/office/officeart/2016/7/layout/RoundedRectangleTimeline"/>
    <dgm:cxn modelId="{3F249148-C6F7-40D3-8583-B11C276DE023}" type="presParOf" srcId="{68D8AC18-502F-4825-B069-75605ADB3A40}" destId="{6BA46904-CB7C-4538-BD49-D3891EF19552}" srcOrd="2" destOrd="0" presId="urn:microsoft.com/office/officeart/2016/7/layout/RoundedRectangleTimeline"/>
    <dgm:cxn modelId="{337BF8D5-8206-4D0E-857F-BA46391BB745}" type="presParOf" srcId="{68D8AC18-502F-4825-B069-75605ADB3A40}" destId="{049FDBD0-77FE-49D1-A275-A272C8C5E426}" srcOrd="3" destOrd="0" presId="urn:microsoft.com/office/officeart/2016/7/layout/RoundedRectangleTimeline"/>
    <dgm:cxn modelId="{8E042F31-23CC-40C0-92DC-707183B24E81}" type="presParOf" srcId="{68D8AC18-502F-4825-B069-75605ADB3A40}" destId="{CB26EA94-33BB-4F98-9E1E-2237D4831263}" srcOrd="4" destOrd="0" presId="urn:microsoft.com/office/officeart/2016/7/layout/RoundedRectangleTimeline"/>
    <dgm:cxn modelId="{16926BC1-FC34-413E-B35A-2F54A781CCCD}" type="presParOf" srcId="{196C9F68-3606-4282-A4C6-4485F1280B5F}" destId="{606F1DBF-510E-4065-ACCB-3EBDA85CFB92}" srcOrd="1" destOrd="0" presId="urn:microsoft.com/office/officeart/2016/7/layout/RoundedRectangleTimeline"/>
    <dgm:cxn modelId="{42F07C1F-C715-41B1-8356-B99F8CE1AC01}" type="presParOf" srcId="{196C9F68-3606-4282-A4C6-4485F1280B5F}" destId="{07989479-D1A2-4D15-AA3A-B0CFFB9F91D9}" srcOrd="2" destOrd="0" presId="urn:microsoft.com/office/officeart/2016/7/layout/RoundedRectangleTimeline"/>
    <dgm:cxn modelId="{5856EE22-FE01-4788-BBF3-407A68D5A730}" type="presParOf" srcId="{07989479-D1A2-4D15-AA3A-B0CFFB9F91D9}" destId="{539615E2-3277-4D8E-8484-FF5088C8BF01}" srcOrd="0" destOrd="0" presId="urn:microsoft.com/office/officeart/2016/7/layout/RoundedRectangleTimeline"/>
    <dgm:cxn modelId="{3004EE47-5347-4BBA-95CC-D947A73AE485}" type="presParOf" srcId="{07989479-D1A2-4D15-AA3A-B0CFFB9F91D9}" destId="{FEBD3C2A-A340-470A-A475-AE614EA07678}" srcOrd="1" destOrd="0" presId="urn:microsoft.com/office/officeart/2016/7/layout/RoundedRectangleTimeline"/>
    <dgm:cxn modelId="{400A75AC-5289-4270-AC07-416891AF3888}" type="presParOf" srcId="{07989479-D1A2-4D15-AA3A-B0CFFB9F91D9}" destId="{080474C8-0FEA-4FD1-97F1-0978CFB4A37F}" srcOrd="2" destOrd="0" presId="urn:microsoft.com/office/officeart/2016/7/layout/RoundedRectangleTimeline"/>
    <dgm:cxn modelId="{304EB087-DD14-4AA8-8A06-DF9485956226}" type="presParOf" srcId="{07989479-D1A2-4D15-AA3A-B0CFFB9F91D9}" destId="{4797FB61-2602-4A58-81E6-6F133DB1E419}" srcOrd="3" destOrd="0" presId="urn:microsoft.com/office/officeart/2016/7/layout/RoundedRectangleTimeline"/>
    <dgm:cxn modelId="{BC4CC356-31E8-4421-B18C-CB3697E73FAC}" type="presParOf" srcId="{07989479-D1A2-4D15-AA3A-B0CFFB9F91D9}" destId="{3ADF0AE3-D759-4F4F-8135-572855211847}" srcOrd="4" destOrd="0" presId="urn:microsoft.com/office/officeart/2016/7/layout/RoundedRectangleTimeline"/>
    <dgm:cxn modelId="{718BABD9-3B60-482F-B01A-2E414F152777}" type="presParOf" srcId="{196C9F68-3606-4282-A4C6-4485F1280B5F}" destId="{B0CD7A53-7149-45F2-83E8-36717D7878A1}" srcOrd="3" destOrd="0" presId="urn:microsoft.com/office/officeart/2016/7/layout/RoundedRectangleTimeline"/>
    <dgm:cxn modelId="{FD435764-A46B-4635-A943-B6C17FFBD43C}" type="presParOf" srcId="{196C9F68-3606-4282-A4C6-4485F1280B5F}" destId="{FB379A6E-C0F9-420B-90FC-2785E757E6AE}" srcOrd="4" destOrd="0" presId="urn:microsoft.com/office/officeart/2016/7/layout/RoundedRectangleTimeline"/>
    <dgm:cxn modelId="{03D7F2C3-849C-416B-B668-D51C46CA90E6}" type="presParOf" srcId="{FB379A6E-C0F9-420B-90FC-2785E757E6AE}" destId="{9D82041D-873A-4600-A9C7-C0A0ADFB138B}" srcOrd="0" destOrd="0" presId="urn:microsoft.com/office/officeart/2016/7/layout/RoundedRectangleTimeline"/>
    <dgm:cxn modelId="{1DA536D0-EC28-4B9F-A5E9-28EC8F45638C}" type="presParOf" srcId="{FB379A6E-C0F9-420B-90FC-2785E757E6AE}" destId="{80CDBBF8-C6B4-4166-87C1-DC9120CC7586}" srcOrd="1" destOrd="0" presId="urn:microsoft.com/office/officeart/2016/7/layout/RoundedRectangleTimeline"/>
    <dgm:cxn modelId="{A1A8842C-F8BC-40AC-8FFC-6A922D88E333}" type="presParOf" srcId="{FB379A6E-C0F9-420B-90FC-2785E757E6AE}" destId="{89759DE5-9F8A-470E-A6D8-F13BB4DEE93D}" srcOrd="2" destOrd="0" presId="urn:microsoft.com/office/officeart/2016/7/layout/RoundedRectangleTimeline"/>
    <dgm:cxn modelId="{29E74E09-91C9-47DF-AE07-A1527FF00EB2}" type="presParOf" srcId="{FB379A6E-C0F9-420B-90FC-2785E757E6AE}" destId="{07CCF286-8B46-4A20-ACAC-84BA2D6EFBBC}" srcOrd="3" destOrd="0" presId="urn:microsoft.com/office/officeart/2016/7/layout/RoundedRectangleTimeline"/>
    <dgm:cxn modelId="{410C15E7-86BA-42B7-8F67-411E34B11038}" type="presParOf" srcId="{FB379A6E-C0F9-420B-90FC-2785E757E6AE}" destId="{4624FC32-5405-42B1-B5CC-DF0659852A58}" srcOrd="4" destOrd="0" presId="urn:microsoft.com/office/officeart/2016/7/layout/RoundedRectangleTimeline"/>
    <dgm:cxn modelId="{E805D201-407E-43CA-9B74-1CB556699F3D}" type="presParOf" srcId="{196C9F68-3606-4282-A4C6-4485F1280B5F}" destId="{8C327064-3851-4ECF-AAB7-82B51711041E}" srcOrd="5" destOrd="0" presId="urn:microsoft.com/office/officeart/2016/7/layout/RoundedRectangleTimeline"/>
    <dgm:cxn modelId="{43BD8313-2385-4BA0-9145-2022434D3E68}" type="presParOf" srcId="{196C9F68-3606-4282-A4C6-4485F1280B5F}" destId="{3ADEA4DF-6814-494D-9D3D-41947417052B}" srcOrd="6" destOrd="0" presId="urn:microsoft.com/office/officeart/2016/7/layout/RoundedRectangleTimeline"/>
    <dgm:cxn modelId="{77EE5245-99F9-4607-BF5D-14371704AD7C}" type="presParOf" srcId="{3ADEA4DF-6814-494D-9D3D-41947417052B}" destId="{74CD3FF2-195B-429B-BC6F-5B5A7FED2BE2}" srcOrd="0" destOrd="0" presId="urn:microsoft.com/office/officeart/2016/7/layout/RoundedRectangleTimeline"/>
    <dgm:cxn modelId="{4182CE37-4E54-4351-9A5F-1904FF20E71C}" type="presParOf" srcId="{3ADEA4DF-6814-494D-9D3D-41947417052B}" destId="{1BB5FD64-47F9-47A3-911F-535BFE17A3B9}" srcOrd="1" destOrd="0" presId="urn:microsoft.com/office/officeart/2016/7/layout/RoundedRectangleTimeline"/>
    <dgm:cxn modelId="{618B960F-61F5-4357-A407-60CA51E36041}" type="presParOf" srcId="{3ADEA4DF-6814-494D-9D3D-41947417052B}" destId="{FE9B27EB-7AC7-485A-9A55-41E8118F9EAF}" srcOrd="2" destOrd="0" presId="urn:microsoft.com/office/officeart/2016/7/layout/RoundedRectangleTimeline"/>
    <dgm:cxn modelId="{181A4BE4-72AF-463E-880D-D34673D0F9E8}" type="presParOf" srcId="{3ADEA4DF-6814-494D-9D3D-41947417052B}" destId="{46BD4721-4664-4AD0-9F11-DBE7E0B207D5}" srcOrd="3" destOrd="0" presId="urn:microsoft.com/office/officeart/2016/7/layout/RoundedRectangleTimeline"/>
    <dgm:cxn modelId="{AC4EA57A-E4C0-4C2D-8EC9-38BC20FC13B6}" type="presParOf" srcId="{3ADEA4DF-6814-494D-9D3D-41947417052B}" destId="{69028BD0-349D-4B47-B1F4-B64C6478DE3C}" srcOrd="4" destOrd="0" presId="urn:microsoft.com/office/officeart/2016/7/layout/RoundedRectangleTimeline"/>
    <dgm:cxn modelId="{AA8AD3DD-2E80-42F5-B3E4-A5C7AF3802D4}" type="presParOf" srcId="{196C9F68-3606-4282-A4C6-4485F1280B5F}" destId="{619CFBB1-86F5-45A6-80BA-23F97450662F}" srcOrd="7" destOrd="0" presId="urn:microsoft.com/office/officeart/2016/7/layout/RoundedRectangleTimeline"/>
    <dgm:cxn modelId="{FDD0F37D-1C7B-48B3-AC81-ED4C6F1B5BBD}" type="presParOf" srcId="{196C9F68-3606-4282-A4C6-4485F1280B5F}" destId="{E4E0A96A-AF87-442A-A1A3-64B8F3CFC7FE}" srcOrd="8" destOrd="0" presId="urn:microsoft.com/office/officeart/2016/7/layout/RoundedRectangleTimeline"/>
    <dgm:cxn modelId="{CF303A04-9A48-4B41-A7BB-CC3D8C5695D3}" type="presParOf" srcId="{E4E0A96A-AF87-442A-A1A3-64B8F3CFC7FE}" destId="{483E7832-9872-48C4-8E65-DCB39D4CDBDF}" srcOrd="0" destOrd="0" presId="urn:microsoft.com/office/officeart/2016/7/layout/RoundedRectangleTimeline"/>
    <dgm:cxn modelId="{73245F8D-03D3-46C1-81E4-D90E66C49907}" type="presParOf" srcId="{E4E0A96A-AF87-442A-A1A3-64B8F3CFC7FE}" destId="{1FA3C236-5719-4A33-A6BB-80FA85F940E3}" srcOrd="1" destOrd="0" presId="urn:microsoft.com/office/officeart/2016/7/layout/RoundedRectangleTimeline"/>
    <dgm:cxn modelId="{412C5C97-3381-4F16-9B7D-FDFBEDD4E918}" type="presParOf" srcId="{E4E0A96A-AF87-442A-A1A3-64B8F3CFC7FE}" destId="{18F1C823-9ACD-4FCD-8102-F468DCE57A45}" srcOrd="2" destOrd="0" presId="urn:microsoft.com/office/officeart/2016/7/layout/RoundedRectangleTimeline"/>
    <dgm:cxn modelId="{23A8F6FC-DFDA-4E9F-A354-A33937E1BFC9}" type="presParOf" srcId="{E4E0A96A-AF87-442A-A1A3-64B8F3CFC7FE}" destId="{F8AD0AB8-BBDF-4F0A-A6A0-850E289DD521}" srcOrd="3" destOrd="0" presId="urn:microsoft.com/office/officeart/2016/7/layout/RoundedRectangleTimeline"/>
    <dgm:cxn modelId="{C02C06C2-0966-4212-84DD-DA325FCEF64C}" type="presParOf" srcId="{E4E0A96A-AF87-442A-A1A3-64B8F3CFC7FE}" destId="{11CAE2E7-2E06-450A-A729-9C2DCEF85421}" srcOrd="4" destOrd="0" presId="urn:microsoft.com/office/officeart/2016/7/layout/RoundedRectangleTimeline"/>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88D226-49D7-4C30-90DC-CA1755D98829}">
      <dsp:nvSpPr>
        <dsp:cNvPr id="0" name=""/>
        <dsp:cNvSpPr/>
      </dsp:nvSpPr>
      <dsp:spPr>
        <a:xfrm rot="16200000">
          <a:off x="1398937" y="1011950"/>
          <a:ext cx="468557" cy="1955960"/>
        </a:xfrm>
        <a:prstGeom prst="round2SameRect">
          <a:avLst/>
        </a:prstGeom>
        <a:solidFill>
          <a:srgbClr val="A3A3C1">
            <a:hueOff val="0"/>
            <a:satOff val="0"/>
            <a:lumOff val="0"/>
            <a:alphaOff val="0"/>
          </a:srgbClr>
        </a:solidFill>
        <a:ln w="12700" cap="flat" cmpd="sng" algn="ctr">
          <a:solidFill>
            <a:srgbClr val="A3A3C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endParaRPr lang="en-US" sz="1800" kern="1200" dirty="0">
            <a:solidFill>
              <a:schemeClr val="tx1"/>
            </a:solidFill>
            <a:latin typeface="Gill Sans MT"/>
            <a:ea typeface="+mn-ea"/>
            <a:cs typeface="+mn-cs"/>
          </a:endParaRPr>
        </a:p>
      </dsp:txBody>
      <dsp:txXfrm rot="5400000">
        <a:off x="678109" y="1778525"/>
        <a:ext cx="1933087" cy="422811"/>
      </dsp:txXfrm>
    </dsp:sp>
    <dsp:sp modelId="{45A02F84-C6CB-43F5-AEE4-3EA66C2BD25F}">
      <dsp:nvSpPr>
        <dsp:cNvPr id="0" name=""/>
        <dsp:cNvSpPr/>
      </dsp:nvSpPr>
      <dsp:spPr>
        <a:xfrm>
          <a:off x="3249" y="0"/>
          <a:ext cx="3259934" cy="13929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37160" numCol="1" spcCol="1270" anchor="b" anchorCtr="1">
          <a:noAutofit/>
        </a:bodyPr>
        <a:lstStyle/>
        <a:p>
          <a:pPr marL="0" lvl="0" indent="0" algn="ctr" defTabSz="800100">
            <a:lnSpc>
              <a:spcPct val="90000"/>
            </a:lnSpc>
            <a:spcBef>
              <a:spcPct val="0"/>
            </a:spcBef>
            <a:spcAft>
              <a:spcPct val="35000"/>
            </a:spcAft>
            <a:buFont typeface="Symbol" panose="05050102010706020507" pitchFamily="18" charset="2"/>
            <a:buNone/>
          </a:pPr>
          <a:endParaRPr lang="en-US" sz="1800" kern="1200" dirty="0">
            <a:solidFill>
              <a:schemeClr val="tx1"/>
            </a:solidFill>
            <a:latin typeface="Gill Sans MT"/>
            <a:ea typeface="+mn-ea"/>
            <a:cs typeface="+mn-cs"/>
          </a:endParaRPr>
        </a:p>
      </dsp:txBody>
      <dsp:txXfrm>
        <a:off x="3249" y="0"/>
        <a:ext cx="3259934" cy="1392951"/>
      </dsp:txXfrm>
    </dsp:sp>
    <dsp:sp modelId="{6BA46904-CB7C-4538-BD49-D3891EF19552}">
      <dsp:nvSpPr>
        <dsp:cNvPr id="0" name=""/>
        <dsp:cNvSpPr/>
      </dsp:nvSpPr>
      <dsp:spPr>
        <a:xfrm>
          <a:off x="1633216" y="1472548"/>
          <a:ext cx="0" cy="318388"/>
        </a:xfrm>
        <a:prstGeom prst="line">
          <a:avLst/>
        </a:prstGeom>
        <a:noFill/>
        <a:ln w="6350" cap="flat" cmpd="sng" algn="ctr">
          <a:solidFill>
            <a:srgbClr val="A3A3C1">
              <a:hueOff val="0"/>
              <a:satOff val="0"/>
              <a:lumOff val="0"/>
              <a:alphaOff val="0"/>
            </a:srgbClr>
          </a:solidFill>
          <a:prstDash val="dash"/>
          <a:miter lim="800000"/>
        </a:ln>
        <a:effectLst/>
      </dsp:spPr>
      <dsp:style>
        <a:lnRef idx="1">
          <a:scrgbClr r="0" g="0" b="0"/>
        </a:lnRef>
        <a:fillRef idx="0">
          <a:scrgbClr r="0" g="0" b="0"/>
        </a:fillRef>
        <a:effectRef idx="0">
          <a:scrgbClr r="0" g="0" b="0"/>
        </a:effectRef>
        <a:fontRef idx="minor"/>
      </dsp:style>
    </dsp:sp>
    <dsp:sp modelId="{049FDBD0-77FE-49D1-A275-A272C8C5E426}">
      <dsp:nvSpPr>
        <dsp:cNvPr id="0" name=""/>
        <dsp:cNvSpPr/>
      </dsp:nvSpPr>
      <dsp:spPr>
        <a:xfrm>
          <a:off x="1593417" y="1392951"/>
          <a:ext cx="79597" cy="79597"/>
        </a:xfrm>
        <a:prstGeom prst="ellipse">
          <a:avLst/>
        </a:prstGeom>
        <a:solidFill>
          <a:srgbClr val="A3A3C1">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9615E2-3277-4D8E-8484-FF5088C8BF01}">
      <dsp:nvSpPr>
        <dsp:cNvPr id="0" name=""/>
        <dsp:cNvSpPr/>
      </dsp:nvSpPr>
      <dsp:spPr>
        <a:xfrm>
          <a:off x="2611196" y="1755652"/>
          <a:ext cx="1955960" cy="468557"/>
        </a:xfrm>
        <a:prstGeom prst="rect">
          <a:avLst/>
        </a:prstGeom>
        <a:solidFill>
          <a:srgbClr val="A3A3C1">
            <a:hueOff val="90002"/>
            <a:satOff val="2173"/>
            <a:lumOff val="-10490"/>
            <a:alphaOff val="0"/>
          </a:srgbClr>
        </a:solidFill>
        <a:ln w="12700" cap="flat" cmpd="sng" algn="ctr">
          <a:solidFill>
            <a:srgbClr val="A3A3C1">
              <a:hueOff val="90002"/>
              <a:satOff val="2173"/>
              <a:lumOff val="-1049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endParaRPr lang="en-US" sz="1800" kern="1200" dirty="0">
            <a:solidFill>
              <a:schemeClr val="tx1"/>
            </a:solidFill>
            <a:latin typeface="Gill Sans MT"/>
            <a:ea typeface="+mn-ea"/>
            <a:cs typeface="+mn-cs"/>
          </a:endParaRPr>
        </a:p>
      </dsp:txBody>
      <dsp:txXfrm>
        <a:off x="2611196" y="1755652"/>
        <a:ext cx="1955960" cy="468557"/>
      </dsp:txXfrm>
    </dsp:sp>
    <dsp:sp modelId="{FEBD3C2A-A340-470A-A475-AE614EA07678}">
      <dsp:nvSpPr>
        <dsp:cNvPr id="0" name=""/>
        <dsp:cNvSpPr/>
      </dsp:nvSpPr>
      <dsp:spPr>
        <a:xfrm>
          <a:off x="1959209" y="2586910"/>
          <a:ext cx="3259934" cy="13929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7160" rIns="0" bIns="0" numCol="1" spcCol="1270" anchor="t" anchorCtr="1">
          <a:noAutofit/>
        </a:bodyPr>
        <a:lstStyle/>
        <a:p>
          <a:pPr marL="0" lvl="0" indent="0" algn="ctr" defTabSz="800100">
            <a:lnSpc>
              <a:spcPct val="90000"/>
            </a:lnSpc>
            <a:spcBef>
              <a:spcPct val="0"/>
            </a:spcBef>
            <a:spcAft>
              <a:spcPct val="35000"/>
            </a:spcAft>
            <a:buFont typeface="Symbol" panose="05050102010706020507" pitchFamily="18" charset="2"/>
            <a:buNone/>
          </a:pPr>
          <a:endParaRPr lang="en-US" sz="1800" kern="1200" dirty="0">
            <a:solidFill>
              <a:schemeClr val="tx1"/>
            </a:solidFill>
            <a:latin typeface="Gill Sans MT"/>
            <a:ea typeface="+mn-ea"/>
            <a:cs typeface="+mn-cs"/>
          </a:endParaRPr>
        </a:p>
      </dsp:txBody>
      <dsp:txXfrm>
        <a:off x="1959209" y="2586910"/>
        <a:ext cx="3259934" cy="1392951"/>
      </dsp:txXfrm>
    </dsp:sp>
    <dsp:sp modelId="{080474C8-0FEA-4FD1-97F1-0978CFB4A37F}">
      <dsp:nvSpPr>
        <dsp:cNvPr id="0" name=""/>
        <dsp:cNvSpPr/>
      </dsp:nvSpPr>
      <dsp:spPr>
        <a:xfrm>
          <a:off x="3589176" y="2188924"/>
          <a:ext cx="0" cy="318388"/>
        </a:xfrm>
        <a:prstGeom prst="line">
          <a:avLst/>
        </a:prstGeom>
        <a:noFill/>
        <a:ln w="6350" cap="flat" cmpd="sng" algn="ctr">
          <a:solidFill>
            <a:srgbClr val="A3A3C1">
              <a:hueOff val="90002"/>
              <a:satOff val="2173"/>
              <a:lumOff val="-10490"/>
              <a:alphaOff val="0"/>
            </a:srgbClr>
          </a:solidFill>
          <a:prstDash val="dash"/>
          <a:miter lim="800000"/>
        </a:ln>
        <a:effectLst/>
      </dsp:spPr>
      <dsp:style>
        <a:lnRef idx="1">
          <a:scrgbClr r="0" g="0" b="0"/>
        </a:lnRef>
        <a:fillRef idx="0">
          <a:scrgbClr r="0" g="0" b="0"/>
        </a:fillRef>
        <a:effectRef idx="0">
          <a:scrgbClr r="0" g="0" b="0"/>
        </a:effectRef>
        <a:fontRef idx="minor"/>
      </dsp:style>
    </dsp:sp>
    <dsp:sp modelId="{4797FB61-2602-4A58-81E6-6F133DB1E419}">
      <dsp:nvSpPr>
        <dsp:cNvPr id="0" name=""/>
        <dsp:cNvSpPr/>
      </dsp:nvSpPr>
      <dsp:spPr>
        <a:xfrm>
          <a:off x="3549378" y="2507313"/>
          <a:ext cx="79597" cy="79597"/>
        </a:xfrm>
        <a:prstGeom prst="ellipse">
          <a:avLst/>
        </a:prstGeom>
        <a:solidFill>
          <a:srgbClr val="A3A3C1">
            <a:hueOff val="90002"/>
            <a:satOff val="2173"/>
            <a:lumOff val="-1049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82041D-873A-4600-A9C7-C0A0ADFB138B}">
      <dsp:nvSpPr>
        <dsp:cNvPr id="0" name=""/>
        <dsp:cNvSpPr/>
      </dsp:nvSpPr>
      <dsp:spPr>
        <a:xfrm>
          <a:off x="4567157" y="1756092"/>
          <a:ext cx="1955960" cy="467677"/>
        </a:xfrm>
        <a:prstGeom prst="rect">
          <a:avLst/>
        </a:prstGeom>
        <a:solidFill>
          <a:srgbClr val="A3A3C1">
            <a:hueOff val="180003"/>
            <a:satOff val="4346"/>
            <a:lumOff val="-20980"/>
            <a:alphaOff val="0"/>
          </a:srgbClr>
        </a:solidFill>
        <a:ln w="12700" cap="flat" cmpd="sng" algn="ctr">
          <a:solidFill>
            <a:srgbClr val="A3A3C1">
              <a:hueOff val="180003"/>
              <a:satOff val="4346"/>
              <a:lumOff val="-2098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None/>
          </a:pPr>
          <a:endParaRPr lang="en-US" sz="1800" kern="1200" dirty="0">
            <a:solidFill>
              <a:schemeClr val="tx1"/>
            </a:solidFill>
            <a:latin typeface="Gill Sans MT"/>
            <a:ea typeface="+mn-ea"/>
            <a:cs typeface="+mn-cs"/>
          </a:endParaRPr>
        </a:p>
      </dsp:txBody>
      <dsp:txXfrm>
        <a:off x="4567157" y="1756092"/>
        <a:ext cx="1955960" cy="467677"/>
      </dsp:txXfrm>
    </dsp:sp>
    <dsp:sp modelId="{80CDBBF8-C6B4-4166-87C1-DC9120CC7586}">
      <dsp:nvSpPr>
        <dsp:cNvPr id="0" name=""/>
        <dsp:cNvSpPr/>
      </dsp:nvSpPr>
      <dsp:spPr>
        <a:xfrm>
          <a:off x="3915170" y="0"/>
          <a:ext cx="3259934" cy="13929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37160" numCol="1" spcCol="1270" anchor="b" anchorCtr="1">
          <a:noAutofit/>
        </a:bodyPr>
        <a:lstStyle/>
        <a:p>
          <a:pPr marL="0" lvl="0" indent="0" algn="ctr" defTabSz="800100">
            <a:lnSpc>
              <a:spcPct val="90000"/>
            </a:lnSpc>
            <a:spcBef>
              <a:spcPct val="0"/>
            </a:spcBef>
            <a:spcAft>
              <a:spcPct val="35000"/>
            </a:spcAft>
            <a:buFont typeface="Symbol" panose="05050102010706020507" pitchFamily="18" charset="2"/>
            <a:buNone/>
          </a:pPr>
          <a:endParaRPr lang="en-US" sz="1800" kern="1200" dirty="0">
            <a:solidFill>
              <a:schemeClr val="tx1"/>
            </a:solidFill>
            <a:latin typeface="Gill Sans MT"/>
            <a:ea typeface="+mn-ea"/>
            <a:cs typeface="+mn-cs"/>
          </a:endParaRPr>
        </a:p>
      </dsp:txBody>
      <dsp:txXfrm>
        <a:off x="3915170" y="0"/>
        <a:ext cx="3259934" cy="1392951"/>
      </dsp:txXfrm>
    </dsp:sp>
    <dsp:sp modelId="{89759DE5-9F8A-470E-A6D8-F13BB4DEE93D}">
      <dsp:nvSpPr>
        <dsp:cNvPr id="0" name=""/>
        <dsp:cNvSpPr/>
      </dsp:nvSpPr>
      <dsp:spPr>
        <a:xfrm>
          <a:off x="5545137" y="1472548"/>
          <a:ext cx="0" cy="318388"/>
        </a:xfrm>
        <a:prstGeom prst="line">
          <a:avLst/>
        </a:prstGeom>
        <a:noFill/>
        <a:ln w="6350" cap="flat" cmpd="sng" algn="ctr">
          <a:solidFill>
            <a:srgbClr val="A3A3C1">
              <a:hueOff val="180003"/>
              <a:satOff val="4346"/>
              <a:lumOff val="-20980"/>
              <a:alphaOff val="0"/>
            </a:srgbClr>
          </a:solidFill>
          <a:prstDash val="dash"/>
          <a:miter lim="800000"/>
        </a:ln>
        <a:effectLst/>
      </dsp:spPr>
      <dsp:style>
        <a:lnRef idx="1">
          <a:scrgbClr r="0" g="0" b="0"/>
        </a:lnRef>
        <a:fillRef idx="0">
          <a:scrgbClr r="0" g="0" b="0"/>
        </a:fillRef>
        <a:effectRef idx="0">
          <a:scrgbClr r="0" g="0" b="0"/>
        </a:effectRef>
        <a:fontRef idx="minor"/>
      </dsp:style>
    </dsp:sp>
    <dsp:sp modelId="{07CCF286-8B46-4A20-ACAC-84BA2D6EFBBC}">
      <dsp:nvSpPr>
        <dsp:cNvPr id="0" name=""/>
        <dsp:cNvSpPr/>
      </dsp:nvSpPr>
      <dsp:spPr>
        <a:xfrm>
          <a:off x="5505338" y="1392951"/>
          <a:ext cx="79597" cy="79597"/>
        </a:xfrm>
        <a:prstGeom prst="ellipse">
          <a:avLst/>
        </a:prstGeom>
        <a:solidFill>
          <a:srgbClr val="A3A3C1">
            <a:hueOff val="180003"/>
            <a:satOff val="4346"/>
            <a:lumOff val="-2098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4CD3FF2-195B-429B-BC6F-5B5A7FED2BE2}">
      <dsp:nvSpPr>
        <dsp:cNvPr id="0" name=""/>
        <dsp:cNvSpPr/>
      </dsp:nvSpPr>
      <dsp:spPr>
        <a:xfrm>
          <a:off x="6523117" y="1756092"/>
          <a:ext cx="1955960" cy="467677"/>
        </a:xfrm>
        <a:prstGeom prst="rect">
          <a:avLst/>
        </a:prstGeom>
        <a:solidFill>
          <a:srgbClr val="A3A3C1">
            <a:hueOff val="270005"/>
            <a:satOff val="6519"/>
            <a:lumOff val="-31471"/>
            <a:alphaOff val="0"/>
          </a:srgbClr>
        </a:solidFill>
        <a:ln w="12700" cap="flat" cmpd="sng" algn="ctr">
          <a:solidFill>
            <a:srgbClr val="A3A3C1">
              <a:hueOff val="270005"/>
              <a:satOff val="6519"/>
              <a:lumOff val="-31471"/>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Font typeface="Symbol" panose="05050102010706020507" pitchFamily="18" charset="2"/>
            <a:buNone/>
          </a:pPr>
          <a:endParaRPr lang="en-US" sz="1800" kern="1200" dirty="0">
            <a:solidFill>
              <a:schemeClr val="tx1"/>
            </a:solidFill>
            <a:latin typeface="Gill Sans MT"/>
            <a:ea typeface="+mn-ea"/>
            <a:cs typeface="+mn-cs"/>
          </a:endParaRPr>
        </a:p>
      </dsp:txBody>
      <dsp:txXfrm>
        <a:off x="6523117" y="1756092"/>
        <a:ext cx="1955960" cy="467677"/>
      </dsp:txXfrm>
    </dsp:sp>
    <dsp:sp modelId="{1BB5FD64-47F9-47A3-911F-535BFE17A3B9}">
      <dsp:nvSpPr>
        <dsp:cNvPr id="0" name=""/>
        <dsp:cNvSpPr/>
      </dsp:nvSpPr>
      <dsp:spPr>
        <a:xfrm>
          <a:off x="5871130" y="2586910"/>
          <a:ext cx="3259934" cy="13929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37160" rIns="0" bIns="0" numCol="1" spcCol="1270" anchor="t" anchorCtr="1">
          <a:noAutofit/>
        </a:bodyPr>
        <a:lstStyle/>
        <a:p>
          <a:pPr marL="0" lvl="0" indent="0" algn="ctr" defTabSz="800100">
            <a:lnSpc>
              <a:spcPct val="90000"/>
            </a:lnSpc>
            <a:spcBef>
              <a:spcPct val="0"/>
            </a:spcBef>
            <a:spcAft>
              <a:spcPct val="35000"/>
            </a:spcAft>
            <a:buFont typeface="Symbol" panose="05050102010706020507" pitchFamily="18" charset="2"/>
            <a:buNone/>
          </a:pPr>
          <a:endParaRPr lang="en-US" sz="1800" kern="1200" dirty="0">
            <a:solidFill>
              <a:schemeClr val="tx1"/>
            </a:solidFill>
            <a:latin typeface="Gill Sans MT"/>
            <a:ea typeface="+mn-ea"/>
            <a:cs typeface="+mn-cs"/>
          </a:endParaRPr>
        </a:p>
        <a:p>
          <a:pPr marL="0" lvl="0" indent="0" algn="ctr" defTabSz="800100">
            <a:lnSpc>
              <a:spcPct val="90000"/>
            </a:lnSpc>
            <a:spcBef>
              <a:spcPct val="0"/>
            </a:spcBef>
            <a:spcAft>
              <a:spcPct val="35000"/>
            </a:spcAft>
            <a:buFont typeface="Symbol" panose="05050102010706020507" pitchFamily="18" charset="2"/>
            <a:buNone/>
          </a:pPr>
          <a:endParaRPr lang="en-US" sz="1800" kern="1200" dirty="0">
            <a:solidFill>
              <a:schemeClr val="tx1"/>
            </a:solidFill>
            <a:latin typeface="Gill Sans MT"/>
            <a:ea typeface="+mn-ea"/>
            <a:cs typeface="+mn-cs"/>
          </a:endParaRPr>
        </a:p>
      </dsp:txBody>
      <dsp:txXfrm>
        <a:off x="5871130" y="2586910"/>
        <a:ext cx="3259934" cy="1392951"/>
      </dsp:txXfrm>
    </dsp:sp>
    <dsp:sp modelId="{FE9B27EB-7AC7-485A-9A55-41E8118F9EAF}">
      <dsp:nvSpPr>
        <dsp:cNvPr id="0" name=""/>
        <dsp:cNvSpPr/>
      </dsp:nvSpPr>
      <dsp:spPr>
        <a:xfrm>
          <a:off x="7501098" y="2188924"/>
          <a:ext cx="0" cy="318388"/>
        </a:xfrm>
        <a:prstGeom prst="line">
          <a:avLst/>
        </a:prstGeom>
        <a:noFill/>
        <a:ln w="6350" cap="flat" cmpd="sng" algn="ctr">
          <a:solidFill>
            <a:srgbClr val="A3A3C1">
              <a:hueOff val="270005"/>
              <a:satOff val="6519"/>
              <a:lumOff val="-31471"/>
              <a:alphaOff val="0"/>
            </a:srgbClr>
          </a:solidFill>
          <a:prstDash val="dash"/>
          <a:miter lim="800000"/>
        </a:ln>
        <a:effectLst/>
      </dsp:spPr>
      <dsp:style>
        <a:lnRef idx="1">
          <a:scrgbClr r="0" g="0" b="0"/>
        </a:lnRef>
        <a:fillRef idx="0">
          <a:scrgbClr r="0" g="0" b="0"/>
        </a:fillRef>
        <a:effectRef idx="0">
          <a:scrgbClr r="0" g="0" b="0"/>
        </a:effectRef>
        <a:fontRef idx="minor"/>
      </dsp:style>
    </dsp:sp>
    <dsp:sp modelId="{46BD4721-4664-4AD0-9F11-DBE7E0B207D5}">
      <dsp:nvSpPr>
        <dsp:cNvPr id="0" name=""/>
        <dsp:cNvSpPr/>
      </dsp:nvSpPr>
      <dsp:spPr>
        <a:xfrm>
          <a:off x="7461299" y="2507313"/>
          <a:ext cx="79597" cy="79597"/>
        </a:xfrm>
        <a:prstGeom prst="ellipse">
          <a:avLst/>
        </a:prstGeom>
        <a:solidFill>
          <a:srgbClr val="A3A3C1">
            <a:hueOff val="270005"/>
            <a:satOff val="6519"/>
            <a:lumOff val="-31471"/>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3E7832-9872-48C4-8E65-DCB39D4CDBDF}">
      <dsp:nvSpPr>
        <dsp:cNvPr id="0" name=""/>
        <dsp:cNvSpPr/>
      </dsp:nvSpPr>
      <dsp:spPr>
        <a:xfrm rot="5400000">
          <a:off x="9225128" y="1011950"/>
          <a:ext cx="463860" cy="1955960"/>
        </a:xfrm>
        <a:prstGeom prst="round2SameRect">
          <a:avLst/>
        </a:prstGeom>
        <a:solidFill>
          <a:srgbClr val="A3A3C1">
            <a:hueOff val="360006"/>
            <a:satOff val="8692"/>
            <a:lumOff val="-41961"/>
            <a:alphaOff val="0"/>
          </a:srgbClr>
        </a:solidFill>
        <a:ln w="12700" cap="flat" cmpd="sng" algn="ctr">
          <a:solidFill>
            <a:srgbClr val="A3A3C1">
              <a:hueOff val="360006"/>
              <a:satOff val="8692"/>
              <a:lumOff val="-41961"/>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1">
          <a:noAutofit/>
        </a:bodyPr>
        <a:lstStyle/>
        <a:p>
          <a:pPr marL="0" lvl="0" indent="0" algn="ctr" defTabSz="800100">
            <a:lnSpc>
              <a:spcPct val="90000"/>
            </a:lnSpc>
            <a:spcBef>
              <a:spcPct val="0"/>
            </a:spcBef>
            <a:spcAft>
              <a:spcPct val="35000"/>
            </a:spcAft>
            <a:buFont typeface="Symbol" panose="05050102010706020507" pitchFamily="18" charset="2"/>
            <a:buNone/>
          </a:pPr>
          <a:endParaRPr lang="en-US" sz="1800" kern="1200" dirty="0">
            <a:solidFill>
              <a:schemeClr val="tx1"/>
            </a:solidFill>
            <a:latin typeface="Gill Sans MT"/>
            <a:ea typeface="+mn-ea"/>
            <a:cs typeface="+mn-cs"/>
          </a:endParaRPr>
        </a:p>
      </dsp:txBody>
      <dsp:txXfrm rot="-5400000">
        <a:off x="8479078" y="1780644"/>
        <a:ext cx="1933316" cy="418572"/>
      </dsp:txXfrm>
    </dsp:sp>
    <dsp:sp modelId="{1FA3C236-5719-4A33-A6BB-80FA85F940E3}">
      <dsp:nvSpPr>
        <dsp:cNvPr id="0" name=""/>
        <dsp:cNvSpPr/>
      </dsp:nvSpPr>
      <dsp:spPr>
        <a:xfrm>
          <a:off x="7827091" y="0"/>
          <a:ext cx="3259934" cy="13929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137160" numCol="1" spcCol="1270" anchor="b" anchorCtr="1">
          <a:noAutofit/>
        </a:bodyPr>
        <a:lstStyle/>
        <a:p>
          <a:pPr marL="0" lvl="0" indent="0" algn="ctr" defTabSz="800100">
            <a:lnSpc>
              <a:spcPct val="90000"/>
            </a:lnSpc>
            <a:spcBef>
              <a:spcPct val="0"/>
            </a:spcBef>
            <a:spcAft>
              <a:spcPct val="35000"/>
            </a:spcAft>
            <a:buFont typeface="Symbol" panose="05050102010706020507" pitchFamily="18" charset="2"/>
            <a:buNone/>
          </a:pPr>
          <a:endParaRPr lang="en-US" sz="1800" kern="1200" dirty="0">
            <a:solidFill>
              <a:schemeClr val="tx1"/>
            </a:solidFill>
            <a:latin typeface="Gill Sans MT"/>
            <a:ea typeface="+mn-ea"/>
            <a:cs typeface="+mn-cs"/>
          </a:endParaRPr>
        </a:p>
      </dsp:txBody>
      <dsp:txXfrm>
        <a:off x="7827091" y="0"/>
        <a:ext cx="3259934" cy="1392951"/>
      </dsp:txXfrm>
    </dsp:sp>
    <dsp:sp modelId="{18F1C823-9ACD-4FCD-8102-F468DCE57A45}">
      <dsp:nvSpPr>
        <dsp:cNvPr id="0" name=""/>
        <dsp:cNvSpPr/>
      </dsp:nvSpPr>
      <dsp:spPr>
        <a:xfrm>
          <a:off x="9457058" y="1472548"/>
          <a:ext cx="0" cy="318388"/>
        </a:xfrm>
        <a:prstGeom prst="line">
          <a:avLst/>
        </a:prstGeom>
        <a:noFill/>
        <a:ln w="6350" cap="flat" cmpd="sng" algn="ctr">
          <a:solidFill>
            <a:srgbClr val="A3A3C1">
              <a:hueOff val="360006"/>
              <a:satOff val="8692"/>
              <a:lumOff val="-41961"/>
              <a:alphaOff val="0"/>
            </a:srgbClr>
          </a:solidFill>
          <a:prstDash val="dash"/>
          <a:miter lim="800000"/>
        </a:ln>
        <a:effectLst/>
      </dsp:spPr>
      <dsp:style>
        <a:lnRef idx="1">
          <a:scrgbClr r="0" g="0" b="0"/>
        </a:lnRef>
        <a:fillRef idx="0">
          <a:scrgbClr r="0" g="0" b="0"/>
        </a:fillRef>
        <a:effectRef idx="0">
          <a:scrgbClr r="0" g="0" b="0"/>
        </a:effectRef>
        <a:fontRef idx="minor"/>
      </dsp:style>
    </dsp:sp>
    <dsp:sp modelId="{F8AD0AB8-BBDF-4F0A-A6A0-850E289DD521}">
      <dsp:nvSpPr>
        <dsp:cNvPr id="0" name=""/>
        <dsp:cNvSpPr/>
      </dsp:nvSpPr>
      <dsp:spPr>
        <a:xfrm>
          <a:off x="9417260" y="1392951"/>
          <a:ext cx="79597" cy="79597"/>
        </a:xfrm>
        <a:prstGeom prst="ellipse">
          <a:avLst/>
        </a:prstGeom>
        <a:solidFill>
          <a:srgbClr val="A3A3C1">
            <a:hueOff val="360006"/>
            <a:satOff val="8692"/>
            <a:lumOff val="-41961"/>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RoundedRectangleTimeline">
  <dgm:title val="Rounded Rectangle Timeline"/>
  <dgm:desc val="Use to show a list of events in chronological order. An invisible box contains the description while the date is shown in rectangles, except for the first and last node where the corners of the rectangle are rounded. It can display large amount of text and long descriptive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val="18"/>
      <dgm:constr type="primFontSz" for="des" forName="Childtext" val="18"/>
      <dgm:constr type="primFontSz" for="des" forName="Childtext" refType="primFontSz" refFor="des" refForName="parent" op="lte"/>
      <dgm:constr type="w" for="ch" forName="composite" refType="w"/>
      <dgm:constr type="h" for="ch" forName="composite" refType="h"/>
      <dgm:constr type="w" for="ch" forName="spaceBetweenRectangles" refType="w" refFor="ch" refForName="composite" fact="-0.4"/>
      <dgm:constr type="w" for="ch" ptType="sibTrans" op="equ"/>
      <dgm:constr type="primFontSz" for="des" forName="parent" op="equ"/>
      <dgm:constr type="primFontSz" for="des" forName="Childtext" op="equ"/>
      <dgm:constr type="primFontSz" for="des" forName="parent1" val="18"/>
      <dgm:constr type="primFontSz" for="des" forName="Childtext1" val="18"/>
      <dgm:constr type="primFontSz" for="des" forName="Childtext1" refType="primFontSz" refFor="des" refForName="parent1" op="lte"/>
      <dgm:constr type="w" for="ch" forName="composite1" refType="w"/>
      <dgm:constr type="h" for="ch" forName="composite1" refType="h"/>
      <dgm:constr type="w" for="ch" forName="spaceBetweenRectangles1" refType="w" refFor="ch" refForName="composite1" fact="-0.4"/>
      <dgm:constr type="primFontSz" for="des" forName="parent1" op="equ"/>
      <dgm:constr type="primFontSz" for="des" forName="Childtext1" op="equ"/>
    </dgm:constrLst>
    <dgm:choose name="layoutByNodeCnt">
      <dgm:if name="twoOrLessNodes" axis="ch" ptType="node" func="cnt" op="lte" val="2">
        <dgm:forEach name="nodesForEach" axis="ch" ptType="node">
          <dgm:layoutNode name="composite">
            <dgm:alg type="composite"/>
            <dgm:shape xmlns:r="http://schemas.openxmlformats.org/officeDocument/2006/relationships" r:blip="">
              <dgm:adjLst/>
            </dgm:shape>
            <dgm:choose name="casesForFirstAndLastNode1">
              <dgm:if name="startNode1" axis="self" ptType="node" func="pos" op="equ" val="1">
                <dgm:choose name="removeLineWhenOnlyOneNode1">
                  <dgm:if name="ifOnlyOneNode1" axis="followSib" ptType="node" func="cnt" op="equ" val="0">
                    <dgm:constrLst>
                      <dgm:constr type="w" for="ch" forName="parent" refType="w" fact="0.95"/>
                      <dgm:constr type="l" for="ch" forName="parent" refType="w" fact="0.025"/>
                      <dgm:constr type="t" for="ch" forName="parent" refType="h" fact="0.45"/>
                      <dgm:constr type="h" for="ch" forName="parent" refType="h" fact="0.1"/>
                      <dgm:constr type="l" for="ch" forName="Childtext" refType="w" fact="0.025"/>
                      <dgm:constr type="w" for="ch" forName="Childtext" refType="w" fact="0.95"/>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if>
                  <dgm:else name="ifMoreThanOne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else>
                </dgm:choose>
              </dgm:if>
              <dgm:else name="notStart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t" for="ch" forName="Childtext" refType="h" fact="0.65"/>
                  <dgm:constr type="w" for="ch" forName="ConnectLine"/>
                  <dgm:constr type="h" for="ch" forName="ConnectLine" refType="h" fact="0.08"/>
                  <dgm:constr type="t" for="ch" forName="ConnectLine" refType="h" fact="0.55"/>
                  <dgm:constr type="ctrX" for="ch" forName="ConnectLine" refType="w" fact="0.5"/>
                  <dgm:constr type="w" for="ch" forName="ConnectLineEnd" refType="h" fact="0.02"/>
                  <dgm:constr type="h" for="ch" forName="ConnectLineEnd" refType="h" fact="0.02"/>
                  <dgm:constr type="b" for="ch" forName="ConnectLineEnd" refType="h" fact="0.65"/>
                  <dgm:constr type="ctrX" for="ch" forName="ConnectLineEnd" refType="w" fact="0.5"/>
                  <dgm:constr type="w" for="ch" forName="EmptyPane" refType="w"/>
                  <dgm:constr type="h" for="ch" forName="EmptyPane" refType="h" fact="0.45"/>
                </dgm:constrLst>
              </dgm:else>
            </dgm:choose>
            <dgm:layoutNode name="parent"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oundRect" r:blip="">
                        <dgm:adjLst/>
                      </dgm:shape>
                    </dgm:if>
                    <dgm:else name="ifMoreThanOneNode">
                      <dgm:choose name="Name18">
                        <dgm:if name="Name19" func="var" arg="dir" op="equ" val="norm">
                          <dgm:shape xmlns:r="http://schemas.openxmlformats.org/officeDocument/2006/relationships" rot="-90" type="round2SameRect" r:blip="">
                            <dgm:adjLst/>
                          </dgm:shape>
                        </dgm:if>
                        <dgm:else name="Name20">
                          <dgm:shape xmlns:r="http://schemas.openxmlformats.org/officeDocument/2006/relationships" rot="90" type="round2SameRect" r:blip="">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90" type="round2SameRect" r:blip="">
                            <dgm:adjLst/>
                          </dgm:shape>
                        </dgm:if>
                        <dgm:else name="Name26">
                          <dgm:shape xmlns:r="http://schemas.openxmlformats.org/officeDocument/2006/relationships" rot="-90" type="round2SameRect" r:blip="">
                            <dgm:adjLst/>
                          </dgm:shape>
                        </dgm:else>
                      </dgm:choose>
                    </dgm:if>
                    <dgm:else name="Name27">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 styleLbl="revTx">
              <dgm:varLst>
                <dgm:bulletEnabled val="1"/>
              </dgm:varLst>
              <dgm:choose name="casesForTxtDirLogic">
                <dgm:if name="Name77"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 styleLbl="lnNode1">
              <dgm:alg type="sp"/>
              <dgm:shape xmlns:r="http://schemas.openxmlformats.org/officeDocument/2006/relationships" type="ellipse" r:blip="">
                <dgm:adjLst/>
              </dgm:shape>
              <dgm:presOf/>
              <dgm:constrLst/>
            </dgm:layoutNode>
            <dgm:layoutNode name="EmptyPane">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if>
      <dgm:else name="moreThanTwoNodes">
        <dgm:forEach name="nodesForEach1" axis="ch" ptType="node">
          <dgm:layoutNode name="composite1">
            <dgm:alg type="composite"/>
            <dgm:shape xmlns:r="http://schemas.openxmlformats.org/officeDocument/2006/relationships" r:blip="">
              <dgm:adjLst/>
            </dgm:shape>
            <dgm:choose name="casesForSnakingLogic21">
              <dgm:if name="oddNode21" axis="self" ptType="node" func="posOdd" op="equ" val="1">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w" for="ch" forName="ConnectLine1"/>
                  <dgm:constr type="h" for="ch" forName="ConnectLine1" refType="h" fact="0.08"/>
                  <dgm:constr type="t" for="ch" forName="ConnectLine1" refType="h" fact="0.37"/>
                  <dgm:constr type="ctrX" for="ch" forName="ConnectLine1" refType="w" fact="0.5"/>
                  <dgm:constr type="w" for="ch" forName="ConnectLineEnd1" refType="h" fact="0.02"/>
                  <dgm:constr type="h" for="ch" forName="ConnectLineEnd1" refType="h" fact="0.02"/>
                  <dgm:constr type="t" for="ch" forName="ConnectLineEnd1" refType="h" fact="0.35"/>
                  <dgm:constr type="ctrX" for="ch" forName="ConnectLineEnd1" refType="w" fact="0.5"/>
                  <dgm:constr type="w" for="ch" forName="EmptyPane1" refType="w"/>
                  <dgm:constr type="t" for="ch" forName="EmptyPane1" refType="h" fact="0.55"/>
                  <dgm:constr type="h" for="ch" forName="EmptyPane1" refType="h" fact="0.45"/>
                </dgm:constrLst>
              </dgm:if>
              <dgm:else name="evenNode2">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t" for="ch" forName="Childtext1" refType="h" fact="0.65"/>
                  <dgm:constr type="w" for="ch" forName="ConnectLine1"/>
                  <dgm:constr type="h" for="ch" forName="ConnectLine1" refType="h" fact="0.08"/>
                  <dgm:constr type="t" for="ch" forName="ConnectLine1" refType="h" fact="0.55"/>
                  <dgm:constr type="ctrX" for="ch" forName="ConnectLine1" refType="w" fact="0.5"/>
                  <dgm:constr type="w" for="ch" forName="ConnectLineEnd1" refType="h" fact="0.02"/>
                  <dgm:constr type="h" for="ch" forName="ConnectLineEnd1" refType="h" fact="0.02"/>
                  <dgm:constr type="b" for="ch" forName="ConnectLineEnd1" refType="h" fact="0.65"/>
                  <dgm:constr type="ctrX" for="ch" forName="ConnectLineEnd1" refType="w" fact="0.5"/>
                  <dgm:constr type="w" for="ch" forName="EmptyPane1" refType="w"/>
                  <dgm:constr type="h" for="ch" forName="EmptyPane1" refType="h" fact="0.45"/>
                </dgm:constrLst>
              </dgm:else>
            </dgm:choose>
            <dgm:layoutNode name="parent1"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12">
                <dgm:if name="startNode12" axis="self" ptType="node" func="pos" op="equ" val="1">
                  <dgm:choose name="removeLineWhenOnlyOneNode12">
                    <dgm:if name="ifOnlyOneNode12" axis="followSib" ptType="node" func="cnt" op="equ" val="0">
                      <dgm:shape xmlns:r="http://schemas.openxmlformats.org/officeDocument/2006/relationships" type="roundRect" r:blip="">
                        <dgm:adjLst/>
                      </dgm:shape>
                    </dgm:if>
                    <dgm:else name="ifMoreThanOneNode12">
                      <dgm:choose name="Name181">
                        <dgm:if name="Name191" func="var" arg="dir" op="equ" val="norm">
                          <dgm:shape xmlns:r="http://schemas.openxmlformats.org/officeDocument/2006/relationships" rot="-90" type="round2SameRect" r:blip="">
                            <dgm:adjLst/>
                          </dgm:shape>
                        </dgm:if>
                        <dgm:else name="Name201">
                          <dgm:shape xmlns:r="http://schemas.openxmlformats.org/officeDocument/2006/relationships" rot="90" type="round2SameRect" r:blip="">
                            <dgm:adjLst/>
                          </dgm:shape>
                        </dgm:else>
                      </dgm:choose>
                    </dgm:else>
                  </dgm:choose>
                </dgm:if>
                <dgm:else name="notStartNode12">
                  <dgm:choose name="Name221">
                    <dgm:if name="Name231" axis="self" ptType="node" func="revPos" op="equ" val="1">
                      <dgm:choose name="Name241">
                        <dgm:if name="Name251" func="var" arg="dir" op="equ" val="norm">
                          <dgm:shape xmlns:r="http://schemas.openxmlformats.org/officeDocument/2006/relationships" rot="90" type="round2SameRect" r:blip="">
                            <dgm:adjLst/>
                          </dgm:shape>
                        </dgm:if>
                        <dgm:else name="Name261">
                          <dgm:shape xmlns:r="http://schemas.openxmlformats.org/officeDocument/2006/relationships" rot="-90" type="round2SameRect" r:blip="">
                            <dgm:adjLst/>
                          </dgm:shape>
                        </dgm:else>
                      </dgm:choose>
                    </dgm:if>
                    <dgm:else name="Name271">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dgm:varLst>
                <dgm:bulletEnabled val="1"/>
              </dgm:varLst>
              <dgm:choose name="casesForTxtDirLogic1">
                <dgm:if name="Name771"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1">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1" styleLbl="lnNode1">
              <dgm:alg type="sp"/>
              <dgm:shape xmlns:r="http://schemas.openxmlformats.org/officeDocument/2006/relationships" type="ellipse" r:blip="">
                <dgm:adjLst/>
              </dgm:shape>
              <dgm:presOf/>
              <dgm:constrLst/>
            </dgm:layoutNode>
            <dgm:layoutNode name="EmptyPane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60F2B0-247F-2E46-9182-F7AF6491F7EE}" type="datetimeFigureOut">
              <a:rPr lang="nl-NL" smtClean="0"/>
              <a:t>14-3-2024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040DC-8D93-D248-A30D-A93EAD59A824}" type="slidenum">
              <a:rPr lang="nl-NL" smtClean="0"/>
              <a:t>‹#›</a:t>
            </a:fld>
            <a:endParaRPr lang="nl-NL"/>
          </a:p>
        </p:txBody>
      </p:sp>
    </p:spTree>
    <p:extLst>
      <p:ext uri="{BB962C8B-B14F-4D97-AF65-F5344CB8AC3E}">
        <p14:creationId xmlns:p14="http://schemas.microsoft.com/office/powerpoint/2010/main" val="565073464"/>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the governance structure, how does it fit within the Professionalism committee</a:t>
            </a:r>
          </a:p>
          <a:p>
            <a:r>
              <a:rPr lang="en-US" dirty="0"/>
              <a:t>Do not give yet the example of the IAN</a:t>
            </a:r>
            <a:endParaRPr lang="en-NL" dirty="0"/>
          </a:p>
        </p:txBody>
      </p:sp>
      <p:sp>
        <p:nvSpPr>
          <p:cNvPr id="4" name="Slide Number Placeholder 3"/>
          <p:cNvSpPr>
            <a:spLocks noGrp="1"/>
          </p:cNvSpPr>
          <p:nvPr>
            <p:ph type="sldNum" sz="quarter" idx="5"/>
          </p:nvPr>
        </p:nvSpPr>
        <p:spPr/>
        <p:txBody>
          <a:bodyPr/>
          <a:lstStyle/>
          <a:p>
            <a:fld id="{1E9040DC-8D93-D248-A30D-A93EAD59A824}" type="slidenum">
              <a:rPr lang="nl-NL" smtClean="0"/>
              <a:t>4</a:t>
            </a:fld>
            <a:endParaRPr lang="nl-NL"/>
          </a:p>
        </p:txBody>
      </p:sp>
    </p:spTree>
    <p:extLst>
      <p:ext uri="{BB962C8B-B14F-4D97-AF65-F5344CB8AC3E}">
        <p14:creationId xmlns:p14="http://schemas.microsoft.com/office/powerpoint/2010/main" val="2692379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600" dirty="0">
              <a:effectLst/>
            </a:endParaRPr>
          </a:p>
          <a:p>
            <a:r>
              <a:rPr lang="en-GB" sz="1600" dirty="0">
                <a:effectLst/>
              </a:rPr>
              <a:t>Here copy/explain the text as done in the document with the strategic goals</a:t>
            </a:r>
          </a:p>
          <a:p>
            <a:endParaRPr lang="en-GB" sz="1600" dirty="0">
              <a:effectLst/>
            </a:endParaRPr>
          </a:p>
          <a:p>
            <a:r>
              <a:rPr lang="en-GB" sz="1600" dirty="0">
                <a:effectLst/>
              </a:rPr>
              <a:t>-Ensure alignment with the guidelines and work done at an international level. </a:t>
            </a:r>
            <a:endParaRPr lang="en-NL" sz="1600" dirty="0">
              <a:effectLst/>
            </a:endParaRPr>
          </a:p>
          <a:p>
            <a:endParaRPr lang="en-NL" sz="1600" dirty="0">
              <a:effectLst/>
            </a:endParaRPr>
          </a:p>
          <a:p>
            <a:r>
              <a:rPr lang="en-US" sz="1600" dirty="0">
                <a:effectLst/>
              </a:rPr>
              <a:t>-</a:t>
            </a:r>
            <a:r>
              <a:rPr lang="en-GB" sz="1600" dirty="0">
                <a:effectLst/>
              </a:rPr>
              <a:t>Integrate and support the AI work done by other member committees of the AAE, including the parent Professionalism </a:t>
            </a:r>
            <a:r>
              <a:rPr lang="en-NL" sz="1600" dirty="0">
                <a:effectLst/>
              </a:rPr>
              <a:t>Committee</a:t>
            </a:r>
            <a:r>
              <a:rPr lang="en-GB" sz="1600" dirty="0">
                <a:effectLst/>
              </a:rPr>
              <a:t>. </a:t>
            </a:r>
          </a:p>
          <a:p>
            <a:endParaRPr lang="en-GB" dirty="0"/>
          </a:p>
          <a:p>
            <a:r>
              <a:rPr lang="en-US" sz="1600" dirty="0">
                <a:effectLst/>
              </a:rPr>
              <a:t>- </a:t>
            </a:r>
            <a:r>
              <a:rPr lang="en-NL" sz="1600" dirty="0">
                <a:effectLst/>
              </a:rPr>
              <a:t>Form and coordinate sub-groups that will work on the topic of AI. </a:t>
            </a:r>
            <a:endParaRPr lang="en-US" sz="1600" dirty="0">
              <a:effectLst/>
            </a:endParaRPr>
          </a:p>
          <a:p>
            <a:endParaRPr lang="en-US" dirty="0"/>
          </a:p>
          <a:p>
            <a:r>
              <a:rPr lang="en-GB" sz="1600" dirty="0">
                <a:effectLst/>
              </a:rPr>
              <a:t>- Engage with supranational institutions on the topic of AI</a:t>
            </a:r>
            <a:r>
              <a:rPr lang="en-NL" sz="1600" dirty="0">
                <a:effectLst/>
              </a:rPr>
              <a:t> and Data</a:t>
            </a:r>
            <a:r>
              <a:rPr lang="en-GB" sz="1600" dirty="0">
                <a:effectLst/>
              </a:rPr>
              <a:t>, related risks and opportunities, especially on the topics of guidance and law-making initiatives.</a:t>
            </a:r>
          </a:p>
          <a:p>
            <a:endParaRPr lang="en-GB" sz="1600" dirty="0">
              <a:effectLst/>
              <a:latin typeface="Calibri" panose="020F0502020204030204" pitchFamily="34" charset="0"/>
              <a:ea typeface="Calibri" panose="020F0502020204030204" pitchFamily="34" charset="0"/>
              <a:cs typeface="Arial" panose="020B0604020202020204" pitchFamily="34" charset="0"/>
            </a:endParaRPr>
          </a:p>
          <a:p>
            <a:r>
              <a:rPr lang="en-GB" sz="1600" dirty="0">
                <a:effectLst/>
                <a:latin typeface="Calibri" panose="020F0502020204030204" pitchFamily="34" charset="0"/>
                <a:ea typeface="Calibri" panose="020F0502020204030204" pitchFamily="34" charset="0"/>
                <a:cs typeface="Arial" panose="020B0604020202020204" pitchFamily="34" charset="0"/>
              </a:rPr>
              <a:t>The last paper, which covers the topic that I will present today covers the areas of regulation, data science and methods, </a:t>
            </a:r>
            <a:r>
              <a:rPr lang="en-GB" sz="1600" dirty="0" err="1">
                <a:effectLst/>
                <a:latin typeface="Calibri" panose="020F0502020204030204" pitchFamily="34" charset="0"/>
                <a:ea typeface="Calibri" panose="020F0502020204030204" pitchFamily="34" charset="0"/>
                <a:cs typeface="Arial" panose="020B0604020202020204" pitchFamily="34" charset="0"/>
              </a:rPr>
              <a:t>Explainability</a:t>
            </a:r>
            <a:r>
              <a:rPr lang="en-GB" sz="1600" dirty="0">
                <a:effectLst/>
                <a:latin typeface="Calibri" panose="020F0502020204030204" pitchFamily="34" charset="0"/>
                <a:ea typeface="Calibri" panose="020F0502020204030204" pitchFamily="34" charset="0"/>
                <a:cs typeface="Arial" panose="020B0604020202020204" pitchFamily="34" charset="0"/>
              </a:rPr>
              <a:t> and implications on the education side. </a:t>
            </a:r>
            <a:endParaRPr lang="en-NL" sz="1600" dirty="0">
              <a:effectLst/>
              <a:latin typeface="Calibri" panose="020F0502020204030204" pitchFamily="34" charset="0"/>
              <a:ea typeface="Calibri" panose="020F0502020204030204" pitchFamily="34" charset="0"/>
              <a:cs typeface="Arial" panose="020B0604020202020204" pitchFamily="34" charset="0"/>
            </a:endParaRPr>
          </a:p>
          <a:p>
            <a:endParaRPr lang="en-NL" dirty="0"/>
          </a:p>
        </p:txBody>
      </p:sp>
      <p:sp>
        <p:nvSpPr>
          <p:cNvPr id="4" name="Slide Number Placeholder 3"/>
          <p:cNvSpPr>
            <a:spLocks noGrp="1"/>
          </p:cNvSpPr>
          <p:nvPr>
            <p:ph type="sldNum" sz="quarter" idx="5"/>
          </p:nvPr>
        </p:nvSpPr>
        <p:spPr/>
        <p:txBody>
          <a:bodyPr/>
          <a:lstStyle/>
          <a:p>
            <a:fld id="{1E9040DC-8D93-D248-A30D-A93EAD59A824}" type="slidenum">
              <a:rPr lang="nl-NL" smtClean="0"/>
              <a:t>5</a:t>
            </a:fld>
            <a:endParaRPr lang="nl-NL"/>
          </a:p>
        </p:txBody>
      </p:sp>
    </p:spTree>
    <p:extLst>
      <p:ext uri="{BB962C8B-B14F-4D97-AF65-F5344CB8AC3E}">
        <p14:creationId xmlns:p14="http://schemas.microsoft.com/office/powerpoint/2010/main" val="4212196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10</a:t>
            </a:fld>
            <a:endParaRPr lang="en-US" dirty="0"/>
          </a:p>
        </p:txBody>
      </p:sp>
    </p:spTree>
    <p:extLst>
      <p:ext uri="{BB962C8B-B14F-4D97-AF65-F5344CB8AC3E}">
        <p14:creationId xmlns:p14="http://schemas.microsoft.com/office/powerpoint/2010/main" val="1345317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5575" y="574675"/>
            <a:ext cx="6621463" cy="37242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2460118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here about this aspects, and assigning roles and responsibilities within the organization clearly help mitigate </a:t>
            </a:r>
            <a:r>
              <a:rPr lang="en-US" dirty="0" err="1"/>
              <a:t>rischs</a:t>
            </a:r>
            <a:r>
              <a:rPr lang="en-US" dirty="0"/>
              <a:t>, and lead to safeguarding a </a:t>
            </a:r>
            <a:r>
              <a:rPr lang="en-US" dirty="0" err="1"/>
              <a:t>resnposible</a:t>
            </a:r>
            <a:r>
              <a:rPr lang="en-US" dirty="0"/>
              <a:t> use of AI.</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dirty="0"/>
              <a:t>Monitoring, </a:t>
            </a:r>
            <a:r>
              <a:rPr lang="en-US" dirty="0" err="1"/>
              <a:t>awerenes</a:t>
            </a:r>
            <a:r>
              <a:rPr lang="en-US" dirty="0"/>
              <a:t> and human oversight</a:t>
            </a:r>
            <a:endParaRPr lang="en-NL" dirty="0"/>
          </a:p>
          <a:p>
            <a:endParaRPr lang="en-NL" dirty="0"/>
          </a:p>
        </p:txBody>
      </p:sp>
      <p:sp>
        <p:nvSpPr>
          <p:cNvPr id="4" name="Slide Number Placeholder 3"/>
          <p:cNvSpPr>
            <a:spLocks noGrp="1"/>
          </p:cNvSpPr>
          <p:nvPr>
            <p:ph type="sldNum" sz="quarter" idx="5"/>
          </p:nvPr>
        </p:nvSpPr>
        <p:spPr/>
        <p:txBody>
          <a:bodyPr/>
          <a:lstStyle/>
          <a:p>
            <a:fld id="{1E9040DC-8D93-D248-A30D-A93EAD59A824}" type="slidenum">
              <a:rPr lang="nl-NL" smtClean="0"/>
              <a:t>18</a:t>
            </a:fld>
            <a:endParaRPr lang="nl-NL"/>
          </a:p>
        </p:txBody>
      </p:sp>
    </p:spTree>
    <p:extLst>
      <p:ext uri="{BB962C8B-B14F-4D97-AF65-F5344CB8AC3E}">
        <p14:creationId xmlns:p14="http://schemas.microsoft.com/office/powerpoint/2010/main" val="982101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E9040DC-8D93-D248-A30D-A93EAD59A824}" type="slidenum">
              <a:rPr lang="nl-NL" smtClean="0"/>
              <a:t>19</a:t>
            </a:fld>
            <a:endParaRPr lang="nl-NL"/>
          </a:p>
        </p:txBody>
      </p:sp>
    </p:spTree>
    <p:extLst>
      <p:ext uri="{BB962C8B-B14F-4D97-AF65-F5344CB8AC3E}">
        <p14:creationId xmlns:p14="http://schemas.microsoft.com/office/powerpoint/2010/main" val="22447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1E9040DC-8D93-D248-A30D-A93EAD59A824}" type="slidenum">
              <a:rPr lang="nl-NL" smtClean="0"/>
              <a:t>20</a:t>
            </a:fld>
            <a:endParaRPr lang="nl-NL"/>
          </a:p>
        </p:txBody>
      </p:sp>
    </p:spTree>
    <p:extLst>
      <p:ext uri="{BB962C8B-B14F-4D97-AF65-F5344CB8AC3E}">
        <p14:creationId xmlns:p14="http://schemas.microsoft.com/office/powerpoint/2010/main" val="484064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b="1" dirty="0"/>
          </a:p>
        </p:txBody>
      </p:sp>
      <p:sp>
        <p:nvSpPr>
          <p:cNvPr id="4" name="Slide Number Placeholder 3"/>
          <p:cNvSpPr>
            <a:spLocks noGrp="1"/>
          </p:cNvSpPr>
          <p:nvPr>
            <p:ph type="sldNum" sz="quarter" idx="5"/>
          </p:nvPr>
        </p:nvSpPr>
        <p:spPr/>
        <p:txBody>
          <a:bodyPr/>
          <a:lstStyle/>
          <a:p>
            <a:fld id="{1E9040DC-8D93-D248-A30D-A93EAD59A824}" type="slidenum">
              <a:rPr lang="nl-NL" smtClean="0"/>
              <a:t>21</a:t>
            </a:fld>
            <a:endParaRPr lang="nl-NL"/>
          </a:p>
        </p:txBody>
      </p:sp>
    </p:spTree>
    <p:extLst>
      <p:ext uri="{BB962C8B-B14F-4D97-AF65-F5344CB8AC3E}">
        <p14:creationId xmlns:p14="http://schemas.microsoft.com/office/powerpoint/2010/main" val="1865606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1E9040DC-8D93-D248-A30D-A93EAD59A824}" type="slidenum">
              <a:rPr lang="nl-NL" smtClean="0"/>
              <a:t>32</a:t>
            </a:fld>
            <a:endParaRPr lang="nl-NL"/>
          </a:p>
        </p:txBody>
      </p:sp>
    </p:spTree>
    <p:extLst>
      <p:ext uri="{BB962C8B-B14F-4D97-AF65-F5344CB8AC3E}">
        <p14:creationId xmlns:p14="http://schemas.microsoft.com/office/powerpoint/2010/main" val="18499541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5.emf"/><Relationship Id="rId4" Type="http://schemas.openxmlformats.org/officeDocument/2006/relationships/image" Target="../media/image6.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0_Titeldia 1">
    <p:spTree>
      <p:nvGrpSpPr>
        <p:cNvPr id="1" name=""/>
        <p:cNvGrpSpPr/>
        <p:nvPr/>
      </p:nvGrpSpPr>
      <p:grpSpPr>
        <a:xfrm>
          <a:off x="0" y="0"/>
          <a:ext cx="0" cy="0"/>
          <a:chOff x="0" y="0"/>
          <a:chExt cx="0" cy="0"/>
        </a:xfrm>
      </p:grpSpPr>
      <p:pic>
        <p:nvPicPr>
          <p:cNvPr id="14" name="Afbeelding 13">
            <a:extLst>
              <a:ext uri="{FF2B5EF4-FFF2-40B4-BE49-F238E27FC236}">
                <a16:creationId xmlns:a16="http://schemas.microsoft.com/office/drawing/2014/main" id="{B8664A1E-69EF-B546-AD64-5548ACB1C4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612"/>
            <a:ext cx="12192000" cy="6656832"/>
          </a:xfrm>
          <a:prstGeom prst="rect">
            <a:avLst/>
          </a:prstGeom>
        </p:spPr>
      </p:pic>
      <p:sp>
        <p:nvSpPr>
          <p:cNvPr id="13315" name="Rectangle 3"/>
          <p:cNvSpPr>
            <a:spLocks noGrp="1" noChangeArrowheads="1"/>
          </p:cNvSpPr>
          <p:nvPr>
            <p:ph type="ctrTitle" sz="quarter" hasCustomPrompt="1"/>
          </p:nvPr>
        </p:nvSpPr>
        <p:spPr>
          <a:xfrm>
            <a:off x="914400" y="3141311"/>
            <a:ext cx="10058400" cy="609600"/>
          </a:xfrm>
          <a:prstGeom prst="rect">
            <a:avLst/>
          </a:prstGeom>
          <a:extLst>
            <a:ext uri="{909E8E84-426E-40dd-AFC4-6F175D3DCCD1}">
              <a14:hiddenFill xmlns:a14="http://schemas.microsoft.com/office/drawing/2010/main" xmlns="">
                <a:solidFill>
                  <a:srgbClr val="66400C"/>
                </a:solidFill>
              </a14:hiddenFill>
            </a:ext>
          </a:extLst>
        </p:spPr>
        <p:txBody>
          <a:bodyPr anchor="b"/>
          <a:lstStyle>
            <a:lvl1pPr>
              <a:defRPr>
                <a:solidFill>
                  <a:schemeClr val="accent1"/>
                </a:solidFill>
              </a:defRPr>
            </a:lvl1pPr>
          </a:lstStyle>
          <a:p>
            <a:r>
              <a:rPr lang="en-US" dirty="0"/>
              <a:t>Presentation title</a:t>
            </a:r>
          </a:p>
        </p:txBody>
      </p:sp>
      <p:sp>
        <p:nvSpPr>
          <p:cNvPr id="13316" name="Rectangle 4"/>
          <p:cNvSpPr>
            <a:spLocks noGrp="1" noChangeArrowheads="1"/>
          </p:cNvSpPr>
          <p:nvPr>
            <p:ph type="subTitle" idx="1"/>
          </p:nvPr>
        </p:nvSpPr>
        <p:spPr>
          <a:xfrm>
            <a:off x="914400" y="4072639"/>
            <a:ext cx="10058400" cy="382284"/>
          </a:xfrm>
          <a:extLst>
            <a:ext uri="{909E8E84-426E-40dd-AFC4-6F175D3DCCD1}">
              <a14:hiddenFill xmlns:a14="http://schemas.microsoft.com/office/drawing/2010/main" xmlns="">
                <a:solidFill>
                  <a:schemeClr val="accent1"/>
                </a:solidFill>
              </a14:hiddenFill>
            </a:ext>
          </a:extLst>
        </p:spPr>
        <p:txBody>
          <a:bodyPr>
            <a:spAutoFit/>
          </a:bodyPr>
          <a:lstStyle>
            <a:lvl1pPr marL="0" indent="0">
              <a:defRPr sz="2200"/>
            </a:lvl1pPr>
          </a:lstStyle>
          <a:p>
            <a:pPr lvl="0"/>
            <a:r>
              <a:rPr lang="nl-NL" noProof="0" dirty="0"/>
              <a:t>Klik om de ondertitelstijl van het model te bewerken</a:t>
            </a:r>
            <a:endParaRPr lang="en-GB" noProof="0" dirty="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19" name="Text Box 7"/>
          <p:cNvSpPr txBox="1">
            <a:spLocks noChangeArrowheads="1"/>
          </p:cNvSpPr>
          <p:nvPr/>
        </p:nvSpPr>
        <p:spPr bwMode="auto">
          <a:xfrm>
            <a:off x="1524000" y="1905001"/>
            <a:ext cx="8636000"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20" name="Rectangle 8"/>
          <p:cNvSpPr>
            <a:spLocks noGrp="1" noChangeArrowheads="1"/>
          </p:cNvSpPr>
          <p:nvPr>
            <p:ph type="dt" sz="quarter" idx="2"/>
          </p:nvPr>
        </p:nvSpPr>
        <p:spPr bwMode="auto">
          <a:xfrm>
            <a:off x="2438400" y="5943600"/>
            <a:ext cx="8534400" cy="457200"/>
          </a:xfrm>
          <a:prstGeom prst="rect">
            <a:avLst/>
          </a:prstGeom>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rgbClr val="003741"/>
                </a:solidFill>
                <a:latin typeface="Calibri Normaal" charset="0"/>
              </a:defRPr>
            </a:lvl1pPr>
          </a:lstStyle>
          <a:p>
            <a:endParaRPr lang="en-GB" dirty="0"/>
          </a:p>
        </p:txBody>
      </p:sp>
      <p:pic>
        <p:nvPicPr>
          <p:cNvPr id="10" name="Afbeelding 9"/>
          <p:cNvPicPr>
            <a:picLocks noChangeAspect="1"/>
          </p:cNvPicPr>
          <p:nvPr userDrawn="1"/>
        </p:nvPicPr>
        <p:blipFill>
          <a:blip r:embed="rId3"/>
          <a:stretch>
            <a:fillRect/>
          </a:stretch>
        </p:blipFill>
        <p:spPr>
          <a:xfrm>
            <a:off x="0" y="6608789"/>
            <a:ext cx="12192000" cy="258835"/>
          </a:xfrm>
          <a:prstGeom prst="rect">
            <a:avLst/>
          </a:prstGeom>
        </p:spPr>
      </p:pic>
      <p:pic>
        <p:nvPicPr>
          <p:cNvPr id="2" name="Afbeelding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248" y="1162542"/>
            <a:ext cx="12218147" cy="1906031"/>
          </a:xfrm>
          <a:prstGeom prst="rect">
            <a:avLst/>
          </a:prstGeom>
        </p:spPr>
      </p:pic>
      <p:pic>
        <p:nvPicPr>
          <p:cNvPr id="15" name="Afbeelding 14">
            <a:extLst>
              <a:ext uri="{FF2B5EF4-FFF2-40B4-BE49-F238E27FC236}">
                <a16:creationId xmlns:a16="http://schemas.microsoft.com/office/drawing/2014/main" id="{9794D01D-4E1B-7547-AC3C-5810F650B1BA}"/>
              </a:ext>
            </a:extLst>
          </p:cNvPr>
          <p:cNvPicPr>
            <a:picLocks noChangeAspect="1"/>
          </p:cNvPicPr>
          <p:nvPr userDrawn="1"/>
        </p:nvPicPr>
        <p:blipFill>
          <a:blip r:embed="rId5"/>
          <a:stretch>
            <a:fillRect/>
          </a:stretch>
        </p:blipFill>
        <p:spPr>
          <a:xfrm>
            <a:off x="853340" y="6606000"/>
            <a:ext cx="2186940" cy="243840"/>
          </a:xfrm>
          <a:prstGeom prst="rect">
            <a:avLst/>
          </a:prstGeom>
        </p:spPr>
      </p:pic>
      <p:sp>
        <p:nvSpPr>
          <p:cNvPr id="3" name="Tijdelijke aanduiding voor dianummer 2">
            <a:extLst>
              <a:ext uri="{FF2B5EF4-FFF2-40B4-BE49-F238E27FC236}">
                <a16:creationId xmlns:a16="http://schemas.microsoft.com/office/drawing/2014/main" id="{10E28DFD-8FA9-CE4B-8790-214293B18714}"/>
              </a:ext>
            </a:extLst>
          </p:cNvPr>
          <p:cNvSpPr>
            <a:spLocks noGrp="1"/>
          </p:cNvSpPr>
          <p:nvPr>
            <p:ph type="sldNum" sz="quarter" idx="10"/>
          </p:nvPr>
        </p:nvSpPr>
        <p:spPr/>
        <p:txBody>
          <a:bodyPr/>
          <a:lstStyle/>
          <a:p>
            <a:fld id="{306CB06F-8D94-B64C-AC66-62AFBAF0736E}" type="slidenum">
              <a:rPr lang="nl-NL" smtClean="0"/>
              <a:pPr/>
              <a:t>‹#›</a:t>
            </a:fld>
            <a:endParaRPr lang="nl-NL" dirty="0"/>
          </a:p>
        </p:txBody>
      </p:sp>
      <p:pic>
        <p:nvPicPr>
          <p:cNvPr id="16" name="Afbeelding 15">
            <a:extLst>
              <a:ext uri="{FF2B5EF4-FFF2-40B4-BE49-F238E27FC236}">
                <a16:creationId xmlns:a16="http://schemas.microsoft.com/office/drawing/2014/main" id="{4D2FF95D-F477-5042-9EEC-3457BEB93EDF}"/>
              </a:ext>
            </a:extLst>
          </p:cNvPr>
          <p:cNvPicPr>
            <a:picLocks noChangeAspect="1"/>
          </p:cNvPicPr>
          <p:nvPr userDrawn="1"/>
        </p:nvPicPr>
        <p:blipFill>
          <a:blip r:embed="rId6"/>
          <a:stretch>
            <a:fillRect/>
          </a:stretch>
        </p:blipFill>
        <p:spPr>
          <a:xfrm>
            <a:off x="9352800" y="61200"/>
            <a:ext cx="2401200" cy="1084712"/>
          </a:xfrm>
          <a:prstGeom prst="rect">
            <a:avLst/>
          </a:prstGeom>
        </p:spPr>
      </p:pic>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0_Titeldia 2">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84976"/>
            <a:ext cx="12192000" cy="5423814"/>
          </a:xfrm>
          <a:prstGeom prst="rect">
            <a:avLst/>
          </a:prstGeom>
        </p:spPr>
      </p:pic>
      <p:sp>
        <p:nvSpPr>
          <p:cNvPr id="13315" name="Rectangle 3"/>
          <p:cNvSpPr>
            <a:spLocks noGrp="1" noChangeArrowheads="1"/>
          </p:cNvSpPr>
          <p:nvPr>
            <p:ph type="ctrTitle" sz="quarter" hasCustomPrompt="1"/>
          </p:nvPr>
        </p:nvSpPr>
        <p:spPr>
          <a:xfrm>
            <a:off x="914400" y="2819400"/>
            <a:ext cx="10058400" cy="609600"/>
          </a:xfrm>
          <a:prstGeom prst="rect">
            <a:avLst/>
          </a:prstGeom>
          <a:extLst>
            <a:ext uri="{909E8E84-426E-40dd-AFC4-6F175D3DCCD1}">
              <a14:hiddenFill xmlns:a14="http://schemas.microsoft.com/office/drawing/2010/main" xmlns="">
                <a:solidFill>
                  <a:srgbClr val="66400C"/>
                </a:solidFill>
              </a14:hiddenFill>
            </a:ext>
          </a:extLst>
        </p:spPr>
        <p:txBody>
          <a:bodyPr anchor="b"/>
          <a:lstStyle>
            <a:lvl1pPr>
              <a:defRPr>
                <a:solidFill>
                  <a:schemeClr val="bg1"/>
                </a:solidFill>
              </a:defRPr>
            </a:lvl1pPr>
          </a:lstStyle>
          <a:p>
            <a:r>
              <a:rPr lang="en-US" dirty="0"/>
              <a:t>Presentation title</a:t>
            </a:r>
          </a:p>
        </p:txBody>
      </p:sp>
      <p:sp>
        <p:nvSpPr>
          <p:cNvPr id="13316" name="Rectangle 4"/>
          <p:cNvSpPr>
            <a:spLocks noGrp="1" noChangeArrowheads="1"/>
          </p:cNvSpPr>
          <p:nvPr>
            <p:ph type="subTitle" idx="1"/>
          </p:nvPr>
        </p:nvSpPr>
        <p:spPr>
          <a:xfrm>
            <a:off x="914400" y="3839065"/>
            <a:ext cx="10058400" cy="382284"/>
          </a:xfrm>
          <a:extLst>
            <a:ext uri="{909E8E84-426E-40dd-AFC4-6F175D3DCCD1}">
              <a14:hiddenFill xmlns:a14="http://schemas.microsoft.com/office/drawing/2010/main" xmlns="">
                <a:solidFill>
                  <a:schemeClr val="accent1"/>
                </a:solidFill>
              </a14:hiddenFill>
            </a:ext>
          </a:extLst>
        </p:spPr>
        <p:txBody>
          <a:bodyPr>
            <a:spAutoFit/>
          </a:bodyPr>
          <a:lstStyle>
            <a:lvl1pPr marL="0" indent="0">
              <a:defRPr sz="2200">
                <a:solidFill>
                  <a:schemeClr val="bg1"/>
                </a:solidFill>
              </a:defRPr>
            </a:lvl1pPr>
          </a:lstStyle>
          <a:p>
            <a:pPr lvl="0"/>
            <a:r>
              <a:rPr lang="nl-NL" noProof="0" dirty="0"/>
              <a:t>Klik om de ondertitelstijl van het model te bewerken</a:t>
            </a:r>
            <a:endParaRPr lang="en-GB" noProof="0" dirty="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19" name="Text Box 7"/>
          <p:cNvSpPr txBox="1">
            <a:spLocks noChangeArrowheads="1"/>
          </p:cNvSpPr>
          <p:nvPr/>
        </p:nvSpPr>
        <p:spPr bwMode="auto">
          <a:xfrm>
            <a:off x="1524000" y="1905001"/>
            <a:ext cx="8636000"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20" name="Rectangle 8"/>
          <p:cNvSpPr>
            <a:spLocks noGrp="1" noChangeArrowheads="1"/>
          </p:cNvSpPr>
          <p:nvPr>
            <p:ph type="dt" sz="quarter" idx="2"/>
          </p:nvPr>
        </p:nvSpPr>
        <p:spPr bwMode="auto">
          <a:xfrm>
            <a:off x="2438400" y="5943600"/>
            <a:ext cx="8534400" cy="457200"/>
          </a:xfrm>
          <a:prstGeom prst="rect">
            <a:avLst/>
          </a:prstGeom>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chemeClr val="bg1"/>
                </a:solidFill>
                <a:latin typeface="Calibri Normaal" charset="0"/>
              </a:defRPr>
            </a:lvl1pPr>
          </a:lstStyle>
          <a:p>
            <a:endParaRPr lang="en-GB" dirty="0"/>
          </a:p>
        </p:txBody>
      </p:sp>
      <p:pic>
        <p:nvPicPr>
          <p:cNvPr id="10" name="Afbeelding 9"/>
          <p:cNvPicPr>
            <a:picLocks noChangeAspect="1"/>
          </p:cNvPicPr>
          <p:nvPr userDrawn="1"/>
        </p:nvPicPr>
        <p:blipFill>
          <a:blip r:embed="rId3"/>
          <a:stretch>
            <a:fillRect/>
          </a:stretch>
        </p:blipFill>
        <p:spPr>
          <a:xfrm>
            <a:off x="0" y="6608789"/>
            <a:ext cx="12192000" cy="258835"/>
          </a:xfrm>
          <a:prstGeom prst="rect">
            <a:avLst/>
          </a:prstGeom>
        </p:spPr>
      </p:pic>
      <p:pic>
        <p:nvPicPr>
          <p:cNvPr id="14" name="Afbeelding 13">
            <a:extLst>
              <a:ext uri="{FF2B5EF4-FFF2-40B4-BE49-F238E27FC236}">
                <a16:creationId xmlns:a16="http://schemas.microsoft.com/office/drawing/2014/main" id="{419193F1-7B90-774D-86B5-9D7FF513ED86}"/>
              </a:ext>
            </a:extLst>
          </p:cNvPr>
          <p:cNvPicPr>
            <a:picLocks noChangeAspect="1"/>
          </p:cNvPicPr>
          <p:nvPr userDrawn="1"/>
        </p:nvPicPr>
        <p:blipFill>
          <a:blip r:embed="rId4"/>
          <a:stretch>
            <a:fillRect/>
          </a:stretch>
        </p:blipFill>
        <p:spPr>
          <a:xfrm>
            <a:off x="853340" y="6606000"/>
            <a:ext cx="2186940" cy="243840"/>
          </a:xfrm>
          <a:prstGeom prst="rect">
            <a:avLst/>
          </a:prstGeom>
        </p:spPr>
      </p:pic>
      <p:pic>
        <p:nvPicPr>
          <p:cNvPr id="12" name="Afbeelding 11">
            <a:extLst>
              <a:ext uri="{FF2B5EF4-FFF2-40B4-BE49-F238E27FC236}">
                <a16:creationId xmlns:a16="http://schemas.microsoft.com/office/drawing/2014/main" id="{4326BA40-9E27-0641-A472-1F7576D0B36F}"/>
              </a:ext>
            </a:extLst>
          </p:cNvPr>
          <p:cNvPicPr>
            <a:picLocks noChangeAspect="1"/>
          </p:cNvPicPr>
          <p:nvPr userDrawn="1"/>
        </p:nvPicPr>
        <p:blipFill>
          <a:blip r:embed="rId5"/>
          <a:stretch>
            <a:fillRect/>
          </a:stretch>
        </p:blipFill>
        <p:spPr>
          <a:xfrm>
            <a:off x="9352800" y="61200"/>
            <a:ext cx="2401200" cy="1084712"/>
          </a:xfrm>
          <a:prstGeom prst="rect">
            <a:avLst/>
          </a:prstGeom>
        </p:spPr>
      </p:pic>
    </p:spTree>
  </p:cSld>
  <p:clrMapOvr>
    <a:masterClrMapping/>
  </p:clrMapOvr>
  <p:transition spd="med">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Kop en Tekst">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dirty="0"/>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p:nvPr>
        </p:nvSpPr>
        <p:spPr>
          <a:xfrm>
            <a:off x="868800" y="1376315"/>
            <a:ext cx="10439400" cy="5040000"/>
          </a:xfrm>
        </p:spPr>
        <p:txBody>
          <a:bodyPr>
            <a:noAutofit/>
          </a:bodyPr>
          <a:lstStyle>
            <a:lvl1pPr marL="0" indent="0" algn="l">
              <a:spcBef>
                <a:spcPts val="0"/>
              </a:spcBef>
              <a:defRPr/>
            </a:lvl1pPr>
            <a:lvl2pPr marL="251994" indent="-251994">
              <a:spcBef>
                <a:spcPts val="0"/>
              </a:spcBef>
              <a:defRPr/>
            </a:lvl2pPr>
            <a:lvl3pPr marL="503987" indent="-251994">
              <a:spcBef>
                <a:spcPts val="0"/>
              </a:spcBef>
              <a:defRPr/>
            </a:lvl3pPr>
            <a:lvl4pPr indent="-251994">
              <a:spcBef>
                <a:spcPts val="0"/>
              </a:spcBef>
              <a:defRPr/>
            </a:lvl4pPr>
            <a:lvl5pPr>
              <a:spcBef>
                <a:spcPts val="0"/>
              </a:spcBef>
              <a:defRPr/>
            </a:lvl5p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p:txBody>
      </p:sp>
    </p:spTree>
    <p:extLst>
      <p:ext uri="{BB962C8B-B14F-4D97-AF65-F5344CB8AC3E}">
        <p14:creationId xmlns:p14="http://schemas.microsoft.com/office/powerpoint/2010/main" val="530149808"/>
      </p:ext>
    </p:extLst>
  </p:cSld>
  <p:clrMapOvr>
    <a:masterClrMapping/>
  </p:clrMapOvr>
  <p:transition spd="med">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Kop en veel tekst 2">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dirty="0"/>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p:nvPr>
        </p:nvSpPr>
        <p:spPr>
          <a:xfrm>
            <a:off x="868800" y="1376315"/>
            <a:ext cx="10439400" cy="5040000"/>
          </a:xfrm>
        </p:spPr>
        <p:txBody>
          <a:bodyPr>
            <a:noAutofit/>
          </a:bodyPr>
          <a:lstStyle>
            <a:lvl1pPr marL="0" indent="0" algn="l">
              <a:lnSpc>
                <a:spcPts val="2600"/>
              </a:lnSpc>
              <a:spcBef>
                <a:spcPts val="0"/>
              </a:spcBef>
              <a:defRPr sz="2000"/>
            </a:lvl1pPr>
            <a:lvl2pPr marL="251994" indent="-251994">
              <a:lnSpc>
                <a:spcPts val="2600"/>
              </a:lnSpc>
              <a:spcBef>
                <a:spcPts val="0"/>
              </a:spcBef>
              <a:defRPr sz="2000"/>
            </a:lvl2pPr>
            <a:lvl3pPr marL="503987" indent="-251994">
              <a:lnSpc>
                <a:spcPts val="2600"/>
              </a:lnSpc>
              <a:spcBef>
                <a:spcPts val="0"/>
              </a:spcBef>
              <a:defRPr sz="2000"/>
            </a:lvl3pPr>
            <a:lvl4pPr indent="-251994">
              <a:lnSpc>
                <a:spcPts val="2600"/>
              </a:lnSpc>
              <a:spcBef>
                <a:spcPts val="0"/>
              </a:spcBef>
              <a:defRPr sz="2000"/>
            </a:lvl4pPr>
            <a:lvl5pPr>
              <a:spcBef>
                <a:spcPts val="0"/>
              </a:spcBef>
              <a:defRPr/>
            </a:lvl5p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p:txBody>
      </p:sp>
    </p:spTree>
  </p:cSld>
  <p:clrMapOvr>
    <a:masterClrMapping/>
  </p:clrMapOvr>
  <p:transition spd="med">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Kop, tekst en foto rechts">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dirty="0"/>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6" name="Tijdelijke aanduiding voor inhoud 5"/>
          <p:cNvSpPr>
            <a:spLocks noGrp="1"/>
          </p:cNvSpPr>
          <p:nvPr>
            <p:ph sz="quarter" idx="12"/>
          </p:nvPr>
        </p:nvSpPr>
        <p:spPr>
          <a:xfrm>
            <a:off x="914401" y="1375199"/>
            <a:ext cx="7620001" cy="5040000"/>
          </a:xfrm>
        </p:spPr>
        <p:txBody>
          <a:bodyPr/>
          <a:lstStyle>
            <a:lvl1pPr marL="0" indent="0">
              <a:lnSpc>
                <a:spcPts val="2600"/>
              </a:lnSpc>
              <a:spcBef>
                <a:spcPts val="0"/>
              </a:spcBef>
              <a:defRPr sz="2000"/>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inhoud 5"/>
          <p:cNvSpPr>
            <a:spLocks noGrp="1"/>
          </p:cNvSpPr>
          <p:nvPr>
            <p:ph sz="quarter" idx="14" hasCustomPrompt="1"/>
          </p:nvPr>
        </p:nvSpPr>
        <p:spPr>
          <a:xfrm>
            <a:off x="9067801" y="4727420"/>
            <a:ext cx="2240402" cy="740123"/>
          </a:xfrm>
        </p:spPr>
        <p:txBody>
          <a:bodyPr rIns="0"/>
          <a:lstStyle>
            <a:lvl1pPr marL="190795" algn="r" fontAlgn="t">
              <a:lnSpc>
                <a:spcPct val="100000"/>
              </a:lnSpc>
              <a:spcBef>
                <a:spcPts val="0"/>
              </a:spcBef>
              <a:defRPr sz="1600" b="0" baseline="0">
                <a:solidFill>
                  <a:schemeClr val="accent3"/>
                </a:solidFill>
              </a:defRPr>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nl-NL" dirty="0"/>
              <a:t>Plaats Naam</a:t>
            </a:r>
          </a:p>
        </p:txBody>
      </p:sp>
      <p:sp>
        <p:nvSpPr>
          <p:cNvPr id="7" name="Tijdelijke aanduiding voor afbeelding 6">
            <a:extLst>
              <a:ext uri="{FF2B5EF4-FFF2-40B4-BE49-F238E27FC236}">
                <a16:creationId xmlns:a16="http://schemas.microsoft.com/office/drawing/2014/main" id="{327F006A-31D7-D240-9A61-1BBC2D0A34D2}"/>
              </a:ext>
            </a:extLst>
          </p:cNvPr>
          <p:cNvSpPr>
            <a:spLocks noGrp="1"/>
          </p:cNvSpPr>
          <p:nvPr>
            <p:ph type="pic" sz="quarter" idx="15"/>
          </p:nvPr>
        </p:nvSpPr>
        <p:spPr>
          <a:xfrm>
            <a:off x="9067800" y="1394442"/>
            <a:ext cx="2283780" cy="3218678"/>
          </a:xfrm>
          <a:noFill/>
        </p:spPr>
        <p:txBody>
          <a:bodyPr/>
          <a:lstStyle/>
          <a:p>
            <a:endParaRPr lang="nl-NL" dirty="0"/>
          </a:p>
        </p:txBody>
      </p:sp>
    </p:spTree>
  </p:cSld>
  <p:clrMapOvr>
    <a:masterClrMapping/>
  </p:clrMapOvr>
  <p:transition spd="med">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Kop en grote foto">
    <p:spTree>
      <p:nvGrpSpPr>
        <p:cNvPr id="1" name=""/>
        <p:cNvGrpSpPr/>
        <p:nvPr/>
      </p:nvGrpSpPr>
      <p:grpSpPr>
        <a:xfrm>
          <a:off x="0" y="0"/>
          <a:ext cx="0" cy="0"/>
          <a:chOff x="0" y="0"/>
          <a:chExt cx="0" cy="0"/>
        </a:xfrm>
      </p:grpSpPr>
      <p:sp>
        <p:nvSpPr>
          <p:cNvPr id="2" name="Titel 1"/>
          <p:cNvSpPr>
            <a:spLocks noGrp="1"/>
          </p:cNvSpPr>
          <p:nvPr>
            <p:ph type="title"/>
          </p:nvPr>
        </p:nvSpPr>
        <p:spPr>
          <a:xfrm>
            <a:off x="870381" y="183113"/>
            <a:ext cx="10439400" cy="343739"/>
          </a:xfrm>
        </p:spPr>
        <p:txBody>
          <a:bodyPr>
            <a:normAutofit/>
          </a:bodyPr>
          <a:lstStyle>
            <a:lvl1pPr>
              <a:defRPr sz="2400"/>
            </a:lvl1pPr>
          </a:lstStyle>
          <a:p>
            <a:r>
              <a:rPr lang="nl-NL" dirty="0"/>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dirty="0"/>
          </a:p>
        </p:txBody>
      </p:sp>
      <p:sp>
        <p:nvSpPr>
          <p:cNvPr id="11" name="Rectangle 4"/>
          <p:cNvSpPr>
            <a:spLocks noGrp="1" noChangeArrowheads="1"/>
          </p:cNvSpPr>
          <p:nvPr>
            <p:ph type="subTitle" idx="1"/>
          </p:nvPr>
        </p:nvSpPr>
        <p:spPr>
          <a:xfrm>
            <a:off x="870381" y="498571"/>
            <a:ext cx="10437819" cy="368691"/>
          </a:xfrm>
          <a:extLst>
            <a:ext uri="{909E8E84-426E-40dd-AFC4-6F175D3DCCD1}">
              <a14:hiddenFill xmlns:a14="http://schemas.microsoft.com/office/drawing/2010/main" xmlns="">
                <a:solidFill>
                  <a:schemeClr val="accent1"/>
                </a:solidFill>
              </a14:hiddenFill>
            </a:ext>
          </a:extLst>
        </p:spPr>
        <p:txBody>
          <a:bodyPr wrap="square">
            <a:spAutoFit/>
          </a:bodyPr>
          <a:lstStyle>
            <a:lvl1pPr marL="0" indent="0">
              <a:defRPr sz="1800"/>
            </a:lvl1pPr>
          </a:lstStyle>
          <a:p>
            <a:pPr lvl="0"/>
            <a:r>
              <a:rPr lang="nl-NL" noProof="0" dirty="0"/>
              <a:t>Klik om de ondertitelstijl van het model te bewerken</a:t>
            </a:r>
            <a:endParaRPr lang="en-GB" noProof="0" dirty="0"/>
          </a:p>
        </p:txBody>
      </p:sp>
      <p:sp>
        <p:nvSpPr>
          <p:cNvPr id="7" name="Tijdelijke aanduiding voor afbeelding 6"/>
          <p:cNvSpPr>
            <a:spLocks noGrp="1"/>
          </p:cNvSpPr>
          <p:nvPr>
            <p:ph type="pic" sz="quarter" idx="14"/>
          </p:nvPr>
        </p:nvSpPr>
        <p:spPr>
          <a:xfrm>
            <a:off x="870381" y="1084263"/>
            <a:ext cx="10437819" cy="5268912"/>
          </a:xfrm>
        </p:spPr>
        <p:txBody>
          <a:bodyPr/>
          <a:lstStyle/>
          <a:p>
            <a:endParaRPr lang="nl-NL" dirty="0"/>
          </a:p>
        </p:txBody>
      </p:sp>
    </p:spTree>
  </p:cSld>
  <p:clrMapOvr>
    <a:masterClrMapping/>
  </p:clrMapOvr>
  <p:transition spd="med">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 Id="rId14" Type="http://schemas.openxmlformats.org/officeDocument/2006/relationships/image" Target="../media/image5.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9300134-7B22-4EE6-E18E-6195D2C749B7}"/>
              </a:ext>
            </a:extLst>
          </p:cNvPr>
          <p:cNvGraphicFramePr>
            <a:graphicFrameLocks noChangeAspect="1"/>
          </p:cNvGraphicFramePr>
          <p:nvPr userDrawn="1">
            <p:custDataLst>
              <p:tags r:id="rId8"/>
            </p:custDataLst>
            <p:extLst>
              <p:ext uri="{D42A27DB-BD31-4B8C-83A1-F6EECF244321}">
                <p14:modId xmlns:p14="http://schemas.microsoft.com/office/powerpoint/2010/main" val="1001619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84" imgH="486" progId="TCLayout.ActiveDocument.1">
                  <p:embed/>
                </p:oleObj>
              </mc:Choice>
              <mc:Fallback>
                <p:oleObj name="think-cell Slide" r:id="rId9" imgW="484" imgH="486" progId="TCLayout.ActiveDocument.1">
                  <p:embed/>
                  <p:pic>
                    <p:nvPicPr>
                      <p:cNvPr id="0" name=""/>
                      <p:cNvPicPr/>
                      <p:nvPr/>
                    </p:nvPicPr>
                    <p:blipFill>
                      <a:blip r:embed="rId10"/>
                      <a:stretch>
                        <a:fillRect/>
                      </a:stretch>
                    </p:blipFill>
                    <p:spPr>
                      <a:xfrm>
                        <a:off x="1588" y="1588"/>
                        <a:ext cx="1588" cy="1588"/>
                      </a:xfrm>
                      <a:prstGeom prst="rect">
                        <a:avLst/>
                      </a:prstGeom>
                    </p:spPr>
                  </p:pic>
                </p:oleObj>
              </mc:Fallback>
            </mc:AlternateContent>
          </a:graphicData>
        </a:graphic>
      </p:graphicFrame>
      <p:pic>
        <p:nvPicPr>
          <p:cNvPr id="6" name="Afbeelding 5"/>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2612"/>
            <a:ext cx="12192000" cy="6656832"/>
          </a:xfrm>
          <a:prstGeom prst="rect">
            <a:avLst/>
          </a:prstGeom>
        </p:spPr>
      </p:pic>
      <p:sp>
        <p:nvSpPr>
          <p:cNvPr id="12291" name="Rectangle 3"/>
          <p:cNvSpPr>
            <a:spLocks noGrp="1" noChangeArrowheads="1"/>
          </p:cNvSpPr>
          <p:nvPr>
            <p:ph type="body" idx="1"/>
          </p:nvPr>
        </p:nvSpPr>
        <p:spPr bwMode="auto">
          <a:xfrm>
            <a:off x="868800" y="1455631"/>
            <a:ext cx="10439400" cy="4976009"/>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1E8AC2"/>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2292" name="Text Box 4"/>
          <p:cNvSpPr txBox="1">
            <a:spLocks noChangeArrowheads="1"/>
          </p:cNvSpPr>
          <p:nvPr/>
        </p:nvSpPr>
        <p:spPr bwMode="auto">
          <a:xfrm>
            <a:off x="6908800" y="-58896"/>
            <a:ext cx="1828800" cy="292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b">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lgn="r">
              <a:lnSpc>
                <a:spcPct val="115000"/>
              </a:lnSpc>
            </a:pPr>
            <a:endParaRPr lang="nl-NL" sz="1200" b="1">
              <a:solidFill>
                <a:schemeClr val="accent1"/>
              </a:solidFill>
              <a:latin typeface="Amerigo BT" charset="0"/>
            </a:endParaRPr>
          </a:p>
        </p:txBody>
      </p:sp>
      <p:sp>
        <p:nvSpPr>
          <p:cNvPr id="12293" name="Rectangle 5"/>
          <p:cNvSpPr>
            <a:spLocks noChangeArrowheads="1"/>
          </p:cNvSpPr>
          <p:nvPr/>
        </p:nvSpPr>
        <p:spPr bwMode="auto">
          <a:xfrm>
            <a:off x="3962400" y="1828800"/>
            <a:ext cx="62992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defTabSz="761981"/>
            <a:endParaRPr lang="nl-NL" sz="2000" b="1">
              <a:solidFill>
                <a:schemeClr val="bg2"/>
              </a:solidFill>
              <a:latin typeface="Trebuchet MS" charset="0"/>
            </a:endParaRPr>
          </a:p>
        </p:txBody>
      </p:sp>
      <p:pic>
        <p:nvPicPr>
          <p:cNvPr id="4" name="Afbeelding 3"/>
          <p:cNvPicPr>
            <a:picLocks noChangeAspect="1"/>
          </p:cNvPicPr>
          <p:nvPr userDrawn="1"/>
        </p:nvPicPr>
        <p:blipFill>
          <a:blip r:embed="rId12"/>
          <a:stretch>
            <a:fillRect/>
          </a:stretch>
        </p:blipFill>
        <p:spPr>
          <a:xfrm>
            <a:off x="0" y="6608789"/>
            <a:ext cx="12192000" cy="258835"/>
          </a:xfrm>
          <a:prstGeom prst="rect">
            <a:avLst/>
          </a:prstGeom>
        </p:spPr>
      </p:pic>
      <p:sp>
        <p:nvSpPr>
          <p:cNvPr id="9" name="Tijdelijke aanduiding voor dianummer 5"/>
          <p:cNvSpPr>
            <a:spLocks noGrp="1"/>
          </p:cNvSpPr>
          <p:nvPr>
            <p:ph type="sldNum" sz="quarter" idx="4"/>
          </p:nvPr>
        </p:nvSpPr>
        <p:spPr>
          <a:xfrm>
            <a:off x="8957129" y="6608789"/>
            <a:ext cx="2351073" cy="258835"/>
          </a:xfrm>
          <a:prstGeom prst="rect">
            <a:avLst/>
          </a:prstGeom>
        </p:spPr>
        <p:txBody>
          <a:bodyPr vert="horz" lIns="91440" tIns="28800" rIns="0" bIns="45720" rtlCol="0" anchor="ctr"/>
          <a:lstStyle>
            <a:lvl1pPr algn="r">
              <a:defRPr sz="1200" b="0" i="0">
                <a:solidFill>
                  <a:schemeClr val="bg1"/>
                </a:solidFill>
                <a:latin typeface="Calibri Normaal" charset="0"/>
                <a:ea typeface="Calibri Normaal" charset="0"/>
                <a:cs typeface="Calibri Normaal" charset="0"/>
              </a:defRPr>
            </a:lvl1pPr>
          </a:lstStyle>
          <a:p>
            <a:fld id="{306CB06F-8D94-B64C-AC66-62AFBAF0736E}" type="slidenum">
              <a:rPr lang="nl-NL" smtClean="0"/>
              <a:pPr/>
              <a:t>‹#›</a:t>
            </a:fld>
            <a:endParaRPr lang="nl-NL" dirty="0"/>
          </a:p>
        </p:txBody>
      </p:sp>
      <p:sp>
        <p:nvSpPr>
          <p:cNvPr id="10" name="Tijdelijke aanduiding voor titel 9"/>
          <p:cNvSpPr>
            <a:spLocks noGrp="1"/>
          </p:cNvSpPr>
          <p:nvPr>
            <p:ph type="title"/>
          </p:nvPr>
        </p:nvSpPr>
        <p:spPr>
          <a:xfrm>
            <a:off x="870381" y="715163"/>
            <a:ext cx="10439400" cy="648392"/>
          </a:xfrm>
          <a:prstGeom prst="rect">
            <a:avLst/>
          </a:prstGeom>
        </p:spPr>
        <p:txBody>
          <a:bodyPr vert="horz" lIns="0" tIns="0" rIns="0" bIns="0" rtlCol="0" anchor="t" anchorCtr="0">
            <a:normAutofit/>
          </a:bodyPr>
          <a:lstStyle/>
          <a:p>
            <a:r>
              <a:rPr lang="nl-NL" dirty="0"/>
              <a:t>TITELSTIJL VAN MODEL BEWERKEN</a:t>
            </a:r>
          </a:p>
        </p:txBody>
      </p:sp>
      <p:pic>
        <p:nvPicPr>
          <p:cNvPr id="12" name="Afbeelding 11"/>
          <p:cNvPicPr>
            <a:picLocks noChangeAspect="1"/>
          </p:cNvPicPr>
          <p:nvPr userDrawn="1"/>
        </p:nvPicPr>
        <p:blipFill>
          <a:blip r:embed="rId13"/>
          <a:stretch>
            <a:fillRect/>
          </a:stretch>
        </p:blipFill>
        <p:spPr>
          <a:xfrm>
            <a:off x="9844381" y="61239"/>
            <a:ext cx="1888255" cy="653627"/>
          </a:xfrm>
          <a:prstGeom prst="rect">
            <a:avLst/>
          </a:prstGeom>
        </p:spPr>
      </p:pic>
      <p:pic>
        <p:nvPicPr>
          <p:cNvPr id="13" name="Afbeelding 12">
            <a:extLst>
              <a:ext uri="{FF2B5EF4-FFF2-40B4-BE49-F238E27FC236}">
                <a16:creationId xmlns:a16="http://schemas.microsoft.com/office/drawing/2014/main" id="{3B7EAADE-8564-0A43-9964-F230362C2FB9}"/>
              </a:ext>
            </a:extLst>
          </p:cNvPr>
          <p:cNvPicPr>
            <a:picLocks noChangeAspect="1"/>
          </p:cNvPicPr>
          <p:nvPr userDrawn="1"/>
        </p:nvPicPr>
        <p:blipFill>
          <a:blip r:embed="rId14"/>
          <a:stretch>
            <a:fillRect/>
          </a:stretch>
        </p:blipFill>
        <p:spPr>
          <a:xfrm>
            <a:off x="853340" y="6606000"/>
            <a:ext cx="2186940" cy="243840"/>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63" r:id="rId2"/>
    <p:sldLayoutId id="2147483661" r:id="rId3"/>
    <p:sldLayoutId id="2147483667" r:id="rId4"/>
    <p:sldLayoutId id="2147483664" r:id="rId5"/>
    <p:sldLayoutId id="2147483666" r:id="rId6"/>
  </p:sldLayoutIdLst>
  <p:transition spd="med">
    <p:pull dir="d"/>
  </p:transition>
  <p:hf hdr="0" ftr="0" dt="0"/>
  <p:txStyles>
    <p:titleStyle>
      <a:lvl1pPr algn="l" defTabSz="761981" rtl="0" eaLnBrk="1" fontAlgn="base" hangingPunct="1">
        <a:spcBef>
          <a:spcPct val="0"/>
        </a:spcBef>
        <a:spcAft>
          <a:spcPct val="0"/>
        </a:spcAft>
        <a:defRPr sz="3000" b="1" i="0">
          <a:solidFill>
            <a:schemeClr val="accent1"/>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p:titleStyle>
    <p:bodyStyle>
      <a:lvl1pPr marL="190495" indent="-190495" algn="l" defTabSz="761981" rtl="0" eaLnBrk="1" fontAlgn="base" hangingPunct="1">
        <a:lnSpc>
          <a:spcPts val="3200"/>
        </a:lnSpc>
        <a:spcBef>
          <a:spcPts val="0"/>
        </a:spcBef>
        <a:spcAft>
          <a:spcPct val="0"/>
        </a:spcAft>
        <a:defRPr sz="2400" b="0" i="0">
          <a:solidFill>
            <a:srgbClr val="0E4133"/>
          </a:solidFill>
          <a:latin typeface="Calibri Normaal" charset="0"/>
          <a:ea typeface="+mn-ea"/>
          <a:cs typeface="+mn-cs"/>
        </a:defRPr>
      </a:lvl1pPr>
      <a:lvl2pPr marL="361942" indent="-169858" algn="l" defTabSz="761981" rtl="0" eaLnBrk="1" fontAlgn="base" hangingPunct="1">
        <a:lnSpc>
          <a:spcPts val="3200"/>
        </a:lnSpc>
        <a:spcBef>
          <a:spcPts val="0"/>
        </a:spcBef>
        <a:spcAft>
          <a:spcPct val="0"/>
        </a:spcAft>
        <a:buFont typeface="Times" charset="0"/>
        <a:buChar char="•"/>
        <a:defRPr sz="2400" b="0" i="0">
          <a:solidFill>
            <a:srgbClr val="0E4133"/>
          </a:solidFill>
          <a:latin typeface="Calibri Normaal" charset="0"/>
          <a:ea typeface="+mn-ea"/>
        </a:defRPr>
      </a:lvl2pPr>
      <a:lvl3pPr marL="571486" indent="-207957" algn="l" defTabSz="761981" rtl="0" eaLnBrk="1" fontAlgn="base" hangingPunct="1">
        <a:lnSpc>
          <a:spcPts val="3200"/>
        </a:lnSpc>
        <a:spcBef>
          <a:spcPts val="0"/>
        </a:spcBef>
        <a:spcAft>
          <a:spcPct val="0"/>
        </a:spcAft>
        <a:buFont typeface="Times" charset="0"/>
        <a:buChar char="–"/>
        <a:defRPr sz="2400" b="0" i="0">
          <a:solidFill>
            <a:srgbClr val="0E4133"/>
          </a:solidFill>
          <a:latin typeface="Calibri Normaal" charset="0"/>
          <a:ea typeface="+mn-ea"/>
        </a:defRPr>
      </a:lvl3pPr>
      <a:lvl4pPr marL="755632" indent="-182558" algn="l" defTabSz="761981" rtl="0" eaLnBrk="1" fontAlgn="base" hangingPunct="1">
        <a:lnSpc>
          <a:spcPts val="3200"/>
        </a:lnSpc>
        <a:spcBef>
          <a:spcPts val="0"/>
        </a:spcBef>
        <a:spcAft>
          <a:spcPct val="0"/>
        </a:spcAft>
        <a:buChar char="–"/>
        <a:defRPr sz="2400" b="0" i="0">
          <a:solidFill>
            <a:srgbClr val="0E4133"/>
          </a:solidFill>
          <a:latin typeface="Calibri Normaal" charset="0"/>
          <a:ea typeface="+mn-ea"/>
        </a:defRPr>
      </a:lvl4pPr>
      <a:lvl5pPr marL="2090686" indent="-228594" algn="l" defTabSz="761981" rtl="0" eaLnBrk="1" fontAlgn="base" hangingPunct="1">
        <a:lnSpc>
          <a:spcPts val="3200"/>
        </a:lnSpc>
        <a:spcBef>
          <a:spcPts val="0"/>
        </a:spcBef>
        <a:spcAft>
          <a:spcPct val="0"/>
        </a:spcAft>
        <a:defRPr sz="2400" b="0" i="0">
          <a:solidFill>
            <a:srgbClr val="0E4133"/>
          </a:solidFill>
          <a:latin typeface="Calibri Normaal" charset="0"/>
          <a:ea typeface="+mn-ea"/>
        </a:defRPr>
      </a:lvl5pPr>
      <a:lvl6pPr marL="2547875" indent="-228594" algn="l" defTabSz="761981" rtl="0" eaLnBrk="1" fontAlgn="base" hangingPunct="1">
        <a:lnSpc>
          <a:spcPts val="3200"/>
        </a:lnSpc>
        <a:spcBef>
          <a:spcPct val="20000"/>
        </a:spcBef>
        <a:spcAft>
          <a:spcPct val="0"/>
        </a:spcAft>
        <a:defRPr sz="2400">
          <a:solidFill>
            <a:srgbClr val="0E4133"/>
          </a:solidFill>
          <a:latin typeface="+mn-lt"/>
          <a:ea typeface="+mn-ea"/>
        </a:defRPr>
      </a:lvl6pPr>
      <a:lvl7pPr marL="3005064" indent="-228594" algn="l" defTabSz="761981" rtl="0" eaLnBrk="1" fontAlgn="base" hangingPunct="1">
        <a:lnSpc>
          <a:spcPts val="3200"/>
        </a:lnSpc>
        <a:spcBef>
          <a:spcPct val="20000"/>
        </a:spcBef>
        <a:spcAft>
          <a:spcPct val="0"/>
        </a:spcAft>
        <a:defRPr sz="2400">
          <a:solidFill>
            <a:srgbClr val="0E4133"/>
          </a:solidFill>
          <a:latin typeface="+mn-lt"/>
          <a:ea typeface="+mn-ea"/>
        </a:defRPr>
      </a:lvl7pPr>
      <a:lvl8pPr marL="3462252" indent="-228594" algn="l" defTabSz="761981" rtl="0" eaLnBrk="1" fontAlgn="base" hangingPunct="1">
        <a:lnSpc>
          <a:spcPts val="3200"/>
        </a:lnSpc>
        <a:spcBef>
          <a:spcPct val="20000"/>
        </a:spcBef>
        <a:spcAft>
          <a:spcPct val="0"/>
        </a:spcAft>
        <a:defRPr sz="2400">
          <a:solidFill>
            <a:srgbClr val="0E4133"/>
          </a:solidFill>
          <a:latin typeface="+mn-lt"/>
          <a:ea typeface="+mn-ea"/>
        </a:defRPr>
      </a:lvl8pPr>
      <a:lvl9pPr marL="3919441" indent="-228594" algn="l" defTabSz="761981" rtl="0" eaLnBrk="1" fontAlgn="base" hangingPunct="1">
        <a:lnSpc>
          <a:spcPts val="3200"/>
        </a:lnSpc>
        <a:spcBef>
          <a:spcPct val="20000"/>
        </a:spcBef>
        <a:spcAft>
          <a:spcPct val="0"/>
        </a:spcAft>
        <a:defRPr sz="2400">
          <a:solidFill>
            <a:srgbClr val="0E4133"/>
          </a:solidFill>
          <a:latin typeface="+mn-lt"/>
          <a:ea typeface="+mn-ea"/>
        </a:defRPr>
      </a:lvl9pPr>
    </p:bodyStyle>
    <p:otherStyle>
      <a:defPPr>
        <a:defRPr lang="nl-NL"/>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notesSlide" Target="../notesSlides/notesSlide3.xml"/><Relationship Id="rId7" Type="http://schemas.openxmlformats.org/officeDocument/2006/relationships/image" Target="../media/image33.png"/><Relationship Id="rId2" Type="http://schemas.openxmlformats.org/officeDocument/2006/relationships/slideLayout" Target="../slideLayouts/slideLayout3.xml"/><Relationship Id="rId1" Type="http://schemas.openxmlformats.org/officeDocument/2006/relationships/tags" Target="../tags/tag10.xml"/><Relationship Id="rId6" Type="http://schemas.openxmlformats.org/officeDocument/2006/relationships/image" Target="../media/image32.jpeg"/><Relationship Id="rId5" Type="http://schemas.openxmlformats.org/officeDocument/2006/relationships/image" Target="../media/image1.emf"/><Relationship Id="rId4"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4.xml"/><Relationship Id="rId7" Type="http://schemas.openxmlformats.org/officeDocument/2006/relationships/slideLayout" Target="../slideLayouts/slideLayout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10" Type="http://schemas.openxmlformats.org/officeDocument/2006/relationships/image" Target="../media/image1.emf"/><Relationship Id="rId4" Type="http://schemas.openxmlformats.org/officeDocument/2006/relationships/tags" Target="../tags/tag15.xml"/><Relationship Id="rId9"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3.xml"/><Relationship Id="rId1" Type="http://schemas.openxmlformats.org/officeDocument/2006/relationships/tags" Target="../tags/tag18.xml"/><Relationship Id="rId5" Type="http://schemas.openxmlformats.org/officeDocument/2006/relationships/image" Target="../media/image35.png"/><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35.png"/><Relationship Id="rId4" Type="http://schemas.openxmlformats.org/officeDocument/2006/relationships/image" Target="../media/image1.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36.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36.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1.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1.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image" Target="../media/image39.png"/><Relationship Id="rId5" Type="http://schemas.openxmlformats.org/officeDocument/2006/relationships/diagramQuickStyle" Target="../diagrams/quickStyle1.xml"/><Relationship Id="rId10" Type="http://schemas.openxmlformats.org/officeDocument/2006/relationships/image" Target="../media/image38.png"/><Relationship Id="rId4" Type="http://schemas.openxmlformats.org/officeDocument/2006/relationships/diagramLayout" Target="../diagrams/layout1.xml"/><Relationship Id="rId9" Type="http://schemas.microsoft.com/office/2007/relationships/hdphoto" Target="../media/hdphoto5.wdp"/></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www.actuary.eu/"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hyperlink" Target="https://www.linkedin.com/company/groupe-consultatif-actuariel-europ-en/?viewAsMember=true"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3.xml"/><Relationship Id="rId7" Type="http://schemas.openxmlformats.org/officeDocument/2006/relationships/image" Target="../media/image13.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12.jpeg"/><Relationship Id="rId11" Type="http://schemas.openxmlformats.org/officeDocument/2006/relationships/image" Target="../media/image17.jpg"/><Relationship Id="rId5" Type="http://schemas.openxmlformats.org/officeDocument/2006/relationships/image" Target="../media/image11.emf"/><Relationship Id="rId10" Type="http://schemas.openxmlformats.org/officeDocument/2006/relationships/image" Target="../media/image16.jpeg"/><Relationship Id="rId4" Type="http://schemas.openxmlformats.org/officeDocument/2006/relationships/oleObject" Target="../embeddings/oleObject5.bin"/><Relationship Id="rId9"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22.png"/><Relationship Id="rId18" Type="http://schemas.openxmlformats.org/officeDocument/2006/relationships/image" Target="../media/image27.jpeg"/><Relationship Id="rId3" Type="http://schemas.openxmlformats.org/officeDocument/2006/relationships/slideLayout" Target="../slideLayouts/slideLayout3.xml"/><Relationship Id="rId21" Type="http://schemas.openxmlformats.org/officeDocument/2006/relationships/image" Target="../media/image30.png"/><Relationship Id="rId7" Type="http://schemas.openxmlformats.org/officeDocument/2006/relationships/image" Target="../media/image19.png"/><Relationship Id="rId12" Type="http://schemas.microsoft.com/office/2007/relationships/hdphoto" Target="../media/hdphoto3.wdp"/><Relationship Id="rId17" Type="http://schemas.openxmlformats.org/officeDocument/2006/relationships/image" Target="../media/image26.png"/><Relationship Id="rId2" Type="http://schemas.openxmlformats.org/officeDocument/2006/relationships/tags" Target="../tags/tag9.xml"/><Relationship Id="rId16" Type="http://schemas.openxmlformats.org/officeDocument/2006/relationships/image" Target="../media/image25.jpeg"/><Relationship Id="rId20" Type="http://schemas.openxmlformats.org/officeDocument/2006/relationships/image" Target="../media/image29.png"/><Relationship Id="rId1" Type="http://schemas.openxmlformats.org/officeDocument/2006/relationships/tags" Target="../tags/tag8.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1.emf"/><Relationship Id="rId15" Type="http://schemas.openxmlformats.org/officeDocument/2006/relationships/image" Target="../media/image24.png"/><Relationship Id="rId23" Type="http://schemas.openxmlformats.org/officeDocument/2006/relationships/image" Target="../media/image31.jpeg"/><Relationship Id="rId10" Type="http://schemas.microsoft.com/office/2007/relationships/hdphoto" Target="../media/hdphoto2.wdp"/><Relationship Id="rId19" Type="http://schemas.openxmlformats.org/officeDocument/2006/relationships/image" Target="../media/image28.png"/><Relationship Id="rId4" Type="http://schemas.openxmlformats.org/officeDocument/2006/relationships/oleObject" Target="../embeddings/oleObject6.bin"/><Relationship Id="rId9" Type="http://schemas.openxmlformats.org/officeDocument/2006/relationships/image" Target="../media/image20.png"/><Relationship Id="rId14" Type="http://schemas.openxmlformats.org/officeDocument/2006/relationships/image" Target="../media/image23.png"/><Relationship Id="rId22"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sz="quarter"/>
          </p:nvPr>
        </p:nvSpPr>
        <p:spPr>
          <a:xfrm>
            <a:off x="914400" y="3010464"/>
            <a:ext cx="10058400" cy="1545763"/>
          </a:xfrm>
        </p:spPr>
        <p:txBody>
          <a:bodyPr>
            <a:normAutofit/>
          </a:bodyPr>
          <a:lstStyle/>
          <a:p>
            <a:r>
              <a:rPr lang="en-US" sz="3200" dirty="0"/>
              <a:t>EIOPA </a:t>
            </a:r>
            <a:r>
              <a:rPr lang="en-US" sz="3200" dirty="0" err="1"/>
              <a:t>InsurTech</a:t>
            </a:r>
            <a:r>
              <a:rPr lang="en-US" sz="3200" dirty="0"/>
              <a:t> Task Force – 14-3-2024</a:t>
            </a:r>
            <a:br>
              <a:rPr lang="en-US" sz="3200" dirty="0"/>
            </a:br>
            <a:br>
              <a:rPr lang="en-US" sz="3200" dirty="0"/>
            </a:br>
            <a:r>
              <a:rPr lang="en-NL" sz="3200" dirty="0"/>
              <a:t>What should an actuary know about Artificial Intelligence</a:t>
            </a:r>
            <a:endParaRPr lang="en-NL" dirty="0"/>
          </a:p>
        </p:txBody>
      </p:sp>
      <p:sp>
        <p:nvSpPr>
          <p:cNvPr id="3" name="Ondertitel 2"/>
          <p:cNvSpPr>
            <a:spLocks noGrp="1"/>
          </p:cNvSpPr>
          <p:nvPr>
            <p:ph type="subTitle" idx="1"/>
          </p:nvPr>
        </p:nvSpPr>
        <p:spPr>
          <a:xfrm>
            <a:off x="914400" y="4678853"/>
            <a:ext cx="8839200" cy="382284"/>
          </a:xfrm>
        </p:spPr>
        <p:txBody>
          <a:bodyPr/>
          <a:lstStyle/>
          <a:p>
            <a:r>
              <a:rPr lang="en-US" dirty="0"/>
              <a:t>Esko Kivisaari, Jonas Hirz, Claudio </a:t>
            </a:r>
            <a:r>
              <a:rPr lang="en-US" dirty="0" err="1"/>
              <a:t>Senatore</a:t>
            </a:r>
            <a:r>
              <a:rPr lang="en-US" dirty="0"/>
              <a:t>, Bogdan Tautan</a:t>
            </a:r>
          </a:p>
        </p:txBody>
      </p:sp>
      <p:sp>
        <p:nvSpPr>
          <p:cNvPr id="5" name="Tekstvak 4"/>
          <p:cNvSpPr txBox="1"/>
          <p:nvPr/>
        </p:nvSpPr>
        <p:spPr>
          <a:xfrm>
            <a:off x="2987042" y="6729985"/>
            <a:ext cx="184731"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nl-NL" sz="2400" b="0" i="0" u="none" strike="noStrike" kern="1200" cap="none" spc="0" normalizeH="0" baseline="0" noProof="0" dirty="0">
              <a:ln>
                <a:noFill/>
              </a:ln>
              <a:solidFill>
                <a:srgbClr val="0B3D53"/>
              </a:solidFill>
              <a:effectLst/>
              <a:uLnTx/>
              <a:uFillTx/>
              <a:latin typeface="Times" charset="0"/>
              <a:ea typeface="ＭＳ Ｐゴシック" charset="0"/>
              <a:cs typeface="+mn-cs"/>
            </a:endParaRPr>
          </a:p>
        </p:txBody>
      </p:sp>
      <p:sp>
        <p:nvSpPr>
          <p:cNvPr id="6" name="Tijdelijke aanduiding voor dianummer 5">
            <a:extLst>
              <a:ext uri="{FF2B5EF4-FFF2-40B4-BE49-F238E27FC236}">
                <a16:creationId xmlns:a16="http://schemas.microsoft.com/office/drawing/2014/main" id="{2FD0BEBD-5D53-8B43-84B6-CB2DA4CC2E1C}"/>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06CB06F-8D94-B64C-AC66-62AFBAF0736E}" type="slidenum">
              <a:rPr kumimoji="0" lang="nl-NL" sz="1200" b="0" i="0" u="none" strike="noStrike" kern="1200" cap="none" spc="0" normalizeH="0" baseline="0" noProof="0" smtClean="0">
                <a:ln>
                  <a:noFill/>
                </a:ln>
                <a:solidFill>
                  <a:srgbClr val="FFFFFF"/>
                </a:solidFill>
                <a:effectLst/>
                <a:uLnTx/>
                <a:uFillTx/>
                <a:latin typeface="Calibri Normaal" charset="0"/>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nl-NL" sz="1200" b="0" i="0" u="none" strike="noStrike" kern="1200" cap="none" spc="0" normalizeH="0" baseline="0" noProof="0" dirty="0">
              <a:ln>
                <a:noFill/>
              </a:ln>
              <a:solidFill>
                <a:srgbClr val="FFFFFF"/>
              </a:solidFill>
              <a:effectLst/>
              <a:uLnTx/>
              <a:uFillTx/>
              <a:latin typeface="Calibri Normaal" charset="0"/>
            </a:endParaRPr>
          </a:p>
        </p:txBody>
      </p:sp>
    </p:spTree>
    <p:extLst>
      <p:ext uri="{BB962C8B-B14F-4D97-AF65-F5344CB8AC3E}">
        <p14:creationId xmlns:p14="http://schemas.microsoft.com/office/powerpoint/2010/main" val="3708224244"/>
      </p:ext>
    </p:extLst>
  </p:cSld>
  <p:clrMapOvr>
    <a:masterClrMapping/>
  </p:clrMapOvr>
  <p:transition spd="med">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9A05A63A-A52C-7E02-BE93-60D4DBB5FD8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04" imgH="405" progId="TCLayout.ActiveDocument.1">
                  <p:embed/>
                </p:oleObj>
              </mc:Choice>
              <mc:Fallback>
                <p:oleObj name="think-cell Slide" r:id="rId4" imgW="404" imgH="405" progId="TCLayout.ActiveDocument.1">
                  <p:embed/>
                  <p:pic>
                    <p:nvPicPr>
                      <p:cNvPr id="9" name="Object 8" hidden="1">
                        <a:extLst>
                          <a:ext uri="{FF2B5EF4-FFF2-40B4-BE49-F238E27FC236}">
                            <a16:creationId xmlns:a16="http://schemas.microsoft.com/office/drawing/2014/main" id="{9A05A63A-A52C-7E02-BE93-60D4DBB5FD8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le 5">
            <a:extLst>
              <a:ext uri="{FF2B5EF4-FFF2-40B4-BE49-F238E27FC236}">
                <a16:creationId xmlns:a16="http://schemas.microsoft.com/office/drawing/2014/main" id="{5D136C77-1992-F9DA-A4A1-CFC11CE37609}"/>
              </a:ext>
            </a:extLst>
          </p:cNvPr>
          <p:cNvSpPr>
            <a:spLocks noGrp="1"/>
          </p:cNvSpPr>
          <p:nvPr>
            <p:ph type="title"/>
          </p:nvPr>
        </p:nvSpPr>
        <p:spPr/>
        <p:txBody>
          <a:bodyPr vert="horz">
            <a:normAutofit/>
          </a:bodyPr>
          <a:lstStyle/>
          <a:p>
            <a:r>
              <a:rPr lang="en-US" dirty="0">
                <a:latin typeface="Calibri" panose="020F0502020204030204" pitchFamily="34" charset="0"/>
                <a:cs typeface="Calibri" panose="020F0502020204030204" pitchFamily="34" charset="0"/>
              </a:rPr>
              <a:t>… and has started a revolution, </a:t>
            </a:r>
            <a:r>
              <a:rPr lang="en-US" b="1" dirty="0">
                <a:latin typeface="Calibri" panose="020F0502020204030204" pitchFamily="34" charset="0"/>
                <a:cs typeface="Calibri" panose="020F0502020204030204" pitchFamily="34" charset="0"/>
              </a:rPr>
              <a:t>going beyond the obvious</a:t>
            </a:r>
          </a:p>
        </p:txBody>
      </p:sp>
      <p:pic>
        <p:nvPicPr>
          <p:cNvPr id="2" name="Picture 1">
            <a:extLst>
              <a:ext uri="{FF2B5EF4-FFF2-40B4-BE49-F238E27FC236}">
                <a16:creationId xmlns:a16="http://schemas.microsoft.com/office/drawing/2014/main" id="{3DBDDAF2-4B8B-4B7B-3A8F-65C67A10C63F}"/>
              </a:ext>
            </a:extLst>
          </p:cNvPr>
          <p:cNvPicPr>
            <a:picLocks noChangeAspect="1"/>
          </p:cNvPicPr>
          <p:nvPr/>
        </p:nvPicPr>
        <p:blipFill rotWithShape="1">
          <a:blip r:embed="rId6">
            <a:extLst>
              <a:ext uri="{28A0092B-C50C-407E-A947-70E740481C1C}">
                <a14:useLocalDpi xmlns:a14="http://schemas.microsoft.com/office/drawing/2010/main"/>
              </a:ext>
            </a:extLst>
          </a:blip>
          <a:srcRect r="28944"/>
          <a:stretch/>
        </p:blipFill>
        <p:spPr>
          <a:xfrm>
            <a:off x="784045" y="1861775"/>
            <a:ext cx="3151534" cy="2447953"/>
          </a:xfrm>
          <a:prstGeom prst="rect">
            <a:avLst/>
          </a:prstGeom>
          <a:ln w="9525" cap="flat" cmpd="sng" algn="ctr">
            <a:solidFill>
              <a:schemeClr val="bg1"/>
            </a:solidFill>
            <a:prstDash val="solid"/>
            <a:round/>
            <a:headEnd type="none" w="med" len="med"/>
            <a:tailEnd type="none" w="med" len="med"/>
          </a:ln>
          <a:effectLst/>
        </p:spPr>
      </p:pic>
      <p:sp>
        <p:nvSpPr>
          <p:cNvPr id="14" name="TextBox 13">
            <a:extLst>
              <a:ext uri="{FF2B5EF4-FFF2-40B4-BE49-F238E27FC236}">
                <a16:creationId xmlns:a16="http://schemas.microsoft.com/office/drawing/2014/main" id="{2B9BA69D-30F4-BD15-D21D-6754E0573B4D}"/>
              </a:ext>
            </a:extLst>
          </p:cNvPr>
          <p:cNvSpPr txBox="1"/>
          <p:nvPr/>
        </p:nvSpPr>
        <p:spPr>
          <a:xfrm>
            <a:off x="630000" y="4620948"/>
            <a:ext cx="3488328" cy="1323439"/>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0"/>
              </a:spcBef>
              <a:spcAft>
                <a:spcPts val="0"/>
              </a:spcAft>
              <a:buFont typeface="Trebuchet MS" panose="020B0603020202020204" pitchFamily="34" charset="0"/>
              <a:buChar char="​"/>
            </a:pPr>
            <a:r>
              <a:rPr lang="en-US" sz="2000" b="0" dirty="0">
                <a:solidFill>
                  <a:schemeClr val="tx1"/>
                </a:solidFill>
                <a:effectLst/>
                <a:latin typeface="Trebuchet MS" panose="020B0603020202020204" pitchFamily="34" charset="0"/>
                <a:cs typeface="Calibri" panose="020F0502020204030204" pitchFamily="34" charset="0"/>
              </a:rPr>
              <a:t>Code review and debugging through </a:t>
            </a:r>
            <a:r>
              <a:rPr lang="en-US" sz="2000" b="0" dirty="0" err="1">
                <a:solidFill>
                  <a:schemeClr val="tx1"/>
                </a:solidFill>
                <a:effectLst/>
                <a:latin typeface="Trebuchet MS" panose="020B0603020202020204" pitchFamily="34" charset="0"/>
                <a:cs typeface="Calibri" panose="020F0502020204030204" pitchFamily="34" charset="0"/>
              </a:rPr>
              <a:t>GenAI</a:t>
            </a:r>
            <a:r>
              <a:rPr lang="en-US" sz="2000" b="0" dirty="0">
                <a:solidFill>
                  <a:schemeClr val="tx1"/>
                </a:solidFill>
                <a:effectLst/>
                <a:latin typeface="Trebuchet MS" panose="020B0603020202020204" pitchFamily="34" charset="0"/>
                <a:cs typeface="Calibri" panose="020F0502020204030204" pitchFamily="34" charset="0"/>
              </a:rPr>
              <a:t> leading to 55% acceleration and higher employee satisfaction</a:t>
            </a:r>
          </a:p>
        </p:txBody>
      </p:sp>
      <p:sp>
        <p:nvSpPr>
          <p:cNvPr id="19" name="TextBox 18">
            <a:extLst>
              <a:ext uri="{FF2B5EF4-FFF2-40B4-BE49-F238E27FC236}">
                <a16:creationId xmlns:a16="http://schemas.microsoft.com/office/drawing/2014/main" id="{E258EFBC-98C8-C034-B761-B069230BE0F0}"/>
              </a:ext>
            </a:extLst>
          </p:cNvPr>
          <p:cNvSpPr txBox="1"/>
          <p:nvPr/>
        </p:nvSpPr>
        <p:spPr>
          <a:xfrm>
            <a:off x="4316361" y="4620948"/>
            <a:ext cx="3904467" cy="1631216"/>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0"/>
              </a:spcBef>
              <a:spcAft>
                <a:spcPts val="0"/>
              </a:spcAft>
              <a:buFont typeface="Trebuchet MS" panose="020B0603020202020204" pitchFamily="34" charset="0"/>
              <a:buChar char="​"/>
            </a:pPr>
            <a:r>
              <a:rPr lang="en-US" sz="2000" b="0" dirty="0">
                <a:solidFill>
                  <a:schemeClr val="tx1"/>
                </a:solidFill>
                <a:effectLst/>
                <a:latin typeface="Trebuchet MS" panose="020B0603020202020204" pitchFamily="34" charset="0"/>
                <a:cs typeface="Calibri" panose="020F0502020204030204" pitchFamily="34" charset="0"/>
              </a:rPr>
              <a:t>Use of </a:t>
            </a:r>
            <a:r>
              <a:rPr lang="en-US" sz="2000" b="0" dirty="0" err="1">
                <a:solidFill>
                  <a:schemeClr val="tx1"/>
                </a:solidFill>
                <a:effectLst/>
                <a:latin typeface="Trebuchet MS" panose="020B0603020202020204" pitchFamily="34" charset="0"/>
                <a:cs typeface="Calibri" panose="020F0502020204030204" pitchFamily="34" charset="0"/>
              </a:rPr>
              <a:t>GenAI</a:t>
            </a:r>
            <a:r>
              <a:rPr lang="en-US" sz="2000" b="0" dirty="0">
                <a:solidFill>
                  <a:schemeClr val="tx1"/>
                </a:solidFill>
                <a:effectLst/>
                <a:latin typeface="Trebuchet MS" panose="020B0603020202020204" pitchFamily="34" charset="0"/>
                <a:cs typeface="Calibri" panose="020F0502020204030204" pitchFamily="34" charset="0"/>
              </a:rPr>
              <a:t> transformer model to enable robots perform "untrained" tasks based on natural language and visual input</a:t>
            </a:r>
          </a:p>
        </p:txBody>
      </p:sp>
      <p:pic>
        <p:nvPicPr>
          <p:cNvPr id="27" name="Picture 26">
            <a:extLst>
              <a:ext uri="{FF2B5EF4-FFF2-40B4-BE49-F238E27FC236}">
                <a16:creationId xmlns:a16="http://schemas.microsoft.com/office/drawing/2014/main" id="{2455E0B7-9C65-4FB2-2797-45263CD67A20}"/>
              </a:ext>
            </a:extLst>
          </p:cNvPr>
          <p:cNvPicPr>
            <a:picLocks noChangeAspect="1"/>
          </p:cNvPicPr>
          <p:nvPr/>
        </p:nvPicPr>
        <p:blipFill rotWithShape="1">
          <a:blip r:embed="rId7"/>
          <a:srcRect l="26433" t="2979" b="43"/>
          <a:stretch/>
        </p:blipFill>
        <p:spPr>
          <a:xfrm>
            <a:off x="4550638" y="1861775"/>
            <a:ext cx="3305455" cy="2447953"/>
          </a:xfrm>
          <a:prstGeom prst="rect">
            <a:avLst/>
          </a:prstGeom>
        </p:spPr>
      </p:pic>
      <p:pic>
        <p:nvPicPr>
          <p:cNvPr id="11" name="Picture 2" descr="Volkswagen Type 20 Microbus concept">
            <a:extLst>
              <a:ext uri="{FF2B5EF4-FFF2-40B4-BE49-F238E27FC236}">
                <a16:creationId xmlns:a16="http://schemas.microsoft.com/office/drawing/2014/main" id="{D0353813-A394-77FB-AA62-B34A0C3F8DF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7647" r="6235"/>
          <a:stretch/>
        </p:blipFill>
        <p:spPr bwMode="auto">
          <a:xfrm>
            <a:off x="8473734" y="1860468"/>
            <a:ext cx="3162206" cy="244795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1B968882-A44D-C907-0DF4-21F0B605A3EF}"/>
              </a:ext>
            </a:extLst>
          </p:cNvPr>
          <p:cNvSpPr txBox="1"/>
          <p:nvPr/>
        </p:nvSpPr>
        <p:spPr>
          <a:xfrm>
            <a:off x="8317311" y="4620948"/>
            <a:ext cx="3441291" cy="193899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spcBef>
                <a:spcPts val="0"/>
              </a:spcBef>
              <a:spcAft>
                <a:spcPts val="0"/>
              </a:spcAft>
              <a:buFont typeface="Trebuchet MS" panose="020B0603020202020204" pitchFamily="34" charset="0"/>
              <a:buChar char="​"/>
            </a:pPr>
            <a:r>
              <a:rPr lang="en-US" sz="2000" b="0" dirty="0">
                <a:solidFill>
                  <a:schemeClr val="tx1"/>
                </a:solidFill>
                <a:effectLst/>
                <a:latin typeface="Trebuchet MS" panose="020B0603020202020204" pitchFamily="34" charset="0"/>
                <a:cs typeface="Calibri" panose="020F0502020204030204" pitchFamily="34" charset="0"/>
              </a:rPr>
              <a:t>By providing engineering requirements, the </a:t>
            </a:r>
            <a:r>
              <a:rPr lang="en-US" sz="2000" b="0" dirty="0" err="1">
                <a:solidFill>
                  <a:schemeClr val="tx1"/>
                </a:solidFill>
                <a:effectLst/>
                <a:latin typeface="Trebuchet MS" panose="020B0603020202020204" pitchFamily="34" charset="0"/>
                <a:cs typeface="Calibri" panose="020F0502020204030204" pitchFamily="34" charset="0"/>
              </a:rPr>
              <a:t>GenAI</a:t>
            </a:r>
            <a:r>
              <a:rPr lang="en-US" sz="2000" b="0" dirty="0">
                <a:solidFill>
                  <a:schemeClr val="tx1"/>
                </a:solidFill>
                <a:effectLst/>
                <a:latin typeface="Trebuchet MS" panose="020B0603020202020204" pitchFamily="34" charset="0"/>
                <a:cs typeface="Calibri" panose="020F0502020204030204" pitchFamily="34" charset="0"/>
              </a:rPr>
              <a:t> solution created designs for </a:t>
            </a:r>
            <a:r>
              <a:rPr lang="en-US" sz="2000" dirty="0">
                <a:solidFill>
                  <a:schemeClr val="tx1"/>
                </a:solidFill>
                <a:latin typeface="Trebuchet MS" panose="020B0603020202020204" pitchFamily="34" charset="0"/>
                <a:cs typeface="Calibri" panose="020F0502020204030204" pitchFamily="34" charset="0"/>
              </a:rPr>
              <a:t>various components, e.g. they could cut weight by 18% for </a:t>
            </a:r>
            <a:r>
              <a:rPr lang="en-US" sz="2000" b="0" dirty="0">
                <a:solidFill>
                  <a:schemeClr val="tx1"/>
                </a:solidFill>
                <a:effectLst/>
                <a:latin typeface="Trebuchet MS" panose="020B0603020202020204" pitchFamily="34" charset="0"/>
                <a:cs typeface="Calibri" panose="020F0502020204030204" pitchFamily="34" charset="0"/>
              </a:rPr>
              <a:t>wheels</a:t>
            </a:r>
          </a:p>
        </p:txBody>
      </p:sp>
      <p:sp>
        <p:nvSpPr>
          <p:cNvPr id="8" name="ee4pFootnotes">
            <a:extLst>
              <a:ext uri="{FF2B5EF4-FFF2-40B4-BE49-F238E27FC236}">
                <a16:creationId xmlns:a16="http://schemas.microsoft.com/office/drawing/2014/main" id="{A02D7314-48E1-0A00-482E-150460B6E819}"/>
              </a:ext>
            </a:extLst>
          </p:cNvPr>
          <p:cNvSpPr>
            <a:spLocks noChangeArrowheads="1"/>
          </p:cNvSpPr>
          <p:nvPr/>
        </p:nvSpPr>
        <p:spPr bwMode="auto">
          <a:xfrm>
            <a:off x="630000" y="6421441"/>
            <a:ext cx="9030914" cy="138499"/>
          </a:xfrm>
          <a:prstGeom prst="rect">
            <a:avLst/>
          </a:prstGeom>
          <a:noFill/>
          <a:ln w="9525" algn="ctr">
            <a:noFill/>
            <a:miter lim="800000"/>
            <a:headEnd type="none" w="lg" len="lg"/>
            <a:tailEnd type="none" w="lg" len="lg"/>
          </a:ln>
        </p:spPr>
        <p:txBody>
          <a:bodyPr vert="horz" wrap="square" lIns="0" tIns="0" rIns="0" bIns="0" anchor="b" anchorCtr="0">
            <a:spAutoFit/>
          </a:bodyPr>
          <a:lstStyle/>
          <a:p>
            <a:pPr>
              <a:lnSpc>
                <a:spcPct val="90000"/>
              </a:lnSpc>
            </a:pPr>
            <a:r>
              <a:rPr lang="en-US" sz="1000" dirty="0">
                <a:solidFill>
                  <a:schemeClr val="bg1"/>
                </a:solidFill>
                <a:latin typeface="Calibri" panose="020F0502020204030204" pitchFamily="34" charset="0"/>
                <a:cs typeface="Calibri" panose="020F0502020204030204" pitchFamily="34" charset="0"/>
              </a:rPr>
              <a:t>Source: BCG</a:t>
            </a:r>
          </a:p>
        </p:txBody>
      </p:sp>
      <p:sp>
        <p:nvSpPr>
          <p:cNvPr id="7" name="Tijdelijke aanduiding voor inhoud 6">
            <a:extLst>
              <a:ext uri="{FF2B5EF4-FFF2-40B4-BE49-F238E27FC236}">
                <a16:creationId xmlns:a16="http://schemas.microsoft.com/office/drawing/2014/main" id="{9BF38AA7-6981-7A8F-7764-D36081BD4EB2}"/>
              </a:ext>
            </a:extLst>
          </p:cNvPr>
          <p:cNvSpPr>
            <a:spLocks noGrp="1"/>
          </p:cNvSpPr>
          <p:nvPr>
            <p:ph sz="quarter" idx="12"/>
          </p:nvPr>
        </p:nvSpPr>
        <p:spPr>
          <a:xfrm>
            <a:off x="672349" y="193800"/>
            <a:ext cx="3560987" cy="275666"/>
          </a:xfrm>
        </p:spPr>
        <p:txBody>
          <a:bodyPr wrap="square" anchor="ctr">
            <a:noAutofit/>
          </a:bodyPr>
          <a:lstStyle/>
          <a:p>
            <a:pPr>
              <a:spcAft>
                <a:spcPts val="600"/>
              </a:spcAft>
            </a:pPr>
            <a:r>
              <a:rPr lang="en-US" sz="1200" dirty="0"/>
              <a:t>Current dynamic and AI applications in the market</a:t>
            </a:r>
          </a:p>
        </p:txBody>
      </p:sp>
      <p:sp>
        <p:nvSpPr>
          <p:cNvPr id="10" name="Oval 20">
            <a:extLst>
              <a:ext uri="{FF2B5EF4-FFF2-40B4-BE49-F238E27FC236}">
                <a16:creationId xmlns:a16="http://schemas.microsoft.com/office/drawing/2014/main" id="{42DFFAB8-C208-1970-8AF5-272FCBAE078F}"/>
              </a:ext>
            </a:extLst>
          </p:cNvPr>
          <p:cNvSpPr>
            <a:spLocks noChangeAspect="1" noChangeArrowheads="1"/>
          </p:cNvSpPr>
          <p:nvPr/>
        </p:nvSpPr>
        <p:spPr bwMode="auto">
          <a:xfrm>
            <a:off x="212185" y="255058"/>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1</a:t>
            </a:r>
          </a:p>
        </p:txBody>
      </p:sp>
      <p:sp>
        <p:nvSpPr>
          <p:cNvPr id="12" name="IllustrativeStamp">
            <a:extLst>
              <a:ext uri="{FF2B5EF4-FFF2-40B4-BE49-F238E27FC236}">
                <a16:creationId xmlns:a16="http://schemas.microsoft.com/office/drawing/2014/main" id="{585333AC-33FE-09E1-EE7E-D56703E9397B}"/>
              </a:ext>
            </a:extLst>
          </p:cNvPr>
          <p:cNvSpPr/>
          <p:nvPr/>
        </p:nvSpPr>
        <p:spPr>
          <a:xfrm>
            <a:off x="10336333" y="1629680"/>
            <a:ext cx="1225296" cy="191773"/>
          </a:xfrm>
          <a:prstGeom prst="rect">
            <a:avLst/>
          </a:prstGeom>
          <a:solidFill>
            <a:srgbClr val="9A9A9A"/>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l"/>
            <a:r>
              <a:rPr lang="en-US" sz="1200" dirty="0">
                <a:solidFill>
                  <a:srgbClr val="FFFFFF"/>
                </a:solidFill>
                <a:latin typeface="Calibri" panose="020F0502020204030204" pitchFamily="34" charset="0"/>
                <a:cs typeface="Calibri" panose="020F0502020204030204" pitchFamily="34" charset="0"/>
              </a:rPr>
              <a:t>Illustrative</a:t>
            </a:r>
          </a:p>
        </p:txBody>
      </p:sp>
    </p:spTree>
    <p:extLst>
      <p:ext uri="{BB962C8B-B14F-4D97-AF65-F5344CB8AC3E}">
        <p14:creationId xmlns:p14="http://schemas.microsoft.com/office/powerpoint/2010/main" val="3951415912"/>
      </p:ext>
    </p:extLst>
  </p:cSld>
  <p:clrMapOvr>
    <a:masterClrMapping/>
  </p:clrMapOvr>
  <p:transition spd="med">
    <p:pull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D358C7E5-FC4E-34A6-867A-37598585948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606" imgH="608" progId="TCLayout.ActiveDocument.1">
                  <p:embed/>
                </p:oleObj>
              </mc:Choice>
              <mc:Fallback>
                <p:oleObj name="think-cell Slide" r:id="rId3" imgW="606" imgH="608" progId="TCLayout.ActiveDocument.1">
                  <p:embed/>
                  <p:pic>
                    <p:nvPicPr>
                      <p:cNvPr id="8" name="think-cell data - do not delete" hidden="1">
                        <a:extLst>
                          <a:ext uri="{FF2B5EF4-FFF2-40B4-BE49-F238E27FC236}">
                            <a16:creationId xmlns:a16="http://schemas.microsoft.com/office/drawing/2014/main" id="{D358C7E5-FC4E-34A6-867A-37598585948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68CF49F2-C9B4-C93E-AEC3-352F8173172F}"/>
              </a:ext>
            </a:extLst>
          </p:cNvPr>
          <p:cNvSpPr txBox="1"/>
          <p:nvPr/>
        </p:nvSpPr>
        <p:spPr bwMode="white">
          <a:xfrm>
            <a:off x="11167872" y="6404400"/>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rgbClr val="575757"/>
                </a:solidFill>
                <a:latin typeface="Calibri" panose="020F0502020204030204" pitchFamily="34" charset="0"/>
                <a:ea typeface="+mn-ea"/>
                <a:cs typeface="Calibri" panose="020F0502020204030204" pitchFamily="34" charset="0"/>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11</a:t>
            </a:fld>
            <a:endParaRPr lang="en-US" sz="1000" kern="1200">
              <a:solidFill>
                <a:srgbClr val="575757"/>
              </a:solidFill>
              <a:latin typeface="Calibri" panose="020F0502020204030204" pitchFamily="34" charset="0"/>
              <a:ea typeface="+mn-ea"/>
              <a:cs typeface="Calibri" panose="020F0502020204030204" pitchFamily="34" charset="0"/>
              <a:sym typeface="Trebuchet MS" panose="020B0603020202020204" pitchFamily="34" charset="0"/>
            </a:endParaRPr>
          </a:p>
        </p:txBody>
      </p:sp>
      <p:sp>
        <p:nvSpPr>
          <p:cNvPr id="6" name="Copyright">
            <a:extLst>
              <a:ext uri="{FF2B5EF4-FFF2-40B4-BE49-F238E27FC236}">
                <a16:creationId xmlns:a16="http://schemas.microsoft.com/office/drawing/2014/main" id="{ADB19AAD-F74C-9B0C-A1AD-990FA34CD068}"/>
              </a:ext>
            </a:extLst>
          </p:cNvPr>
          <p:cNvSpPr txBox="1"/>
          <p:nvPr/>
        </p:nvSpPr>
        <p:spPr>
          <a:xfrm rot="16200000">
            <a:off x="9486900" y="3921600"/>
            <a:ext cx="5133975" cy="98745"/>
          </a:xfrm>
          <a:prstGeom prst="rect">
            <a:avLst/>
          </a:prstGeom>
          <a:noFill/>
        </p:spPr>
        <p:txBody>
          <a:bodyPr wrap="square" lIns="0" tIns="0" rIns="0" bIns="0" rtlCol="0" anchor="t">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700" b="0" i="0" u="none" strike="noStrike" kern="1200" cap="none" spc="0" normalizeH="0" baseline="0" noProof="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Copyright © 2023 by Boston Consulting Group. All rights reserved.</a:t>
            </a:r>
          </a:p>
        </p:txBody>
      </p:sp>
      <p:sp>
        <p:nvSpPr>
          <p:cNvPr id="51" name="Rectangle 50">
            <a:extLst>
              <a:ext uri="{FF2B5EF4-FFF2-40B4-BE49-F238E27FC236}">
                <a16:creationId xmlns:a16="http://schemas.microsoft.com/office/drawing/2014/main" id="{7FAE44C4-0157-20D9-8AA3-C3598795D96D}"/>
              </a:ext>
            </a:extLst>
          </p:cNvPr>
          <p:cNvSpPr/>
          <p:nvPr/>
        </p:nvSpPr>
        <p:spPr>
          <a:xfrm>
            <a:off x="672349" y="2347121"/>
            <a:ext cx="4834163" cy="692814"/>
          </a:xfrm>
          <a:prstGeom prst="rect">
            <a:avLst/>
          </a:prstGeom>
          <a:grpFill/>
          <a:ln w="3810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eaLnBrk="1" hangingPunct="1">
              <a:lnSpc>
                <a:spcPct val="95000"/>
              </a:lnSpc>
            </a:pPr>
            <a:r>
              <a:rPr lang="en-US" sz="1800" kern="0" dirty="0">
                <a:solidFill>
                  <a:srgbClr val="575757"/>
                </a:solidFill>
                <a:latin typeface="Calibri" panose="020F0502020204030204" pitchFamily="34" charset="0"/>
                <a:cs typeface="Calibri" panose="020F0502020204030204" pitchFamily="34" charset="0"/>
              </a:rPr>
              <a:t>Existing risks and customers change due to AI</a:t>
            </a:r>
          </a:p>
        </p:txBody>
      </p:sp>
      <p:sp>
        <p:nvSpPr>
          <p:cNvPr id="36" name="Rectangle 35">
            <a:extLst>
              <a:ext uri="{FF2B5EF4-FFF2-40B4-BE49-F238E27FC236}">
                <a16:creationId xmlns:a16="http://schemas.microsoft.com/office/drawing/2014/main" id="{3D4FF17C-0BF0-7F7B-C6CF-57171508E385}"/>
              </a:ext>
            </a:extLst>
          </p:cNvPr>
          <p:cNvSpPr/>
          <p:nvPr/>
        </p:nvSpPr>
        <p:spPr>
          <a:xfrm>
            <a:off x="672349" y="3271434"/>
            <a:ext cx="4834163" cy="692814"/>
          </a:xfrm>
          <a:prstGeom prst="rect">
            <a:avLst/>
          </a:prstGeom>
          <a:grpFill/>
          <a:ln w="3810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eaLnBrk="1" hangingPunct="1">
              <a:lnSpc>
                <a:spcPct val="95000"/>
              </a:lnSpc>
            </a:pPr>
            <a:r>
              <a:rPr lang="en-US" sz="1800" kern="0" dirty="0">
                <a:solidFill>
                  <a:srgbClr val="575757"/>
                </a:solidFill>
                <a:latin typeface="Calibri" panose="020F0502020204030204" pitchFamily="34" charset="0"/>
                <a:cs typeface="Calibri" panose="020F0502020204030204" pitchFamily="34" charset="0"/>
              </a:rPr>
              <a:t>New AI-related risks arise</a:t>
            </a:r>
          </a:p>
        </p:txBody>
      </p:sp>
      <p:sp>
        <p:nvSpPr>
          <p:cNvPr id="37" name="Rectangle 36">
            <a:extLst>
              <a:ext uri="{FF2B5EF4-FFF2-40B4-BE49-F238E27FC236}">
                <a16:creationId xmlns:a16="http://schemas.microsoft.com/office/drawing/2014/main" id="{5F03FA30-77F3-BAC4-7C2E-3825D6CD92C4}"/>
              </a:ext>
            </a:extLst>
          </p:cNvPr>
          <p:cNvSpPr/>
          <p:nvPr/>
        </p:nvSpPr>
        <p:spPr>
          <a:xfrm>
            <a:off x="672349" y="4195747"/>
            <a:ext cx="4834163" cy="692814"/>
          </a:xfrm>
          <a:prstGeom prst="rect">
            <a:avLst/>
          </a:prstGeom>
          <a:grpFill/>
          <a:ln w="3810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eaLnBrk="1" hangingPunct="1">
              <a:lnSpc>
                <a:spcPct val="95000"/>
              </a:lnSpc>
            </a:pPr>
            <a:r>
              <a:rPr lang="en-US" sz="1800" kern="0" dirty="0">
                <a:solidFill>
                  <a:srgbClr val="575757"/>
                </a:solidFill>
                <a:latin typeface="Calibri" panose="020F0502020204030204" pitchFamily="34" charset="0"/>
                <a:cs typeface="Calibri" panose="020F0502020204030204" pitchFamily="34" charset="0"/>
              </a:rPr>
              <a:t>Competitors, </a:t>
            </a:r>
            <a:r>
              <a:rPr lang="en-US" sz="1800" kern="0" dirty="0" err="1">
                <a:solidFill>
                  <a:srgbClr val="575757"/>
                </a:solidFill>
                <a:latin typeface="Calibri" panose="020F0502020204030204" pitchFamily="34" charset="0"/>
                <a:cs typeface="Calibri" panose="020F0502020204030204" pitchFamily="34" charset="0"/>
              </a:rPr>
              <a:t>InsurTechs</a:t>
            </a:r>
            <a:r>
              <a:rPr lang="en-US" sz="1800" kern="0" dirty="0">
                <a:solidFill>
                  <a:srgbClr val="575757"/>
                </a:solidFill>
                <a:latin typeface="Calibri" panose="020F0502020204030204" pitchFamily="34" charset="0"/>
                <a:cs typeface="Calibri" panose="020F0502020204030204" pitchFamily="34" charset="0"/>
              </a:rPr>
              <a:t>, service providers move on AI</a:t>
            </a:r>
          </a:p>
        </p:txBody>
      </p:sp>
      <p:sp>
        <p:nvSpPr>
          <p:cNvPr id="49" name="Rectangle 48">
            <a:extLst>
              <a:ext uri="{FF2B5EF4-FFF2-40B4-BE49-F238E27FC236}">
                <a16:creationId xmlns:a16="http://schemas.microsoft.com/office/drawing/2014/main" id="{267ADADB-33E3-22D5-7E76-34C9096AD406}"/>
              </a:ext>
            </a:extLst>
          </p:cNvPr>
          <p:cNvSpPr/>
          <p:nvPr/>
        </p:nvSpPr>
        <p:spPr>
          <a:xfrm>
            <a:off x="672349" y="5120060"/>
            <a:ext cx="4834163" cy="692814"/>
          </a:xfrm>
          <a:prstGeom prst="rect">
            <a:avLst/>
          </a:prstGeom>
          <a:grpFill/>
          <a:ln w="3810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eaLnBrk="1" hangingPunct="1">
              <a:lnSpc>
                <a:spcPct val="95000"/>
              </a:lnSpc>
            </a:pPr>
            <a:r>
              <a:rPr lang="en-US" sz="1800" kern="0" dirty="0">
                <a:solidFill>
                  <a:srgbClr val="575757"/>
                </a:solidFill>
                <a:latin typeface="Calibri" panose="020F0502020204030204" pitchFamily="34" charset="0"/>
                <a:cs typeface="Calibri" panose="020F0502020204030204" pitchFamily="34" charset="0"/>
              </a:rPr>
              <a:t>Regulators put more focus on AI</a:t>
            </a:r>
          </a:p>
        </p:txBody>
      </p:sp>
      <p:sp>
        <p:nvSpPr>
          <p:cNvPr id="61" name="Arrow: Pentagon 60">
            <a:extLst>
              <a:ext uri="{FF2B5EF4-FFF2-40B4-BE49-F238E27FC236}">
                <a16:creationId xmlns:a16="http://schemas.microsoft.com/office/drawing/2014/main" id="{5D92CB05-6B24-E068-7E6A-337C7C0BBC5B}"/>
              </a:ext>
            </a:extLst>
          </p:cNvPr>
          <p:cNvSpPr/>
          <p:nvPr/>
        </p:nvSpPr>
        <p:spPr>
          <a:xfrm>
            <a:off x="5775700" y="2347121"/>
            <a:ext cx="1015817" cy="692814"/>
          </a:xfrm>
          <a:prstGeom prst="homePlate">
            <a:avLst>
              <a:gd name="adj" fmla="val 18778"/>
            </a:avLst>
          </a:prstGeom>
          <a:solidFill>
            <a:schemeClr val="tx1">
              <a:alpha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en-US" sz="1200" dirty="0">
              <a:solidFill>
                <a:srgbClr val="575757"/>
              </a:solidFill>
              <a:latin typeface="Calibri" panose="020F0502020204030204" pitchFamily="34" charset="0"/>
              <a:cs typeface="Calibri" panose="020F0502020204030204" pitchFamily="34" charset="0"/>
            </a:endParaRPr>
          </a:p>
        </p:txBody>
      </p:sp>
      <p:sp>
        <p:nvSpPr>
          <p:cNvPr id="62" name="Arrow: Pentagon 61">
            <a:extLst>
              <a:ext uri="{FF2B5EF4-FFF2-40B4-BE49-F238E27FC236}">
                <a16:creationId xmlns:a16="http://schemas.microsoft.com/office/drawing/2014/main" id="{785A09C8-1F43-0BA0-5B8A-EA423A36B3D0}"/>
              </a:ext>
            </a:extLst>
          </p:cNvPr>
          <p:cNvSpPr/>
          <p:nvPr/>
        </p:nvSpPr>
        <p:spPr>
          <a:xfrm>
            <a:off x="5775700" y="3271434"/>
            <a:ext cx="1015817" cy="692814"/>
          </a:xfrm>
          <a:prstGeom prst="homePlate">
            <a:avLst>
              <a:gd name="adj" fmla="val 18778"/>
            </a:avLst>
          </a:prstGeom>
          <a:solidFill>
            <a:schemeClr val="tx1">
              <a:alpha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en-US" sz="1200" dirty="0">
              <a:solidFill>
                <a:srgbClr val="575757"/>
              </a:solidFill>
              <a:latin typeface="Calibri" panose="020F0502020204030204" pitchFamily="34" charset="0"/>
              <a:cs typeface="Calibri" panose="020F0502020204030204" pitchFamily="34" charset="0"/>
            </a:endParaRPr>
          </a:p>
        </p:txBody>
      </p:sp>
      <p:sp>
        <p:nvSpPr>
          <p:cNvPr id="63" name="Arrow: Pentagon 62">
            <a:extLst>
              <a:ext uri="{FF2B5EF4-FFF2-40B4-BE49-F238E27FC236}">
                <a16:creationId xmlns:a16="http://schemas.microsoft.com/office/drawing/2014/main" id="{F4825EB2-A5D8-5C0F-6655-8207C835E03D}"/>
              </a:ext>
            </a:extLst>
          </p:cNvPr>
          <p:cNvSpPr/>
          <p:nvPr/>
        </p:nvSpPr>
        <p:spPr>
          <a:xfrm>
            <a:off x="5775700" y="4195747"/>
            <a:ext cx="1015817" cy="692814"/>
          </a:xfrm>
          <a:prstGeom prst="homePlate">
            <a:avLst>
              <a:gd name="adj" fmla="val 18778"/>
            </a:avLst>
          </a:prstGeom>
          <a:solidFill>
            <a:schemeClr val="tx1">
              <a:alpha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en-US" sz="1200" dirty="0">
              <a:solidFill>
                <a:srgbClr val="575757"/>
              </a:solidFill>
              <a:latin typeface="Calibri" panose="020F0502020204030204" pitchFamily="34" charset="0"/>
              <a:cs typeface="Calibri" panose="020F0502020204030204" pitchFamily="34" charset="0"/>
            </a:endParaRPr>
          </a:p>
        </p:txBody>
      </p:sp>
      <p:sp>
        <p:nvSpPr>
          <p:cNvPr id="64" name="Arrow: Pentagon 63">
            <a:extLst>
              <a:ext uri="{FF2B5EF4-FFF2-40B4-BE49-F238E27FC236}">
                <a16:creationId xmlns:a16="http://schemas.microsoft.com/office/drawing/2014/main" id="{705A2292-9A1E-15B1-18D8-3AC6E3881833}"/>
              </a:ext>
            </a:extLst>
          </p:cNvPr>
          <p:cNvSpPr/>
          <p:nvPr/>
        </p:nvSpPr>
        <p:spPr>
          <a:xfrm>
            <a:off x="5775700" y="5120060"/>
            <a:ext cx="1015817" cy="692814"/>
          </a:xfrm>
          <a:prstGeom prst="homePlate">
            <a:avLst>
              <a:gd name="adj" fmla="val 18778"/>
            </a:avLst>
          </a:prstGeom>
          <a:solidFill>
            <a:schemeClr val="tx1">
              <a:alpha val="60000"/>
            </a:schemeClr>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en-US" sz="1200" dirty="0">
              <a:solidFill>
                <a:srgbClr val="575757"/>
              </a:solidFill>
              <a:latin typeface="Calibri" panose="020F0502020204030204" pitchFamily="34" charset="0"/>
              <a:cs typeface="Calibri" panose="020F0502020204030204" pitchFamily="34" charset="0"/>
            </a:endParaRPr>
          </a:p>
        </p:txBody>
      </p:sp>
      <p:sp>
        <p:nvSpPr>
          <p:cNvPr id="65" name="Rectangle 64">
            <a:extLst>
              <a:ext uri="{FF2B5EF4-FFF2-40B4-BE49-F238E27FC236}">
                <a16:creationId xmlns:a16="http://schemas.microsoft.com/office/drawing/2014/main" id="{D9258E31-B99F-6A73-DD9F-3A2715392A04}"/>
              </a:ext>
            </a:extLst>
          </p:cNvPr>
          <p:cNvSpPr/>
          <p:nvPr/>
        </p:nvSpPr>
        <p:spPr>
          <a:xfrm>
            <a:off x="7068364" y="2347121"/>
            <a:ext cx="4099508" cy="692814"/>
          </a:xfrm>
          <a:prstGeom prst="rect">
            <a:avLst/>
          </a:prstGeom>
          <a:grpFill/>
          <a:ln w="3810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eaLnBrk="1" hangingPunct="1">
              <a:lnSpc>
                <a:spcPct val="95000"/>
              </a:lnSpc>
            </a:pPr>
            <a:r>
              <a:rPr lang="en-US" sz="1800" kern="0" dirty="0">
                <a:solidFill>
                  <a:srgbClr val="575757"/>
                </a:solidFill>
                <a:latin typeface="Calibri" panose="020F0502020204030204" pitchFamily="34" charset="0"/>
                <a:cs typeface="Calibri" panose="020F0502020204030204" pitchFamily="34" charset="0"/>
              </a:rPr>
              <a:t>Adjustments of coverage, pricing</a:t>
            </a:r>
          </a:p>
        </p:txBody>
      </p:sp>
      <p:sp>
        <p:nvSpPr>
          <p:cNvPr id="66" name="Rectangle 65">
            <a:extLst>
              <a:ext uri="{FF2B5EF4-FFF2-40B4-BE49-F238E27FC236}">
                <a16:creationId xmlns:a16="http://schemas.microsoft.com/office/drawing/2014/main" id="{6E9BADFB-23B9-52B0-ED64-CB47902C25F8}"/>
              </a:ext>
            </a:extLst>
          </p:cNvPr>
          <p:cNvSpPr/>
          <p:nvPr/>
        </p:nvSpPr>
        <p:spPr>
          <a:xfrm>
            <a:off x="7068364" y="3271434"/>
            <a:ext cx="4099508" cy="692814"/>
          </a:xfrm>
          <a:prstGeom prst="rect">
            <a:avLst/>
          </a:prstGeom>
          <a:grpFill/>
          <a:ln w="3810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eaLnBrk="1" hangingPunct="1">
              <a:lnSpc>
                <a:spcPct val="95000"/>
              </a:lnSpc>
            </a:pPr>
            <a:r>
              <a:rPr lang="en-US" sz="1800" kern="0" dirty="0">
                <a:solidFill>
                  <a:srgbClr val="575757"/>
                </a:solidFill>
                <a:latin typeface="Calibri" panose="020F0502020204030204" pitchFamily="34" charset="0"/>
                <a:cs typeface="Calibri" panose="020F0502020204030204" pitchFamily="34" charset="0"/>
              </a:rPr>
              <a:t>New products</a:t>
            </a:r>
          </a:p>
        </p:txBody>
      </p:sp>
      <p:sp>
        <p:nvSpPr>
          <p:cNvPr id="67" name="Rectangle 66">
            <a:extLst>
              <a:ext uri="{FF2B5EF4-FFF2-40B4-BE49-F238E27FC236}">
                <a16:creationId xmlns:a16="http://schemas.microsoft.com/office/drawing/2014/main" id="{32DC7B36-CC13-AB3F-35B7-E1B09B3C089D}"/>
              </a:ext>
            </a:extLst>
          </p:cNvPr>
          <p:cNvSpPr/>
          <p:nvPr/>
        </p:nvSpPr>
        <p:spPr>
          <a:xfrm>
            <a:off x="7068364" y="4195747"/>
            <a:ext cx="4099508" cy="692814"/>
          </a:xfrm>
          <a:prstGeom prst="rect">
            <a:avLst/>
          </a:prstGeom>
          <a:grpFill/>
          <a:ln w="3810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eaLnBrk="1" hangingPunct="1">
              <a:lnSpc>
                <a:spcPct val="95000"/>
              </a:lnSpc>
            </a:pPr>
            <a:r>
              <a:rPr lang="en-US" sz="1800" kern="0" dirty="0">
                <a:solidFill>
                  <a:srgbClr val="575757"/>
                </a:solidFill>
                <a:latin typeface="Calibri" panose="020F0502020204030204" pitchFamily="34" charset="0"/>
                <a:cs typeface="Calibri" panose="020F0502020204030204" pitchFamily="34" charset="0"/>
              </a:rPr>
              <a:t>Increased usage of AI </a:t>
            </a:r>
            <a:br>
              <a:rPr lang="en-US" sz="1800" kern="0" dirty="0">
                <a:solidFill>
                  <a:srgbClr val="575757"/>
                </a:solidFill>
                <a:latin typeface="Calibri" panose="020F0502020204030204" pitchFamily="34" charset="0"/>
                <a:cs typeface="Calibri" panose="020F0502020204030204" pitchFamily="34" charset="0"/>
              </a:rPr>
            </a:br>
            <a:r>
              <a:rPr lang="en-US" sz="1800" kern="0" dirty="0">
                <a:solidFill>
                  <a:srgbClr val="575757"/>
                </a:solidFill>
                <a:latin typeface="Calibri" panose="020F0502020204030204" pitchFamily="34" charset="0"/>
                <a:cs typeface="Calibri" panose="020F0502020204030204" pitchFamily="34" charset="0"/>
              </a:rPr>
              <a:t>to stay competitive</a:t>
            </a:r>
          </a:p>
        </p:txBody>
      </p:sp>
      <p:sp>
        <p:nvSpPr>
          <p:cNvPr id="68" name="Rectangle 67">
            <a:extLst>
              <a:ext uri="{FF2B5EF4-FFF2-40B4-BE49-F238E27FC236}">
                <a16:creationId xmlns:a16="http://schemas.microsoft.com/office/drawing/2014/main" id="{FE9E4FF1-C6DC-9367-EBBB-384945A119A2}"/>
              </a:ext>
            </a:extLst>
          </p:cNvPr>
          <p:cNvSpPr/>
          <p:nvPr/>
        </p:nvSpPr>
        <p:spPr>
          <a:xfrm>
            <a:off x="7068364" y="5120060"/>
            <a:ext cx="4099508" cy="692814"/>
          </a:xfrm>
          <a:prstGeom prst="rect">
            <a:avLst/>
          </a:prstGeom>
          <a:grpFill/>
          <a:ln w="38100">
            <a:gradFill flip="none" rotWithShape="1">
              <a:gsLst>
                <a:gs pos="0">
                  <a:schemeClr val="accent5"/>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lstStyle/>
          <a:p>
            <a:pPr eaLnBrk="1" hangingPunct="1">
              <a:lnSpc>
                <a:spcPct val="95000"/>
              </a:lnSpc>
            </a:pPr>
            <a:r>
              <a:rPr lang="en-US" sz="1800" kern="0" dirty="0">
                <a:solidFill>
                  <a:srgbClr val="575757"/>
                </a:solidFill>
                <a:latin typeface="Calibri" panose="020F0502020204030204" pitchFamily="34" charset="0"/>
                <a:cs typeface="Calibri" panose="020F0502020204030204" pitchFamily="34" charset="0"/>
              </a:rPr>
              <a:t>Enabling organization for </a:t>
            </a:r>
            <a:br>
              <a:rPr lang="en-US" sz="1800" kern="0" dirty="0">
                <a:solidFill>
                  <a:srgbClr val="575757"/>
                </a:solidFill>
                <a:latin typeface="Calibri" panose="020F0502020204030204" pitchFamily="34" charset="0"/>
                <a:cs typeface="Calibri" panose="020F0502020204030204" pitchFamily="34" charset="0"/>
              </a:rPr>
            </a:br>
            <a:r>
              <a:rPr lang="en-US" sz="1800" kern="0" dirty="0">
                <a:solidFill>
                  <a:srgbClr val="575757"/>
                </a:solidFill>
                <a:latin typeface="Calibri" panose="020F0502020204030204" pitchFamily="34" charset="0"/>
                <a:cs typeface="Calibri" panose="020F0502020204030204" pitchFamily="34" charset="0"/>
              </a:rPr>
              <a:t>embedding of AI</a:t>
            </a:r>
          </a:p>
        </p:txBody>
      </p:sp>
      <p:sp>
        <p:nvSpPr>
          <p:cNvPr id="10" name="Title 1">
            <a:extLst>
              <a:ext uri="{FF2B5EF4-FFF2-40B4-BE49-F238E27FC236}">
                <a16:creationId xmlns:a16="http://schemas.microsoft.com/office/drawing/2014/main" id="{A3EF216B-A690-6599-397B-BCA0A1F61B32}"/>
              </a:ext>
            </a:extLst>
          </p:cNvPr>
          <p:cNvSpPr txBox="1">
            <a:spLocks/>
          </p:cNvSpPr>
          <p:nvPr/>
        </p:nvSpPr>
        <p:spPr>
          <a:xfrm>
            <a:off x="870381" y="715163"/>
            <a:ext cx="10439400" cy="648392"/>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3200" b="1" i="0">
                <a:solidFill>
                  <a:schemeClr val="accent1"/>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kern="0" dirty="0">
                <a:latin typeface="Calibri" panose="020F0502020204030204" pitchFamily="34" charset="0"/>
                <a:cs typeface="Calibri" panose="020F0502020204030204" pitchFamily="34" charset="0"/>
              </a:rPr>
              <a:t>AI changes insurers' surroundings and insurers are starting to adapt, quickly</a:t>
            </a:r>
          </a:p>
        </p:txBody>
      </p:sp>
      <p:sp>
        <p:nvSpPr>
          <p:cNvPr id="11" name="Tijdelijke aanduiding voor inhoud 6">
            <a:extLst>
              <a:ext uri="{FF2B5EF4-FFF2-40B4-BE49-F238E27FC236}">
                <a16:creationId xmlns:a16="http://schemas.microsoft.com/office/drawing/2014/main" id="{DE2A6B23-10A7-7304-1D63-700E19D9E7CB}"/>
              </a:ext>
            </a:extLst>
          </p:cNvPr>
          <p:cNvSpPr>
            <a:spLocks noGrp="1"/>
          </p:cNvSpPr>
          <p:nvPr>
            <p:ph sz="quarter" idx="12"/>
          </p:nvPr>
        </p:nvSpPr>
        <p:spPr>
          <a:xfrm>
            <a:off x="672349" y="193800"/>
            <a:ext cx="3560987" cy="275666"/>
          </a:xfrm>
        </p:spPr>
        <p:txBody>
          <a:bodyPr wrap="square" anchor="ctr">
            <a:noAutofit/>
          </a:bodyPr>
          <a:lstStyle/>
          <a:p>
            <a:pPr>
              <a:spcAft>
                <a:spcPts val="600"/>
              </a:spcAft>
            </a:pPr>
            <a:r>
              <a:rPr lang="en-US" sz="1200" dirty="0"/>
              <a:t>How insurers are currently dealing with AI</a:t>
            </a:r>
          </a:p>
        </p:txBody>
      </p:sp>
      <p:sp>
        <p:nvSpPr>
          <p:cNvPr id="12" name="Oval 20">
            <a:extLst>
              <a:ext uri="{FF2B5EF4-FFF2-40B4-BE49-F238E27FC236}">
                <a16:creationId xmlns:a16="http://schemas.microsoft.com/office/drawing/2014/main" id="{8A6A3C30-10FC-4BA3-E9A0-6ADD19459B56}"/>
              </a:ext>
            </a:extLst>
          </p:cNvPr>
          <p:cNvSpPr>
            <a:spLocks noChangeAspect="1" noChangeArrowheads="1"/>
          </p:cNvSpPr>
          <p:nvPr/>
        </p:nvSpPr>
        <p:spPr bwMode="auto">
          <a:xfrm>
            <a:off x="212185" y="255058"/>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2</a:t>
            </a:r>
          </a:p>
        </p:txBody>
      </p:sp>
      <p:sp>
        <p:nvSpPr>
          <p:cNvPr id="18" name="IllustrativeStamp">
            <a:extLst>
              <a:ext uri="{FF2B5EF4-FFF2-40B4-BE49-F238E27FC236}">
                <a16:creationId xmlns:a16="http://schemas.microsoft.com/office/drawing/2014/main" id="{84D768AF-986D-C100-581A-02CAC444C5F7}"/>
              </a:ext>
            </a:extLst>
          </p:cNvPr>
          <p:cNvSpPr/>
          <p:nvPr/>
        </p:nvSpPr>
        <p:spPr>
          <a:xfrm>
            <a:off x="10336333" y="1629680"/>
            <a:ext cx="1225296" cy="191773"/>
          </a:xfrm>
          <a:prstGeom prst="rect">
            <a:avLst/>
          </a:prstGeom>
          <a:solidFill>
            <a:srgbClr val="9A9A9A"/>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l"/>
            <a:r>
              <a:rPr lang="en-US" sz="1200" dirty="0">
                <a:solidFill>
                  <a:srgbClr val="FFFFFF"/>
                </a:solidFill>
                <a:latin typeface="Calibri" panose="020F0502020204030204" pitchFamily="34" charset="0"/>
                <a:cs typeface="Calibri" panose="020F0502020204030204" pitchFamily="34" charset="0"/>
              </a:rPr>
              <a:t>Indicative</a:t>
            </a:r>
          </a:p>
        </p:txBody>
      </p:sp>
    </p:spTree>
    <p:extLst>
      <p:ext uri="{BB962C8B-B14F-4D97-AF65-F5344CB8AC3E}">
        <p14:creationId xmlns:p14="http://schemas.microsoft.com/office/powerpoint/2010/main" val="1043329460"/>
      </p:ext>
    </p:extLst>
  </p:cSld>
  <p:clrMapOvr>
    <a:masterClrMapping/>
  </p:clrMapOvr>
  <p:transition spd="med">
    <p:pull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E9F973C-4440-5995-EEF3-7B659C068BE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404" imgH="405" progId="TCLayout.ActiveDocument.1">
                  <p:embed/>
                </p:oleObj>
              </mc:Choice>
              <mc:Fallback>
                <p:oleObj name="think-cell Slide" r:id="rId9" imgW="404" imgH="405" progId="TCLayout.ActiveDocument.1">
                  <p:embed/>
                  <p:pic>
                    <p:nvPicPr>
                      <p:cNvPr id="4" name="think-cell data - do not delete" hidden="1">
                        <a:extLst>
                          <a:ext uri="{FF2B5EF4-FFF2-40B4-BE49-F238E27FC236}">
                            <a16:creationId xmlns:a16="http://schemas.microsoft.com/office/drawing/2014/main" id="{2E9F973C-4440-5995-EEF3-7B659C068BEB}"/>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grpSp>
        <p:nvGrpSpPr>
          <p:cNvPr id="18" name="Group 17">
            <a:extLst>
              <a:ext uri="{FF2B5EF4-FFF2-40B4-BE49-F238E27FC236}">
                <a16:creationId xmlns:a16="http://schemas.microsoft.com/office/drawing/2014/main" id="{B15BEF49-6A76-EA80-70BF-93326A19527C}"/>
              </a:ext>
            </a:extLst>
          </p:cNvPr>
          <p:cNvGrpSpPr/>
          <p:nvPr/>
        </p:nvGrpSpPr>
        <p:grpSpPr>
          <a:xfrm>
            <a:off x="538163" y="1915935"/>
            <a:ext cx="11086795" cy="4322168"/>
            <a:chOff x="538163" y="1722383"/>
            <a:chExt cx="11086795" cy="3610904"/>
          </a:xfrm>
        </p:grpSpPr>
        <p:sp>
          <p:nvSpPr>
            <p:cNvPr id="6" name="Rectangle 5">
              <a:extLst>
                <a:ext uri="{FF2B5EF4-FFF2-40B4-BE49-F238E27FC236}">
                  <a16:creationId xmlns:a16="http://schemas.microsoft.com/office/drawing/2014/main" id="{C81F3CCD-1AAB-F12E-9F7F-CBC9EBB8A76A}"/>
                </a:ext>
              </a:extLst>
            </p:cNvPr>
            <p:cNvSpPr/>
            <p:nvPr/>
          </p:nvSpPr>
          <p:spPr>
            <a:xfrm>
              <a:off x="538163" y="1722383"/>
              <a:ext cx="1395748" cy="308554"/>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wrap="square">
              <a:spAutoFit/>
            </a:bodyPr>
            <a:lstStyle/>
            <a:p>
              <a:pPr marL="0" marR="0" lvl="0" indent="0" algn="r" defTabSz="914400" rtl="0" eaLnBrk="0" fontAlgn="auto" latinLnBrk="0" hangingPunct="0">
                <a:lnSpc>
                  <a:spcPct val="100000"/>
                </a:lnSpc>
                <a:spcBef>
                  <a:spcPts val="0"/>
                </a:spcBef>
                <a:spcAft>
                  <a:spcPts val="0"/>
                </a:spcAft>
                <a:buClrTx/>
                <a:buSzTx/>
                <a:buFontTx/>
                <a:buNone/>
                <a:tabLst/>
                <a:defRPr/>
              </a:pPr>
              <a:r>
                <a:rPr kumimoji="0" lang="en-AU" sz="18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rPr>
                <a:t>Value Chain</a:t>
              </a:r>
            </a:p>
          </p:txBody>
        </p:sp>
        <p:sp>
          <p:nvSpPr>
            <p:cNvPr id="7" name="Rectangle 6">
              <a:extLst>
                <a:ext uri="{FF2B5EF4-FFF2-40B4-BE49-F238E27FC236}">
                  <a16:creationId xmlns:a16="http://schemas.microsoft.com/office/drawing/2014/main" id="{75364E02-31E7-14D3-3689-DDBAFC0DF3AE}"/>
                </a:ext>
              </a:extLst>
            </p:cNvPr>
            <p:cNvSpPr/>
            <p:nvPr/>
          </p:nvSpPr>
          <p:spPr>
            <a:xfrm>
              <a:off x="1933911" y="1742047"/>
              <a:ext cx="45719" cy="550835"/>
            </a:xfrm>
            <a:prstGeom prst="rect">
              <a:avLst/>
            </a:prstGeom>
            <a:solidFill>
              <a:schemeClr val="tx1"/>
            </a:solidFill>
            <a:ln w="9525" cap="rnd"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rgbClr val="575757"/>
                </a:solidFill>
                <a:effectLst/>
                <a:uLnTx/>
                <a:uFillTx/>
                <a:latin typeface="Calibri" panose="020F0502020204030204" pitchFamily="34" charset="0"/>
                <a:ea typeface="+mn-ea"/>
                <a:cs typeface="Calibri" panose="020F0502020204030204" pitchFamily="34" charset="0"/>
              </a:endParaRPr>
            </a:p>
          </p:txBody>
        </p:sp>
        <p:sp>
          <p:nvSpPr>
            <p:cNvPr id="8" name="Rectangle 7">
              <a:extLst>
                <a:ext uri="{FF2B5EF4-FFF2-40B4-BE49-F238E27FC236}">
                  <a16:creationId xmlns:a16="http://schemas.microsoft.com/office/drawing/2014/main" id="{1D324D4F-6452-A994-9643-3E975A425D60}"/>
                </a:ext>
              </a:extLst>
            </p:cNvPr>
            <p:cNvSpPr/>
            <p:nvPr/>
          </p:nvSpPr>
          <p:spPr>
            <a:xfrm>
              <a:off x="538163" y="3144904"/>
              <a:ext cx="1395748" cy="539970"/>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wrap="square" anchor="ctr">
              <a:spAutoFit/>
            </a:bodyPr>
            <a:lstStyle/>
            <a:p>
              <a:pPr marL="0" marR="0" lvl="0" indent="0" algn="r" defTabSz="914400" rtl="0" eaLnBrk="0" fontAlgn="auto" latinLnBrk="0" hangingPunct="0">
                <a:lnSpc>
                  <a:spcPct val="100000"/>
                </a:lnSpc>
                <a:spcBef>
                  <a:spcPts val="0"/>
                </a:spcBef>
                <a:spcAft>
                  <a:spcPts val="0"/>
                </a:spcAft>
                <a:buClrTx/>
                <a:buSzTx/>
                <a:buFontTx/>
                <a:buNone/>
                <a:tabLst/>
                <a:defRPr/>
              </a:pPr>
              <a:r>
                <a:rPr lang="en-AU" sz="1800" kern="0" dirty="0">
                  <a:solidFill>
                    <a:srgbClr val="575757"/>
                  </a:solidFill>
                  <a:latin typeface="Calibri" panose="020F0502020204030204" pitchFamily="34" charset="0"/>
                  <a:ea typeface="+mn-ea"/>
                  <a:cs typeface="Calibri" panose="020F0502020204030204" pitchFamily="34" charset="0"/>
                </a:rPr>
                <a:t>Selected AI</a:t>
              </a:r>
              <a:br>
                <a:rPr lang="en-AU" sz="1800" kern="0" dirty="0">
                  <a:solidFill>
                    <a:srgbClr val="575757"/>
                  </a:solidFill>
                  <a:latin typeface="Calibri" panose="020F0502020204030204" pitchFamily="34" charset="0"/>
                  <a:ea typeface="+mn-ea"/>
                  <a:cs typeface="Calibri" panose="020F0502020204030204" pitchFamily="34" charset="0"/>
                </a:rPr>
              </a:br>
              <a:r>
                <a:rPr kumimoji="0" lang="en-AU" sz="18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rPr>
                <a:t>use cases</a:t>
              </a:r>
            </a:p>
          </p:txBody>
        </p:sp>
        <p:sp>
          <p:nvSpPr>
            <p:cNvPr id="9" name="Rectangle 8">
              <a:extLst>
                <a:ext uri="{FF2B5EF4-FFF2-40B4-BE49-F238E27FC236}">
                  <a16:creationId xmlns:a16="http://schemas.microsoft.com/office/drawing/2014/main" id="{D3DD5419-BF28-E1D7-B725-A3879425BB6C}"/>
                </a:ext>
              </a:extLst>
            </p:cNvPr>
            <p:cNvSpPr/>
            <p:nvPr/>
          </p:nvSpPr>
          <p:spPr>
            <a:xfrm>
              <a:off x="1933911" y="2544535"/>
              <a:ext cx="45719" cy="1740706"/>
            </a:xfrm>
            <a:prstGeom prst="rect">
              <a:avLst/>
            </a:prstGeom>
            <a:solidFill>
              <a:schemeClr val="tx1"/>
            </a:solidFill>
            <a:ln w="9525" cap="rnd"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rgbClr val="575757"/>
                </a:solidFill>
                <a:effectLst/>
                <a:uLnTx/>
                <a:uFillTx/>
                <a:latin typeface="Calibri" panose="020F0502020204030204" pitchFamily="34" charset="0"/>
                <a:ea typeface="+mn-ea"/>
                <a:cs typeface="Calibri" panose="020F0502020204030204" pitchFamily="34" charset="0"/>
              </a:endParaRPr>
            </a:p>
          </p:txBody>
        </p:sp>
        <p:sp>
          <p:nvSpPr>
            <p:cNvPr id="10" name="ee4pContent1">
              <a:extLst>
                <a:ext uri="{FF2B5EF4-FFF2-40B4-BE49-F238E27FC236}">
                  <a16:creationId xmlns:a16="http://schemas.microsoft.com/office/drawing/2014/main" id="{45F990C7-44D2-34EB-2E8F-6935DC6C2BB5}"/>
                </a:ext>
              </a:extLst>
            </p:cNvPr>
            <p:cNvSpPr txBox="1"/>
            <p:nvPr/>
          </p:nvSpPr>
          <p:spPr>
            <a:xfrm>
              <a:off x="2137943" y="2544535"/>
              <a:ext cx="1849632" cy="820949"/>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lIns="45720" tIns="45720" rIns="45720" bIns="45720" rtlCol="0" anchor="t" anchorCtr="0"/>
            <a:lstStyle>
              <a:defPPr>
                <a:defRPr lang="en-US"/>
              </a:defPPr>
              <a:lvl1pPr>
                <a:buSzPct val="100000"/>
                <a:buFont typeface="Trebuchet MS" panose="020B0603020202020204" pitchFamily="34" charset="0"/>
                <a:buChar char="​"/>
                <a:defRPr sz="2000">
                  <a:solidFill>
                    <a:srgbClr val="FFFFFF"/>
                  </a:solidFill>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pPr marL="0" marR="0" lvl="0" indent="0" algn="l" defTabSz="914400" rtl="0" eaLnBrk="1" fontAlgn="auto" latinLnBrk="0" hangingPunct="1">
                <a:lnSpc>
                  <a:spcPct val="100000"/>
                </a:lnSpc>
                <a:spcBef>
                  <a:spcPts val="0"/>
                </a:spcBef>
                <a:spcAft>
                  <a:spcPts val="0"/>
                </a:spcAft>
                <a:buClrTx/>
                <a:buSzPct val="100000"/>
                <a:buFont typeface="Trebuchet MS" panose="020B0603020202020204" pitchFamily="34" charset="0"/>
                <a:buChar char="​"/>
                <a:tabLst/>
                <a:defRPr/>
              </a:pPr>
              <a:r>
                <a:rPr kumimoji="0" lang="en-US" sz="14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rPr>
                <a:t>Personalization of products with multiple data sources</a:t>
              </a:r>
            </a:p>
          </p:txBody>
        </p:sp>
        <p:sp>
          <p:nvSpPr>
            <p:cNvPr id="13" name="ee4pContent1">
              <a:extLst>
                <a:ext uri="{FF2B5EF4-FFF2-40B4-BE49-F238E27FC236}">
                  <a16:creationId xmlns:a16="http://schemas.microsoft.com/office/drawing/2014/main" id="{AB3941C9-2303-7B9D-CABE-37215F9E5545}"/>
                </a:ext>
              </a:extLst>
            </p:cNvPr>
            <p:cNvSpPr txBox="1"/>
            <p:nvPr/>
          </p:nvSpPr>
          <p:spPr>
            <a:xfrm>
              <a:off x="2137943" y="3464292"/>
              <a:ext cx="1849632" cy="820949"/>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lIns="45720" tIns="45720" rIns="45720" bIns="45720" rtlCol="0" anchor="t" anchorCtr="0"/>
            <a:lstStyle>
              <a:defPPr>
                <a:defRPr lang="en-US"/>
              </a:defPPr>
              <a:lvl1pPr marR="0" lvl="0" indent="0" fontAlgn="auto">
                <a:lnSpc>
                  <a:spcPct val="100000"/>
                </a:lnSpc>
                <a:spcBef>
                  <a:spcPts val="0"/>
                </a:spcBef>
                <a:spcAft>
                  <a:spcPts val="0"/>
                </a:spcAft>
                <a:buClrTx/>
                <a:buSzPct val="100000"/>
                <a:buFont typeface="Trebuchet MS" panose="020B0603020202020204" pitchFamily="34" charset="0"/>
                <a:buChar char="​"/>
                <a:tabLst/>
                <a:defRPr kumimoji="0" sz="1400" b="0" i="0" u="none" strike="noStrike" kern="0" cap="none" spc="0" normalizeH="0" baseline="0">
                  <a:ln>
                    <a:noFill/>
                  </a:ln>
                  <a:solidFill>
                    <a:srgbClr val="232326"/>
                  </a:solidFill>
                  <a:effectLst/>
                  <a:uLnTx/>
                  <a:uFillTx/>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r>
                <a:rPr lang="en-US" dirty="0">
                  <a:solidFill>
                    <a:srgbClr val="575757"/>
                  </a:solidFill>
                  <a:latin typeface="Calibri" panose="020F0502020204030204" pitchFamily="34" charset="0"/>
                  <a:cs typeface="Calibri" panose="020F0502020204030204" pitchFamily="34" charset="0"/>
                </a:rPr>
                <a:t>Product screening of competitors</a:t>
              </a:r>
            </a:p>
          </p:txBody>
        </p:sp>
        <p:sp>
          <p:nvSpPr>
            <p:cNvPr id="14" name="TextBox 13">
              <a:extLst>
                <a:ext uri="{FF2B5EF4-FFF2-40B4-BE49-F238E27FC236}">
                  <a16:creationId xmlns:a16="http://schemas.microsoft.com/office/drawing/2014/main" id="{40B655EB-DCB8-EBD0-E95F-D6175B8203C7}"/>
                </a:ext>
              </a:extLst>
            </p:cNvPr>
            <p:cNvSpPr txBox="1"/>
            <p:nvPr/>
          </p:nvSpPr>
          <p:spPr>
            <a:xfrm>
              <a:off x="2137943" y="4491476"/>
              <a:ext cx="1629287" cy="401120"/>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wrap="square" anchor="ctr">
              <a:sp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Time reduction for data provisioning</a:t>
              </a:r>
            </a:p>
          </p:txBody>
        </p:sp>
        <p:sp>
          <p:nvSpPr>
            <p:cNvPr id="15" name="TextBox 14">
              <a:extLst>
                <a:ext uri="{FF2B5EF4-FFF2-40B4-BE49-F238E27FC236}">
                  <a16:creationId xmlns:a16="http://schemas.microsoft.com/office/drawing/2014/main" id="{42B95DC3-A599-5F2B-2457-BDD74ABF1DAB}"/>
                </a:ext>
              </a:extLst>
            </p:cNvPr>
            <p:cNvSpPr txBox="1"/>
            <p:nvPr/>
          </p:nvSpPr>
          <p:spPr>
            <a:xfrm>
              <a:off x="5925830" y="4491476"/>
              <a:ext cx="1629287" cy="56311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wrap="square" anchor="ctr">
              <a:sp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Reduction in contact center costs</a:t>
              </a:r>
            </a:p>
          </p:txBody>
        </p:sp>
        <p:sp>
          <p:nvSpPr>
            <p:cNvPr id="16" name="Rectangle 15">
              <a:extLst>
                <a:ext uri="{FF2B5EF4-FFF2-40B4-BE49-F238E27FC236}">
                  <a16:creationId xmlns:a16="http://schemas.microsoft.com/office/drawing/2014/main" id="{A0DCB9CA-6531-E882-3330-81EE11B66DB3}"/>
                </a:ext>
              </a:extLst>
            </p:cNvPr>
            <p:cNvSpPr/>
            <p:nvPr/>
          </p:nvSpPr>
          <p:spPr>
            <a:xfrm>
              <a:off x="1933911" y="4491476"/>
              <a:ext cx="45719" cy="841811"/>
            </a:xfrm>
            <a:prstGeom prst="rect">
              <a:avLst/>
            </a:prstGeom>
            <a:solidFill>
              <a:schemeClr val="tx1"/>
            </a:solidFill>
            <a:ln w="9525" cap="rnd"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rgbClr val="575757"/>
                </a:solidFill>
                <a:effectLst/>
                <a:uLnTx/>
                <a:uFillTx/>
                <a:latin typeface="Calibri" panose="020F0502020204030204" pitchFamily="34" charset="0"/>
                <a:ea typeface="+mn-ea"/>
                <a:cs typeface="Calibri" panose="020F0502020204030204" pitchFamily="34" charset="0"/>
              </a:endParaRPr>
            </a:p>
          </p:txBody>
        </p:sp>
        <p:sp>
          <p:nvSpPr>
            <p:cNvPr id="17" name="Rectangle 16">
              <a:extLst>
                <a:ext uri="{FF2B5EF4-FFF2-40B4-BE49-F238E27FC236}">
                  <a16:creationId xmlns:a16="http://schemas.microsoft.com/office/drawing/2014/main" id="{895CB674-E4F9-47AB-EB1F-FBD161A8A182}"/>
                </a:ext>
              </a:extLst>
            </p:cNvPr>
            <p:cNvSpPr/>
            <p:nvPr/>
          </p:nvSpPr>
          <p:spPr>
            <a:xfrm>
              <a:off x="552589" y="4491476"/>
              <a:ext cx="1395748" cy="539970"/>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wrap="square">
              <a:spAutoFit/>
            </a:bodyPr>
            <a:lstStyle/>
            <a:p>
              <a:pPr marL="0" marR="0" lvl="0" indent="0" algn="r" defTabSz="914400" rtl="0" eaLnBrk="0" fontAlgn="auto" latinLnBrk="0" hangingPunct="0">
                <a:lnSpc>
                  <a:spcPct val="100000"/>
                </a:lnSpc>
                <a:spcBef>
                  <a:spcPts val="0"/>
                </a:spcBef>
                <a:spcAft>
                  <a:spcPts val="0"/>
                </a:spcAft>
                <a:buClrTx/>
                <a:buSzTx/>
                <a:buFontTx/>
                <a:buNone/>
                <a:tabLst/>
                <a:defRPr/>
              </a:pPr>
              <a:r>
                <a:rPr kumimoji="0" lang="en-AU" sz="18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rPr>
                <a:t>Emerging Impact </a:t>
              </a:r>
            </a:p>
          </p:txBody>
        </p:sp>
        <p:sp>
          <p:nvSpPr>
            <p:cNvPr id="19" name="ee4pContent1">
              <a:extLst>
                <a:ext uri="{FF2B5EF4-FFF2-40B4-BE49-F238E27FC236}">
                  <a16:creationId xmlns:a16="http://schemas.microsoft.com/office/drawing/2014/main" id="{8C3F72E6-B901-F866-FAD5-BF66DD300A97}"/>
                </a:ext>
              </a:extLst>
            </p:cNvPr>
            <p:cNvSpPr txBox="1"/>
            <p:nvPr/>
          </p:nvSpPr>
          <p:spPr>
            <a:xfrm>
              <a:off x="9713718" y="3464292"/>
              <a:ext cx="1849632" cy="820949"/>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lIns="45720" tIns="45720" rIns="45720" bIns="45720" rtlCol="0" anchor="t" anchorCtr="0"/>
            <a:lstStyle>
              <a:defPPr>
                <a:defRPr lang="en-US"/>
              </a:defPPr>
              <a:lvl1pPr marR="0" lvl="0" indent="0" fontAlgn="auto">
                <a:lnSpc>
                  <a:spcPct val="100000"/>
                </a:lnSpc>
                <a:spcBef>
                  <a:spcPts val="0"/>
                </a:spcBef>
                <a:spcAft>
                  <a:spcPts val="1200"/>
                </a:spcAft>
                <a:buClrTx/>
                <a:buSzPct val="100000"/>
                <a:buFont typeface="Trebuchet MS" panose="020B0603020202020204" pitchFamily="34" charset="0"/>
                <a:buChar char="​"/>
                <a:tabLst/>
                <a:defRPr kumimoji="0" sz="1400" b="0" i="0" u="none" strike="noStrike" kern="0" cap="none" spc="0" normalizeH="0" baseline="0">
                  <a:ln>
                    <a:noFill/>
                  </a:ln>
                  <a:solidFill>
                    <a:srgbClr val="232326"/>
                  </a:solidFill>
                  <a:effectLst/>
                  <a:uLnTx/>
                  <a:uFillTx/>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r>
                <a:rPr lang="en-US" dirty="0" err="1">
                  <a:solidFill>
                    <a:srgbClr val="575757"/>
                  </a:solidFill>
                  <a:latin typeface="Calibri" panose="020F0502020204030204" pitchFamily="34" charset="0"/>
                  <a:cs typeface="Calibri" panose="020F0502020204030204" pitchFamily="34" charset="0"/>
                </a:rPr>
                <a:t>GenAI</a:t>
              </a:r>
              <a:r>
                <a:rPr lang="en-US" dirty="0">
                  <a:solidFill>
                    <a:srgbClr val="575757"/>
                  </a:solidFill>
                  <a:latin typeface="Calibri" panose="020F0502020204030204" pitchFamily="34" charset="0"/>
                  <a:cs typeface="Calibri" panose="020F0502020204030204" pitchFamily="34" charset="0"/>
                </a:rPr>
                <a:t>-based portfolio optimization</a:t>
              </a:r>
            </a:p>
          </p:txBody>
        </p:sp>
        <p:sp>
          <p:nvSpPr>
            <p:cNvPr id="20" name="TextBox 19">
              <a:extLst>
                <a:ext uri="{FF2B5EF4-FFF2-40B4-BE49-F238E27FC236}">
                  <a16:creationId xmlns:a16="http://schemas.microsoft.com/office/drawing/2014/main" id="{77FF2FE2-4678-FAB7-D905-8EDF103F5C55}"/>
                </a:ext>
              </a:extLst>
            </p:cNvPr>
            <p:cNvSpPr txBox="1"/>
            <p:nvPr/>
          </p:nvSpPr>
          <p:spPr>
            <a:xfrm>
              <a:off x="9713717" y="4491476"/>
              <a:ext cx="1629287" cy="56311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wrap="square" anchor="ctr">
              <a:sp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Increase in Sharpe ratio compared to reference</a:t>
              </a:r>
            </a:p>
          </p:txBody>
        </p:sp>
        <p:sp>
          <p:nvSpPr>
            <p:cNvPr id="21" name="ee4pHeader1">
              <a:extLst>
                <a:ext uri="{FF2B5EF4-FFF2-40B4-BE49-F238E27FC236}">
                  <a16:creationId xmlns:a16="http://schemas.microsoft.com/office/drawing/2014/main" id="{2814C34F-13E7-3C24-37B2-A8597C5B322D}"/>
                </a:ext>
              </a:extLst>
            </p:cNvPr>
            <p:cNvSpPr>
              <a:spLocks noChangeArrowheads="1"/>
            </p:cNvSpPr>
            <p:nvPr>
              <p:custDataLst>
                <p:tags r:id="rId2"/>
              </p:custDataLst>
            </p:nvPr>
          </p:nvSpPr>
          <p:spPr bwMode="gray">
            <a:xfrm>
              <a:off x="2137942" y="1742047"/>
              <a:ext cx="1911241" cy="550836"/>
            </a:xfrm>
            <a:prstGeom prst="homePlate">
              <a:avLst>
                <a:gd name="adj" fmla="val 12004"/>
              </a:avLst>
            </a:prstGeom>
            <a:solidFill>
              <a:schemeClr val="tx1"/>
            </a:solidFill>
            <a:ln w="19050" cap="rnd" algn="ctr">
              <a:noFill/>
              <a:round/>
              <a:headEnd/>
              <a:tailEnd/>
            </a:ln>
            <a:extLst>
              <a:ext uri="{91240B29-F687-4F45-9708-019B960494DF}">
                <a14:hiddenLine xmlns:a14="http://schemas.microsoft.com/office/drawing/2010/main" w="19050" cap="rnd" algn="ctr">
                  <a:solidFill>
                    <a:schemeClr val="accent2">
                      <a:lumMod val="75000"/>
                    </a:schemeClr>
                  </a:solidFill>
                  <a:round/>
                  <a:headEnd/>
                  <a:tailEnd/>
                </a14:hiddenLine>
              </a:ext>
            </a:extLst>
          </p:spPr>
          <p:txBody>
            <a:bodyPr lIns="0" tIns="0" rIns="0" bIns="0" anchor="ctr" anchorCtr="0"/>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Product Development</a:t>
              </a:r>
            </a:p>
          </p:txBody>
        </p:sp>
        <p:sp>
          <p:nvSpPr>
            <p:cNvPr id="22" name="ee4pHeader5">
              <a:extLst>
                <a:ext uri="{FF2B5EF4-FFF2-40B4-BE49-F238E27FC236}">
                  <a16:creationId xmlns:a16="http://schemas.microsoft.com/office/drawing/2014/main" id="{7761F43F-9FE8-8B85-DF87-A2B377754CA3}"/>
                </a:ext>
              </a:extLst>
            </p:cNvPr>
            <p:cNvSpPr>
              <a:spLocks noChangeArrowheads="1"/>
            </p:cNvSpPr>
            <p:nvPr>
              <p:custDataLst>
                <p:tags r:id="rId3"/>
              </p:custDataLst>
            </p:nvPr>
          </p:nvSpPr>
          <p:spPr bwMode="gray">
            <a:xfrm>
              <a:off x="4031886" y="1742047"/>
              <a:ext cx="1911241" cy="550836"/>
            </a:xfrm>
            <a:prstGeom prst="chevron">
              <a:avLst>
                <a:gd name="adj" fmla="val 12004"/>
              </a:avLst>
            </a:prstGeom>
            <a:solidFill>
              <a:schemeClr val="tx1"/>
            </a:solidFill>
            <a:ln w="19050" cap="rnd" algn="ctr">
              <a:noFill/>
              <a:round/>
              <a:headEnd/>
              <a:tailEnd/>
            </a:ln>
            <a:extLst>
              <a:ext uri="{91240B29-F687-4F45-9708-019B960494DF}">
                <a14:hiddenLine xmlns:a14="http://schemas.microsoft.com/office/drawing/2010/main" w="19050" cap="rnd" algn="ctr">
                  <a:solidFill>
                    <a:schemeClr val="accent2">
                      <a:lumMod val="75000"/>
                    </a:schemeClr>
                  </a:solidFill>
                  <a:round/>
                  <a:headEnd/>
                  <a:tailEnd/>
                </a14:hiddenLine>
              </a:ext>
            </a:extLst>
          </p:spPr>
          <p:txBody>
            <a:bodyPr lIns="0" tIns="0" rIns="0" bIns="0" anchor="ctr" anchorCtr="0"/>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Underwriting</a:t>
              </a:r>
            </a:p>
          </p:txBody>
        </p:sp>
        <p:sp>
          <p:nvSpPr>
            <p:cNvPr id="23" name="ee4pHeader6">
              <a:extLst>
                <a:ext uri="{FF2B5EF4-FFF2-40B4-BE49-F238E27FC236}">
                  <a16:creationId xmlns:a16="http://schemas.microsoft.com/office/drawing/2014/main" id="{F1813BB8-9C33-8BA6-8AB6-1C40192BBFE5}"/>
                </a:ext>
              </a:extLst>
            </p:cNvPr>
            <p:cNvSpPr>
              <a:spLocks noChangeArrowheads="1"/>
            </p:cNvSpPr>
            <p:nvPr>
              <p:custDataLst>
                <p:tags r:id="rId4"/>
              </p:custDataLst>
            </p:nvPr>
          </p:nvSpPr>
          <p:spPr bwMode="gray">
            <a:xfrm>
              <a:off x="5925830" y="1742047"/>
              <a:ext cx="1911241" cy="550836"/>
            </a:xfrm>
            <a:prstGeom prst="chevron">
              <a:avLst>
                <a:gd name="adj" fmla="val 12004"/>
              </a:avLst>
            </a:prstGeom>
            <a:solidFill>
              <a:schemeClr val="tx1"/>
            </a:solidFill>
            <a:ln w="19050" cap="rnd" algn="ctr">
              <a:noFill/>
              <a:round/>
              <a:headEnd/>
              <a:tailEnd/>
            </a:ln>
            <a:extLst>
              <a:ext uri="{91240B29-F687-4F45-9708-019B960494DF}">
                <a14:hiddenLine xmlns:a14="http://schemas.microsoft.com/office/drawing/2010/main" w="19050" cap="rnd" algn="ctr">
                  <a:solidFill>
                    <a:schemeClr val="accent2">
                      <a:lumMod val="75000"/>
                    </a:schemeClr>
                  </a:solidFill>
                  <a:round/>
                  <a:headEnd/>
                  <a:tailEnd/>
                </a14:hiddenLine>
              </a:ext>
            </a:extLst>
          </p:spPr>
          <p:txBody>
            <a:bodyPr lIns="0" tIns="0" rIns="0" bIns="0" anchor="ctr" anchorCtr="0"/>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Servicing </a:t>
              </a:r>
            </a:p>
          </p:txBody>
        </p:sp>
        <p:sp>
          <p:nvSpPr>
            <p:cNvPr id="24" name="ee4pHeader3">
              <a:extLst>
                <a:ext uri="{FF2B5EF4-FFF2-40B4-BE49-F238E27FC236}">
                  <a16:creationId xmlns:a16="http://schemas.microsoft.com/office/drawing/2014/main" id="{229676B7-F64D-9D6C-73A7-0F8723F59560}"/>
                </a:ext>
              </a:extLst>
            </p:cNvPr>
            <p:cNvSpPr>
              <a:spLocks noChangeArrowheads="1"/>
            </p:cNvSpPr>
            <p:nvPr>
              <p:custDataLst>
                <p:tags r:id="rId5"/>
              </p:custDataLst>
            </p:nvPr>
          </p:nvSpPr>
          <p:spPr bwMode="gray">
            <a:xfrm>
              <a:off x="7819774" y="1742047"/>
              <a:ext cx="1911241" cy="550836"/>
            </a:xfrm>
            <a:prstGeom prst="chevron">
              <a:avLst>
                <a:gd name="adj" fmla="val 12004"/>
              </a:avLst>
            </a:prstGeom>
            <a:solidFill>
              <a:schemeClr val="tx1"/>
            </a:solidFill>
            <a:ln w="19050" cap="rnd" algn="ctr">
              <a:noFill/>
              <a:round/>
              <a:headEnd/>
              <a:tailEnd/>
            </a:ln>
            <a:extLst>
              <a:ext uri="{91240B29-F687-4F45-9708-019B960494DF}">
                <a14:hiddenLine xmlns:a14="http://schemas.microsoft.com/office/drawing/2010/main" w="19050" cap="rnd" algn="ctr">
                  <a:solidFill>
                    <a:schemeClr val="accent2">
                      <a:lumMod val="75000"/>
                    </a:schemeClr>
                  </a:solidFill>
                  <a:round/>
                  <a:headEnd/>
                  <a:tailEnd/>
                </a14:hiddenLine>
              </a:ext>
            </a:extLst>
          </p:spPr>
          <p:txBody>
            <a:bodyPr lIns="0" tIns="0" rIns="0" bIns="0" anchor="ctr" anchorCtr="0"/>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Claims &amp; Benefits Management</a:t>
              </a:r>
            </a:p>
          </p:txBody>
        </p:sp>
        <p:sp>
          <p:nvSpPr>
            <p:cNvPr id="25" name="ee4pHeader6">
              <a:extLst>
                <a:ext uri="{FF2B5EF4-FFF2-40B4-BE49-F238E27FC236}">
                  <a16:creationId xmlns:a16="http://schemas.microsoft.com/office/drawing/2014/main" id="{823494F8-DD50-BEF2-B663-0F4644A8DA05}"/>
                </a:ext>
              </a:extLst>
            </p:cNvPr>
            <p:cNvSpPr>
              <a:spLocks noChangeArrowheads="1"/>
            </p:cNvSpPr>
            <p:nvPr>
              <p:custDataLst>
                <p:tags r:id="rId6"/>
              </p:custDataLst>
            </p:nvPr>
          </p:nvSpPr>
          <p:spPr bwMode="gray">
            <a:xfrm>
              <a:off x="9713717" y="1742047"/>
              <a:ext cx="1911241" cy="550836"/>
            </a:xfrm>
            <a:prstGeom prst="chevron">
              <a:avLst>
                <a:gd name="adj" fmla="val 12004"/>
              </a:avLst>
            </a:prstGeom>
            <a:solidFill>
              <a:schemeClr val="tx1"/>
            </a:solidFill>
            <a:ln w="19050" cap="rnd" algn="ctr">
              <a:noFill/>
              <a:round/>
              <a:headEnd/>
              <a:tailEnd/>
            </a:ln>
            <a:extLst>
              <a:ext uri="{91240B29-F687-4F45-9708-019B960494DF}">
                <a14:hiddenLine xmlns:a14="http://schemas.microsoft.com/office/drawing/2010/main" w="19050" cap="rnd" algn="ctr">
                  <a:solidFill>
                    <a:schemeClr val="accent2">
                      <a:lumMod val="75000"/>
                    </a:schemeClr>
                  </a:solidFill>
                  <a:round/>
                  <a:headEnd/>
                  <a:tailEnd/>
                </a14:hiddenLine>
              </a:ext>
            </a:extLst>
          </p:spPr>
          <p:txBody>
            <a:bodyPr lIns="0" tIns="0" rIns="0" bIns="0" anchor="ctr" anchorCtr="0"/>
            <a:lstStyle/>
            <a:p>
              <a:pPr algn="ctr" fontAlgn="auto">
                <a:spcBef>
                  <a:spcPts val="0"/>
                </a:spcBef>
                <a:spcAft>
                  <a:spcPts val="0"/>
                </a:spcAft>
              </a:pPr>
              <a:r>
                <a:rPr lang="en-US" sz="1800" kern="0" dirty="0">
                  <a:solidFill>
                    <a:srgbClr val="FFFFFF"/>
                  </a:solidFill>
                  <a:latin typeface="Calibri" panose="020F0502020204030204" pitchFamily="34" charset="0"/>
                  <a:ea typeface="+mn-ea"/>
                  <a:cs typeface="Calibri" panose="020F0502020204030204" pitchFamily="34" charset="0"/>
                  <a:sym typeface="Trebuchet MS" panose="020B0603020202020204" pitchFamily="34" charset="0"/>
                </a:rPr>
                <a:t>Investment  Management</a:t>
              </a:r>
            </a:p>
          </p:txBody>
        </p:sp>
        <p:sp>
          <p:nvSpPr>
            <p:cNvPr id="26" name="ee4pContent1">
              <a:extLst>
                <a:ext uri="{FF2B5EF4-FFF2-40B4-BE49-F238E27FC236}">
                  <a16:creationId xmlns:a16="http://schemas.microsoft.com/office/drawing/2014/main" id="{C2FBF185-8919-D3F5-9440-0076C9E0813E}"/>
                </a:ext>
              </a:extLst>
            </p:cNvPr>
            <p:cNvSpPr txBox="1"/>
            <p:nvPr/>
          </p:nvSpPr>
          <p:spPr>
            <a:xfrm>
              <a:off x="4031887" y="2544535"/>
              <a:ext cx="1849632" cy="820949"/>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lIns="45720" tIns="45720" rIns="45720" bIns="45720" rtlCol="0" anchor="t" anchorCtr="0"/>
            <a:lstStyle>
              <a:defPPr>
                <a:defRPr lang="en-US"/>
              </a:defPPr>
              <a:lvl1pPr>
                <a:buSzPct val="100000"/>
                <a:buFont typeface="Trebuchet MS" panose="020B0603020202020204" pitchFamily="34" charset="0"/>
                <a:buChar char="​"/>
                <a:defRPr sz="2000">
                  <a:solidFill>
                    <a:srgbClr val="FFFFFF"/>
                  </a:solidFill>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pPr marL="0" marR="0" lvl="0" indent="0" algn="l" defTabSz="914400" rtl="0" eaLnBrk="1" fontAlgn="auto" latinLnBrk="0" hangingPunct="1">
                <a:lnSpc>
                  <a:spcPct val="100000"/>
                </a:lnSpc>
                <a:spcBef>
                  <a:spcPts val="0"/>
                </a:spcBef>
                <a:spcAft>
                  <a:spcPts val="0"/>
                </a:spcAft>
                <a:buClrTx/>
                <a:buSzPct val="100000"/>
                <a:buFont typeface="Trebuchet MS" panose="020B0603020202020204" pitchFamily="34" charset="0"/>
                <a:buChar char="​"/>
                <a:tabLst/>
                <a:defRPr/>
              </a:pPr>
              <a:r>
                <a:rPr kumimoji="0" lang="en-US" sz="1400" b="0" i="0" u="none" strike="noStrike" kern="0" cap="none" spc="0" normalizeH="0" baseline="0" noProof="0">
                  <a:ln>
                    <a:noFill/>
                  </a:ln>
                  <a:solidFill>
                    <a:srgbClr val="575757"/>
                  </a:solidFill>
                  <a:effectLst/>
                  <a:uLnTx/>
                  <a:uFillTx/>
                  <a:latin typeface="Calibri" panose="020F0502020204030204" pitchFamily="34" charset="0"/>
                  <a:ea typeface="+mn-ea"/>
                  <a:cs typeface="Calibri" panose="020F0502020204030204" pitchFamily="34" charset="0"/>
                </a:rPr>
                <a:t>Underwriter co-pilot </a:t>
              </a:r>
            </a:p>
          </p:txBody>
        </p:sp>
        <p:sp>
          <p:nvSpPr>
            <p:cNvPr id="27" name="ee4pContent1">
              <a:extLst>
                <a:ext uri="{FF2B5EF4-FFF2-40B4-BE49-F238E27FC236}">
                  <a16:creationId xmlns:a16="http://schemas.microsoft.com/office/drawing/2014/main" id="{2BAAEEFC-A507-092B-D889-CCD233976D88}"/>
                </a:ext>
              </a:extLst>
            </p:cNvPr>
            <p:cNvSpPr txBox="1"/>
            <p:nvPr/>
          </p:nvSpPr>
          <p:spPr>
            <a:xfrm>
              <a:off x="4031887" y="3464292"/>
              <a:ext cx="1849632" cy="820949"/>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lIns="45720" tIns="45720" rIns="45720" bIns="45720" rtlCol="0" anchor="t" anchorCtr="0"/>
            <a:lstStyle>
              <a:defPPr>
                <a:defRPr lang="en-US"/>
              </a:defPPr>
              <a:lvl1pPr marR="0" lvl="0" indent="0" fontAlgn="auto">
                <a:lnSpc>
                  <a:spcPct val="100000"/>
                </a:lnSpc>
                <a:spcBef>
                  <a:spcPts val="0"/>
                </a:spcBef>
                <a:spcAft>
                  <a:spcPts val="0"/>
                </a:spcAft>
                <a:buClrTx/>
                <a:buSzPct val="100000"/>
                <a:buFont typeface="Trebuchet MS" panose="020B0603020202020204" pitchFamily="34" charset="0"/>
                <a:buChar char="​"/>
                <a:tabLst/>
                <a:defRPr kumimoji="0" sz="1400" b="0" i="0" u="none" strike="noStrike" kern="0" cap="none" spc="0" normalizeH="0" baseline="0">
                  <a:ln>
                    <a:noFill/>
                  </a:ln>
                  <a:solidFill>
                    <a:srgbClr val="232326"/>
                  </a:solidFill>
                  <a:effectLst/>
                  <a:uLnTx/>
                  <a:uFillTx/>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r>
                <a:rPr lang="en-US" dirty="0">
                  <a:solidFill>
                    <a:srgbClr val="575757"/>
                  </a:solidFill>
                  <a:latin typeface="Calibri" panose="020F0502020204030204" pitchFamily="34" charset="0"/>
                  <a:cs typeface="Calibri" panose="020F0502020204030204" pitchFamily="34" charset="0"/>
                </a:rPr>
                <a:t>Risk assessment and personalized price generation</a:t>
              </a:r>
            </a:p>
          </p:txBody>
        </p:sp>
        <p:sp>
          <p:nvSpPr>
            <p:cNvPr id="28" name="ee4pContent1">
              <a:extLst>
                <a:ext uri="{FF2B5EF4-FFF2-40B4-BE49-F238E27FC236}">
                  <a16:creationId xmlns:a16="http://schemas.microsoft.com/office/drawing/2014/main" id="{C3B3FF70-3CC8-4B20-547F-FEEC4CB93784}"/>
                </a:ext>
              </a:extLst>
            </p:cNvPr>
            <p:cNvSpPr txBox="1"/>
            <p:nvPr/>
          </p:nvSpPr>
          <p:spPr>
            <a:xfrm>
              <a:off x="5925831" y="2544535"/>
              <a:ext cx="1849632" cy="820949"/>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lIns="45720" tIns="45720" rIns="45720" bIns="45720" rtlCol="0" anchor="t" anchorCtr="0"/>
            <a:lstStyle>
              <a:defPPr>
                <a:defRPr lang="en-US"/>
              </a:defPPr>
              <a:lvl1pPr>
                <a:buSzPct val="100000"/>
                <a:buFont typeface="Trebuchet MS" panose="020B0603020202020204" pitchFamily="34" charset="0"/>
                <a:buChar char="​"/>
                <a:defRPr sz="2000">
                  <a:solidFill>
                    <a:srgbClr val="FFFFFF"/>
                  </a:solidFill>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pPr marL="0" marR="0" lvl="0" indent="0" algn="l" defTabSz="914400" rtl="0" eaLnBrk="1" fontAlgn="auto" latinLnBrk="0" hangingPunct="1">
                <a:lnSpc>
                  <a:spcPct val="100000"/>
                </a:lnSpc>
                <a:spcBef>
                  <a:spcPts val="0"/>
                </a:spcBef>
                <a:spcAft>
                  <a:spcPts val="1200"/>
                </a:spcAft>
                <a:buClrTx/>
                <a:buSzPct val="100000"/>
                <a:buNone/>
                <a:tabLst/>
                <a:defRPr/>
              </a:pPr>
              <a:r>
                <a:rPr kumimoji="0" lang="en-US" sz="1400" b="0" i="0" u="none" strike="noStrike" kern="0" cap="none" spc="0" normalizeH="0" baseline="0" noProof="0">
                  <a:ln>
                    <a:noFill/>
                  </a:ln>
                  <a:solidFill>
                    <a:srgbClr val="575757"/>
                  </a:solidFill>
                  <a:effectLst/>
                  <a:uLnTx/>
                  <a:uFillTx/>
                  <a:latin typeface="Calibri" panose="020F0502020204030204" pitchFamily="34" charset="0"/>
                  <a:ea typeface="+mn-ea"/>
                  <a:cs typeface="Calibri" panose="020F0502020204030204" pitchFamily="34" charset="0"/>
                </a:rPr>
                <a:t>Chatbot for  customers</a:t>
              </a:r>
              <a:r>
                <a:rPr lang="en-US" sz="1400" kern="0">
                  <a:solidFill>
                    <a:srgbClr val="575757"/>
                  </a:solidFill>
                  <a:latin typeface="Calibri" panose="020F0502020204030204" pitchFamily="34" charset="0"/>
                  <a:cs typeface="Calibri" panose="020F0502020204030204" pitchFamily="34" charset="0"/>
                </a:rPr>
                <a:t> and employees </a:t>
              </a:r>
              <a:endParaRPr kumimoji="0" lang="en-US" sz="1400" b="0" i="0" u="none" strike="noStrike" kern="0" cap="none" spc="0" normalizeH="0" baseline="0" noProof="0">
                <a:ln>
                  <a:noFill/>
                </a:ln>
                <a:solidFill>
                  <a:srgbClr val="575757"/>
                </a:solidFill>
                <a:effectLst/>
                <a:uLnTx/>
                <a:uFillTx/>
                <a:latin typeface="Calibri" panose="020F0502020204030204" pitchFamily="34" charset="0"/>
                <a:ea typeface="+mn-ea"/>
                <a:cs typeface="Calibri" panose="020F0502020204030204" pitchFamily="34" charset="0"/>
              </a:endParaRPr>
            </a:p>
          </p:txBody>
        </p:sp>
        <p:sp>
          <p:nvSpPr>
            <p:cNvPr id="29" name="ee4pContent1">
              <a:extLst>
                <a:ext uri="{FF2B5EF4-FFF2-40B4-BE49-F238E27FC236}">
                  <a16:creationId xmlns:a16="http://schemas.microsoft.com/office/drawing/2014/main" id="{F7B1BEBB-B14E-E2DD-244A-48FAF7FDC0DF}"/>
                </a:ext>
              </a:extLst>
            </p:cNvPr>
            <p:cNvSpPr txBox="1"/>
            <p:nvPr/>
          </p:nvSpPr>
          <p:spPr>
            <a:xfrm>
              <a:off x="5925831" y="3464292"/>
              <a:ext cx="1849632" cy="820949"/>
            </a:xfrm>
            <a:prstGeom prst="rect">
              <a:avLst/>
            </a:prstGeom>
            <a:solidFill>
              <a:schemeClr val="accent5">
                <a:lumMod val="20000"/>
                <a:lumOff val="80000"/>
              </a:schemeClr>
            </a:solidFill>
            <a:ln w="12700" cap="flat" cmpd="sng" algn="ctr">
              <a:noFill/>
              <a:prstDash val="sysDash"/>
              <a:round/>
              <a:headEnd type="none" w="med" len="med"/>
              <a:tailEnd type="none" w="med" len="med"/>
            </a:ln>
            <a:effectLst/>
          </p:spPr>
          <p:txBody>
            <a:bodyPr lIns="45720" tIns="45720" rIns="45720" bIns="45720" rtlCol="0" anchor="t" anchorCtr="0"/>
            <a:lstStyle>
              <a:defPPr>
                <a:defRPr lang="en-US"/>
              </a:defPPr>
              <a:lvl1pPr>
                <a:buSzPct val="100000"/>
                <a:buFont typeface="Trebuchet MS" panose="020B0603020202020204" pitchFamily="34" charset="0"/>
                <a:buChar char="​"/>
                <a:defRPr sz="1400">
                  <a:solidFill>
                    <a:srgbClr val="D4DF33"/>
                  </a:solidFill>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pPr marL="0" marR="0" lvl="0" indent="0" algn="l" defTabSz="914400" rtl="0" eaLnBrk="1" fontAlgn="auto" latinLnBrk="0" hangingPunct="1">
                <a:lnSpc>
                  <a:spcPct val="100000"/>
                </a:lnSpc>
                <a:spcBef>
                  <a:spcPts val="0"/>
                </a:spcBef>
                <a:spcAft>
                  <a:spcPts val="1200"/>
                </a:spcAft>
                <a:buClrTx/>
                <a:buSzPct val="100000"/>
                <a:buFont typeface="Trebuchet MS" panose="020B0603020202020204" pitchFamily="34" charset="0"/>
                <a:buNone/>
                <a:tabLst/>
                <a:defRPr/>
              </a:pPr>
              <a:r>
                <a:rPr kumimoji="0" lang="en-US" sz="1400" b="0" i="0" u="none" strike="noStrike" kern="0" cap="none" spc="0" normalizeH="0" baseline="0" noProof="0" err="1">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GenAI</a:t>
              </a:r>
              <a:r>
                <a:rPr kumimoji="0" lang="en-US" sz="1400" b="0" i="0" u="none" strike="noStrike" kern="0" cap="none" spc="0" normalizeH="0" baseline="0" noProof="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 regulatory filing, reporting and compliance </a:t>
              </a:r>
            </a:p>
          </p:txBody>
        </p:sp>
        <p:sp>
          <p:nvSpPr>
            <p:cNvPr id="30" name="ee4pContent1">
              <a:extLst>
                <a:ext uri="{FF2B5EF4-FFF2-40B4-BE49-F238E27FC236}">
                  <a16:creationId xmlns:a16="http://schemas.microsoft.com/office/drawing/2014/main" id="{A8250A97-44DB-F154-389F-0F59AFCEF4FD}"/>
                </a:ext>
              </a:extLst>
            </p:cNvPr>
            <p:cNvSpPr txBox="1"/>
            <p:nvPr/>
          </p:nvSpPr>
          <p:spPr>
            <a:xfrm>
              <a:off x="7819775" y="2544535"/>
              <a:ext cx="1849632" cy="820949"/>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lIns="45720" tIns="45720" rIns="45720" bIns="45720" rtlCol="0" anchor="t" anchorCtr="0"/>
            <a:lstStyle>
              <a:defPPr>
                <a:defRPr lang="en-US"/>
              </a:defPPr>
              <a:lvl1pPr marR="0" lvl="0" indent="0" fontAlgn="auto">
                <a:lnSpc>
                  <a:spcPct val="100000"/>
                </a:lnSpc>
                <a:spcBef>
                  <a:spcPts val="0"/>
                </a:spcBef>
                <a:spcAft>
                  <a:spcPts val="1200"/>
                </a:spcAft>
                <a:buClrTx/>
                <a:buSzPct val="100000"/>
                <a:buFont typeface="Trebuchet MS" panose="020B0603020202020204" pitchFamily="34" charset="0"/>
                <a:buChar char="​"/>
                <a:tabLst/>
                <a:defRPr kumimoji="0" sz="1400" b="0" i="0" u="none" strike="noStrike" cap="none" spc="0" normalizeH="0" baseline="0">
                  <a:ln>
                    <a:noFill/>
                  </a:ln>
                  <a:solidFill>
                    <a:srgbClr val="D4DF33"/>
                  </a:solidFill>
                  <a:effectLst/>
                  <a:uLnTx/>
                  <a:uFillTx/>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pPr marL="0" marR="0" lvl="0" indent="0" algn="l" defTabSz="914400" rtl="0" eaLnBrk="1" fontAlgn="auto" latinLnBrk="0" hangingPunct="1">
                <a:lnSpc>
                  <a:spcPct val="100000"/>
                </a:lnSpc>
                <a:spcBef>
                  <a:spcPts val="0"/>
                </a:spcBef>
                <a:spcAft>
                  <a:spcPts val="1200"/>
                </a:spcAft>
                <a:buClrTx/>
                <a:buSzPct val="100000"/>
                <a:buFont typeface="Trebuchet MS" panose="020B0603020202020204" pitchFamily="34" charset="0"/>
                <a:buChar char="​"/>
                <a:tabLst/>
                <a:defRPr/>
              </a:pPr>
              <a:r>
                <a:rPr kumimoji="0" lang="en-US" sz="14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rPr>
                <a:t>Claim adjustor co-pilot</a:t>
              </a:r>
            </a:p>
          </p:txBody>
        </p:sp>
        <p:sp>
          <p:nvSpPr>
            <p:cNvPr id="31" name="ee4pContent1">
              <a:extLst>
                <a:ext uri="{FF2B5EF4-FFF2-40B4-BE49-F238E27FC236}">
                  <a16:creationId xmlns:a16="http://schemas.microsoft.com/office/drawing/2014/main" id="{8C2FF88A-839B-8647-3B88-DD38441077CD}"/>
                </a:ext>
              </a:extLst>
            </p:cNvPr>
            <p:cNvSpPr txBox="1"/>
            <p:nvPr/>
          </p:nvSpPr>
          <p:spPr>
            <a:xfrm>
              <a:off x="7819775" y="3464292"/>
              <a:ext cx="1849632" cy="820949"/>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lIns="45720" tIns="45720" rIns="45720" bIns="45720" rtlCol="0" anchor="t" anchorCtr="0"/>
            <a:lstStyle>
              <a:defPPr>
                <a:defRPr lang="en-US"/>
              </a:defPPr>
              <a:lvl1pPr>
                <a:buSzPct val="100000"/>
                <a:buFont typeface="Trebuchet MS" panose="020B0603020202020204" pitchFamily="34" charset="0"/>
                <a:buChar char="​"/>
                <a:defRPr sz="1400">
                  <a:solidFill>
                    <a:srgbClr val="D4DF33"/>
                  </a:solidFill>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pPr marL="0" marR="0" lvl="0" indent="0" algn="l" defTabSz="914400" rtl="0" eaLnBrk="1" fontAlgn="auto" latinLnBrk="0" hangingPunct="1">
                <a:lnSpc>
                  <a:spcPct val="100000"/>
                </a:lnSpc>
                <a:spcBef>
                  <a:spcPts val="0"/>
                </a:spcBef>
                <a:spcAft>
                  <a:spcPts val="1200"/>
                </a:spcAft>
                <a:buClrTx/>
                <a:buSzPct val="100000"/>
                <a:buFont typeface="Trebuchet MS" panose="020B0603020202020204" pitchFamily="34" charset="0"/>
                <a:buChar char="​"/>
                <a:tabLst/>
                <a:defRPr/>
              </a:pPr>
              <a:r>
                <a:rPr kumimoji="0" lang="en-US" sz="1400" b="0" i="0" u="none" strike="noStrike" kern="0" cap="none" spc="0" normalizeH="0" baseline="0" noProof="0">
                  <a:ln>
                    <a:noFill/>
                  </a:ln>
                  <a:solidFill>
                    <a:srgbClr val="575757"/>
                  </a:solidFill>
                  <a:effectLst/>
                  <a:uLnTx/>
                  <a:uFillTx/>
                  <a:latin typeface="Calibri" panose="020F0502020204030204" pitchFamily="34" charset="0"/>
                  <a:ea typeface="+mn-ea"/>
                  <a:cs typeface="Calibri" panose="020F0502020204030204" pitchFamily="34" charset="0"/>
                </a:rPr>
                <a:t>Fraud detection and visualization with synthetic data</a:t>
              </a:r>
            </a:p>
          </p:txBody>
        </p:sp>
        <p:sp>
          <p:nvSpPr>
            <p:cNvPr id="32" name="ee4pContent1">
              <a:extLst>
                <a:ext uri="{FF2B5EF4-FFF2-40B4-BE49-F238E27FC236}">
                  <a16:creationId xmlns:a16="http://schemas.microsoft.com/office/drawing/2014/main" id="{C25E0F46-2D4C-689E-807F-D21B6E3CBDF5}"/>
                </a:ext>
              </a:extLst>
            </p:cNvPr>
            <p:cNvSpPr txBox="1"/>
            <p:nvPr/>
          </p:nvSpPr>
          <p:spPr>
            <a:xfrm>
              <a:off x="9713718" y="2544535"/>
              <a:ext cx="1849632" cy="820949"/>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lIns="45720" tIns="45720" rIns="45720" bIns="45720" rtlCol="0" anchor="t" anchorCtr="0"/>
            <a:lstStyle>
              <a:defPPr>
                <a:defRPr lang="en-US"/>
              </a:defPPr>
              <a:lvl1pPr marR="0" lvl="0" indent="0" fontAlgn="auto">
                <a:lnSpc>
                  <a:spcPct val="100000"/>
                </a:lnSpc>
                <a:spcBef>
                  <a:spcPts val="0"/>
                </a:spcBef>
                <a:spcAft>
                  <a:spcPts val="1200"/>
                </a:spcAft>
                <a:buClrTx/>
                <a:buSzPct val="100000"/>
                <a:buFont typeface="Trebuchet MS" panose="020B0603020202020204" pitchFamily="34" charset="0"/>
                <a:buChar char="​"/>
                <a:tabLst/>
                <a:defRPr kumimoji="0" sz="1400" b="0" i="0" u="none" strike="noStrike" kern="0" cap="none" spc="0" normalizeH="0" baseline="0">
                  <a:ln>
                    <a:noFill/>
                  </a:ln>
                  <a:solidFill>
                    <a:srgbClr val="232326"/>
                  </a:solidFill>
                  <a:effectLst/>
                  <a:uLnTx/>
                  <a:uFillTx/>
                  <a:latin typeface="Trebuchet MS" panose="020B0603020202020204" pitchFamily="34" charset="0"/>
                </a:defRPr>
              </a:lvl1pPr>
              <a:lvl2pPr marL="324000" lvl="1"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2pPr>
              <a:lvl3pPr marL="648000" lvl="2" indent="-216000">
                <a:buClr>
                  <a:srgbClr val="FFFFFF"/>
                </a:buClr>
                <a:buSzPct val="100000"/>
                <a:buFont typeface="Trebuchet MS" panose="020B0603020202020204" pitchFamily="34" charset="0"/>
                <a:buChar char="–"/>
                <a:defRPr sz="2000">
                  <a:solidFill>
                    <a:srgbClr val="FFFFFF"/>
                  </a:solidFill>
                  <a:latin typeface="Trebuchet MS" panose="020B0603020202020204" pitchFamily="34" charset="0"/>
                </a:defRPr>
              </a:lvl3pPr>
              <a:lvl4pPr marL="0" lvl="3">
                <a:buSzPct val="100000"/>
                <a:buFont typeface="Trebuchet MS" panose="020B0603020202020204" pitchFamily="34" charset="0"/>
                <a:buChar char="​"/>
                <a:defRPr sz="2400">
                  <a:solidFill>
                    <a:srgbClr val="D4DF33"/>
                  </a:solidFill>
                  <a:latin typeface="Trebuchet MS" panose="020B0603020202020204" pitchFamily="34" charset="0"/>
                </a:defRPr>
              </a:lvl4pPr>
              <a:lvl5pPr marL="0" lvl="4">
                <a:buSzPct val="100000"/>
                <a:buFont typeface="Trebuchet MS" panose="020B0603020202020204" pitchFamily="34" charset="0"/>
                <a:buChar char="​"/>
                <a:defRPr sz="2400" b="1">
                  <a:solidFill>
                    <a:srgbClr val="FFFFFF"/>
                  </a:solidFill>
                  <a:latin typeface="Trebuchet MS" panose="020B0603020202020204" pitchFamily="34" charset="0"/>
                </a:defRPr>
              </a:lvl5pPr>
              <a:lvl6pPr marL="324000" lvl="5" indent="-216000">
                <a:buClr>
                  <a:srgbClr val="FFFFFF"/>
                </a:buClr>
                <a:buSzPct val="100000"/>
                <a:buFont typeface="Trebuchet MS" panose="020B0603020202020204" pitchFamily="34" charset="0"/>
                <a:buChar char="•"/>
                <a:defRPr sz="2400">
                  <a:solidFill>
                    <a:srgbClr val="FFFFFF"/>
                  </a:solidFill>
                  <a:latin typeface="Trebuchet MS" panose="020B0603020202020204" pitchFamily="34" charset="0"/>
                </a:defRPr>
              </a:lvl6pPr>
              <a:lvl7pPr marL="0" lvl="6">
                <a:buSzPct val="100000"/>
                <a:buFont typeface="Trebuchet MS" panose="020B0603020202020204" pitchFamily="34" charset="0"/>
                <a:buChar char="​"/>
                <a:defRPr sz="5400">
                  <a:solidFill>
                    <a:srgbClr val="FFFFFF"/>
                  </a:solidFill>
                  <a:latin typeface="Trebuchet MS" panose="020B0603020202020204" pitchFamily="34" charset="0"/>
                </a:defRPr>
              </a:lvl7pPr>
              <a:lvl8pPr marL="0" lvl="7">
                <a:buSzPct val="100000"/>
                <a:buFont typeface="Trebuchet MS" panose="020B0603020202020204" pitchFamily="34" charset="0"/>
                <a:buChar char="​"/>
                <a:defRPr sz="6600">
                  <a:solidFill>
                    <a:srgbClr val="D4DF33"/>
                  </a:solidFill>
                  <a:latin typeface="Trebuchet MS" panose="020B0603020202020204" pitchFamily="34" charset="0"/>
                </a:defRPr>
              </a:lvl8pPr>
              <a:lvl9pPr marL="0" lvl="8">
                <a:buSzPct val="100000"/>
                <a:buFont typeface="Trebuchet MS" panose="020B0603020202020204" pitchFamily="34" charset="0"/>
                <a:buChar char="​"/>
                <a:defRPr sz="4400">
                  <a:solidFill>
                    <a:srgbClr val="D4DF33"/>
                  </a:solidFill>
                  <a:latin typeface="Trebuchet MS" panose="020B0603020202020204" pitchFamily="34" charset="0"/>
                </a:defRPr>
              </a:lvl9pPr>
            </a:lstStyle>
            <a:p>
              <a:r>
                <a:rPr lang="en-US" dirty="0" err="1">
                  <a:solidFill>
                    <a:srgbClr val="575757"/>
                  </a:solidFill>
                  <a:latin typeface="Calibri" panose="020F0502020204030204" pitchFamily="34" charset="0"/>
                  <a:cs typeface="Calibri" panose="020F0502020204030204" pitchFamily="34" charset="0"/>
                </a:rPr>
                <a:t>GenAI</a:t>
              </a:r>
              <a:r>
                <a:rPr lang="en-US" dirty="0">
                  <a:solidFill>
                    <a:srgbClr val="575757"/>
                  </a:solidFill>
                  <a:latin typeface="Calibri" panose="020F0502020204030204" pitchFamily="34" charset="0"/>
                  <a:cs typeface="Calibri" panose="020F0502020204030204" pitchFamily="34" charset="0"/>
                </a:rPr>
                <a:t>-based scenario generation for risk modeling </a:t>
              </a:r>
            </a:p>
          </p:txBody>
        </p:sp>
        <p:sp>
          <p:nvSpPr>
            <p:cNvPr id="36" name="TextBox 35">
              <a:extLst>
                <a:ext uri="{FF2B5EF4-FFF2-40B4-BE49-F238E27FC236}">
                  <a16:creationId xmlns:a16="http://schemas.microsoft.com/office/drawing/2014/main" id="{41810D5E-3D92-1966-71A6-B98F1DA4B4CA}"/>
                </a:ext>
              </a:extLst>
            </p:cNvPr>
            <p:cNvSpPr txBox="1"/>
            <p:nvPr/>
          </p:nvSpPr>
          <p:spPr>
            <a:xfrm>
              <a:off x="4031887" y="4491476"/>
              <a:ext cx="1629287" cy="401120"/>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wrap="square" anchor="ctr">
              <a:sp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Time saved for document review</a:t>
              </a:r>
            </a:p>
          </p:txBody>
        </p:sp>
        <p:sp>
          <p:nvSpPr>
            <p:cNvPr id="37" name="TextBox 36">
              <a:extLst>
                <a:ext uri="{FF2B5EF4-FFF2-40B4-BE49-F238E27FC236}">
                  <a16:creationId xmlns:a16="http://schemas.microsoft.com/office/drawing/2014/main" id="{FFA00B27-08E4-4296-3EBF-D88D3767BEA3}"/>
                </a:ext>
              </a:extLst>
            </p:cNvPr>
            <p:cNvSpPr txBox="1"/>
            <p:nvPr/>
          </p:nvSpPr>
          <p:spPr>
            <a:xfrm>
              <a:off x="7850578" y="4491476"/>
              <a:ext cx="1629287" cy="56311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txBody>
            <a:bodyPr wrap="square" anchor="ctr">
              <a:sp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Accuracy for damage legitimacy assessment</a:t>
              </a:r>
            </a:p>
          </p:txBody>
        </p:sp>
      </p:grpSp>
      <p:sp>
        <p:nvSpPr>
          <p:cNvPr id="50" name="Title 49">
            <a:extLst>
              <a:ext uri="{FF2B5EF4-FFF2-40B4-BE49-F238E27FC236}">
                <a16:creationId xmlns:a16="http://schemas.microsoft.com/office/drawing/2014/main" id="{7EB95407-3EED-BDB1-41C9-B38DEA696B27}"/>
              </a:ext>
            </a:extLst>
          </p:cNvPr>
          <p:cNvSpPr>
            <a:spLocks noGrp="1"/>
          </p:cNvSpPr>
          <p:nvPr>
            <p:ph type="title"/>
          </p:nvPr>
        </p:nvSpPr>
        <p:spPr/>
        <p:txBody>
          <a:bodyPr vert="horz"/>
          <a:lstStyle/>
          <a:p>
            <a:r>
              <a:rPr lang="en-US" dirty="0"/>
              <a:t>We see a strongly increasing number of AI applications across the full value chain</a:t>
            </a:r>
          </a:p>
        </p:txBody>
      </p:sp>
      <p:grpSp>
        <p:nvGrpSpPr>
          <p:cNvPr id="57" name="bcgBugs_Magnifying Glass, Search ">
            <a:extLst>
              <a:ext uri="{FF2B5EF4-FFF2-40B4-BE49-F238E27FC236}">
                <a16:creationId xmlns:a16="http://schemas.microsoft.com/office/drawing/2014/main" id="{0AA5E848-9B55-0437-AED6-3E4646A3A1F7}"/>
              </a:ext>
            </a:extLst>
          </p:cNvPr>
          <p:cNvGrpSpPr>
            <a:grpSpLocks noChangeAspect="1"/>
          </p:cNvGrpSpPr>
          <p:nvPr/>
        </p:nvGrpSpPr>
        <p:grpSpPr bwMode="auto">
          <a:xfrm>
            <a:off x="4382786" y="3285839"/>
            <a:ext cx="413495" cy="413899"/>
            <a:chOff x="2818" y="1137"/>
            <a:chExt cx="2044" cy="2046"/>
          </a:xfrm>
        </p:grpSpPr>
        <p:sp>
          <p:nvSpPr>
            <p:cNvPr id="58" name="AutoShape 3">
              <a:extLst>
                <a:ext uri="{FF2B5EF4-FFF2-40B4-BE49-F238E27FC236}">
                  <a16:creationId xmlns:a16="http://schemas.microsoft.com/office/drawing/2014/main" id="{E9B12483-13FE-3D87-C475-78C087EF9464}"/>
                </a:ext>
              </a:extLst>
            </p:cNvPr>
            <p:cNvSpPr>
              <a:spLocks noChangeAspect="1" noChangeArrowheads="1" noTextEdit="1"/>
            </p:cNvSpPr>
            <p:nvPr/>
          </p:nvSpPr>
          <p:spPr bwMode="auto">
            <a:xfrm>
              <a:off x="2818" y="1137"/>
              <a:ext cx="2044" cy="2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
              <a:extLst>
                <a:ext uri="{FF2B5EF4-FFF2-40B4-BE49-F238E27FC236}">
                  <a16:creationId xmlns:a16="http://schemas.microsoft.com/office/drawing/2014/main" id="{B2DDFD0A-8000-C5FA-8D2B-97F7D6F7C791}"/>
                </a:ext>
              </a:extLst>
            </p:cNvPr>
            <p:cNvSpPr>
              <a:spLocks noEditPoints="1"/>
            </p:cNvSpPr>
            <p:nvPr/>
          </p:nvSpPr>
          <p:spPr bwMode="auto">
            <a:xfrm>
              <a:off x="3047" y="1190"/>
              <a:ext cx="1584" cy="1866"/>
            </a:xfrm>
            <a:custGeom>
              <a:avLst/>
              <a:gdLst>
                <a:gd name="T0" fmla="*/ 763 w 774"/>
                <a:gd name="T1" fmla="*/ 288 h 911"/>
                <a:gd name="T2" fmla="*/ 650 w 774"/>
                <a:gd name="T3" fmla="*/ 96 h 911"/>
                <a:gd name="T4" fmla="*/ 243 w 774"/>
                <a:gd name="T5" fmla="*/ 153 h 911"/>
                <a:gd name="T6" fmla="*/ 187 w 774"/>
                <a:gd name="T7" fmla="*/ 368 h 911"/>
                <a:gd name="T8" fmla="*/ 270 w 774"/>
                <a:gd name="T9" fmla="*/ 535 h 911"/>
                <a:gd name="T10" fmla="*/ 235 w 774"/>
                <a:gd name="T11" fmla="*/ 581 h 911"/>
                <a:gd name="T12" fmla="*/ 217 w 774"/>
                <a:gd name="T13" fmla="*/ 568 h 911"/>
                <a:gd name="T14" fmla="*/ 200 w 774"/>
                <a:gd name="T15" fmla="*/ 563 h 911"/>
                <a:gd name="T16" fmla="*/ 186 w 774"/>
                <a:gd name="T17" fmla="*/ 572 h 911"/>
                <a:gd name="T18" fmla="*/ 18 w 774"/>
                <a:gd name="T19" fmla="*/ 793 h 911"/>
                <a:gd name="T20" fmla="*/ 52 w 774"/>
                <a:gd name="T21" fmla="*/ 887 h 911"/>
                <a:gd name="T22" fmla="*/ 102 w 774"/>
                <a:gd name="T23" fmla="*/ 910 h 911"/>
                <a:gd name="T24" fmla="*/ 114 w 774"/>
                <a:gd name="T25" fmla="*/ 911 h 911"/>
                <a:gd name="T26" fmla="*/ 152 w 774"/>
                <a:gd name="T27" fmla="*/ 894 h 911"/>
                <a:gd name="T28" fmla="*/ 319 w 774"/>
                <a:gd name="T29" fmla="*/ 673 h 911"/>
                <a:gd name="T30" fmla="*/ 315 w 774"/>
                <a:gd name="T31" fmla="*/ 642 h 911"/>
                <a:gd name="T32" fmla="*/ 296 w 774"/>
                <a:gd name="T33" fmla="*/ 628 h 911"/>
                <a:gd name="T34" fmla="*/ 332 w 774"/>
                <a:gd name="T35" fmla="*/ 581 h 911"/>
                <a:gd name="T36" fmla="*/ 474 w 774"/>
                <a:gd name="T37" fmla="*/ 619 h 911"/>
                <a:gd name="T38" fmla="*/ 515 w 774"/>
                <a:gd name="T39" fmla="*/ 616 h 911"/>
                <a:gd name="T40" fmla="*/ 707 w 774"/>
                <a:gd name="T41" fmla="*/ 503 h 911"/>
                <a:gd name="T42" fmla="*/ 763 w 774"/>
                <a:gd name="T43" fmla="*/ 288 h 911"/>
                <a:gd name="T44" fmla="*/ 672 w 774"/>
                <a:gd name="T45" fmla="*/ 477 h 911"/>
                <a:gd name="T46" fmla="*/ 326 w 774"/>
                <a:gd name="T47" fmla="*/ 525 h 911"/>
                <a:gd name="T48" fmla="*/ 278 w 774"/>
                <a:gd name="T49" fmla="*/ 179 h 911"/>
                <a:gd name="T50" fmla="*/ 475 w 774"/>
                <a:gd name="T51" fmla="*/ 81 h 911"/>
                <a:gd name="T52" fmla="*/ 624 w 774"/>
                <a:gd name="T53" fmla="*/ 131 h 911"/>
                <a:gd name="T54" fmla="*/ 719 w 774"/>
                <a:gd name="T55" fmla="*/ 294 h 911"/>
                <a:gd name="T56" fmla="*/ 672 w 774"/>
                <a:gd name="T57" fmla="*/ 477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4" h="911">
                  <a:moveTo>
                    <a:pt x="763" y="288"/>
                  </a:moveTo>
                  <a:cubicBezTo>
                    <a:pt x="752" y="211"/>
                    <a:pt x="712" y="143"/>
                    <a:pt x="650" y="96"/>
                  </a:cubicBezTo>
                  <a:cubicBezTo>
                    <a:pt x="522" y="0"/>
                    <a:pt x="340" y="25"/>
                    <a:pt x="243" y="153"/>
                  </a:cubicBezTo>
                  <a:cubicBezTo>
                    <a:pt x="196" y="215"/>
                    <a:pt x="176" y="291"/>
                    <a:pt x="187" y="368"/>
                  </a:cubicBezTo>
                  <a:cubicBezTo>
                    <a:pt x="196" y="432"/>
                    <a:pt x="225" y="490"/>
                    <a:pt x="270" y="535"/>
                  </a:cubicBezTo>
                  <a:cubicBezTo>
                    <a:pt x="235" y="581"/>
                    <a:pt x="235" y="581"/>
                    <a:pt x="235" y="581"/>
                  </a:cubicBezTo>
                  <a:cubicBezTo>
                    <a:pt x="217" y="568"/>
                    <a:pt x="217" y="568"/>
                    <a:pt x="217" y="568"/>
                  </a:cubicBezTo>
                  <a:cubicBezTo>
                    <a:pt x="212" y="564"/>
                    <a:pt x="206" y="562"/>
                    <a:pt x="200" y="563"/>
                  </a:cubicBezTo>
                  <a:cubicBezTo>
                    <a:pt x="195" y="564"/>
                    <a:pt x="189" y="567"/>
                    <a:pt x="186" y="572"/>
                  </a:cubicBezTo>
                  <a:cubicBezTo>
                    <a:pt x="18" y="793"/>
                    <a:pt x="18" y="793"/>
                    <a:pt x="18" y="793"/>
                  </a:cubicBezTo>
                  <a:cubicBezTo>
                    <a:pt x="0" y="818"/>
                    <a:pt x="14" y="858"/>
                    <a:pt x="52" y="887"/>
                  </a:cubicBezTo>
                  <a:cubicBezTo>
                    <a:pt x="68" y="899"/>
                    <a:pt x="86" y="907"/>
                    <a:pt x="102" y="910"/>
                  </a:cubicBezTo>
                  <a:cubicBezTo>
                    <a:pt x="107" y="910"/>
                    <a:pt x="111" y="911"/>
                    <a:pt x="114" y="911"/>
                  </a:cubicBezTo>
                  <a:cubicBezTo>
                    <a:pt x="130" y="911"/>
                    <a:pt x="144" y="905"/>
                    <a:pt x="152" y="894"/>
                  </a:cubicBezTo>
                  <a:cubicBezTo>
                    <a:pt x="319" y="673"/>
                    <a:pt x="319" y="673"/>
                    <a:pt x="319" y="673"/>
                  </a:cubicBezTo>
                  <a:cubicBezTo>
                    <a:pt x="326" y="664"/>
                    <a:pt x="324" y="650"/>
                    <a:pt x="315" y="642"/>
                  </a:cubicBezTo>
                  <a:cubicBezTo>
                    <a:pt x="296" y="628"/>
                    <a:pt x="296" y="628"/>
                    <a:pt x="296" y="628"/>
                  </a:cubicBezTo>
                  <a:cubicBezTo>
                    <a:pt x="332" y="581"/>
                    <a:pt x="332" y="581"/>
                    <a:pt x="332" y="581"/>
                  </a:cubicBezTo>
                  <a:cubicBezTo>
                    <a:pt x="376" y="606"/>
                    <a:pt x="424" y="619"/>
                    <a:pt x="474" y="619"/>
                  </a:cubicBezTo>
                  <a:cubicBezTo>
                    <a:pt x="488" y="619"/>
                    <a:pt x="501" y="618"/>
                    <a:pt x="515" y="616"/>
                  </a:cubicBezTo>
                  <a:cubicBezTo>
                    <a:pt x="592" y="605"/>
                    <a:pt x="660" y="565"/>
                    <a:pt x="707" y="503"/>
                  </a:cubicBezTo>
                  <a:cubicBezTo>
                    <a:pt x="754" y="441"/>
                    <a:pt x="774" y="365"/>
                    <a:pt x="763" y="288"/>
                  </a:cubicBezTo>
                  <a:close/>
                  <a:moveTo>
                    <a:pt x="672" y="477"/>
                  </a:moveTo>
                  <a:cubicBezTo>
                    <a:pt x="590" y="585"/>
                    <a:pt x="435" y="607"/>
                    <a:pt x="326" y="525"/>
                  </a:cubicBezTo>
                  <a:cubicBezTo>
                    <a:pt x="218" y="443"/>
                    <a:pt x="196" y="288"/>
                    <a:pt x="278" y="179"/>
                  </a:cubicBezTo>
                  <a:cubicBezTo>
                    <a:pt x="327" y="115"/>
                    <a:pt x="401" y="81"/>
                    <a:pt x="475" y="81"/>
                  </a:cubicBezTo>
                  <a:cubicBezTo>
                    <a:pt x="527" y="81"/>
                    <a:pt x="579" y="98"/>
                    <a:pt x="624" y="131"/>
                  </a:cubicBezTo>
                  <a:cubicBezTo>
                    <a:pt x="676" y="171"/>
                    <a:pt x="710" y="229"/>
                    <a:pt x="719" y="294"/>
                  </a:cubicBezTo>
                  <a:cubicBezTo>
                    <a:pt x="728" y="359"/>
                    <a:pt x="712" y="424"/>
                    <a:pt x="672" y="477"/>
                  </a:cubicBezTo>
                  <a:close/>
                </a:path>
              </a:pathLst>
            </a:custGeom>
            <a:solidFill>
              <a:srgbClr val="6E6F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0" name="IllustrativeStamp">
            <a:extLst>
              <a:ext uri="{FF2B5EF4-FFF2-40B4-BE49-F238E27FC236}">
                <a16:creationId xmlns:a16="http://schemas.microsoft.com/office/drawing/2014/main" id="{507FA47C-82F7-84FB-D2C2-FBF1E798ECC0}"/>
              </a:ext>
            </a:extLst>
          </p:cNvPr>
          <p:cNvSpPr/>
          <p:nvPr/>
        </p:nvSpPr>
        <p:spPr>
          <a:xfrm>
            <a:off x="10336333" y="1629680"/>
            <a:ext cx="1225296" cy="191773"/>
          </a:xfrm>
          <a:prstGeom prst="rect">
            <a:avLst/>
          </a:prstGeom>
          <a:solidFill>
            <a:srgbClr val="9A9A9A"/>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l"/>
            <a:r>
              <a:rPr lang="en-US" sz="1200" dirty="0">
                <a:solidFill>
                  <a:srgbClr val="FFFFFF"/>
                </a:solidFill>
                <a:latin typeface="Calibri" panose="020F0502020204030204" pitchFamily="34" charset="0"/>
                <a:cs typeface="Calibri" panose="020F0502020204030204" pitchFamily="34" charset="0"/>
              </a:rPr>
              <a:t>Selection</a:t>
            </a:r>
          </a:p>
        </p:txBody>
      </p:sp>
      <p:sp>
        <p:nvSpPr>
          <p:cNvPr id="72" name="Oval 20">
            <a:extLst>
              <a:ext uri="{FF2B5EF4-FFF2-40B4-BE49-F238E27FC236}">
                <a16:creationId xmlns:a16="http://schemas.microsoft.com/office/drawing/2014/main" id="{157A4E43-8AF7-69EF-86F5-B204A37538BB}"/>
              </a:ext>
            </a:extLst>
          </p:cNvPr>
          <p:cNvSpPr>
            <a:spLocks noChangeAspect="1" noChangeArrowheads="1"/>
          </p:cNvSpPr>
          <p:nvPr/>
        </p:nvSpPr>
        <p:spPr bwMode="auto">
          <a:xfrm>
            <a:off x="212185" y="255058"/>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1</a:t>
            </a:r>
          </a:p>
        </p:txBody>
      </p:sp>
      <p:sp>
        <p:nvSpPr>
          <p:cNvPr id="73" name="Tijdelijke aanduiding voor inhoud 6">
            <a:extLst>
              <a:ext uri="{FF2B5EF4-FFF2-40B4-BE49-F238E27FC236}">
                <a16:creationId xmlns:a16="http://schemas.microsoft.com/office/drawing/2014/main" id="{115AB552-04AE-EC49-48CF-B94B6C108899}"/>
              </a:ext>
            </a:extLst>
          </p:cNvPr>
          <p:cNvSpPr>
            <a:spLocks noGrp="1"/>
          </p:cNvSpPr>
          <p:nvPr>
            <p:ph sz="quarter" idx="12"/>
          </p:nvPr>
        </p:nvSpPr>
        <p:spPr>
          <a:xfrm>
            <a:off x="672349" y="234440"/>
            <a:ext cx="3560987" cy="275666"/>
          </a:xfrm>
        </p:spPr>
        <p:txBody>
          <a:bodyPr wrap="square" anchor="ctr">
            <a:noAutofit/>
          </a:bodyPr>
          <a:lstStyle/>
          <a:p>
            <a:pPr>
              <a:spcAft>
                <a:spcPts val="600"/>
              </a:spcAft>
            </a:pPr>
            <a:r>
              <a:rPr lang="en-US" sz="1200" dirty="0"/>
              <a:t>Current dynamic and AI applications in the market</a:t>
            </a:r>
          </a:p>
        </p:txBody>
      </p:sp>
    </p:spTree>
    <p:extLst>
      <p:ext uri="{BB962C8B-B14F-4D97-AF65-F5344CB8AC3E}">
        <p14:creationId xmlns:p14="http://schemas.microsoft.com/office/powerpoint/2010/main" val="4147711207"/>
      </p:ext>
    </p:extLst>
  </p:cSld>
  <p:clrMapOvr>
    <a:masterClrMapping/>
  </p:clrMapOvr>
  <p:transition spd="med">
    <p:pull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F932C8E1-7B72-5876-CD13-F2A703945AA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8" name="think-cell data - do not delete" hidden="1">
                        <a:extLst>
                          <a:ext uri="{FF2B5EF4-FFF2-40B4-BE49-F238E27FC236}">
                            <a16:creationId xmlns:a16="http://schemas.microsoft.com/office/drawing/2014/main" id="{F932C8E1-7B72-5876-CD13-F2A703945AA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CDD986E8-F5BD-1CBF-7DE2-2257127E376F}"/>
              </a:ext>
            </a:extLst>
          </p:cNvPr>
          <p:cNvSpPr txBox="1"/>
          <p:nvPr/>
        </p:nvSpPr>
        <p:spPr>
          <a:xfrm>
            <a:off x="3657600" y="3038026"/>
            <a:ext cx="8121754" cy="735755"/>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Jane opens a submission –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AI-enabled underwriting shows her a summary of key points</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comparison to prior renewals, and other lines of business </a:t>
            </a:r>
            <a:r>
              <a:rPr kumimoji="0" lang="en-US" sz="1600" b="0" i="0" u="none" strike="noStrike" kern="1200" cap="none" spc="0" normalizeH="0" baseline="0" noProof="0" dirty="0" err="1">
                <a:ln>
                  <a:noFill/>
                </a:ln>
                <a:solidFill>
                  <a:srgbClr val="575757"/>
                </a:solidFill>
                <a:effectLst/>
                <a:uLnTx/>
                <a:uFillTx/>
                <a:latin typeface="Calibri" panose="020F0502020204030204" pitchFamily="34" charset="0"/>
                <a:cs typeface="Calibri" panose="020F0502020204030204" pitchFamily="34" charset="0"/>
              </a:rPr>
              <a:t>InsCo</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writes for the client.</a:t>
            </a:r>
          </a:p>
        </p:txBody>
      </p:sp>
      <p:sp>
        <p:nvSpPr>
          <p:cNvPr id="36" name="TextBox 35">
            <a:extLst>
              <a:ext uri="{FF2B5EF4-FFF2-40B4-BE49-F238E27FC236}">
                <a16:creationId xmlns:a16="http://schemas.microsoft.com/office/drawing/2014/main" id="{CB757F2E-45CB-8451-375C-8C09FA56C0AE}"/>
              </a:ext>
            </a:extLst>
          </p:cNvPr>
          <p:cNvSpPr txBox="1"/>
          <p:nvPr/>
        </p:nvSpPr>
        <p:spPr>
          <a:xfrm>
            <a:off x="0" y="6215300"/>
            <a:ext cx="3086531" cy="28518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Image created with midjourney</a:t>
            </a:r>
          </a:p>
        </p:txBody>
      </p:sp>
      <p:pic>
        <p:nvPicPr>
          <p:cNvPr id="42" name="Picture 41">
            <a:extLst>
              <a:ext uri="{FF2B5EF4-FFF2-40B4-BE49-F238E27FC236}">
                <a16:creationId xmlns:a16="http://schemas.microsoft.com/office/drawing/2014/main" id="{5EB66952-0BE7-DB6D-6932-9DF5C309169A}"/>
              </a:ext>
            </a:extLst>
          </p:cNvPr>
          <p:cNvPicPr>
            <a:picLocks noChangeAspect="1"/>
          </p:cNvPicPr>
          <p:nvPr/>
        </p:nvPicPr>
        <p:blipFill>
          <a:blip r:embed="rId5"/>
          <a:stretch>
            <a:fillRect/>
          </a:stretch>
        </p:blipFill>
        <p:spPr>
          <a:xfrm>
            <a:off x="439312" y="3941968"/>
            <a:ext cx="2139252" cy="2099390"/>
          </a:xfrm>
          <a:prstGeom prst="rect">
            <a:avLst/>
          </a:prstGeom>
          <a:ln>
            <a:noFill/>
          </a:ln>
          <a:effectLst>
            <a:softEdge rad="317500"/>
          </a:effectLst>
        </p:spPr>
      </p:pic>
      <p:sp>
        <p:nvSpPr>
          <p:cNvPr id="35" name="TextBox 34">
            <a:extLst>
              <a:ext uri="{FF2B5EF4-FFF2-40B4-BE49-F238E27FC236}">
                <a16:creationId xmlns:a16="http://schemas.microsoft.com/office/drawing/2014/main" id="{991C5A68-B890-DA55-E04C-C85B5BF465B1}"/>
              </a:ext>
            </a:extLst>
          </p:cNvPr>
          <p:cNvSpPr txBox="1"/>
          <p:nvPr/>
        </p:nvSpPr>
        <p:spPr>
          <a:xfrm>
            <a:off x="870381" y="1867039"/>
            <a:ext cx="10911162" cy="984885"/>
          </a:xfrm>
          <a:prstGeom prst="rect">
            <a:avLst/>
          </a:prstGeom>
          <a:noFill/>
          <a:ln w="9525" cap="rnd" cmpd="sng" algn="ctr">
            <a:solidFill>
              <a:srgbClr val="9A9A9A"/>
            </a:solid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t">
            <a:sp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Situation:</a:t>
            </a:r>
          </a:p>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Jane is a newly hired underwriter at '</a:t>
            </a:r>
            <a:r>
              <a:rPr kumimoji="0" lang="en-US" sz="1600" b="0" i="0" u="none" strike="noStrike" kern="1200" cap="none" spc="0" normalizeH="0" baseline="0" noProof="0" dirty="0" err="1">
                <a:ln>
                  <a:noFill/>
                </a:ln>
                <a:solidFill>
                  <a:srgbClr val="575757"/>
                </a:solidFill>
                <a:effectLst/>
                <a:uLnTx/>
                <a:uFillTx/>
                <a:latin typeface="Calibri" panose="020F0502020204030204" pitchFamily="34" charset="0"/>
                <a:cs typeface="Calibri" panose="020F0502020204030204" pitchFamily="34" charset="0"/>
              </a:rPr>
              <a:t>InsCo</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She's been given an account to take over and is looking forward to having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GenAI-enabled underwriting helped her get up to speed </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quickly and execute her work more effectively</a:t>
            </a:r>
          </a:p>
        </p:txBody>
      </p:sp>
      <p:sp>
        <p:nvSpPr>
          <p:cNvPr id="46" name="TextBox 45">
            <a:extLst>
              <a:ext uri="{FF2B5EF4-FFF2-40B4-BE49-F238E27FC236}">
                <a16:creationId xmlns:a16="http://schemas.microsoft.com/office/drawing/2014/main" id="{7775C585-0345-D931-66A5-802C087467E2}"/>
              </a:ext>
            </a:extLst>
          </p:cNvPr>
          <p:cNvSpPr txBox="1"/>
          <p:nvPr/>
        </p:nvSpPr>
        <p:spPr>
          <a:xfrm>
            <a:off x="3657600" y="3701058"/>
            <a:ext cx="8121754" cy="735755"/>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AI-enabled underwriting instantly populates</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internal forms, models, and raters.</a:t>
            </a:r>
            <a:endPar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endParaRPr>
          </a:p>
        </p:txBody>
      </p:sp>
      <p:sp>
        <p:nvSpPr>
          <p:cNvPr id="48" name="TextBox 47">
            <a:extLst>
              <a:ext uri="{FF2B5EF4-FFF2-40B4-BE49-F238E27FC236}">
                <a16:creationId xmlns:a16="http://schemas.microsoft.com/office/drawing/2014/main" id="{3C750670-13F7-52E9-A13A-4C23B7581EBC}"/>
              </a:ext>
            </a:extLst>
          </p:cNvPr>
          <p:cNvSpPr txBox="1"/>
          <p:nvPr/>
        </p:nvSpPr>
        <p:spPr>
          <a:xfrm>
            <a:off x="3657600" y="4481216"/>
            <a:ext cx="8121754" cy="735755"/>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GenAI-enabled underwriting has access to U/W appetite &amp; guidelines</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It points out that this year there is a new high hazard location that would be out of appetite. A referral to the referral manager is generated with a summary of key points.</a:t>
            </a:r>
          </a:p>
        </p:txBody>
      </p:sp>
      <p:sp>
        <p:nvSpPr>
          <p:cNvPr id="51" name="TextBox 50">
            <a:extLst>
              <a:ext uri="{FF2B5EF4-FFF2-40B4-BE49-F238E27FC236}">
                <a16:creationId xmlns:a16="http://schemas.microsoft.com/office/drawing/2014/main" id="{A5066E2E-5435-0129-FC4C-99DC010B3149}"/>
              </a:ext>
            </a:extLst>
          </p:cNvPr>
          <p:cNvSpPr txBox="1"/>
          <p:nvPr/>
        </p:nvSpPr>
        <p:spPr>
          <a:xfrm>
            <a:off x="3630934" y="5477571"/>
            <a:ext cx="8121754" cy="735755"/>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Jane prompts GenAI-enabled underwriting  to gather additional data on the location from third-party sources. </a:t>
            </a:r>
            <a:r>
              <a:rPr kumimoji="0" lang="en-US" sz="1600" b="1" i="0" u="none" strike="noStrike" kern="1200" cap="none" spc="0" normalizeH="0" baseline="0" noProof="0">
                <a:ln>
                  <a:noFill/>
                </a:ln>
                <a:solidFill>
                  <a:srgbClr val="575757"/>
                </a:solidFill>
                <a:effectLst/>
                <a:uLnTx/>
                <a:uFillTx/>
                <a:latin typeface="Calibri" panose="020F0502020204030204" pitchFamily="34" charset="0"/>
                <a:cs typeface="Calibri" panose="020F0502020204030204" pitchFamily="34" charset="0"/>
              </a:rPr>
              <a:t>GenAI-enabled underwriting identifies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the location as being in a high-risk wildfire zone.</a:t>
            </a:r>
            <a:endPar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endParaRPr>
          </a:p>
        </p:txBody>
      </p:sp>
      <p:sp>
        <p:nvSpPr>
          <p:cNvPr id="67" name="Oval 66">
            <a:extLst>
              <a:ext uri="{FF2B5EF4-FFF2-40B4-BE49-F238E27FC236}">
                <a16:creationId xmlns:a16="http://schemas.microsoft.com/office/drawing/2014/main" id="{3FAE0AF5-6BF3-D2F7-55E7-B29A5C4526B6}"/>
              </a:ext>
            </a:extLst>
          </p:cNvPr>
          <p:cNvSpPr>
            <a:spLocks noChangeAspect="1" noChangeArrowheads="1"/>
          </p:cNvSpPr>
          <p:nvPr/>
        </p:nvSpPr>
        <p:spPr bwMode="auto">
          <a:xfrm>
            <a:off x="3251031" y="5691993"/>
            <a:ext cx="306910" cy="306910"/>
          </a:xfrm>
          <a:prstGeom prst="ellipse">
            <a:avLst/>
          </a:prstGeom>
          <a:solidFill>
            <a:schemeClr val="tx1"/>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4</a:t>
            </a:r>
          </a:p>
        </p:txBody>
      </p:sp>
      <p:sp>
        <p:nvSpPr>
          <p:cNvPr id="68" name="Oval 20">
            <a:extLst>
              <a:ext uri="{FF2B5EF4-FFF2-40B4-BE49-F238E27FC236}">
                <a16:creationId xmlns:a16="http://schemas.microsoft.com/office/drawing/2014/main" id="{1BEA8657-A6B3-8D8F-FAE0-4E3B28A4BD08}"/>
              </a:ext>
            </a:extLst>
          </p:cNvPr>
          <p:cNvSpPr>
            <a:spLocks noChangeAspect="1" noChangeArrowheads="1"/>
          </p:cNvSpPr>
          <p:nvPr/>
        </p:nvSpPr>
        <p:spPr bwMode="auto">
          <a:xfrm>
            <a:off x="3251031" y="3915480"/>
            <a:ext cx="306910" cy="306910"/>
          </a:xfrm>
          <a:prstGeom prst="ellipse">
            <a:avLst/>
          </a:prstGeom>
          <a:solidFill>
            <a:schemeClr val="tx1"/>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2</a:t>
            </a:r>
          </a:p>
        </p:txBody>
      </p:sp>
      <p:sp>
        <p:nvSpPr>
          <p:cNvPr id="69" name="Oval 20">
            <a:extLst>
              <a:ext uri="{FF2B5EF4-FFF2-40B4-BE49-F238E27FC236}">
                <a16:creationId xmlns:a16="http://schemas.microsoft.com/office/drawing/2014/main" id="{BC9A2341-77A7-6D30-8BCC-74FD0BC9C73F}"/>
              </a:ext>
            </a:extLst>
          </p:cNvPr>
          <p:cNvSpPr>
            <a:spLocks noChangeAspect="1" noChangeArrowheads="1"/>
          </p:cNvSpPr>
          <p:nvPr/>
        </p:nvSpPr>
        <p:spPr bwMode="auto">
          <a:xfrm>
            <a:off x="3251031" y="3252448"/>
            <a:ext cx="306910" cy="306910"/>
          </a:xfrm>
          <a:prstGeom prst="ellipse">
            <a:avLst/>
          </a:prstGeom>
          <a:solidFill>
            <a:schemeClr val="tx1"/>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1</a:t>
            </a:r>
          </a:p>
        </p:txBody>
      </p:sp>
      <p:sp>
        <p:nvSpPr>
          <p:cNvPr id="70" name="Oval 20">
            <a:extLst>
              <a:ext uri="{FF2B5EF4-FFF2-40B4-BE49-F238E27FC236}">
                <a16:creationId xmlns:a16="http://schemas.microsoft.com/office/drawing/2014/main" id="{8B2C8EED-9520-1C5F-24ED-4D1D09BF1BF6}"/>
              </a:ext>
            </a:extLst>
          </p:cNvPr>
          <p:cNvSpPr>
            <a:spLocks noChangeAspect="1" noChangeArrowheads="1"/>
          </p:cNvSpPr>
          <p:nvPr/>
        </p:nvSpPr>
        <p:spPr bwMode="auto">
          <a:xfrm>
            <a:off x="3251031" y="4695639"/>
            <a:ext cx="306910" cy="306910"/>
          </a:xfrm>
          <a:prstGeom prst="ellipse">
            <a:avLst/>
          </a:prstGeom>
          <a:solidFill>
            <a:schemeClr val="tx1"/>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3</a:t>
            </a:r>
          </a:p>
        </p:txBody>
      </p:sp>
      <p:sp>
        <p:nvSpPr>
          <p:cNvPr id="2" name="Title 1">
            <a:extLst>
              <a:ext uri="{FF2B5EF4-FFF2-40B4-BE49-F238E27FC236}">
                <a16:creationId xmlns:a16="http://schemas.microsoft.com/office/drawing/2014/main" id="{371FE4F9-4EB0-98A1-0A27-135E35D4DD0D}"/>
              </a:ext>
            </a:extLst>
          </p:cNvPr>
          <p:cNvSpPr>
            <a:spLocks noGrp="1"/>
          </p:cNvSpPr>
          <p:nvPr>
            <p:ph type="title"/>
          </p:nvPr>
        </p:nvSpPr>
        <p:spPr/>
        <p:txBody>
          <a:bodyPr vert="horz"/>
          <a:lstStyle/>
          <a:p>
            <a:r>
              <a:rPr lang="en-US" dirty="0">
                <a:latin typeface="Calibri" panose="020F0502020204030204" pitchFamily="34" charset="0"/>
                <a:cs typeface="Calibri" panose="020F0502020204030204" pitchFamily="34" charset="0"/>
              </a:rPr>
              <a:t>Deep dive underwriting | Example of Commercial Property Underwriting with </a:t>
            </a:r>
            <a:r>
              <a:rPr lang="en-US" dirty="0" err="1">
                <a:latin typeface="Calibri" panose="020F0502020204030204" pitchFamily="34" charset="0"/>
                <a:cs typeface="Calibri" panose="020F0502020204030204" pitchFamily="34" charset="0"/>
              </a:rPr>
              <a:t>GenAI</a:t>
            </a:r>
            <a:r>
              <a:rPr lang="en-US" dirty="0">
                <a:latin typeface="Calibri" panose="020F0502020204030204" pitchFamily="34" charset="0"/>
                <a:cs typeface="Calibri" panose="020F0502020204030204" pitchFamily="34" charset="0"/>
              </a:rPr>
              <a:t>-Enabled Platform I/II</a:t>
            </a:r>
          </a:p>
        </p:txBody>
      </p:sp>
      <p:sp>
        <p:nvSpPr>
          <p:cNvPr id="10" name="IllustrativeStamp">
            <a:extLst>
              <a:ext uri="{FF2B5EF4-FFF2-40B4-BE49-F238E27FC236}">
                <a16:creationId xmlns:a16="http://schemas.microsoft.com/office/drawing/2014/main" id="{E00FA5B4-2B99-B777-3A86-BB7AD2D399B4}"/>
              </a:ext>
            </a:extLst>
          </p:cNvPr>
          <p:cNvSpPr/>
          <p:nvPr/>
        </p:nvSpPr>
        <p:spPr>
          <a:xfrm>
            <a:off x="10336333" y="1629680"/>
            <a:ext cx="1225296" cy="191773"/>
          </a:xfrm>
          <a:prstGeom prst="rect">
            <a:avLst/>
          </a:prstGeom>
          <a:solidFill>
            <a:srgbClr val="9A9A9A"/>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l"/>
            <a:r>
              <a:rPr lang="en-US" sz="1200" dirty="0">
                <a:solidFill>
                  <a:srgbClr val="FFFFFF"/>
                </a:solidFill>
                <a:latin typeface="Calibri" panose="020F0502020204030204" pitchFamily="34" charset="0"/>
                <a:cs typeface="Calibri" panose="020F0502020204030204" pitchFamily="34" charset="0"/>
              </a:rPr>
              <a:t>Illustrative</a:t>
            </a:r>
          </a:p>
        </p:txBody>
      </p:sp>
      <p:sp>
        <p:nvSpPr>
          <p:cNvPr id="11" name="Tijdelijke aanduiding voor inhoud 6">
            <a:extLst>
              <a:ext uri="{FF2B5EF4-FFF2-40B4-BE49-F238E27FC236}">
                <a16:creationId xmlns:a16="http://schemas.microsoft.com/office/drawing/2014/main" id="{F6BA2015-28EC-665D-01B0-BAE624649873}"/>
              </a:ext>
            </a:extLst>
          </p:cNvPr>
          <p:cNvSpPr>
            <a:spLocks noGrp="1"/>
          </p:cNvSpPr>
          <p:nvPr>
            <p:ph sz="quarter" idx="12"/>
          </p:nvPr>
        </p:nvSpPr>
        <p:spPr>
          <a:xfrm>
            <a:off x="672349" y="193800"/>
            <a:ext cx="3560987" cy="275666"/>
          </a:xfrm>
        </p:spPr>
        <p:txBody>
          <a:bodyPr wrap="square" anchor="ctr">
            <a:noAutofit/>
          </a:bodyPr>
          <a:lstStyle/>
          <a:p>
            <a:pPr>
              <a:spcAft>
                <a:spcPts val="600"/>
              </a:spcAft>
            </a:pPr>
            <a:r>
              <a:rPr lang="en-US" sz="1200" dirty="0"/>
              <a:t>Current dynamic and AI applications in the market</a:t>
            </a:r>
          </a:p>
        </p:txBody>
      </p:sp>
      <p:sp>
        <p:nvSpPr>
          <p:cNvPr id="12" name="Oval 20">
            <a:extLst>
              <a:ext uri="{FF2B5EF4-FFF2-40B4-BE49-F238E27FC236}">
                <a16:creationId xmlns:a16="http://schemas.microsoft.com/office/drawing/2014/main" id="{6369A455-1E25-F2E3-9259-A672492A5F37}"/>
              </a:ext>
            </a:extLst>
          </p:cNvPr>
          <p:cNvSpPr>
            <a:spLocks noChangeAspect="1" noChangeArrowheads="1"/>
          </p:cNvSpPr>
          <p:nvPr/>
        </p:nvSpPr>
        <p:spPr bwMode="auto">
          <a:xfrm>
            <a:off x="212185" y="255058"/>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2641279604"/>
      </p:ext>
    </p:extLst>
  </p:cSld>
  <p:clrMapOvr>
    <a:masterClrMapping/>
  </p:clrMapOvr>
  <p:transition spd="med">
    <p:pull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F932C8E1-7B72-5876-CD13-F2A703945AA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8" name="think-cell data - do not delete" hidden="1">
                        <a:extLst>
                          <a:ext uri="{FF2B5EF4-FFF2-40B4-BE49-F238E27FC236}">
                            <a16:creationId xmlns:a16="http://schemas.microsoft.com/office/drawing/2014/main" id="{F932C8E1-7B72-5876-CD13-F2A703945AA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6" name="TextBox 35">
            <a:extLst>
              <a:ext uri="{FF2B5EF4-FFF2-40B4-BE49-F238E27FC236}">
                <a16:creationId xmlns:a16="http://schemas.microsoft.com/office/drawing/2014/main" id="{CB757F2E-45CB-8451-375C-8C09FA56C0AE}"/>
              </a:ext>
            </a:extLst>
          </p:cNvPr>
          <p:cNvSpPr txBox="1"/>
          <p:nvPr/>
        </p:nvSpPr>
        <p:spPr>
          <a:xfrm>
            <a:off x="0" y="6215300"/>
            <a:ext cx="3086531" cy="28518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Image created with midjourney</a:t>
            </a:r>
          </a:p>
        </p:txBody>
      </p:sp>
      <p:pic>
        <p:nvPicPr>
          <p:cNvPr id="42" name="Picture 41">
            <a:extLst>
              <a:ext uri="{FF2B5EF4-FFF2-40B4-BE49-F238E27FC236}">
                <a16:creationId xmlns:a16="http://schemas.microsoft.com/office/drawing/2014/main" id="{5EB66952-0BE7-DB6D-6932-9DF5C309169A}"/>
              </a:ext>
            </a:extLst>
          </p:cNvPr>
          <p:cNvPicPr>
            <a:picLocks noChangeAspect="1"/>
          </p:cNvPicPr>
          <p:nvPr/>
        </p:nvPicPr>
        <p:blipFill>
          <a:blip r:embed="rId5"/>
          <a:stretch>
            <a:fillRect/>
          </a:stretch>
        </p:blipFill>
        <p:spPr>
          <a:xfrm>
            <a:off x="439312" y="3941968"/>
            <a:ext cx="2139252" cy="2099390"/>
          </a:xfrm>
          <a:prstGeom prst="rect">
            <a:avLst/>
          </a:prstGeom>
          <a:ln>
            <a:noFill/>
          </a:ln>
          <a:effectLst>
            <a:softEdge rad="317500"/>
          </a:effectLst>
        </p:spPr>
      </p:pic>
      <p:sp>
        <p:nvSpPr>
          <p:cNvPr id="2" name="Title 1">
            <a:extLst>
              <a:ext uri="{FF2B5EF4-FFF2-40B4-BE49-F238E27FC236}">
                <a16:creationId xmlns:a16="http://schemas.microsoft.com/office/drawing/2014/main" id="{371FE4F9-4EB0-98A1-0A27-135E35D4DD0D}"/>
              </a:ext>
            </a:extLst>
          </p:cNvPr>
          <p:cNvSpPr>
            <a:spLocks noGrp="1"/>
          </p:cNvSpPr>
          <p:nvPr>
            <p:ph type="title"/>
          </p:nvPr>
        </p:nvSpPr>
        <p:spPr/>
        <p:txBody>
          <a:bodyPr vert="horz"/>
          <a:lstStyle/>
          <a:p>
            <a:r>
              <a:rPr lang="en-US" dirty="0">
                <a:latin typeface="Calibri" panose="020F0502020204030204" pitchFamily="34" charset="0"/>
                <a:cs typeface="Calibri" panose="020F0502020204030204" pitchFamily="34" charset="0"/>
              </a:rPr>
              <a:t>Deep dive underwriting | Example of Commercial Property Underwriting with </a:t>
            </a:r>
            <a:r>
              <a:rPr lang="en-US" dirty="0" err="1">
                <a:latin typeface="Calibri" panose="020F0502020204030204" pitchFamily="34" charset="0"/>
                <a:cs typeface="Calibri" panose="020F0502020204030204" pitchFamily="34" charset="0"/>
              </a:rPr>
              <a:t>GenAI</a:t>
            </a:r>
            <a:r>
              <a:rPr lang="en-US" dirty="0">
                <a:latin typeface="Calibri" panose="020F0502020204030204" pitchFamily="34" charset="0"/>
                <a:cs typeface="Calibri" panose="020F0502020204030204" pitchFamily="34" charset="0"/>
              </a:rPr>
              <a:t>-Enabled Platform II/II</a:t>
            </a:r>
          </a:p>
        </p:txBody>
      </p:sp>
      <p:sp>
        <p:nvSpPr>
          <p:cNvPr id="10" name="IllustrativeStamp">
            <a:extLst>
              <a:ext uri="{FF2B5EF4-FFF2-40B4-BE49-F238E27FC236}">
                <a16:creationId xmlns:a16="http://schemas.microsoft.com/office/drawing/2014/main" id="{E00FA5B4-2B99-B777-3A86-BB7AD2D399B4}"/>
              </a:ext>
            </a:extLst>
          </p:cNvPr>
          <p:cNvSpPr/>
          <p:nvPr/>
        </p:nvSpPr>
        <p:spPr>
          <a:xfrm>
            <a:off x="10336333" y="1629680"/>
            <a:ext cx="1225296" cy="191773"/>
          </a:xfrm>
          <a:prstGeom prst="rect">
            <a:avLst/>
          </a:prstGeom>
          <a:solidFill>
            <a:srgbClr val="9A9A9A"/>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l"/>
            <a:r>
              <a:rPr lang="en-US" sz="1200" dirty="0">
                <a:solidFill>
                  <a:srgbClr val="FFFFFF"/>
                </a:solidFill>
                <a:latin typeface="Calibri" panose="020F0502020204030204" pitchFamily="34" charset="0"/>
                <a:cs typeface="Calibri" panose="020F0502020204030204" pitchFamily="34" charset="0"/>
              </a:rPr>
              <a:t>Illustrative</a:t>
            </a:r>
          </a:p>
        </p:txBody>
      </p:sp>
      <p:sp>
        <p:nvSpPr>
          <p:cNvPr id="3" name="TextBox 2">
            <a:extLst>
              <a:ext uri="{FF2B5EF4-FFF2-40B4-BE49-F238E27FC236}">
                <a16:creationId xmlns:a16="http://schemas.microsoft.com/office/drawing/2014/main" id="{8C8D78D2-4ED1-DF62-0ADB-86AB9EB142F7}"/>
              </a:ext>
            </a:extLst>
          </p:cNvPr>
          <p:cNvSpPr txBox="1"/>
          <p:nvPr/>
        </p:nvSpPr>
        <p:spPr>
          <a:xfrm>
            <a:off x="3657600" y="2182019"/>
            <a:ext cx="7652181" cy="60806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Jane uses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GenAI-enabled underwriting to search and summarize similar accounts</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To help find potential solutions, it points out that these accounts have manuscript language and purchase facultative reinsurance.</a:t>
            </a:r>
          </a:p>
        </p:txBody>
      </p:sp>
      <p:sp>
        <p:nvSpPr>
          <p:cNvPr id="4" name="TextBox 3">
            <a:extLst>
              <a:ext uri="{FF2B5EF4-FFF2-40B4-BE49-F238E27FC236}">
                <a16:creationId xmlns:a16="http://schemas.microsoft.com/office/drawing/2014/main" id="{D6ADF763-DEA9-CDBD-7449-3CE0093A8EC6}"/>
              </a:ext>
            </a:extLst>
          </p:cNvPr>
          <p:cNvSpPr txBox="1"/>
          <p:nvPr/>
        </p:nvSpPr>
        <p:spPr>
          <a:xfrm>
            <a:off x="3657600" y="3151383"/>
            <a:ext cx="7652181" cy="60806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Some of these accounts have complex policies with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manuscript endorsements</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GenAI-enabled underwriting helps Jane understand which of these would be most applicable</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and she uses these suggestions to help modify the coverage.</a:t>
            </a:r>
          </a:p>
        </p:txBody>
      </p:sp>
      <p:sp>
        <p:nvSpPr>
          <p:cNvPr id="6" name="TextBox 5">
            <a:extLst>
              <a:ext uri="{FF2B5EF4-FFF2-40B4-BE49-F238E27FC236}">
                <a16:creationId xmlns:a16="http://schemas.microsoft.com/office/drawing/2014/main" id="{0DB90A09-C684-C342-CE92-B4C0B9B912BD}"/>
              </a:ext>
            </a:extLst>
          </p:cNvPr>
          <p:cNvSpPr txBox="1"/>
          <p:nvPr/>
        </p:nvSpPr>
        <p:spPr>
          <a:xfrm>
            <a:off x="3657600" y="4137850"/>
            <a:ext cx="7652181" cy="60806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GenAI-enabled underwriting recommends a point of contact</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to help draft manuscript language.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GenAI-enabled underwriting also helps Jane fill out necessary submission forms </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for facultative reinsurance.</a:t>
            </a:r>
          </a:p>
        </p:txBody>
      </p:sp>
      <p:sp>
        <p:nvSpPr>
          <p:cNvPr id="7" name="TextBox 6">
            <a:extLst>
              <a:ext uri="{FF2B5EF4-FFF2-40B4-BE49-F238E27FC236}">
                <a16:creationId xmlns:a16="http://schemas.microsoft.com/office/drawing/2014/main" id="{2AF2FC7E-5A00-425B-B53E-36C70859B0BF}"/>
              </a:ext>
            </a:extLst>
          </p:cNvPr>
          <p:cNvSpPr txBox="1"/>
          <p:nvPr/>
        </p:nvSpPr>
        <p:spPr>
          <a:xfrm>
            <a:off x="3657600" y="5024117"/>
            <a:ext cx="7652181" cy="60806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Throughout the underwriting process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GenAI-enabled underwriting helps draft</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communications</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 both internal (risk referrals, endorsement referrals, etc.) and external (to primary broker, facultative broker).</a:t>
            </a:r>
          </a:p>
        </p:txBody>
      </p:sp>
      <p:sp>
        <p:nvSpPr>
          <p:cNvPr id="9" name="TextBox 8">
            <a:extLst>
              <a:ext uri="{FF2B5EF4-FFF2-40B4-BE49-F238E27FC236}">
                <a16:creationId xmlns:a16="http://schemas.microsoft.com/office/drawing/2014/main" id="{34F8DB62-C7C9-13D7-DA4D-C15EC592C4BD}"/>
              </a:ext>
            </a:extLst>
          </p:cNvPr>
          <p:cNvSpPr txBox="1"/>
          <p:nvPr/>
        </p:nvSpPr>
        <p:spPr>
          <a:xfrm>
            <a:off x="3657600" y="5849122"/>
            <a:ext cx="7652181" cy="608062"/>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l" defTabSz="914400" rtl="0" eaLnBrk="1" fontAlgn="base" latinLnBrk="0" hangingPunct="1">
              <a:lnSpc>
                <a:spcPct val="10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Jane receives approvals and agrees on terms with the broker.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GenAI-enabled underwriting generates all necessary documentation and binder</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a:t>
            </a:r>
          </a:p>
        </p:txBody>
      </p:sp>
      <p:sp>
        <p:nvSpPr>
          <p:cNvPr id="11" name="Oval 20">
            <a:extLst>
              <a:ext uri="{FF2B5EF4-FFF2-40B4-BE49-F238E27FC236}">
                <a16:creationId xmlns:a16="http://schemas.microsoft.com/office/drawing/2014/main" id="{FE5C295B-C4A1-F706-8BFA-F0608908E6F4}"/>
              </a:ext>
            </a:extLst>
          </p:cNvPr>
          <p:cNvSpPr>
            <a:spLocks noChangeAspect="1" noChangeArrowheads="1"/>
          </p:cNvSpPr>
          <p:nvPr/>
        </p:nvSpPr>
        <p:spPr bwMode="auto">
          <a:xfrm>
            <a:off x="3251031" y="6010584"/>
            <a:ext cx="306910" cy="306910"/>
          </a:xfrm>
          <a:prstGeom prst="ellipse">
            <a:avLst/>
          </a:prstGeom>
          <a:solidFill>
            <a:schemeClr val="tx1"/>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9</a:t>
            </a:r>
          </a:p>
        </p:txBody>
      </p:sp>
      <p:sp>
        <p:nvSpPr>
          <p:cNvPr id="12" name="Oval 20">
            <a:extLst>
              <a:ext uri="{FF2B5EF4-FFF2-40B4-BE49-F238E27FC236}">
                <a16:creationId xmlns:a16="http://schemas.microsoft.com/office/drawing/2014/main" id="{5BBA92CE-EDC3-6F18-845F-B57D6F85803C}"/>
              </a:ext>
            </a:extLst>
          </p:cNvPr>
          <p:cNvSpPr>
            <a:spLocks noChangeAspect="1" noChangeArrowheads="1"/>
          </p:cNvSpPr>
          <p:nvPr/>
        </p:nvSpPr>
        <p:spPr bwMode="auto">
          <a:xfrm>
            <a:off x="3251031" y="5218237"/>
            <a:ext cx="306910" cy="306910"/>
          </a:xfrm>
          <a:prstGeom prst="ellipse">
            <a:avLst/>
          </a:prstGeom>
          <a:solidFill>
            <a:schemeClr val="tx1"/>
          </a:solidFill>
          <a:ln>
            <a:noFill/>
          </a:ln>
        </p:spPr>
        <p:txBody>
          <a:bodyPr vert="horz" wrap="square" lIns="0" tIns="0" rIns="0" bIns="0" numCol="1" anchor="ctr"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8</a:t>
            </a:r>
          </a:p>
        </p:txBody>
      </p:sp>
      <p:sp>
        <p:nvSpPr>
          <p:cNvPr id="13" name="Oval 20">
            <a:extLst>
              <a:ext uri="{FF2B5EF4-FFF2-40B4-BE49-F238E27FC236}">
                <a16:creationId xmlns:a16="http://schemas.microsoft.com/office/drawing/2014/main" id="{D03DDA3E-AC2C-34C9-127A-1433C5E10858}"/>
              </a:ext>
            </a:extLst>
          </p:cNvPr>
          <p:cNvSpPr>
            <a:spLocks noChangeAspect="1" noChangeArrowheads="1"/>
          </p:cNvSpPr>
          <p:nvPr/>
        </p:nvSpPr>
        <p:spPr bwMode="auto">
          <a:xfrm>
            <a:off x="3251031" y="4299312"/>
            <a:ext cx="306910" cy="306910"/>
          </a:xfrm>
          <a:prstGeom prst="ellipse">
            <a:avLst/>
          </a:prstGeom>
          <a:solidFill>
            <a:schemeClr val="tx1"/>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7</a:t>
            </a:r>
          </a:p>
        </p:txBody>
      </p:sp>
      <p:sp>
        <p:nvSpPr>
          <p:cNvPr id="14" name="Oval 20">
            <a:extLst>
              <a:ext uri="{FF2B5EF4-FFF2-40B4-BE49-F238E27FC236}">
                <a16:creationId xmlns:a16="http://schemas.microsoft.com/office/drawing/2014/main" id="{0DFD9CB5-5D02-2C4F-DA5A-4490203445D8}"/>
              </a:ext>
            </a:extLst>
          </p:cNvPr>
          <p:cNvSpPr>
            <a:spLocks noChangeAspect="1" noChangeArrowheads="1"/>
          </p:cNvSpPr>
          <p:nvPr/>
        </p:nvSpPr>
        <p:spPr bwMode="auto">
          <a:xfrm>
            <a:off x="3251031" y="3312845"/>
            <a:ext cx="306910" cy="306910"/>
          </a:xfrm>
          <a:prstGeom prst="ellipse">
            <a:avLst/>
          </a:prstGeom>
          <a:solidFill>
            <a:schemeClr val="tx1"/>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rPr>
              <a:t>6</a:t>
            </a:r>
          </a:p>
        </p:txBody>
      </p:sp>
      <p:sp>
        <p:nvSpPr>
          <p:cNvPr id="15" name="Oval 20">
            <a:extLst>
              <a:ext uri="{FF2B5EF4-FFF2-40B4-BE49-F238E27FC236}">
                <a16:creationId xmlns:a16="http://schemas.microsoft.com/office/drawing/2014/main" id="{854C2C87-F255-C39D-2932-458503C98E9C}"/>
              </a:ext>
            </a:extLst>
          </p:cNvPr>
          <p:cNvSpPr>
            <a:spLocks noChangeAspect="1" noChangeArrowheads="1"/>
          </p:cNvSpPr>
          <p:nvPr/>
        </p:nvSpPr>
        <p:spPr bwMode="auto">
          <a:xfrm>
            <a:off x="3251031" y="2332595"/>
            <a:ext cx="306910" cy="306910"/>
          </a:xfrm>
          <a:prstGeom prst="ellipse">
            <a:avLst/>
          </a:prstGeom>
          <a:solidFill>
            <a:schemeClr val="tx1"/>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5</a:t>
            </a:r>
          </a:p>
        </p:txBody>
      </p:sp>
      <p:sp>
        <p:nvSpPr>
          <p:cNvPr id="17" name="Tijdelijke aanduiding voor inhoud 6">
            <a:extLst>
              <a:ext uri="{FF2B5EF4-FFF2-40B4-BE49-F238E27FC236}">
                <a16:creationId xmlns:a16="http://schemas.microsoft.com/office/drawing/2014/main" id="{48C62A83-3A56-4B8B-E0EF-7B5B19DFD1D3}"/>
              </a:ext>
            </a:extLst>
          </p:cNvPr>
          <p:cNvSpPr>
            <a:spLocks noGrp="1"/>
          </p:cNvSpPr>
          <p:nvPr>
            <p:ph sz="quarter" idx="12"/>
          </p:nvPr>
        </p:nvSpPr>
        <p:spPr>
          <a:xfrm>
            <a:off x="672349" y="193800"/>
            <a:ext cx="3560987" cy="275666"/>
          </a:xfrm>
        </p:spPr>
        <p:txBody>
          <a:bodyPr wrap="square" anchor="ctr">
            <a:noAutofit/>
          </a:bodyPr>
          <a:lstStyle/>
          <a:p>
            <a:pPr>
              <a:spcAft>
                <a:spcPts val="600"/>
              </a:spcAft>
            </a:pPr>
            <a:r>
              <a:rPr lang="en-US" sz="1200" dirty="0"/>
              <a:t>Current dynamic and AI applications in the market</a:t>
            </a:r>
          </a:p>
        </p:txBody>
      </p:sp>
      <p:sp>
        <p:nvSpPr>
          <p:cNvPr id="18" name="Oval 20">
            <a:extLst>
              <a:ext uri="{FF2B5EF4-FFF2-40B4-BE49-F238E27FC236}">
                <a16:creationId xmlns:a16="http://schemas.microsoft.com/office/drawing/2014/main" id="{368EE863-20C7-A49A-48A3-13CC172B3FFD}"/>
              </a:ext>
            </a:extLst>
          </p:cNvPr>
          <p:cNvSpPr>
            <a:spLocks noChangeAspect="1" noChangeArrowheads="1"/>
          </p:cNvSpPr>
          <p:nvPr/>
        </p:nvSpPr>
        <p:spPr bwMode="auto">
          <a:xfrm>
            <a:off x="212185" y="255058"/>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2287052109"/>
      </p:ext>
    </p:extLst>
  </p:cSld>
  <p:clrMapOvr>
    <a:masterClrMapping/>
  </p:clrMapOvr>
  <p:transition spd="med">
    <p:pull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D6EC8-728E-0A1B-F024-6F0CC4AD7E29}"/>
            </a:ext>
          </a:extLst>
        </p:cNvPr>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56D7ADAC-89E6-B745-8A38-05DFA88CCD4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3" progId="TCLayout.ActiveDocument.1">
                  <p:embed/>
                </p:oleObj>
              </mc:Choice>
              <mc:Fallback>
                <p:oleObj name="think-cell Slide" r:id="rId3" imgW="473" imgH="473" progId="TCLayout.ActiveDocument.1">
                  <p:embed/>
                  <p:pic>
                    <p:nvPicPr>
                      <p:cNvPr id="5" name="Object 4" hidden="1">
                        <a:extLst>
                          <a:ext uri="{FF2B5EF4-FFF2-40B4-BE49-F238E27FC236}">
                            <a16:creationId xmlns:a16="http://schemas.microsoft.com/office/drawing/2014/main" id="{56D7ADAC-89E6-B745-8A38-05DFA88CCD4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95" name="Group 94">
            <a:extLst>
              <a:ext uri="{FF2B5EF4-FFF2-40B4-BE49-F238E27FC236}">
                <a16:creationId xmlns:a16="http://schemas.microsoft.com/office/drawing/2014/main" id="{9844FDAC-10F8-02EA-0510-CAB563F87C3F}"/>
              </a:ext>
            </a:extLst>
          </p:cNvPr>
          <p:cNvGrpSpPr/>
          <p:nvPr/>
        </p:nvGrpSpPr>
        <p:grpSpPr>
          <a:xfrm>
            <a:off x="2800060" y="2320620"/>
            <a:ext cx="2109448" cy="3482774"/>
            <a:chOff x="2781770" y="2320620"/>
            <a:chExt cx="2109448" cy="3482774"/>
          </a:xfrm>
        </p:grpSpPr>
        <p:sp>
          <p:nvSpPr>
            <p:cNvPr id="14" name="Rectangle 13">
              <a:extLst>
                <a:ext uri="{FF2B5EF4-FFF2-40B4-BE49-F238E27FC236}">
                  <a16:creationId xmlns:a16="http://schemas.microsoft.com/office/drawing/2014/main" id="{09EA632E-3782-8917-4168-FB283E98B4F0}"/>
                </a:ext>
              </a:extLst>
            </p:cNvPr>
            <p:cNvSpPr/>
            <p:nvPr/>
          </p:nvSpPr>
          <p:spPr>
            <a:xfrm>
              <a:off x="2781770" y="2320620"/>
              <a:ext cx="2109448" cy="3482774"/>
            </a:xfrm>
            <a:prstGeom prst="rect">
              <a:avLst/>
            </a:prstGeom>
            <a:solidFill>
              <a:srgbClr val="B6ECFF"/>
            </a:solidFill>
            <a:ln w="38100" cap="rnd" cmpd="sng" algn="ctr">
              <a:solidFill>
                <a:srgbClr val="295E7E"/>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sp>
          <p:nvSpPr>
            <p:cNvPr id="75" name="ee4pHeader2">
              <a:extLst>
                <a:ext uri="{FF2B5EF4-FFF2-40B4-BE49-F238E27FC236}">
                  <a16:creationId xmlns:a16="http://schemas.microsoft.com/office/drawing/2014/main" id="{0368F3E3-F5CB-1C9F-C8F1-7C56D9AE45C8}"/>
                </a:ext>
              </a:extLst>
            </p:cNvPr>
            <p:cNvSpPr txBox="1"/>
            <p:nvPr/>
          </p:nvSpPr>
          <p:spPr>
            <a:xfrm>
              <a:off x="2882575" y="2332065"/>
              <a:ext cx="1907841" cy="738664"/>
            </a:xfrm>
            <a:prstGeom prst="rect">
              <a:avLst/>
            </a:prstGeom>
            <a:noFill/>
            <a:ln cap="rnd">
              <a:noFill/>
            </a:ln>
          </p:spPr>
          <p:txBody>
            <a:bodyPr wrap="square" lIns="0" tIns="0" rIns="0" bIns="0" rtlCol="0" anchor="b" anchorCtr="0">
              <a:spAutoFit/>
            </a:bodyPr>
            <a:lstStyle/>
            <a:p>
              <a:pPr marL="0" lvl="3" algn="ctr"/>
              <a:r>
                <a:rPr lang="en-US" sz="2400" b="1" dirty="0">
                  <a:solidFill>
                    <a:srgbClr val="295E7E"/>
                  </a:solidFill>
                  <a:latin typeface="Calibri" panose="020F0502020204030204" pitchFamily="34" charset="0"/>
                  <a:ea typeface="+mn-ea"/>
                  <a:cs typeface="Calibri" panose="020F0502020204030204" pitchFamily="34" charset="0"/>
                </a:rPr>
                <a:t>GOVERNANCE</a:t>
              </a:r>
            </a:p>
          </p:txBody>
        </p:sp>
        <p:sp>
          <p:nvSpPr>
            <p:cNvPr id="159" name="TextBox 158">
              <a:extLst>
                <a:ext uri="{FF2B5EF4-FFF2-40B4-BE49-F238E27FC236}">
                  <a16:creationId xmlns:a16="http://schemas.microsoft.com/office/drawing/2014/main" id="{6E0659F4-A616-4245-5142-C7E2E1AAEB93}"/>
                </a:ext>
              </a:extLst>
            </p:cNvPr>
            <p:cNvSpPr txBox="1"/>
            <p:nvPr/>
          </p:nvSpPr>
          <p:spPr>
            <a:xfrm>
              <a:off x="2933224" y="3493948"/>
              <a:ext cx="1806541" cy="738664"/>
            </a:xfrm>
            <a:prstGeom prst="rect">
              <a:avLst/>
            </a:prstGeom>
            <a:grpFill/>
            <a:ln w="19050" cap="flat" cmpd="sng" algn="ctr">
              <a:noFill/>
              <a:prstDash val="solid"/>
            </a:ln>
            <a:effectLst/>
            <a:extLst>
              <a:ext uri="{91240B29-F687-4F45-9708-019B960494DF}">
                <a14:hiddenLine xmlns:a14="http://schemas.microsoft.com/office/drawing/2010/main" w="1905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solidFill>
                    <a:srgbClr val="575757"/>
                  </a:solidFill>
                  <a:latin typeface="Calibri" panose="020F0502020204030204" pitchFamily="34" charset="0"/>
                  <a:cs typeface="Calibri" panose="020F0502020204030204" pitchFamily="34" charset="0"/>
                </a:rPr>
                <a:t>Clear</a:t>
              </a:r>
              <a:br>
                <a:rPr lang="en-US" sz="1600" dirty="0">
                  <a:solidFill>
                    <a:srgbClr val="575757"/>
                  </a:solidFill>
                  <a:latin typeface="Calibri" panose="020F0502020204030204" pitchFamily="34" charset="0"/>
                  <a:cs typeface="Calibri" panose="020F0502020204030204" pitchFamily="34" charset="0"/>
                </a:rPr>
              </a:br>
              <a:r>
                <a:rPr lang="en-US" sz="1600" dirty="0">
                  <a:solidFill>
                    <a:srgbClr val="575757"/>
                  </a:solidFill>
                  <a:latin typeface="Calibri" panose="020F0502020204030204" pitchFamily="34" charset="0"/>
                  <a:cs typeface="Calibri" panose="020F0502020204030204" pitchFamily="34" charset="0"/>
                </a:rPr>
                <a:t>reporting lines, roles</a:t>
              </a:r>
              <a:br>
                <a:rPr lang="en-US" sz="1600" dirty="0">
                  <a:solidFill>
                    <a:srgbClr val="575757"/>
                  </a:solidFill>
                  <a:latin typeface="Calibri" panose="020F0502020204030204" pitchFamily="34" charset="0"/>
                  <a:cs typeface="Calibri" panose="020F0502020204030204" pitchFamily="34" charset="0"/>
                </a:rPr>
              </a:br>
              <a:r>
                <a:rPr lang="en-US" sz="1600" dirty="0">
                  <a:solidFill>
                    <a:srgbClr val="575757"/>
                  </a:solidFill>
                  <a:latin typeface="Calibri" panose="020F0502020204030204" pitchFamily="34" charset="0"/>
                  <a:cs typeface="Calibri" panose="020F0502020204030204" pitchFamily="34" charset="0"/>
                </a:rPr>
                <a:t>and responsibilities</a:t>
              </a:r>
            </a:p>
          </p:txBody>
        </p:sp>
      </p:grpSp>
      <p:grpSp>
        <p:nvGrpSpPr>
          <p:cNvPr id="98" name="Group 97">
            <a:extLst>
              <a:ext uri="{FF2B5EF4-FFF2-40B4-BE49-F238E27FC236}">
                <a16:creationId xmlns:a16="http://schemas.microsoft.com/office/drawing/2014/main" id="{993203C9-0EA1-8D08-5F1D-78AA20FFC289}"/>
              </a:ext>
            </a:extLst>
          </p:cNvPr>
          <p:cNvGrpSpPr/>
          <p:nvPr/>
        </p:nvGrpSpPr>
        <p:grpSpPr>
          <a:xfrm>
            <a:off x="7275294" y="2320618"/>
            <a:ext cx="2109448" cy="3482775"/>
            <a:chOff x="7220424" y="2320618"/>
            <a:chExt cx="2109448" cy="3482775"/>
          </a:xfrm>
        </p:grpSpPr>
        <p:sp>
          <p:nvSpPr>
            <p:cNvPr id="19" name="Rectangle 18">
              <a:extLst>
                <a:ext uri="{FF2B5EF4-FFF2-40B4-BE49-F238E27FC236}">
                  <a16:creationId xmlns:a16="http://schemas.microsoft.com/office/drawing/2014/main" id="{AF424C4B-2BD2-0DEC-068A-9055B871FB06}"/>
                </a:ext>
              </a:extLst>
            </p:cNvPr>
            <p:cNvSpPr/>
            <p:nvPr/>
          </p:nvSpPr>
          <p:spPr>
            <a:xfrm>
              <a:off x="7220424" y="2320618"/>
              <a:ext cx="2109448" cy="3482775"/>
            </a:xfrm>
            <a:prstGeom prst="rect">
              <a:avLst/>
            </a:prstGeom>
            <a:solidFill>
              <a:srgbClr val="B6ECFF"/>
            </a:solidFill>
            <a:ln w="38100" cap="rnd" cmpd="sng" algn="ctr">
              <a:solidFill>
                <a:srgbClr val="295E7E"/>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sp>
          <p:nvSpPr>
            <p:cNvPr id="127" name="TextBox 126">
              <a:extLst>
                <a:ext uri="{FF2B5EF4-FFF2-40B4-BE49-F238E27FC236}">
                  <a16:creationId xmlns:a16="http://schemas.microsoft.com/office/drawing/2014/main" id="{411E13A4-4F46-9F0A-A510-C1CFEC00E70B}"/>
                </a:ext>
              </a:extLst>
            </p:cNvPr>
            <p:cNvSpPr txBox="1"/>
            <p:nvPr/>
          </p:nvSpPr>
          <p:spPr>
            <a:xfrm>
              <a:off x="7408735" y="3493948"/>
              <a:ext cx="1732826" cy="738664"/>
            </a:xfrm>
            <a:prstGeom prst="rect">
              <a:avLst/>
            </a:prstGeom>
            <a:grpFill/>
            <a:ln w="19050" cap="flat" cmpd="sng" algn="ctr">
              <a:noFill/>
              <a:prstDash val="solid"/>
            </a:ln>
            <a:effectLst/>
            <a:extLst>
              <a:ext uri="{91240B29-F687-4F45-9708-019B960494DF}">
                <a14:hiddenLine xmlns:a14="http://schemas.microsoft.com/office/drawing/2010/main" w="1905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solidFill>
                    <a:srgbClr val="575757"/>
                  </a:solidFill>
                  <a:latin typeface="Calibri" panose="020F0502020204030204" pitchFamily="34" charset="0"/>
                  <a:cs typeface="Calibri" panose="020F0502020204030204" pitchFamily="34" charset="0"/>
                </a:rPr>
                <a:t>Data and tech infrastructure ready to mitigate AI risks</a:t>
              </a:r>
            </a:p>
          </p:txBody>
        </p:sp>
        <p:sp>
          <p:nvSpPr>
            <p:cNvPr id="130" name="ee4pHeader3">
              <a:extLst>
                <a:ext uri="{FF2B5EF4-FFF2-40B4-BE49-F238E27FC236}">
                  <a16:creationId xmlns:a16="http://schemas.microsoft.com/office/drawing/2014/main" id="{94E3FE9F-6903-C2A1-10D5-1643E6EE7420}"/>
                </a:ext>
              </a:extLst>
            </p:cNvPr>
            <p:cNvSpPr txBox="1"/>
            <p:nvPr/>
          </p:nvSpPr>
          <p:spPr>
            <a:xfrm>
              <a:off x="7394065" y="2332064"/>
              <a:ext cx="1762166" cy="738664"/>
            </a:xfrm>
            <a:prstGeom prst="rect">
              <a:avLst/>
            </a:prstGeom>
            <a:noFill/>
            <a:ln cap="rnd">
              <a:noFill/>
            </a:ln>
          </p:spPr>
          <p:txBody>
            <a:bodyPr wrap="square" lIns="0" tIns="0" rIns="0" bIns="0" rtlCol="0" anchor="b" anchorCtr="0">
              <a:spAutoFit/>
            </a:bodyPr>
            <a:lstStyle/>
            <a:p>
              <a:pPr marL="0" lvl="3" algn="ctr"/>
              <a:r>
                <a:rPr lang="en-US" sz="2400" b="1" dirty="0">
                  <a:solidFill>
                    <a:srgbClr val="295E7E"/>
                  </a:solidFill>
                  <a:latin typeface="Calibri" panose="020F0502020204030204" pitchFamily="34" charset="0"/>
                  <a:ea typeface="+mn-ea"/>
                  <a:cs typeface="Calibri" panose="020F0502020204030204" pitchFamily="34" charset="0"/>
                </a:rPr>
                <a:t>DATA &amp; TECH</a:t>
              </a:r>
            </a:p>
          </p:txBody>
        </p:sp>
      </p:grpSp>
      <p:grpSp>
        <p:nvGrpSpPr>
          <p:cNvPr id="96" name="Group 95">
            <a:extLst>
              <a:ext uri="{FF2B5EF4-FFF2-40B4-BE49-F238E27FC236}">
                <a16:creationId xmlns:a16="http://schemas.microsoft.com/office/drawing/2014/main" id="{80929C0A-5FB5-1AAA-7F32-94B41494BBDB}"/>
              </a:ext>
            </a:extLst>
          </p:cNvPr>
          <p:cNvGrpSpPr/>
          <p:nvPr/>
        </p:nvGrpSpPr>
        <p:grpSpPr>
          <a:xfrm>
            <a:off x="5037677" y="2320620"/>
            <a:ext cx="2109448" cy="3482774"/>
            <a:chOff x="5001097" y="2320620"/>
            <a:chExt cx="2109448" cy="3482774"/>
          </a:xfrm>
        </p:grpSpPr>
        <p:sp>
          <p:nvSpPr>
            <p:cNvPr id="18" name="Rectangle 17">
              <a:extLst>
                <a:ext uri="{FF2B5EF4-FFF2-40B4-BE49-F238E27FC236}">
                  <a16:creationId xmlns:a16="http://schemas.microsoft.com/office/drawing/2014/main" id="{BDADB1AB-90DC-DEC9-C7B7-C286D83F7233}"/>
                </a:ext>
              </a:extLst>
            </p:cNvPr>
            <p:cNvSpPr/>
            <p:nvPr/>
          </p:nvSpPr>
          <p:spPr>
            <a:xfrm>
              <a:off x="5001097" y="2320620"/>
              <a:ext cx="2109448" cy="3482774"/>
            </a:xfrm>
            <a:prstGeom prst="rect">
              <a:avLst/>
            </a:prstGeom>
            <a:solidFill>
              <a:srgbClr val="B6ECFF"/>
            </a:solidFill>
            <a:ln w="38100" cap="rnd" cmpd="sng" algn="ctr">
              <a:solidFill>
                <a:srgbClr val="295E7E"/>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6DB3F55B-60E7-CDD0-94A2-8C3FDDA2E40B}"/>
                </a:ext>
              </a:extLst>
            </p:cNvPr>
            <p:cNvSpPr txBox="1"/>
            <p:nvPr/>
          </p:nvSpPr>
          <p:spPr>
            <a:xfrm>
              <a:off x="5152551" y="3493948"/>
              <a:ext cx="1806541" cy="738664"/>
            </a:xfrm>
            <a:prstGeom prst="rect">
              <a:avLst/>
            </a:prstGeom>
            <a:grpFill/>
            <a:ln w="19050" cap="flat" cmpd="sng" algn="ctr">
              <a:noFill/>
              <a:prstDash val="solid"/>
            </a:ln>
            <a:effectLst/>
            <a:extLst>
              <a:ext uri="{91240B29-F687-4F45-9708-019B960494DF}">
                <a14:hiddenLine xmlns:a14="http://schemas.microsoft.com/office/drawing/2010/main" w="1905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solidFill>
                    <a:srgbClr val="575757"/>
                  </a:solidFill>
                  <a:latin typeface="Calibri" panose="020F0502020204030204" pitchFamily="34" charset="0"/>
                  <a:cs typeface="Calibri" panose="020F0502020204030204" pitchFamily="34" charset="0"/>
                </a:rPr>
                <a:t>Structured process to identify, mitigate use case risks</a:t>
              </a:r>
            </a:p>
          </p:txBody>
        </p:sp>
        <p:sp>
          <p:nvSpPr>
            <p:cNvPr id="15" name="ee4pHeader1">
              <a:extLst>
                <a:ext uri="{FF2B5EF4-FFF2-40B4-BE49-F238E27FC236}">
                  <a16:creationId xmlns:a16="http://schemas.microsoft.com/office/drawing/2014/main" id="{2210AA5F-BF23-DA28-491E-362E4E859178}"/>
                </a:ext>
              </a:extLst>
            </p:cNvPr>
            <p:cNvSpPr txBox="1"/>
            <p:nvPr/>
          </p:nvSpPr>
          <p:spPr>
            <a:xfrm>
              <a:off x="5140339" y="2701397"/>
              <a:ext cx="1830965" cy="369332"/>
            </a:xfrm>
            <a:prstGeom prst="rect">
              <a:avLst/>
            </a:prstGeom>
            <a:noFill/>
            <a:ln cap="rnd">
              <a:noFill/>
            </a:ln>
          </p:spPr>
          <p:txBody>
            <a:bodyPr wrap="square" lIns="0" tIns="0" rIns="0" bIns="0" rtlCol="0" anchor="b" anchorCtr="0">
              <a:spAutoFit/>
            </a:bodyPr>
            <a:lstStyle/>
            <a:p>
              <a:pPr marL="0" lvl="3" algn="ctr"/>
              <a:r>
                <a:rPr lang="en-US" sz="2400" b="1" dirty="0">
                  <a:solidFill>
                    <a:srgbClr val="295E7E"/>
                  </a:solidFill>
                  <a:latin typeface="Calibri" panose="020F0502020204030204" pitchFamily="34" charset="0"/>
                  <a:ea typeface="+mn-ea"/>
                  <a:cs typeface="Calibri" panose="020F0502020204030204" pitchFamily="34" charset="0"/>
                </a:rPr>
                <a:t>PROCESS</a:t>
              </a:r>
            </a:p>
          </p:txBody>
        </p:sp>
      </p:grpSp>
      <p:grpSp>
        <p:nvGrpSpPr>
          <p:cNvPr id="99" name="Group 98">
            <a:extLst>
              <a:ext uri="{FF2B5EF4-FFF2-40B4-BE49-F238E27FC236}">
                <a16:creationId xmlns:a16="http://schemas.microsoft.com/office/drawing/2014/main" id="{3E84689B-B431-3431-527E-ACE1D5442802}"/>
              </a:ext>
            </a:extLst>
          </p:cNvPr>
          <p:cNvGrpSpPr/>
          <p:nvPr/>
        </p:nvGrpSpPr>
        <p:grpSpPr>
          <a:xfrm>
            <a:off x="9512911" y="2320617"/>
            <a:ext cx="2109448" cy="3482775"/>
            <a:chOff x="9512911" y="2320617"/>
            <a:chExt cx="2109448" cy="3482775"/>
          </a:xfrm>
        </p:grpSpPr>
        <p:sp>
          <p:nvSpPr>
            <p:cNvPr id="50" name="Rectangle 49">
              <a:extLst>
                <a:ext uri="{FF2B5EF4-FFF2-40B4-BE49-F238E27FC236}">
                  <a16:creationId xmlns:a16="http://schemas.microsoft.com/office/drawing/2014/main" id="{7FC7A2D9-CCFF-0739-0397-1895D34436C7}"/>
                </a:ext>
              </a:extLst>
            </p:cNvPr>
            <p:cNvSpPr/>
            <p:nvPr/>
          </p:nvSpPr>
          <p:spPr>
            <a:xfrm>
              <a:off x="9512911" y="2320617"/>
              <a:ext cx="2109448" cy="3482775"/>
            </a:xfrm>
            <a:prstGeom prst="rect">
              <a:avLst/>
            </a:prstGeom>
            <a:solidFill>
              <a:srgbClr val="B6ECFF"/>
            </a:solidFill>
            <a:ln w="38100" cap="rnd" cmpd="sng" algn="ctr">
              <a:solidFill>
                <a:srgbClr val="295E7E"/>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sp>
          <p:nvSpPr>
            <p:cNvPr id="52" name="TextBox 51">
              <a:extLst>
                <a:ext uri="{FF2B5EF4-FFF2-40B4-BE49-F238E27FC236}">
                  <a16:creationId xmlns:a16="http://schemas.microsoft.com/office/drawing/2014/main" id="{B2AF608F-7811-4649-6D9E-D1844869FDF6}"/>
                </a:ext>
              </a:extLst>
            </p:cNvPr>
            <p:cNvSpPr txBox="1"/>
            <p:nvPr/>
          </p:nvSpPr>
          <p:spPr>
            <a:xfrm>
              <a:off x="9658138" y="3493947"/>
              <a:ext cx="1818995" cy="984885"/>
            </a:xfrm>
            <a:prstGeom prst="rect">
              <a:avLst/>
            </a:prstGeom>
            <a:grpFill/>
            <a:ln w="19050" cap="flat" cmpd="sng" algn="ctr">
              <a:noFill/>
              <a:prstDash val="solid"/>
            </a:ln>
            <a:effectLst/>
            <a:extLst>
              <a:ext uri="{91240B29-F687-4F45-9708-019B960494DF}">
                <a14:hiddenLine xmlns:a14="http://schemas.microsoft.com/office/drawing/2010/main" w="1905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solidFill>
                    <a:srgbClr val="575757"/>
                  </a:solidFill>
                  <a:latin typeface="Calibri" panose="020F0502020204030204" pitchFamily="34" charset="0"/>
                  <a:cs typeface="Calibri" panose="020F0502020204030204" pitchFamily="34" charset="0"/>
                </a:rPr>
                <a:t>Clear code of conduct and guidelines to uphold responsible AI practices</a:t>
              </a:r>
            </a:p>
          </p:txBody>
        </p:sp>
        <p:sp>
          <p:nvSpPr>
            <p:cNvPr id="97" name="ee4pHeader3">
              <a:extLst>
                <a:ext uri="{FF2B5EF4-FFF2-40B4-BE49-F238E27FC236}">
                  <a16:creationId xmlns:a16="http://schemas.microsoft.com/office/drawing/2014/main" id="{4F32516D-45DD-57EF-EFC9-6206FB28190E}"/>
                </a:ext>
              </a:extLst>
            </p:cNvPr>
            <p:cNvSpPr txBox="1"/>
            <p:nvPr/>
          </p:nvSpPr>
          <p:spPr>
            <a:xfrm>
              <a:off x="9597854" y="2701395"/>
              <a:ext cx="1939563" cy="369332"/>
            </a:xfrm>
            <a:prstGeom prst="rect">
              <a:avLst/>
            </a:prstGeom>
            <a:noFill/>
            <a:ln cap="rnd">
              <a:noFill/>
            </a:ln>
          </p:spPr>
          <p:txBody>
            <a:bodyPr wrap="square" lIns="0" tIns="0" rIns="0" bIns="0" rtlCol="0" anchor="b" anchorCtr="0">
              <a:spAutoFit/>
            </a:bodyPr>
            <a:lstStyle/>
            <a:p>
              <a:pPr marL="0" lvl="3" algn="ctr"/>
              <a:r>
                <a:rPr lang="en-US" sz="2400" b="1" dirty="0">
                  <a:solidFill>
                    <a:srgbClr val="295E7E"/>
                  </a:solidFill>
                  <a:latin typeface="Calibri" panose="020F0502020204030204" pitchFamily="34" charset="0"/>
                  <a:ea typeface="+mn-ea"/>
                  <a:cs typeface="Calibri" panose="020F0502020204030204" pitchFamily="34" charset="0"/>
                </a:rPr>
                <a:t>PEOPLE &amp; ORG</a:t>
              </a:r>
            </a:p>
          </p:txBody>
        </p:sp>
      </p:grpSp>
      <p:grpSp>
        <p:nvGrpSpPr>
          <p:cNvPr id="94" name="Group 93">
            <a:extLst>
              <a:ext uri="{FF2B5EF4-FFF2-40B4-BE49-F238E27FC236}">
                <a16:creationId xmlns:a16="http://schemas.microsoft.com/office/drawing/2014/main" id="{28AE0B42-CF0A-A4A9-F807-25DEA6FE708C}"/>
              </a:ext>
            </a:extLst>
          </p:cNvPr>
          <p:cNvGrpSpPr/>
          <p:nvPr/>
        </p:nvGrpSpPr>
        <p:grpSpPr>
          <a:xfrm>
            <a:off x="562443" y="2320620"/>
            <a:ext cx="2109448" cy="3482774"/>
            <a:chOff x="562443" y="2320620"/>
            <a:chExt cx="2109448" cy="3482774"/>
          </a:xfrm>
        </p:grpSpPr>
        <p:sp>
          <p:nvSpPr>
            <p:cNvPr id="66" name="Rectangle 65">
              <a:extLst>
                <a:ext uri="{FF2B5EF4-FFF2-40B4-BE49-F238E27FC236}">
                  <a16:creationId xmlns:a16="http://schemas.microsoft.com/office/drawing/2014/main" id="{C52D5009-A8F5-8265-9282-93AED3DD4879}"/>
                </a:ext>
              </a:extLst>
            </p:cNvPr>
            <p:cNvSpPr/>
            <p:nvPr/>
          </p:nvSpPr>
          <p:spPr>
            <a:xfrm>
              <a:off x="562443" y="2320620"/>
              <a:ext cx="2109448" cy="3482774"/>
            </a:xfrm>
            <a:prstGeom prst="rect">
              <a:avLst/>
            </a:prstGeom>
            <a:solidFill>
              <a:srgbClr val="B6ECFF"/>
            </a:solidFill>
            <a:ln w="38100" cap="rnd" cmpd="sng" algn="ctr">
              <a:solidFill>
                <a:srgbClr val="295E7E"/>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sp>
          <p:nvSpPr>
            <p:cNvPr id="67" name="ee4pHeader2">
              <a:extLst>
                <a:ext uri="{FF2B5EF4-FFF2-40B4-BE49-F238E27FC236}">
                  <a16:creationId xmlns:a16="http://schemas.microsoft.com/office/drawing/2014/main" id="{1CA3A305-60CB-12DD-FC36-8F12C60EA611}"/>
                </a:ext>
              </a:extLst>
            </p:cNvPr>
            <p:cNvSpPr txBox="1"/>
            <p:nvPr/>
          </p:nvSpPr>
          <p:spPr>
            <a:xfrm>
              <a:off x="663248" y="2701397"/>
              <a:ext cx="1907841" cy="369332"/>
            </a:xfrm>
            <a:prstGeom prst="rect">
              <a:avLst/>
            </a:prstGeom>
            <a:noFill/>
            <a:ln cap="rnd">
              <a:noFill/>
            </a:ln>
            <a:extLst>
              <a:ext uri="{909E8E84-426E-40DD-AFC4-6F175D3DCCD1}">
                <a14:hiddenFill xmlns:a14="http://schemas.microsoft.com/office/drawing/2010/main">
                  <a:solidFill>
                    <a:srgbClr val="29BA74"/>
                  </a:solidFill>
                </a14:hiddenFill>
              </a:ext>
            </a:extLst>
          </p:spPr>
          <p:txBody>
            <a:bodyPr wrap="square" lIns="0" tIns="0" rIns="0" bIns="0" rtlCol="0" anchor="b" anchorCtr="0">
              <a:spAutoFit/>
            </a:bodyPr>
            <a:lstStyle/>
            <a:p>
              <a:pPr marL="0" lvl="3" algn="ctr"/>
              <a:r>
                <a:rPr lang="en-US" sz="2400" b="1" dirty="0">
                  <a:solidFill>
                    <a:srgbClr val="295E7E"/>
                  </a:solidFill>
                  <a:latin typeface="Calibri" panose="020F0502020204030204" pitchFamily="34" charset="0"/>
                  <a:ea typeface="+mn-ea"/>
                  <a:cs typeface="Calibri" panose="020F0502020204030204" pitchFamily="34" charset="0"/>
                </a:rPr>
                <a:t>AI TAXONOMY</a:t>
              </a:r>
            </a:p>
          </p:txBody>
        </p:sp>
        <p:sp>
          <p:nvSpPr>
            <p:cNvPr id="71" name="TextBox 70">
              <a:extLst>
                <a:ext uri="{FF2B5EF4-FFF2-40B4-BE49-F238E27FC236}">
                  <a16:creationId xmlns:a16="http://schemas.microsoft.com/office/drawing/2014/main" id="{C70A1706-728A-BD85-D28C-0BA0C0E25CD6}"/>
                </a:ext>
              </a:extLst>
            </p:cNvPr>
            <p:cNvSpPr txBox="1"/>
            <p:nvPr/>
          </p:nvSpPr>
          <p:spPr>
            <a:xfrm>
              <a:off x="713897" y="3493948"/>
              <a:ext cx="1806541" cy="984885"/>
            </a:xfrm>
            <a:prstGeom prst="rect">
              <a:avLst/>
            </a:prstGeom>
            <a:grpFill/>
            <a:ln w="19050" cap="flat" cmpd="sng" algn="ctr">
              <a:noFill/>
              <a:prstDash val="solid"/>
            </a:ln>
            <a:effectLst/>
            <a:extLst>
              <a:ext uri="{91240B29-F687-4F45-9708-019B960494DF}">
                <a14:hiddenLine xmlns:a14="http://schemas.microsoft.com/office/drawing/2010/main" w="19050" cap="flat" cmpd="sng" algn="ctr">
                  <a:gradFill flip="none" rotWithShape="1">
                    <a:gsLst>
                      <a:gs pos="0">
                        <a:schemeClr val="accent2"/>
                      </a:gs>
                      <a:gs pos="100000">
                        <a:schemeClr val="tx2"/>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dirty="0">
                  <a:solidFill>
                    <a:srgbClr val="575757"/>
                  </a:solidFill>
                  <a:latin typeface="Calibri" panose="020F0502020204030204" pitchFamily="34" charset="0"/>
                  <a:cs typeface="Calibri" panose="020F0502020204030204" pitchFamily="34" charset="0"/>
                </a:rPr>
                <a:t>Risk tolerance based on applicable regulatory boundaries </a:t>
              </a:r>
            </a:p>
          </p:txBody>
        </p:sp>
      </p:grpSp>
      <p:sp>
        <p:nvSpPr>
          <p:cNvPr id="57" name="Title 56">
            <a:extLst>
              <a:ext uri="{FF2B5EF4-FFF2-40B4-BE49-F238E27FC236}">
                <a16:creationId xmlns:a16="http://schemas.microsoft.com/office/drawing/2014/main" id="{7470DDDE-9E44-E6A2-0A93-C86EC7D9DE23}"/>
              </a:ext>
            </a:extLst>
          </p:cNvPr>
          <p:cNvSpPr>
            <a:spLocks noGrp="1"/>
          </p:cNvSpPr>
          <p:nvPr>
            <p:ph type="title"/>
          </p:nvPr>
        </p:nvSpPr>
        <p:spPr/>
        <p:txBody>
          <a:bodyPr vert="horz"/>
          <a:lstStyle/>
          <a:p>
            <a:r>
              <a:rPr lang="en-US" dirty="0"/>
              <a:t>Accelerated by the AI Act, more and more insurers are systematically approaching AI embedding</a:t>
            </a:r>
          </a:p>
        </p:txBody>
      </p:sp>
      <p:sp>
        <p:nvSpPr>
          <p:cNvPr id="141" name="Tijdelijke aanduiding voor inhoud 6">
            <a:extLst>
              <a:ext uri="{FF2B5EF4-FFF2-40B4-BE49-F238E27FC236}">
                <a16:creationId xmlns:a16="http://schemas.microsoft.com/office/drawing/2014/main" id="{4E54D089-140F-9FD1-21FE-72B4434DD715}"/>
              </a:ext>
            </a:extLst>
          </p:cNvPr>
          <p:cNvSpPr>
            <a:spLocks noGrp="1"/>
          </p:cNvSpPr>
          <p:nvPr>
            <p:ph sz="quarter" idx="12"/>
          </p:nvPr>
        </p:nvSpPr>
        <p:spPr>
          <a:xfrm>
            <a:off x="672349" y="193800"/>
            <a:ext cx="3560987" cy="275666"/>
          </a:xfrm>
        </p:spPr>
        <p:txBody>
          <a:bodyPr wrap="square" anchor="ctr">
            <a:noAutofit/>
          </a:bodyPr>
          <a:lstStyle/>
          <a:p>
            <a:pPr>
              <a:spcAft>
                <a:spcPts val="600"/>
              </a:spcAft>
            </a:pPr>
            <a:r>
              <a:rPr lang="en-US" sz="1200" dirty="0"/>
              <a:t>How insurers are currently dealing with AI</a:t>
            </a:r>
          </a:p>
        </p:txBody>
      </p:sp>
      <p:sp>
        <p:nvSpPr>
          <p:cNvPr id="142" name="Oval 20">
            <a:extLst>
              <a:ext uri="{FF2B5EF4-FFF2-40B4-BE49-F238E27FC236}">
                <a16:creationId xmlns:a16="http://schemas.microsoft.com/office/drawing/2014/main" id="{E6DF01E8-33E9-ACEC-9573-6B964FFE7DD8}"/>
              </a:ext>
            </a:extLst>
          </p:cNvPr>
          <p:cNvSpPr>
            <a:spLocks noChangeAspect="1" noChangeArrowheads="1"/>
          </p:cNvSpPr>
          <p:nvPr/>
        </p:nvSpPr>
        <p:spPr bwMode="auto">
          <a:xfrm>
            <a:off x="212185" y="255058"/>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2</a:t>
            </a:r>
          </a:p>
        </p:txBody>
      </p:sp>
      <p:sp>
        <p:nvSpPr>
          <p:cNvPr id="146" name="IllustrativeStamp">
            <a:extLst>
              <a:ext uri="{FF2B5EF4-FFF2-40B4-BE49-F238E27FC236}">
                <a16:creationId xmlns:a16="http://schemas.microsoft.com/office/drawing/2014/main" id="{90D6617E-A21C-EFEF-3E98-A0303B5E369A}"/>
              </a:ext>
            </a:extLst>
          </p:cNvPr>
          <p:cNvSpPr/>
          <p:nvPr/>
        </p:nvSpPr>
        <p:spPr>
          <a:xfrm>
            <a:off x="10336333" y="1629680"/>
            <a:ext cx="1225296" cy="191773"/>
          </a:xfrm>
          <a:prstGeom prst="rect">
            <a:avLst/>
          </a:prstGeom>
          <a:solidFill>
            <a:srgbClr val="9A9A9A"/>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l"/>
            <a:r>
              <a:rPr lang="en-US" sz="1200" dirty="0">
                <a:solidFill>
                  <a:srgbClr val="FFFFFF"/>
                </a:solidFill>
                <a:latin typeface="Calibri" panose="020F0502020204030204" pitchFamily="34" charset="0"/>
                <a:cs typeface="Calibri" panose="020F0502020204030204" pitchFamily="34" charset="0"/>
              </a:rPr>
              <a:t>Illustrative</a:t>
            </a:r>
          </a:p>
        </p:txBody>
      </p:sp>
    </p:spTree>
    <p:extLst>
      <p:ext uri="{BB962C8B-B14F-4D97-AF65-F5344CB8AC3E}">
        <p14:creationId xmlns:p14="http://schemas.microsoft.com/office/powerpoint/2010/main" val="3557513785"/>
      </p:ext>
    </p:extLst>
  </p:cSld>
  <p:clrMapOvr>
    <a:masterClrMapping/>
  </p:clrMapOvr>
  <p:transition spd="med">
    <p:pull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D6EC8-728E-0A1B-F024-6F0CC4AD7E29}"/>
            </a:ext>
          </a:extLst>
        </p:cNvPr>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56D7ADAC-89E6-B745-8A38-05DFA88CCD48}"/>
              </a:ext>
            </a:extLst>
          </p:cNvPr>
          <p:cNvGraphicFramePr>
            <a:graphicFrameLocks noChangeAspect="1"/>
          </p:cNvGraphicFramePr>
          <p:nvPr>
            <p:custDataLst>
              <p:tags r:id="rId1"/>
            </p:custDataLst>
            <p:extLst>
              <p:ext uri="{D42A27DB-BD31-4B8C-83A1-F6EECF244321}">
                <p14:modId xmlns:p14="http://schemas.microsoft.com/office/powerpoint/2010/main" val="8778034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3" progId="TCLayout.ActiveDocument.1">
                  <p:embed/>
                </p:oleObj>
              </mc:Choice>
              <mc:Fallback>
                <p:oleObj name="think-cell Slide" r:id="rId3" imgW="473" imgH="473" progId="TCLayout.ActiveDocument.1">
                  <p:embed/>
                  <p:pic>
                    <p:nvPicPr>
                      <p:cNvPr id="5" name="Object 4" hidden="1">
                        <a:extLst>
                          <a:ext uri="{FF2B5EF4-FFF2-40B4-BE49-F238E27FC236}">
                            <a16:creationId xmlns:a16="http://schemas.microsoft.com/office/drawing/2014/main" id="{56D7ADAC-89E6-B745-8A38-05DFA88CCD4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7" name="Title 56">
            <a:extLst>
              <a:ext uri="{FF2B5EF4-FFF2-40B4-BE49-F238E27FC236}">
                <a16:creationId xmlns:a16="http://schemas.microsoft.com/office/drawing/2014/main" id="{7470DDDE-9E44-E6A2-0A93-C86EC7D9DE23}"/>
              </a:ext>
            </a:extLst>
          </p:cNvPr>
          <p:cNvSpPr>
            <a:spLocks noGrp="1"/>
          </p:cNvSpPr>
          <p:nvPr>
            <p:ph type="title"/>
          </p:nvPr>
        </p:nvSpPr>
        <p:spPr/>
        <p:txBody>
          <a:bodyPr vert="horz"/>
          <a:lstStyle/>
          <a:p>
            <a:r>
              <a:rPr lang="en-US" dirty="0"/>
              <a:t>Deep dive | Example of AI use case best-practice</a:t>
            </a:r>
          </a:p>
        </p:txBody>
      </p:sp>
      <p:sp>
        <p:nvSpPr>
          <p:cNvPr id="45" name="Arrow: Pentagon 44">
            <a:extLst>
              <a:ext uri="{FF2B5EF4-FFF2-40B4-BE49-F238E27FC236}">
                <a16:creationId xmlns:a16="http://schemas.microsoft.com/office/drawing/2014/main" id="{48415096-ED68-0B7E-BEB6-E5D9877E47E1}"/>
              </a:ext>
            </a:extLst>
          </p:cNvPr>
          <p:cNvSpPr/>
          <p:nvPr/>
        </p:nvSpPr>
        <p:spPr>
          <a:xfrm>
            <a:off x="652854" y="2349869"/>
            <a:ext cx="3475442" cy="555495"/>
          </a:xfrm>
          <a:prstGeom prst="homePlate">
            <a:avLst/>
          </a:prstGeom>
          <a:solidFill>
            <a:srgbClr val="B6ECFF"/>
          </a:solidFill>
          <a:ln w="38100" cap="rnd" cmpd="sng" algn="ctr">
            <a:solidFill>
              <a:srgbClr val="295E7E"/>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b="1" dirty="0">
                <a:solidFill>
                  <a:srgbClr val="000000"/>
                </a:solidFill>
                <a:latin typeface="Calibri" panose="020F0502020204030204" pitchFamily="34" charset="0"/>
                <a:cs typeface="Calibri" panose="020F0502020204030204" pitchFamily="34" charset="0"/>
              </a:rPr>
              <a:t>Phase 1</a:t>
            </a:r>
            <a:br>
              <a:rPr lang="en-US" sz="1600" b="1" dirty="0">
                <a:solidFill>
                  <a:srgbClr val="000000"/>
                </a:solidFill>
                <a:latin typeface="Calibri" panose="020F0502020204030204" pitchFamily="34" charset="0"/>
                <a:cs typeface="Calibri" panose="020F0502020204030204" pitchFamily="34" charset="0"/>
              </a:rPr>
            </a:br>
            <a:r>
              <a:rPr lang="en-US" sz="1600" b="1" dirty="0">
                <a:solidFill>
                  <a:srgbClr val="000000"/>
                </a:solidFill>
                <a:latin typeface="Calibri" panose="020F0502020204030204" pitchFamily="34" charset="0"/>
                <a:cs typeface="Calibri" panose="020F0502020204030204" pitchFamily="34" charset="0"/>
              </a:rPr>
              <a:t>DESIGN AI use case</a:t>
            </a:r>
          </a:p>
        </p:txBody>
      </p:sp>
      <p:sp>
        <p:nvSpPr>
          <p:cNvPr id="46" name="Arrow: Chevron 45">
            <a:extLst>
              <a:ext uri="{FF2B5EF4-FFF2-40B4-BE49-F238E27FC236}">
                <a16:creationId xmlns:a16="http://schemas.microsoft.com/office/drawing/2014/main" id="{3409696D-6881-13C3-EACD-7BA60720AC55}"/>
              </a:ext>
            </a:extLst>
          </p:cNvPr>
          <p:cNvSpPr/>
          <p:nvPr/>
        </p:nvSpPr>
        <p:spPr>
          <a:xfrm>
            <a:off x="4370380" y="2349869"/>
            <a:ext cx="3475442" cy="555495"/>
          </a:xfrm>
          <a:prstGeom prst="chevron">
            <a:avLst/>
          </a:prstGeom>
          <a:solidFill>
            <a:srgbClr val="B6ECFF"/>
          </a:solidFill>
          <a:ln w="38100" cap="rnd" cmpd="sng" algn="ctr">
            <a:solidFill>
              <a:srgbClr val="295E7E"/>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b="1" dirty="0">
                <a:solidFill>
                  <a:srgbClr val="000000"/>
                </a:solidFill>
                <a:latin typeface="Calibri" panose="020F0502020204030204" pitchFamily="34" charset="0"/>
                <a:cs typeface="Calibri" panose="020F0502020204030204" pitchFamily="34" charset="0"/>
              </a:rPr>
              <a:t>Phase 2</a:t>
            </a:r>
            <a:br>
              <a:rPr lang="en-US" sz="1600" b="1" dirty="0">
                <a:solidFill>
                  <a:srgbClr val="000000"/>
                </a:solidFill>
                <a:latin typeface="Calibri" panose="020F0502020204030204" pitchFamily="34" charset="0"/>
                <a:cs typeface="Calibri" panose="020F0502020204030204" pitchFamily="34" charset="0"/>
              </a:rPr>
            </a:br>
            <a:r>
              <a:rPr lang="en-US" sz="1600" b="1" dirty="0">
                <a:solidFill>
                  <a:srgbClr val="000000"/>
                </a:solidFill>
                <a:latin typeface="Calibri" panose="020F0502020204030204" pitchFamily="34" charset="0"/>
                <a:cs typeface="Calibri" panose="020F0502020204030204" pitchFamily="34" charset="0"/>
              </a:rPr>
              <a:t>BUILD AI use case</a:t>
            </a:r>
          </a:p>
        </p:txBody>
      </p:sp>
      <p:sp>
        <p:nvSpPr>
          <p:cNvPr id="47" name="Arrow: Chevron 46">
            <a:extLst>
              <a:ext uri="{FF2B5EF4-FFF2-40B4-BE49-F238E27FC236}">
                <a16:creationId xmlns:a16="http://schemas.microsoft.com/office/drawing/2014/main" id="{E899476F-04BB-E941-D3BB-DDE1C9658657}"/>
              </a:ext>
            </a:extLst>
          </p:cNvPr>
          <p:cNvSpPr/>
          <p:nvPr/>
        </p:nvSpPr>
        <p:spPr>
          <a:xfrm>
            <a:off x="8087907" y="2349869"/>
            <a:ext cx="3475442" cy="555495"/>
          </a:xfrm>
          <a:prstGeom prst="chevron">
            <a:avLst/>
          </a:prstGeom>
          <a:solidFill>
            <a:srgbClr val="B6ECFF"/>
          </a:solidFill>
          <a:ln w="38100" cap="rnd" cmpd="sng" algn="ctr">
            <a:solidFill>
              <a:srgbClr val="295E7E"/>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b="1" dirty="0">
                <a:solidFill>
                  <a:srgbClr val="000000"/>
                </a:solidFill>
                <a:latin typeface="Calibri" panose="020F0502020204030204" pitchFamily="34" charset="0"/>
                <a:cs typeface="Calibri" panose="020F0502020204030204" pitchFamily="34" charset="0"/>
              </a:rPr>
              <a:t>Phase 3</a:t>
            </a:r>
            <a:br>
              <a:rPr lang="en-US" sz="1600" b="1" dirty="0">
                <a:solidFill>
                  <a:srgbClr val="000000"/>
                </a:solidFill>
                <a:latin typeface="Calibri" panose="020F0502020204030204" pitchFamily="34" charset="0"/>
                <a:cs typeface="Calibri" panose="020F0502020204030204" pitchFamily="34" charset="0"/>
              </a:rPr>
            </a:br>
            <a:r>
              <a:rPr lang="en-US" sz="1600" b="1" dirty="0">
                <a:solidFill>
                  <a:srgbClr val="000000"/>
                </a:solidFill>
                <a:latin typeface="Calibri" panose="020F0502020204030204" pitchFamily="34" charset="0"/>
                <a:cs typeface="Calibri" panose="020F0502020204030204" pitchFamily="34" charset="0"/>
              </a:rPr>
              <a:t>RUN AI use case</a:t>
            </a:r>
          </a:p>
        </p:txBody>
      </p:sp>
      <p:cxnSp>
        <p:nvCxnSpPr>
          <p:cNvPr id="270" name="Straight Arrow Connector 269">
            <a:extLst>
              <a:ext uri="{FF2B5EF4-FFF2-40B4-BE49-F238E27FC236}">
                <a16:creationId xmlns:a16="http://schemas.microsoft.com/office/drawing/2014/main" id="{3CE5E169-0AFD-FD9D-9FBE-D7A00FDE4284}"/>
              </a:ext>
            </a:extLst>
          </p:cNvPr>
          <p:cNvCxnSpPr>
            <a:cxnSpLocks/>
          </p:cNvCxnSpPr>
          <p:nvPr/>
        </p:nvCxnSpPr>
        <p:spPr>
          <a:xfrm flipH="1">
            <a:off x="2405299" y="3858579"/>
            <a:ext cx="0" cy="243332"/>
          </a:xfrm>
          <a:prstGeom prst="straightConnector1">
            <a:avLst/>
          </a:prstGeom>
          <a:ln w="2857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273" name="Straight Arrow Connector 272">
            <a:extLst>
              <a:ext uri="{FF2B5EF4-FFF2-40B4-BE49-F238E27FC236}">
                <a16:creationId xmlns:a16="http://schemas.microsoft.com/office/drawing/2014/main" id="{984332A7-7BA6-EAFD-30D6-4CD0B2903245}"/>
              </a:ext>
            </a:extLst>
          </p:cNvPr>
          <p:cNvCxnSpPr>
            <a:cxnSpLocks/>
          </p:cNvCxnSpPr>
          <p:nvPr/>
        </p:nvCxnSpPr>
        <p:spPr>
          <a:xfrm flipH="1">
            <a:off x="2405299" y="4868032"/>
            <a:ext cx="0" cy="243332"/>
          </a:xfrm>
          <a:prstGeom prst="straightConnector1">
            <a:avLst/>
          </a:prstGeom>
          <a:ln w="2857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sp>
        <p:nvSpPr>
          <p:cNvPr id="93" name="Rectangle: Rounded Corners 92">
            <a:extLst>
              <a:ext uri="{FF2B5EF4-FFF2-40B4-BE49-F238E27FC236}">
                <a16:creationId xmlns:a16="http://schemas.microsoft.com/office/drawing/2014/main" id="{40F936EE-3F2C-32F5-C61B-00A905EFCE08}"/>
              </a:ext>
            </a:extLst>
          </p:cNvPr>
          <p:cNvSpPr/>
          <p:nvPr/>
        </p:nvSpPr>
        <p:spPr>
          <a:xfrm>
            <a:off x="773100" y="5151636"/>
            <a:ext cx="3355197" cy="687003"/>
          </a:xfrm>
          <a:prstGeom prst="roundRect">
            <a:avLst/>
          </a:prstGeom>
          <a:solidFill>
            <a:srgbClr val="FFFFFF">
              <a:alpha val="1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575757"/>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C64656F9-C538-B37C-9C4C-30BA91F9DA0E}"/>
              </a:ext>
            </a:extLst>
          </p:cNvPr>
          <p:cNvSpPr txBox="1"/>
          <p:nvPr/>
        </p:nvSpPr>
        <p:spPr>
          <a:xfrm>
            <a:off x="1411395" y="5202750"/>
            <a:ext cx="1958361" cy="5847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1600" dirty="0">
                <a:solidFill>
                  <a:srgbClr val="000000"/>
                </a:solidFill>
                <a:latin typeface="Calibri" panose="020F0502020204030204" pitchFamily="34" charset="0"/>
                <a:cs typeface="Calibri" panose="020F0502020204030204" pitchFamily="34" charset="0"/>
              </a:rPr>
              <a:t>Assess use case impact and risk </a:t>
            </a:r>
          </a:p>
        </p:txBody>
      </p:sp>
      <p:sp>
        <p:nvSpPr>
          <p:cNvPr id="100" name="Rectangle: Rounded Corners 99">
            <a:extLst>
              <a:ext uri="{FF2B5EF4-FFF2-40B4-BE49-F238E27FC236}">
                <a16:creationId xmlns:a16="http://schemas.microsoft.com/office/drawing/2014/main" id="{6C63BCC1-B80A-3F19-47C8-78C1D799FFF3}"/>
              </a:ext>
            </a:extLst>
          </p:cNvPr>
          <p:cNvSpPr/>
          <p:nvPr/>
        </p:nvSpPr>
        <p:spPr>
          <a:xfrm>
            <a:off x="4478524" y="5151636"/>
            <a:ext cx="3355197" cy="687003"/>
          </a:xfrm>
          <a:prstGeom prst="roundRect">
            <a:avLst/>
          </a:prstGeom>
          <a:solidFill>
            <a:srgbClr val="FFFFFF">
              <a:alpha val="1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575757"/>
              </a:solidFill>
              <a:latin typeface="Calibri" panose="020F0502020204030204" pitchFamily="34" charset="0"/>
              <a:cs typeface="Calibri" panose="020F0502020204030204" pitchFamily="34" charset="0"/>
            </a:endParaRPr>
          </a:p>
        </p:txBody>
      </p:sp>
      <p:sp>
        <p:nvSpPr>
          <p:cNvPr id="106" name="TextBox 105">
            <a:extLst>
              <a:ext uri="{FF2B5EF4-FFF2-40B4-BE49-F238E27FC236}">
                <a16:creationId xmlns:a16="http://schemas.microsoft.com/office/drawing/2014/main" id="{DB9DAC64-C0AC-E2B4-CD7A-4376137DB341}"/>
              </a:ext>
            </a:extLst>
          </p:cNvPr>
          <p:cNvSpPr txBox="1"/>
          <p:nvPr/>
        </p:nvSpPr>
        <p:spPr>
          <a:xfrm>
            <a:off x="5128920" y="5202750"/>
            <a:ext cx="1958361" cy="5847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1600" dirty="0">
                <a:solidFill>
                  <a:srgbClr val="000000"/>
                </a:solidFill>
                <a:latin typeface="Calibri" panose="020F0502020204030204" pitchFamily="34" charset="0"/>
                <a:cs typeface="Calibri" panose="020F0502020204030204" pitchFamily="34" charset="0"/>
              </a:rPr>
              <a:t>Engage relevant stakeholders</a:t>
            </a:r>
          </a:p>
        </p:txBody>
      </p:sp>
      <p:cxnSp>
        <p:nvCxnSpPr>
          <p:cNvPr id="274" name="Straight Arrow Connector 273">
            <a:extLst>
              <a:ext uri="{FF2B5EF4-FFF2-40B4-BE49-F238E27FC236}">
                <a16:creationId xmlns:a16="http://schemas.microsoft.com/office/drawing/2014/main" id="{EF8ACEF8-3418-59D3-EEE4-DCD0C261CA63}"/>
              </a:ext>
            </a:extLst>
          </p:cNvPr>
          <p:cNvCxnSpPr>
            <a:cxnSpLocks/>
          </p:cNvCxnSpPr>
          <p:nvPr/>
        </p:nvCxnSpPr>
        <p:spPr>
          <a:xfrm flipH="1">
            <a:off x="6108100" y="3858579"/>
            <a:ext cx="0" cy="243332"/>
          </a:xfrm>
          <a:prstGeom prst="straightConnector1">
            <a:avLst/>
          </a:prstGeom>
          <a:ln w="2857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cxnSp>
        <p:nvCxnSpPr>
          <p:cNvPr id="275" name="Straight Arrow Connector 274">
            <a:extLst>
              <a:ext uri="{FF2B5EF4-FFF2-40B4-BE49-F238E27FC236}">
                <a16:creationId xmlns:a16="http://schemas.microsoft.com/office/drawing/2014/main" id="{5236881F-C1A8-C7FB-A34A-035CC4F000AA}"/>
              </a:ext>
            </a:extLst>
          </p:cNvPr>
          <p:cNvCxnSpPr>
            <a:cxnSpLocks/>
          </p:cNvCxnSpPr>
          <p:nvPr/>
        </p:nvCxnSpPr>
        <p:spPr>
          <a:xfrm flipH="1">
            <a:off x="6108100" y="4868032"/>
            <a:ext cx="0" cy="243332"/>
          </a:xfrm>
          <a:prstGeom prst="straightConnector1">
            <a:avLst/>
          </a:prstGeom>
          <a:ln w="2857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3B61E6FE-43A2-30EA-75EA-9AEB32B12F53}"/>
              </a:ext>
            </a:extLst>
          </p:cNvPr>
          <p:cNvSpPr/>
          <p:nvPr/>
        </p:nvSpPr>
        <p:spPr>
          <a:xfrm>
            <a:off x="773100" y="4139360"/>
            <a:ext cx="3355197" cy="687003"/>
          </a:xfrm>
          <a:prstGeom prst="roundRect">
            <a:avLst/>
          </a:prstGeom>
          <a:solidFill>
            <a:srgbClr val="FFFFFF">
              <a:alpha val="1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575757"/>
              </a:solidFill>
              <a:latin typeface="Calibri" panose="020F0502020204030204" pitchFamily="34" charset="0"/>
              <a:cs typeface="Calibri" panose="020F0502020204030204" pitchFamily="34" charset="0"/>
            </a:endParaRPr>
          </a:p>
        </p:txBody>
      </p:sp>
      <p:sp>
        <p:nvSpPr>
          <p:cNvPr id="56" name="TextBox 55">
            <a:extLst>
              <a:ext uri="{FF2B5EF4-FFF2-40B4-BE49-F238E27FC236}">
                <a16:creationId xmlns:a16="http://schemas.microsoft.com/office/drawing/2014/main" id="{EAD6671E-BDA1-B6FB-9C3E-529528ED27C3}"/>
              </a:ext>
            </a:extLst>
          </p:cNvPr>
          <p:cNvSpPr txBox="1"/>
          <p:nvPr/>
        </p:nvSpPr>
        <p:spPr>
          <a:xfrm>
            <a:off x="1331791" y="4190474"/>
            <a:ext cx="2117568" cy="5847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1600" dirty="0">
                <a:solidFill>
                  <a:srgbClr val="000000"/>
                </a:solidFill>
                <a:latin typeface="Calibri" panose="020F0502020204030204" pitchFamily="34" charset="0"/>
                <a:cs typeface="Calibri" panose="020F0502020204030204" pitchFamily="34" charset="0"/>
              </a:rPr>
              <a:t>Identify regulatory</a:t>
            </a:r>
            <a:br>
              <a:rPr lang="en-US" sz="1600" dirty="0">
                <a:solidFill>
                  <a:srgbClr val="000000"/>
                </a:solidFill>
                <a:latin typeface="Calibri" panose="020F0502020204030204" pitchFamily="34" charset="0"/>
                <a:cs typeface="Calibri" panose="020F0502020204030204" pitchFamily="34" charset="0"/>
              </a:rPr>
            </a:br>
            <a:r>
              <a:rPr lang="en-US" sz="1600" dirty="0">
                <a:solidFill>
                  <a:srgbClr val="000000"/>
                </a:solidFill>
                <a:latin typeface="Calibri" panose="020F0502020204030204" pitchFamily="34" charset="0"/>
                <a:cs typeface="Calibri" panose="020F0502020204030204" pitchFamily="34" charset="0"/>
              </a:rPr>
              <a:t>requirements and risks</a:t>
            </a:r>
          </a:p>
        </p:txBody>
      </p:sp>
      <p:sp>
        <p:nvSpPr>
          <p:cNvPr id="10" name="Rectangle: Rounded Corners 9">
            <a:extLst>
              <a:ext uri="{FF2B5EF4-FFF2-40B4-BE49-F238E27FC236}">
                <a16:creationId xmlns:a16="http://schemas.microsoft.com/office/drawing/2014/main" id="{9B28EBFC-F006-D5BF-8002-28ABB3C59B5D}"/>
              </a:ext>
            </a:extLst>
          </p:cNvPr>
          <p:cNvSpPr/>
          <p:nvPr/>
        </p:nvSpPr>
        <p:spPr>
          <a:xfrm>
            <a:off x="4478524" y="4139360"/>
            <a:ext cx="3355197" cy="687003"/>
          </a:xfrm>
          <a:prstGeom prst="roundRect">
            <a:avLst/>
          </a:prstGeom>
          <a:solidFill>
            <a:srgbClr val="FFFFFF">
              <a:alpha val="1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575757"/>
              </a:solidFill>
              <a:latin typeface="Calibri" panose="020F0502020204030204" pitchFamily="34" charset="0"/>
              <a:cs typeface="Calibri" panose="020F0502020204030204" pitchFamily="34" charset="0"/>
            </a:endParaRPr>
          </a:p>
        </p:txBody>
      </p:sp>
      <p:sp>
        <p:nvSpPr>
          <p:cNvPr id="105" name="TextBox 104">
            <a:extLst>
              <a:ext uri="{FF2B5EF4-FFF2-40B4-BE49-F238E27FC236}">
                <a16:creationId xmlns:a16="http://schemas.microsoft.com/office/drawing/2014/main" id="{2C716645-2E81-FF6C-71CD-906C2751EBC5}"/>
              </a:ext>
            </a:extLst>
          </p:cNvPr>
          <p:cNvSpPr txBox="1"/>
          <p:nvPr/>
        </p:nvSpPr>
        <p:spPr>
          <a:xfrm>
            <a:off x="5128920" y="4190474"/>
            <a:ext cx="1958361" cy="5847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1600" dirty="0">
                <a:solidFill>
                  <a:srgbClr val="000000"/>
                </a:solidFill>
                <a:latin typeface="Calibri" panose="020F0502020204030204" pitchFamily="34" charset="0"/>
                <a:cs typeface="Calibri" panose="020F0502020204030204" pitchFamily="34" charset="0"/>
              </a:rPr>
              <a:t>Test and validate </a:t>
            </a:r>
            <a:br>
              <a:rPr lang="en-US" sz="1600" dirty="0">
                <a:solidFill>
                  <a:srgbClr val="000000"/>
                </a:solidFill>
                <a:latin typeface="Calibri" panose="020F0502020204030204" pitchFamily="34" charset="0"/>
                <a:cs typeface="Calibri" panose="020F0502020204030204" pitchFamily="34" charset="0"/>
              </a:rPr>
            </a:br>
            <a:r>
              <a:rPr lang="en-US" sz="1600" dirty="0">
                <a:solidFill>
                  <a:srgbClr val="000000"/>
                </a:solidFill>
                <a:latin typeface="Calibri" panose="020F0502020204030204" pitchFamily="34" charset="0"/>
                <a:cs typeface="Calibri" panose="020F0502020204030204" pitchFamily="34" charset="0"/>
              </a:rPr>
              <a:t>use case</a:t>
            </a:r>
          </a:p>
        </p:txBody>
      </p:sp>
      <p:sp>
        <p:nvSpPr>
          <p:cNvPr id="115" name="Rectangle: Rounded Corners 114">
            <a:extLst>
              <a:ext uri="{FF2B5EF4-FFF2-40B4-BE49-F238E27FC236}">
                <a16:creationId xmlns:a16="http://schemas.microsoft.com/office/drawing/2014/main" id="{599951D9-4C41-9D21-41BB-BCD8D7DAC9CB}"/>
              </a:ext>
            </a:extLst>
          </p:cNvPr>
          <p:cNvSpPr/>
          <p:nvPr/>
        </p:nvSpPr>
        <p:spPr>
          <a:xfrm>
            <a:off x="8208152" y="4139360"/>
            <a:ext cx="3355197" cy="687003"/>
          </a:xfrm>
          <a:prstGeom prst="roundRect">
            <a:avLst/>
          </a:prstGeom>
          <a:solidFill>
            <a:srgbClr val="FFFFFF">
              <a:alpha val="1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575757"/>
              </a:solidFill>
              <a:latin typeface="Calibri" panose="020F0502020204030204" pitchFamily="34" charset="0"/>
              <a:cs typeface="Calibri" panose="020F0502020204030204" pitchFamily="34" charset="0"/>
            </a:endParaRPr>
          </a:p>
        </p:txBody>
      </p:sp>
      <p:sp>
        <p:nvSpPr>
          <p:cNvPr id="121" name="TextBox 120">
            <a:extLst>
              <a:ext uri="{FF2B5EF4-FFF2-40B4-BE49-F238E27FC236}">
                <a16:creationId xmlns:a16="http://schemas.microsoft.com/office/drawing/2014/main" id="{65DB91AE-3659-BACD-C5DA-95D122BC4B79}"/>
              </a:ext>
            </a:extLst>
          </p:cNvPr>
          <p:cNvSpPr txBox="1"/>
          <p:nvPr/>
        </p:nvSpPr>
        <p:spPr>
          <a:xfrm>
            <a:off x="8846448" y="4190474"/>
            <a:ext cx="1958361" cy="5847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1600" dirty="0">
                <a:solidFill>
                  <a:srgbClr val="000000"/>
                </a:solidFill>
                <a:latin typeface="Calibri" panose="020F0502020204030204" pitchFamily="34" charset="0"/>
                <a:cs typeface="Calibri" panose="020F0502020204030204" pitchFamily="34" charset="0"/>
              </a:rPr>
              <a:t>Learn and improve continuously</a:t>
            </a:r>
          </a:p>
        </p:txBody>
      </p:sp>
      <p:sp>
        <p:nvSpPr>
          <p:cNvPr id="64" name="Rectangle: Rounded Corners 63">
            <a:extLst>
              <a:ext uri="{FF2B5EF4-FFF2-40B4-BE49-F238E27FC236}">
                <a16:creationId xmlns:a16="http://schemas.microsoft.com/office/drawing/2014/main" id="{6186638B-638E-1C49-47C8-1F56A59C0548}"/>
              </a:ext>
            </a:extLst>
          </p:cNvPr>
          <p:cNvSpPr/>
          <p:nvPr/>
        </p:nvSpPr>
        <p:spPr>
          <a:xfrm>
            <a:off x="773100" y="3127083"/>
            <a:ext cx="3355197" cy="687003"/>
          </a:xfrm>
          <a:prstGeom prst="roundRect">
            <a:avLst/>
          </a:prstGeom>
          <a:solidFill>
            <a:srgbClr val="FFFFFF">
              <a:alpha val="1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575757"/>
              </a:solidFill>
              <a:latin typeface="Calibri" panose="020F0502020204030204" pitchFamily="34" charset="0"/>
              <a:cs typeface="Calibri" panose="020F0502020204030204" pitchFamily="34" charset="0"/>
            </a:endParaRPr>
          </a:p>
        </p:txBody>
      </p:sp>
      <p:sp>
        <p:nvSpPr>
          <p:cNvPr id="54" name="TextBox 53">
            <a:extLst>
              <a:ext uri="{FF2B5EF4-FFF2-40B4-BE49-F238E27FC236}">
                <a16:creationId xmlns:a16="http://schemas.microsoft.com/office/drawing/2014/main" id="{76434648-AA13-EC36-6671-6E4922CD42C7}"/>
              </a:ext>
            </a:extLst>
          </p:cNvPr>
          <p:cNvSpPr txBox="1"/>
          <p:nvPr/>
        </p:nvSpPr>
        <p:spPr>
          <a:xfrm>
            <a:off x="1411395" y="3178197"/>
            <a:ext cx="1958361" cy="5847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1600" dirty="0">
                <a:solidFill>
                  <a:srgbClr val="000000"/>
                </a:solidFill>
                <a:latin typeface="Calibri" panose="020F0502020204030204" pitchFamily="34" charset="0"/>
                <a:cs typeface="Calibri" panose="020F0502020204030204" pitchFamily="34" charset="0"/>
              </a:rPr>
              <a:t>Understand</a:t>
            </a:r>
            <a:br>
              <a:rPr lang="en-US" sz="1600" dirty="0">
                <a:solidFill>
                  <a:srgbClr val="000000"/>
                </a:solidFill>
                <a:latin typeface="Calibri" panose="020F0502020204030204" pitchFamily="34" charset="0"/>
                <a:cs typeface="Calibri" panose="020F0502020204030204" pitchFamily="34" charset="0"/>
              </a:rPr>
            </a:br>
            <a:r>
              <a:rPr lang="en-US" sz="1600" dirty="0">
                <a:solidFill>
                  <a:srgbClr val="000000"/>
                </a:solidFill>
                <a:latin typeface="Calibri" panose="020F0502020204030204" pitchFamily="34" charset="0"/>
                <a:cs typeface="Calibri" panose="020F0502020204030204" pitchFamily="34" charset="0"/>
              </a:rPr>
              <a:t>AI system</a:t>
            </a:r>
          </a:p>
        </p:txBody>
      </p:sp>
      <p:sp>
        <p:nvSpPr>
          <p:cNvPr id="101" name="Rectangle: Rounded Corners 100">
            <a:extLst>
              <a:ext uri="{FF2B5EF4-FFF2-40B4-BE49-F238E27FC236}">
                <a16:creationId xmlns:a16="http://schemas.microsoft.com/office/drawing/2014/main" id="{DABDCF85-1755-170E-85D8-97386662AE42}"/>
              </a:ext>
            </a:extLst>
          </p:cNvPr>
          <p:cNvSpPr/>
          <p:nvPr/>
        </p:nvSpPr>
        <p:spPr>
          <a:xfrm>
            <a:off x="4478524" y="3127083"/>
            <a:ext cx="3355197" cy="687003"/>
          </a:xfrm>
          <a:prstGeom prst="roundRect">
            <a:avLst/>
          </a:prstGeom>
          <a:solidFill>
            <a:srgbClr val="FFFFFF">
              <a:alpha val="1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575757"/>
              </a:solidFill>
              <a:latin typeface="Calibri" panose="020F0502020204030204" pitchFamily="34" charset="0"/>
              <a:cs typeface="Calibri" panose="020F0502020204030204" pitchFamily="34" charset="0"/>
            </a:endParaRPr>
          </a:p>
        </p:txBody>
      </p:sp>
      <p:sp>
        <p:nvSpPr>
          <p:cNvPr id="103" name="TextBox 102">
            <a:extLst>
              <a:ext uri="{FF2B5EF4-FFF2-40B4-BE49-F238E27FC236}">
                <a16:creationId xmlns:a16="http://schemas.microsoft.com/office/drawing/2014/main" id="{5D16B278-8480-86F2-99A0-E9D5F87B57BE}"/>
              </a:ext>
            </a:extLst>
          </p:cNvPr>
          <p:cNvSpPr txBox="1"/>
          <p:nvPr/>
        </p:nvSpPr>
        <p:spPr>
          <a:xfrm>
            <a:off x="5128920" y="3178197"/>
            <a:ext cx="1958361" cy="5847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1600" dirty="0">
                <a:solidFill>
                  <a:srgbClr val="000000"/>
                </a:solidFill>
                <a:latin typeface="Calibri" panose="020F0502020204030204" pitchFamily="34" charset="0"/>
                <a:cs typeface="Calibri" panose="020F0502020204030204" pitchFamily="34" charset="0"/>
              </a:rPr>
              <a:t>Devise mitigation measures</a:t>
            </a:r>
          </a:p>
        </p:txBody>
      </p:sp>
      <p:sp>
        <p:nvSpPr>
          <p:cNvPr id="117" name="Rectangle: Rounded Corners 116">
            <a:extLst>
              <a:ext uri="{FF2B5EF4-FFF2-40B4-BE49-F238E27FC236}">
                <a16:creationId xmlns:a16="http://schemas.microsoft.com/office/drawing/2014/main" id="{56E3DC85-0FB2-17D5-2FF5-EDEB6E3D3E47}"/>
              </a:ext>
            </a:extLst>
          </p:cNvPr>
          <p:cNvSpPr/>
          <p:nvPr/>
        </p:nvSpPr>
        <p:spPr>
          <a:xfrm>
            <a:off x="8208152" y="3127083"/>
            <a:ext cx="3355197" cy="687003"/>
          </a:xfrm>
          <a:prstGeom prst="roundRect">
            <a:avLst/>
          </a:prstGeom>
          <a:solidFill>
            <a:srgbClr val="FFFFFF">
              <a:alpha val="10000"/>
            </a:srgbClr>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575757"/>
              </a:solidFill>
              <a:latin typeface="Calibri" panose="020F0502020204030204" pitchFamily="34" charset="0"/>
              <a:cs typeface="Calibri" panose="020F0502020204030204" pitchFamily="34" charset="0"/>
            </a:endParaRPr>
          </a:p>
        </p:txBody>
      </p:sp>
      <p:sp>
        <p:nvSpPr>
          <p:cNvPr id="266" name="TextBox 265">
            <a:extLst>
              <a:ext uri="{FF2B5EF4-FFF2-40B4-BE49-F238E27FC236}">
                <a16:creationId xmlns:a16="http://schemas.microsoft.com/office/drawing/2014/main" id="{E5EAE4B1-8812-65CE-6C12-89445C7F1958}"/>
              </a:ext>
            </a:extLst>
          </p:cNvPr>
          <p:cNvSpPr txBox="1"/>
          <p:nvPr/>
        </p:nvSpPr>
        <p:spPr>
          <a:xfrm>
            <a:off x="8846448" y="3178197"/>
            <a:ext cx="1958361" cy="58477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1600" dirty="0">
                <a:solidFill>
                  <a:srgbClr val="000000"/>
                </a:solidFill>
                <a:latin typeface="Calibri" panose="020F0502020204030204" pitchFamily="34" charset="0"/>
                <a:cs typeface="Calibri" panose="020F0502020204030204" pitchFamily="34" charset="0"/>
              </a:rPr>
              <a:t>Monitor and audit use case </a:t>
            </a:r>
          </a:p>
        </p:txBody>
      </p:sp>
      <p:cxnSp>
        <p:nvCxnSpPr>
          <p:cNvPr id="276" name="Straight Arrow Connector 275">
            <a:extLst>
              <a:ext uri="{FF2B5EF4-FFF2-40B4-BE49-F238E27FC236}">
                <a16:creationId xmlns:a16="http://schemas.microsoft.com/office/drawing/2014/main" id="{5F788E53-0E2B-04C6-78B5-6C27B0D74A68}"/>
              </a:ext>
            </a:extLst>
          </p:cNvPr>
          <p:cNvCxnSpPr>
            <a:cxnSpLocks/>
          </p:cNvCxnSpPr>
          <p:nvPr/>
        </p:nvCxnSpPr>
        <p:spPr>
          <a:xfrm flipH="1">
            <a:off x="9825627" y="3858579"/>
            <a:ext cx="0" cy="243332"/>
          </a:xfrm>
          <a:prstGeom prst="straightConnector1">
            <a:avLst/>
          </a:prstGeom>
          <a:ln w="28575" cap="rnd">
            <a:solidFill>
              <a:schemeClr val="tx1">
                <a:lumMod val="60000"/>
                <a:lumOff val="40000"/>
              </a:schemeClr>
            </a:solidFill>
            <a:prstDash val="solid"/>
            <a:round/>
            <a:tailEnd type="triangle" w="med" len="med"/>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91F8935-40CD-693B-4E5F-42F5FC2694F2}"/>
              </a:ext>
            </a:extLst>
          </p:cNvPr>
          <p:cNvGrpSpPr/>
          <p:nvPr/>
        </p:nvGrpSpPr>
        <p:grpSpPr>
          <a:xfrm>
            <a:off x="4164091" y="2999166"/>
            <a:ext cx="3724913" cy="2839473"/>
            <a:chOff x="4272379" y="2499360"/>
            <a:chExt cx="3724913" cy="3661728"/>
          </a:xfrm>
        </p:grpSpPr>
        <p:cxnSp>
          <p:nvCxnSpPr>
            <p:cNvPr id="278" name="Straight Connector 277">
              <a:extLst>
                <a:ext uri="{FF2B5EF4-FFF2-40B4-BE49-F238E27FC236}">
                  <a16:creationId xmlns:a16="http://schemas.microsoft.com/office/drawing/2014/main" id="{DE951EB8-4339-A25F-4A17-B727A1ADFC47}"/>
                </a:ext>
              </a:extLst>
            </p:cNvPr>
            <p:cNvCxnSpPr>
              <a:cxnSpLocks/>
            </p:cNvCxnSpPr>
            <p:nvPr/>
          </p:nvCxnSpPr>
          <p:spPr>
            <a:xfrm>
              <a:off x="4272379" y="2499360"/>
              <a:ext cx="23821" cy="3661728"/>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280" name="Straight Connector 279">
              <a:extLst>
                <a:ext uri="{FF2B5EF4-FFF2-40B4-BE49-F238E27FC236}">
                  <a16:creationId xmlns:a16="http://schemas.microsoft.com/office/drawing/2014/main" id="{2C69EA12-4197-1EE7-9DF5-8FC68267708A}"/>
                </a:ext>
              </a:extLst>
            </p:cNvPr>
            <p:cNvCxnSpPr>
              <a:cxnSpLocks/>
            </p:cNvCxnSpPr>
            <p:nvPr/>
          </p:nvCxnSpPr>
          <p:spPr>
            <a:xfrm>
              <a:off x="7973471" y="2499360"/>
              <a:ext cx="23821" cy="3661728"/>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783804B9-1F4A-522C-A984-8D7EB7CDF931}"/>
              </a:ext>
            </a:extLst>
          </p:cNvPr>
          <p:cNvSpPr txBox="1"/>
          <p:nvPr/>
        </p:nvSpPr>
        <p:spPr>
          <a:xfrm>
            <a:off x="2010930" y="6014041"/>
            <a:ext cx="8194341" cy="338554"/>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 uri="{91240B29-F687-4F45-9708-019B960494DF}">
              <a14:hiddenLine xmlns:a14="http://schemas.microsoft.com/office/drawing/2010/main" w="9525" cap="rnd" cmpd="sng" algn="ctr">
                <a:solidFill>
                  <a:srgbClr val="FFFFFF"/>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en-US" sz="1600" dirty="0">
                <a:solidFill>
                  <a:srgbClr val="000000"/>
                </a:solidFill>
                <a:latin typeface="Calibri" panose="020F0502020204030204" pitchFamily="34" charset="0"/>
                <a:cs typeface="Calibri" panose="020F0502020204030204" pitchFamily="34" charset="0"/>
              </a:rPr>
              <a:t>Diligently document all steps of (Gen)AI journey for internal and external regulatory scrutiny</a:t>
            </a:r>
          </a:p>
        </p:txBody>
      </p:sp>
      <p:sp>
        <p:nvSpPr>
          <p:cNvPr id="21" name="Tijdelijke aanduiding voor inhoud 6">
            <a:extLst>
              <a:ext uri="{FF2B5EF4-FFF2-40B4-BE49-F238E27FC236}">
                <a16:creationId xmlns:a16="http://schemas.microsoft.com/office/drawing/2014/main" id="{D2B7CDA6-0E30-D030-07FD-AFCC7E717FFE}"/>
              </a:ext>
            </a:extLst>
          </p:cNvPr>
          <p:cNvSpPr>
            <a:spLocks noGrp="1"/>
          </p:cNvSpPr>
          <p:nvPr>
            <p:ph sz="quarter" idx="12"/>
          </p:nvPr>
        </p:nvSpPr>
        <p:spPr>
          <a:xfrm>
            <a:off x="672349" y="193800"/>
            <a:ext cx="3560987" cy="275666"/>
          </a:xfrm>
        </p:spPr>
        <p:txBody>
          <a:bodyPr wrap="square" anchor="ctr">
            <a:noAutofit/>
          </a:bodyPr>
          <a:lstStyle/>
          <a:p>
            <a:pPr>
              <a:spcAft>
                <a:spcPts val="600"/>
              </a:spcAft>
            </a:pPr>
            <a:r>
              <a:rPr lang="en-US" sz="1200" dirty="0"/>
              <a:t>How insurers are currently dealing with AI</a:t>
            </a:r>
          </a:p>
        </p:txBody>
      </p:sp>
      <p:sp>
        <p:nvSpPr>
          <p:cNvPr id="22" name="Oval 20">
            <a:extLst>
              <a:ext uri="{FF2B5EF4-FFF2-40B4-BE49-F238E27FC236}">
                <a16:creationId xmlns:a16="http://schemas.microsoft.com/office/drawing/2014/main" id="{E55DA0B1-15A4-8FD1-6949-3200C15F7311}"/>
              </a:ext>
            </a:extLst>
          </p:cNvPr>
          <p:cNvSpPr>
            <a:spLocks noChangeAspect="1" noChangeArrowheads="1"/>
          </p:cNvSpPr>
          <p:nvPr/>
        </p:nvSpPr>
        <p:spPr bwMode="auto">
          <a:xfrm>
            <a:off x="212185" y="255058"/>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2</a:t>
            </a:r>
          </a:p>
        </p:txBody>
      </p:sp>
      <p:sp>
        <p:nvSpPr>
          <p:cNvPr id="26" name="IllustrativeStamp">
            <a:extLst>
              <a:ext uri="{FF2B5EF4-FFF2-40B4-BE49-F238E27FC236}">
                <a16:creationId xmlns:a16="http://schemas.microsoft.com/office/drawing/2014/main" id="{FEABA7D9-4EDA-7156-4296-15AB6832B90C}"/>
              </a:ext>
            </a:extLst>
          </p:cNvPr>
          <p:cNvSpPr/>
          <p:nvPr/>
        </p:nvSpPr>
        <p:spPr>
          <a:xfrm>
            <a:off x="10336333" y="1629680"/>
            <a:ext cx="1225296" cy="191773"/>
          </a:xfrm>
          <a:prstGeom prst="rect">
            <a:avLst/>
          </a:prstGeom>
          <a:solidFill>
            <a:srgbClr val="9A9A9A"/>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l"/>
            <a:r>
              <a:rPr lang="en-US" sz="1200" dirty="0">
                <a:solidFill>
                  <a:srgbClr val="FFFFFF"/>
                </a:solidFill>
                <a:latin typeface="Calibri" panose="020F0502020204030204" pitchFamily="34" charset="0"/>
                <a:cs typeface="Calibri" panose="020F0502020204030204" pitchFamily="34" charset="0"/>
              </a:rPr>
              <a:t>Illustrative</a:t>
            </a:r>
          </a:p>
        </p:txBody>
      </p:sp>
    </p:spTree>
    <p:extLst>
      <p:ext uri="{BB962C8B-B14F-4D97-AF65-F5344CB8AC3E}">
        <p14:creationId xmlns:p14="http://schemas.microsoft.com/office/powerpoint/2010/main" val="3314690179"/>
      </p:ext>
    </p:extLst>
  </p:cSld>
  <p:clrMapOvr>
    <a:masterClrMapping/>
  </p:clrMapOvr>
  <p:transition spd="med">
    <p:pull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180AD03-0364-FB93-C404-A000B719E17D}"/>
              </a:ext>
            </a:extLst>
          </p:cNvPr>
          <p:cNvGraphicFramePr>
            <a:graphicFrameLocks noChangeAspect="1"/>
          </p:cNvGraphicFramePr>
          <p:nvPr>
            <p:custDataLst>
              <p:tags r:id="rId1"/>
            </p:custDataLst>
            <p:extLst>
              <p:ext uri="{D42A27DB-BD31-4B8C-83A1-F6EECF244321}">
                <p14:modId xmlns:p14="http://schemas.microsoft.com/office/powerpoint/2010/main" val="33478823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4" name="think-cell data - do not delete" hidden="1">
                        <a:extLst>
                          <a:ext uri="{FF2B5EF4-FFF2-40B4-BE49-F238E27FC236}">
                            <a16:creationId xmlns:a16="http://schemas.microsoft.com/office/drawing/2014/main" id="{2180AD03-0364-FB93-C404-A000B719E1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el 5"/>
          <p:cNvSpPr>
            <a:spLocks noGrp="1"/>
          </p:cNvSpPr>
          <p:nvPr>
            <p:ph type="ctrTitle" sz="quarter"/>
          </p:nvPr>
        </p:nvSpPr>
        <p:spPr/>
        <p:txBody>
          <a:bodyPr vert="horz">
            <a:normAutofit/>
          </a:bodyPr>
          <a:lstStyle/>
          <a:p>
            <a:pPr>
              <a:defRPr/>
            </a:pPr>
            <a:r>
              <a:rPr lang="en-GB" dirty="0"/>
              <a:t>Role of the actuary</a:t>
            </a:r>
          </a:p>
        </p:txBody>
      </p:sp>
      <p:sp>
        <p:nvSpPr>
          <p:cNvPr id="3" name="Tijdelijke aanduiding voor dianummer 2"/>
          <p:cNvSpPr>
            <a:spLocks noGrp="1"/>
          </p:cNvSpPr>
          <p:nvPr>
            <p:ph type="sldNum" sz="quarter" idx="4294967295"/>
          </p:nvPr>
        </p:nvSpPr>
        <p:spPr>
          <a:xfrm>
            <a:off x="9840913" y="6608763"/>
            <a:ext cx="2351087" cy="258762"/>
          </a:xfr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06CB06F-8D94-B64C-AC66-62AFBAF0736E}" type="slidenum">
              <a:rPr kumimoji="0" lang="nl-NL" sz="1200" b="0" i="0" u="none" strike="noStrike" kern="1200" cap="none" spc="0" normalizeH="0" baseline="0" noProof="0" smtClean="0">
                <a:ln>
                  <a:noFill/>
                </a:ln>
                <a:solidFill>
                  <a:srgbClr val="FFFFFF"/>
                </a:solidFill>
                <a:effectLst/>
                <a:uLnTx/>
                <a:uFillTx/>
                <a:latin typeface="Calibri Normaal" charset="0"/>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nl-NL" sz="1200" b="0" i="0" u="none" strike="noStrike" kern="1200" cap="none" spc="0" normalizeH="0" baseline="0" noProof="0" dirty="0">
              <a:ln>
                <a:noFill/>
              </a:ln>
              <a:solidFill>
                <a:srgbClr val="FFFFFF"/>
              </a:solidFill>
              <a:effectLst/>
              <a:uLnTx/>
              <a:uFillTx/>
              <a:latin typeface="Calibri Normaal" charset="0"/>
            </a:endParaRPr>
          </a:p>
        </p:txBody>
      </p:sp>
    </p:spTree>
    <p:extLst>
      <p:ext uri="{BB962C8B-B14F-4D97-AF65-F5344CB8AC3E}">
        <p14:creationId xmlns:p14="http://schemas.microsoft.com/office/powerpoint/2010/main" val="2984716277"/>
      </p:ext>
    </p:extLst>
  </p:cSld>
  <p:clrMapOvr>
    <a:masterClrMapping/>
  </p:clrMapOvr>
  <p:transition spd="med">
    <p:pull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08941-DBB5-6866-6795-56507F3133A9}"/>
              </a:ext>
            </a:extLst>
          </p:cNvPr>
          <p:cNvSpPr>
            <a:spLocks noGrp="1"/>
          </p:cNvSpPr>
          <p:nvPr>
            <p:ph type="title"/>
          </p:nvPr>
        </p:nvSpPr>
        <p:spPr/>
        <p:txBody>
          <a:bodyPr/>
          <a:lstStyle/>
          <a:p>
            <a:r>
              <a:rPr lang="en-US" dirty="0"/>
              <a:t>The role of the actuary</a:t>
            </a:r>
            <a:endParaRPr lang="en-NL" dirty="0"/>
          </a:p>
        </p:txBody>
      </p:sp>
      <p:sp>
        <p:nvSpPr>
          <p:cNvPr id="3" name="Slide Number Placeholder 2">
            <a:extLst>
              <a:ext uri="{FF2B5EF4-FFF2-40B4-BE49-F238E27FC236}">
                <a16:creationId xmlns:a16="http://schemas.microsoft.com/office/drawing/2014/main" id="{612EF7EB-AE37-DAE5-111F-7408C35F844A}"/>
              </a:ext>
            </a:extLst>
          </p:cNvPr>
          <p:cNvSpPr>
            <a:spLocks noGrp="1"/>
          </p:cNvSpPr>
          <p:nvPr>
            <p:ph type="sldNum" sz="quarter" idx="10"/>
          </p:nvPr>
        </p:nvSpPr>
        <p:spPr/>
        <p:txBody>
          <a:bodyPr/>
          <a:lstStyle/>
          <a:p>
            <a:fld id="{306CB06F-8D94-B64C-AC66-62AFBAF0736E}" type="slidenum">
              <a:rPr lang="nl-NL" smtClean="0"/>
              <a:pPr/>
              <a:t>18</a:t>
            </a:fld>
            <a:endParaRPr lang="nl-NL" dirty="0"/>
          </a:p>
        </p:txBody>
      </p:sp>
      <p:sp>
        <p:nvSpPr>
          <p:cNvPr id="4" name="Content Placeholder 3">
            <a:extLst>
              <a:ext uri="{FF2B5EF4-FFF2-40B4-BE49-F238E27FC236}">
                <a16:creationId xmlns:a16="http://schemas.microsoft.com/office/drawing/2014/main" id="{303BA74C-36B7-2675-5F54-91DB2E718147}"/>
              </a:ext>
            </a:extLst>
          </p:cNvPr>
          <p:cNvSpPr>
            <a:spLocks noGrp="1"/>
          </p:cNvSpPr>
          <p:nvPr>
            <p:ph sz="quarter" idx="12"/>
          </p:nvPr>
        </p:nvSpPr>
        <p:spPr/>
        <p:txBody>
          <a:bodyPr/>
          <a:lstStyle/>
          <a:p>
            <a:endParaRPr lang="en-US" b="1" dirty="0"/>
          </a:p>
          <a:p>
            <a:r>
              <a:rPr lang="en-US" b="1" dirty="0"/>
              <a:t>Risks</a:t>
            </a:r>
          </a:p>
          <a:p>
            <a:pPr marL="342900" indent="-342900">
              <a:lnSpc>
                <a:spcPct val="150000"/>
              </a:lnSpc>
              <a:buFont typeface="Arial" panose="020B0604020202020204" pitchFamily="34" charset="0"/>
              <a:buChar char="•"/>
            </a:pPr>
            <a:r>
              <a:rPr lang="en-US" dirty="0"/>
              <a:t>Persuasive information</a:t>
            </a:r>
          </a:p>
          <a:p>
            <a:pPr marL="342900" indent="-342900">
              <a:lnSpc>
                <a:spcPct val="150000"/>
              </a:lnSpc>
              <a:buFont typeface="Arial" panose="020B0604020202020204" pitchFamily="34" charset="0"/>
              <a:buChar char="•"/>
            </a:pPr>
            <a:r>
              <a:rPr lang="en-US" dirty="0"/>
              <a:t>Discrimination</a:t>
            </a:r>
          </a:p>
          <a:p>
            <a:pPr marL="342900" indent="-342900">
              <a:lnSpc>
                <a:spcPct val="150000"/>
              </a:lnSpc>
              <a:buFont typeface="Arial" panose="020B0604020202020204" pitchFamily="34" charset="0"/>
              <a:buChar char="•"/>
            </a:pPr>
            <a:r>
              <a:rPr lang="en-US" dirty="0"/>
              <a:t>Data security and intellectual property</a:t>
            </a:r>
          </a:p>
          <a:p>
            <a:pPr marL="342900" indent="-342900">
              <a:lnSpc>
                <a:spcPct val="150000"/>
              </a:lnSpc>
              <a:buFont typeface="Arial" panose="020B0604020202020204" pitchFamily="34" charset="0"/>
              <a:buChar char="•"/>
            </a:pPr>
            <a:r>
              <a:rPr lang="en-US" dirty="0"/>
              <a:t>Cybercrime</a:t>
            </a:r>
          </a:p>
          <a:p>
            <a:pPr marL="342900" indent="-342900">
              <a:buFont typeface="Arial" panose="020B0604020202020204" pitchFamily="34" charset="0"/>
              <a:buChar char="•"/>
            </a:pPr>
            <a:endParaRPr lang="en-US" dirty="0"/>
          </a:p>
          <a:p>
            <a:r>
              <a:rPr lang="en-US" b="1" dirty="0"/>
              <a:t>Responsibilities</a:t>
            </a:r>
          </a:p>
          <a:p>
            <a:pPr marL="342900" indent="-342900">
              <a:lnSpc>
                <a:spcPct val="150000"/>
              </a:lnSpc>
              <a:buFont typeface="Arial" panose="020B0604020202020204" pitchFamily="34" charset="0"/>
              <a:buChar char="•"/>
            </a:pPr>
            <a:r>
              <a:rPr lang="en-US" dirty="0"/>
              <a:t>Adapt a sound governance framework to navigate legal, ethical and technological risks</a:t>
            </a:r>
          </a:p>
          <a:p>
            <a:pPr marL="342900" indent="-342900">
              <a:lnSpc>
                <a:spcPct val="150000"/>
              </a:lnSpc>
              <a:buFont typeface="Arial" panose="020B0604020202020204" pitchFamily="34" charset="0"/>
              <a:buChar char="•"/>
            </a:pPr>
            <a:r>
              <a:rPr lang="en-US" dirty="0"/>
              <a:t>Skill fragmentation: defining roles and responsibilities is crucial</a:t>
            </a:r>
          </a:p>
          <a:p>
            <a:pPr marL="342900" indent="-342900">
              <a:lnSpc>
                <a:spcPct val="150000"/>
              </a:lnSpc>
              <a:buFont typeface="Arial" panose="020B0604020202020204" pitchFamily="34" charset="0"/>
              <a:buChar char="•"/>
            </a:pPr>
            <a:r>
              <a:rPr lang="en-US" dirty="0"/>
              <a:t>Training around the topic of AI is crucial</a:t>
            </a:r>
          </a:p>
          <a:p>
            <a:endParaRPr lang="en-US" dirty="0"/>
          </a:p>
          <a:p>
            <a:endParaRPr lang="en-US" dirty="0"/>
          </a:p>
          <a:p>
            <a:endParaRPr lang="en-US" dirty="0"/>
          </a:p>
          <a:p>
            <a:endParaRPr lang="en-US" dirty="0"/>
          </a:p>
          <a:p>
            <a:endParaRPr lang="en-US" dirty="0"/>
          </a:p>
          <a:p>
            <a:endParaRPr lang="en-US" b="1" dirty="0"/>
          </a:p>
          <a:p>
            <a:endParaRPr lang="en-US" b="1" dirty="0"/>
          </a:p>
          <a:p>
            <a:endParaRPr lang="en-NL" b="1" dirty="0"/>
          </a:p>
        </p:txBody>
      </p:sp>
    </p:spTree>
    <p:extLst>
      <p:ext uri="{BB962C8B-B14F-4D97-AF65-F5344CB8AC3E}">
        <p14:creationId xmlns:p14="http://schemas.microsoft.com/office/powerpoint/2010/main" val="3702682104"/>
      </p:ext>
    </p:extLst>
  </p:cSld>
  <p:clrMapOvr>
    <a:masterClrMapping/>
  </p:clrMapOvr>
  <p:transition spd="med">
    <p:pull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B0322-4864-327F-0499-5F6E0A5404F1}"/>
              </a:ext>
            </a:extLst>
          </p:cNvPr>
          <p:cNvSpPr>
            <a:spLocks noGrp="1"/>
          </p:cNvSpPr>
          <p:nvPr>
            <p:ph type="title"/>
          </p:nvPr>
        </p:nvSpPr>
        <p:spPr/>
        <p:txBody>
          <a:bodyPr/>
          <a:lstStyle/>
          <a:p>
            <a:r>
              <a:rPr lang="en-US" dirty="0"/>
              <a:t>The role of the actuary</a:t>
            </a:r>
            <a:endParaRPr lang="en-NL" dirty="0"/>
          </a:p>
        </p:txBody>
      </p:sp>
      <p:graphicFrame>
        <p:nvGraphicFramePr>
          <p:cNvPr id="6" name="Content Placeholder 3" descr="Timeline Smart Art Placeholder ">
            <a:extLst>
              <a:ext uri="{FF2B5EF4-FFF2-40B4-BE49-F238E27FC236}">
                <a16:creationId xmlns:a16="http://schemas.microsoft.com/office/drawing/2014/main" id="{817E6CB6-6E6E-4271-6164-D568F1DE2DC4}"/>
              </a:ext>
            </a:extLst>
          </p:cNvPr>
          <p:cNvGraphicFramePr>
            <a:graphicFrameLocks/>
          </p:cNvGraphicFramePr>
          <p:nvPr/>
        </p:nvGraphicFramePr>
        <p:xfrm>
          <a:off x="490990" y="754171"/>
          <a:ext cx="11090275" cy="39798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8B182174-E943-81E0-53BF-17CC46581075}"/>
              </a:ext>
            </a:extLst>
          </p:cNvPr>
          <p:cNvPicPr>
            <a:picLocks noChangeAspect="1"/>
          </p:cNvPicPr>
          <p:nvPr/>
        </p:nvPicPr>
        <p:blipFill>
          <a:blip r:embed="rId8" cstate="print">
            <a:lum bright="70000" contrast="-70000"/>
            <a:extLst>
              <a:ext uri="{BEBA8EAE-BF5A-486C-A8C5-ECC9F3942E4B}">
                <a14:imgProps xmlns:a14="http://schemas.microsoft.com/office/drawing/2010/main">
                  <a14:imgLayer r:embed="rId9">
                    <a14:imgEffect>
                      <a14:colorTemperature colorTemp="10110"/>
                    </a14:imgEffect>
                    <a14:imgEffect>
                      <a14:saturation sat="399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861253" y="2540699"/>
            <a:ext cx="483768" cy="406805"/>
          </a:xfrm>
          <a:prstGeom prst="rect">
            <a:avLst/>
          </a:prstGeom>
          <a:noFill/>
          <a:ln>
            <a:noFill/>
          </a:ln>
        </p:spPr>
      </p:pic>
      <p:pic>
        <p:nvPicPr>
          <p:cNvPr id="8" name="Picture 7">
            <a:extLst>
              <a:ext uri="{FF2B5EF4-FFF2-40B4-BE49-F238E27FC236}">
                <a16:creationId xmlns:a16="http://schemas.microsoft.com/office/drawing/2014/main" id="{26751FDF-B43B-0AFE-BC87-71EC40920BA3}"/>
              </a:ext>
            </a:extLst>
          </p:cNvPr>
          <p:cNvPicPr>
            <a:picLocks noChangeAspect="1"/>
          </p:cNvPicPr>
          <p:nvPr/>
        </p:nvPicPr>
        <p:blipFill>
          <a:blip r:embed="rId10" cstate="print">
            <a:lum bright="70000" contrast="-70000"/>
            <a:extLst>
              <a:ext uri="{28A0092B-C50C-407E-A947-70E740481C1C}">
                <a14:useLocalDpi xmlns:a14="http://schemas.microsoft.com/office/drawing/2010/main" val="0"/>
              </a:ext>
            </a:extLst>
          </a:blip>
          <a:srcRect/>
          <a:stretch>
            <a:fillRect/>
          </a:stretch>
        </p:blipFill>
        <p:spPr bwMode="auto">
          <a:xfrm>
            <a:off x="3855900" y="2526393"/>
            <a:ext cx="483768" cy="406102"/>
          </a:xfrm>
          <a:prstGeom prst="rect">
            <a:avLst/>
          </a:prstGeom>
          <a:noFill/>
          <a:ln>
            <a:noFill/>
          </a:ln>
        </p:spPr>
      </p:pic>
      <p:pic>
        <p:nvPicPr>
          <p:cNvPr id="9" name="Picture 8">
            <a:extLst>
              <a:ext uri="{FF2B5EF4-FFF2-40B4-BE49-F238E27FC236}">
                <a16:creationId xmlns:a16="http://schemas.microsoft.com/office/drawing/2014/main" id="{B87CAC84-1E5D-266F-547A-24FC8C2A8D1C}"/>
              </a:ext>
            </a:extLst>
          </p:cNvPr>
          <p:cNvPicPr>
            <a:picLocks noChangeAspect="1"/>
          </p:cNvPicPr>
          <p:nvPr/>
        </p:nvPicPr>
        <p:blipFill>
          <a:blip r:embed="rId11" cstate="print">
            <a:lum bright="70000" contrast="-70000"/>
            <a:extLst>
              <a:ext uri="{28A0092B-C50C-407E-A947-70E740481C1C}">
                <a14:useLocalDpi xmlns:a14="http://schemas.microsoft.com/office/drawing/2010/main" val="0"/>
              </a:ext>
            </a:extLst>
          </a:blip>
          <a:srcRect/>
          <a:stretch>
            <a:fillRect/>
          </a:stretch>
        </p:blipFill>
        <p:spPr bwMode="auto">
          <a:xfrm>
            <a:off x="5876623" y="2540699"/>
            <a:ext cx="421005" cy="353695"/>
          </a:xfrm>
          <a:prstGeom prst="rect">
            <a:avLst/>
          </a:prstGeom>
          <a:noFill/>
          <a:ln>
            <a:noFill/>
          </a:ln>
        </p:spPr>
      </p:pic>
      <p:pic>
        <p:nvPicPr>
          <p:cNvPr id="10" name="Picture 9">
            <a:extLst>
              <a:ext uri="{FF2B5EF4-FFF2-40B4-BE49-F238E27FC236}">
                <a16:creationId xmlns:a16="http://schemas.microsoft.com/office/drawing/2014/main" id="{FAAA8690-5A90-C40E-6A4D-EE5B85B679D2}"/>
              </a:ext>
            </a:extLst>
          </p:cNvPr>
          <p:cNvPicPr>
            <a:picLocks noChangeAspect="1"/>
          </p:cNvPicPr>
          <p:nvPr/>
        </p:nvPicPr>
        <p:blipFill>
          <a:blip r:embed="rId12" cstate="print">
            <a:lum bright="70000" contrast="-70000"/>
            <a:extLst>
              <a:ext uri="{28A0092B-C50C-407E-A947-70E740481C1C}">
                <a14:useLocalDpi xmlns:a14="http://schemas.microsoft.com/office/drawing/2010/main" val="0"/>
              </a:ext>
            </a:extLst>
          </a:blip>
          <a:srcRect/>
          <a:stretch>
            <a:fillRect/>
          </a:stretch>
        </p:blipFill>
        <p:spPr bwMode="auto">
          <a:xfrm>
            <a:off x="7770054" y="2520728"/>
            <a:ext cx="421006" cy="392591"/>
          </a:xfrm>
          <a:prstGeom prst="rect">
            <a:avLst/>
          </a:prstGeom>
          <a:noFill/>
          <a:ln>
            <a:noFill/>
          </a:ln>
        </p:spPr>
      </p:pic>
      <p:pic>
        <p:nvPicPr>
          <p:cNvPr id="11" name="Picture 10">
            <a:extLst>
              <a:ext uri="{FF2B5EF4-FFF2-40B4-BE49-F238E27FC236}">
                <a16:creationId xmlns:a16="http://schemas.microsoft.com/office/drawing/2014/main" id="{3D8440FE-2311-CCC8-B146-24F01297E68B}"/>
              </a:ext>
            </a:extLst>
          </p:cNvPr>
          <p:cNvPicPr>
            <a:picLocks noChangeAspect="1"/>
          </p:cNvPicPr>
          <p:nvPr/>
        </p:nvPicPr>
        <p:blipFill>
          <a:blip r:embed="rId13" cstate="print">
            <a:lum bright="70000" contrast="-70000"/>
            <a:extLst>
              <a:ext uri="{28A0092B-C50C-407E-A947-70E740481C1C}">
                <a14:useLocalDpi xmlns:a14="http://schemas.microsoft.com/office/drawing/2010/main" val="0"/>
              </a:ext>
            </a:extLst>
          </a:blip>
          <a:srcRect/>
          <a:stretch>
            <a:fillRect/>
          </a:stretch>
        </p:blipFill>
        <p:spPr bwMode="auto">
          <a:xfrm>
            <a:off x="9817593" y="2563213"/>
            <a:ext cx="412457" cy="346765"/>
          </a:xfrm>
          <a:prstGeom prst="rect">
            <a:avLst/>
          </a:prstGeom>
          <a:noFill/>
          <a:ln>
            <a:noFill/>
          </a:ln>
        </p:spPr>
      </p:pic>
      <p:grpSp>
        <p:nvGrpSpPr>
          <p:cNvPr id="12" name="Group 11">
            <a:extLst>
              <a:ext uri="{FF2B5EF4-FFF2-40B4-BE49-F238E27FC236}">
                <a16:creationId xmlns:a16="http://schemas.microsoft.com/office/drawing/2014/main" id="{6F03E282-DB0A-2774-22D6-242B0F45D068}"/>
              </a:ext>
            </a:extLst>
          </p:cNvPr>
          <p:cNvGrpSpPr/>
          <p:nvPr/>
        </p:nvGrpSpPr>
        <p:grpSpPr>
          <a:xfrm>
            <a:off x="529781" y="-1032358"/>
            <a:ext cx="4506094" cy="3216189"/>
            <a:chOff x="-1242911" y="0"/>
            <a:chExt cx="4506094" cy="3216189"/>
          </a:xfrm>
        </p:grpSpPr>
        <p:sp>
          <p:nvSpPr>
            <p:cNvPr id="13" name="Rectangle 12">
              <a:extLst>
                <a:ext uri="{FF2B5EF4-FFF2-40B4-BE49-F238E27FC236}">
                  <a16:creationId xmlns:a16="http://schemas.microsoft.com/office/drawing/2014/main" id="{8EAEC648-903A-F3FE-0D02-BEFC857D7FB1}"/>
                </a:ext>
              </a:extLst>
            </p:cNvPr>
            <p:cNvSpPr/>
            <p:nvPr/>
          </p:nvSpPr>
          <p:spPr>
            <a:xfrm>
              <a:off x="3249" y="0"/>
              <a:ext cx="3259934" cy="1392951"/>
            </a:xfrm>
            <a:prstGeom prst="rect">
              <a:avLst/>
            </a:prstGeom>
            <a:noFill/>
            <a:ln>
              <a:noFill/>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NL" sz="1000" b="0" i="0" u="none" strike="noStrike" kern="0" cap="none" spc="0" normalizeH="0" baseline="0" noProof="0">
                <a:ln>
                  <a:noFill/>
                </a:ln>
                <a:solidFill>
                  <a:prstClr val="white">
                    <a:hueOff val="0"/>
                    <a:satOff val="0"/>
                    <a:lumOff val="0"/>
                    <a:alphaOff val="0"/>
                  </a:prstClr>
                </a:solidFill>
                <a:effectLst/>
                <a:uLnTx/>
                <a:uFillTx/>
                <a:latin typeface="Gill Sans MT"/>
                <a:ea typeface="+mn-ea"/>
                <a:cs typeface="+mn-cs"/>
              </a:endParaRPr>
            </a:p>
          </p:txBody>
        </p:sp>
        <p:sp>
          <p:nvSpPr>
            <p:cNvPr id="14" name="TextBox 13">
              <a:extLst>
                <a:ext uri="{FF2B5EF4-FFF2-40B4-BE49-F238E27FC236}">
                  <a16:creationId xmlns:a16="http://schemas.microsoft.com/office/drawing/2014/main" id="{15A18664-C723-35DE-75A8-903C775362CC}"/>
                </a:ext>
              </a:extLst>
            </p:cNvPr>
            <p:cNvSpPr txBox="1"/>
            <p:nvPr/>
          </p:nvSpPr>
          <p:spPr>
            <a:xfrm>
              <a:off x="-1242911" y="1823238"/>
              <a:ext cx="3259934" cy="1392951"/>
            </a:xfrm>
            <a:prstGeom prst="rect">
              <a:avLst/>
            </a:prstGeom>
            <a:noFill/>
            <a:ln>
              <a:noFill/>
            </a:ln>
            <a:effectLst/>
          </p:spPr>
          <p:txBody>
            <a:bodyPr spcFirstLastPara="0" vert="horz" wrap="square" lIns="0" tIns="0" rIns="0" bIns="137160" numCol="1" spcCol="1270" anchor="b" anchorCtr="1">
              <a:noAutofit/>
            </a:bodyPr>
            <a:lstStyle/>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Product proposition</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Differentiating risks</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Social inclusion</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Examples:  </a:t>
              </a:r>
              <a:r>
                <a:rPr kumimoji="0" lang="en-US" sz="1000" b="0" i="0" u="none" strike="noStrike" kern="0" cap="none" spc="0" normalizeH="0" baseline="0" noProof="0" dirty="0" err="1">
                  <a:ln>
                    <a:noFill/>
                  </a:ln>
                  <a:effectLst/>
                  <a:uLnTx/>
                  <a:uFillTx/>
                  <a:latin typeface="Gill Sans MT"/>
                  <a:ea typeface="+mn-ea"/>
                  <a:cs typeface="+mn-cs"/>
                </a:rPr>
                <a:t>WeFox</a:t>
              </a:r>
              <a:r>
                <a:rPr kumimoji="0" lang="en-US" sz="1000" b="0" i="0" u="none" strike="noStrike" kern="0" cap="none" spc="0" normalizeH="0" baseline="0" noProof="0" dirty="0">
                  <a:ln>
                    <a:noFill/>
                  </a:ln>
                  <a:effectLst/>
                  <a:uLnTx/>
                  <a:uFillTx/>
                  <a:latin typeface="Gill Sans MT"/>
                  <a:ea typeface="+mn-ea"/>
                  <a:cs typeface="+mn-cs"/>
                </a:rPr>
                <a:t>,  </a:t>
              </a:r>
              <a:r>
                <a:rPr kumimoji="0" lang="en-US" sz="1000" b="0" i="0" u="none" strike="noStrike" kern="0" cap="none" spc="0" normalizeH="0" baseline="0" noProof="0" dirty="0" err="1">
                  <a:ln>
                    <a:noFill/>
                  </a:ln>
                  <a:effectLst/>
                  <a:uLnTx/>
                  <a:uFillTx/>
                  <a:latin typeface="Gill Sans MT"/>
                  <a:ea typeface="+mn-ea"/>
                  <a:cs typeface="+mn-cs"/>
                </a:rPr>
                <a:t>Trov</a:t>
              </a:r>
              <a:r>
                <a:rPr kumimoji="0" lang="en-US" sz="1000" b="0" i="0" u="none" strike="noStrike" kern="0" cap="none" spc="0" normalizeH="0" baseline="0" noProof="0" dirty="0">
                  <a:ln>
                    <a:noFill/>
                  </a:ln>
                  <a:effectLst/>
                  <a:uLnTx/>
                  <a:uFillTx/>
                  <a:latin typeface="Gill Sans MT"/>
                  <a:ea typeface="+mn-ea"/>
                  <a:cs typeface="+mn-cs"/>
                </a:rPr>
                <a:t>,  Volvo (embedded) etc.</a:t>
              </a:r>
            </a:p>
          </p:txBody>
        </p:sp>
      </p:grpSp>
      <p:grpSp>
        <p:nvGrpSpPr>
          <p:cNvPr id="15" name="Group 14">
            <a:extLst>
              <a:ext uri="{FF2B5EF4-FFF2-40B4-BE49-F238E27FC236}">
                <a16:creationId xmlns:a16="http://schemas.microsoft.com/office/drawing/2014/main" id="{60AFE583-DE2C-CF20-EBE1-F93381AD37B6}"/>
              </a:ext>
            </a:extLst>
          </p:cNvPr>
          <p:cNvGrpSpPr/>
          <p:nvPr/>
        </p:nvGrpSpPr>
        <p:grpSpPr>
          <a:xfrm>
            <a:off x="1822342" y="1026732"/>
            <a:ext cx="5843752" cy="3673389"/>
            <a:chOff x="-624609" y="2586910"/>
            <a:chExt cx="5843752" cy="3673389"/>
          </a:xfrm>
        </p:grpSpPr>
        <p:sp>
          <p:nvSpPr>
            <p:cNvPr id="16" name="Rectangle 15">
              <a:extLst>
                <a:ext uri="{FF2B5EF4-FFF2-40B4-BE49-F238E27FC236}">
                  <a16:creationId xmlns:a16="http://schemas.microsoft.com/office/drawing/2014/main" id="{7444776B-8773-EF51-C3D4-B7B9E13C58F1}"/>
                </a:ext>
              </a:extLst>
            </p:cNvPr>
            <p:cNvSpPr/>
            <p:nvPr/>
          </p:nvSpPr>
          <p:spPr>
            <a:xfrm>
              <a:off x="1959209" y="2586910"/>
              <a:ext cx="3259934" cy="1392951"/>
            </a:xfrm>
            <a:prstGeom prst="rect">
              <a:avLst/>
            </a:prstGeom>
            <a:noFill/>
            <a:ln>
              <a:noFill/>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NL" sz="1000" b="0" i="0" u="none" strike="noStrike" kern="0" cap="none" spc="0" normalizeH="0" baseline="0" noProof="0">
                <a:ln>
                  <a:noFill/>
                </a:ln>
                <a:solidFill>
                  <a:prstClr val="white">
                    <a:hueOff val="0"/>
                    <a:satOff val="0"/>
                    <a:lumOff val="0"/>
                    <a:alphaOff val="0"/>
                  </a:prstClr>
                </a:solidFill>
                <a:effectLst/>
                <a:uLnTx/>
                <a:uFillTx/>
                <a:latin typeface="Gill Sans MT"/>
                <a:ea typeface="+mn-ea"/>
                <a:cs typeface="+mn-cs"/>
              </a:endParaRPr>
            </a:p>
          </p:txBody>
        </p:sp>
        <p:sp>
          <p:nvSpPr>
            <p:cNvPr id="17" name="TextBox 16">
              <a:extLst>
                <a:ext uri="{FF2B5EF4-FFF2-40B4-BE49-F238E27FC236}">
                  <a16:creationId xmlns:a16="http://schemas.microsoft.com/office/drawing/2014/main" id="{F6B6E88D-6051-0C45-FE62-1F13B234A9F2}"/>
                </a:ext>
              </a:extLst>
            </p:cNvPr>
            <p:cNvSpPr txBox="1"/>
            <p:nvPr/>
          </p:nvSpPr>
          <p:spPr>
            <a:xfrm>
              <a:off x="-624609" y="4867348"/>
              <a:ext cx="4389214" cy="1392951"/>
            </a:xfrm>
            <a:prstGeom prst="rect">
              <a:avLst/>
            </a:prstGeom>
            <a:noFill/>
            <a:ln>
              <a:noFill/>
            </a:ln>
            <a:effectLst/>
          </p:spPr>
          <p:txBody>
            <a:bodyPr spcFirstLastPara="0" vert="horz" wrap="square" lIns="0" tIns="137160" rIns="0" bIns="0" numCol="1" spcCol="1270" anchor="t" anchorCtr="1">
              <a:noAutofit/>
            </a:bodyPr>
            <a:lstStyle/>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Scientific underwriting</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Cover understanding &amp; ambiguities</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Applications: Population Health</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ex. Clover,  </a:t>
              </a:r>
              <a:r>
                <a:rPr kumimoji="0" lang="en-US" sz="1000" b="0" i="0" u="none" strike="noStrike" kern="0" cap="none" spc="0" normalizeH="0" baseline="0" noProof="0" dirty="0" err="1">
                  <a:ln>
                    <a:noFill/>
                  </a:ln>
                  <a:effectLst/>
                  <a:uLnTx/>
                  <a:uFillTx/>
                  <a:latin typeface="Gill Sans MT"/>
                  <a:ea typeface="+mn-ea"/>
                  <a:cs typeface="+mn-cs"/>
                </a:rPr>
                <a:t>Axa</a:t>
              </a:r>
              <a:r>
                <a:rPr kumimoji="0" lang="en-US" sz="1000" b="0" i="0" u="none" strike="noStrike" kern="0" cap="none" spc="0" normalizeH="0" baseline="0" noProof="0" dirty="0">
                  <a:ln>
                    <a:noFill/>
                  </a:ln>
                  <a:effectLst/>
                  <a:uLnTx/>
                  <a:uFillTx/>
                  <a:latin typeface="Gill Sans MT"/>
                  <a:ea typeface="+mn-ea"/>
                  <a:cs typeface="+mn-cs"/>
                </a:rPr>
                <a:t>, MetLife</a:t>
              </a:r>
            </a:p>
          </p:txBody>
        </p:sp>
      </p:grpSp>
      <p:grpSp>
        <p:nvGrpSpPr>
          <p:cNvPr id="18" name="Group 17">
            <a:extLst>
              <a:ext uri="{FF2B5EF4-FFF2-40B4-BE49-F238E27FC236}">
                <a16:creationId xmlns:a16="http://schemas.microsoft.com/office/drawing/2014/main" id="{0B6D27AB-4D55-53F6-4889-F4764D7533B2}"/>
              </a:ext>
            </a:extLst>
          </p:cNvPr>
          <p:cNvGrpSpPr/>
          <p:nvPr/>
        </p:nvGrpSpPr>
        <p:grpSpPr>
          <a:xfrm>
            <a:off x="4167546" y="918756"/>
            <a:ext cx="3985989" cy="1666367"/>
            <a:chOff x="3762770" y="-273416"/>
            <a:chExt cx="3412334" cy="1666367"/>
          </a:xfrm>
        </p:grpSpPr>
        <p:sp>
          <p:nvSpPr>
            <p:cNvPr id="19" name="Rectangle 18">
              <a:extLst>
                <a:ext uri="{FF2B5EF4-FFF2-40B4-BE49-F238E27FC236}">
                  <a16:creationId xmlns:a16="http://schemas.microsoft.com/office/drawing/2014/main" id="{A9CC9BA6-3BB9-10A8-05FA-973EB384EF0B}"/>
                </a:ext>
              </a:extLst>
            </p:cNvPr>
            <p:cNvSpPr/>
            <p:nvPr/>
          </p:nvSpPr>
          <p:spPr>
            <a:xfrm>
              <a:off x="3915170" y="0"/>
              <a:ext cx="3259934" cy="1392951"/>
            </a:xfrm>
            <a:prstGeom prst="rect">
              <a:avLst/>
            </a:prstGeom>
            <a:noFill/>
            <a:ln>
              <a:noFill/>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NL" sz="1000" b="0" i="0" u="none" strike="noStrike" kern="0" cap="none" spc="0" normalizeH="0" baseline="0" noProof="0">
                <a:ln>
                  <a:noFill/>
                </a:ln>
                <a:effectLst/>
                <a:uLnTx/>
                <a:uFillTx/>
                <a:latin typeface="Gill Sans MT"/>
                <a:ea typeface="+mn-ea"/>
                <a:cs typeface="+mn-cs"/>
              </a:endParaRPr>
            </a:p>
          </p:txBody>
        </p:sp>
        <p:sp>
          <p:nvSpPr>
            <p:cNvPr id="20" name="TextBox 19">
              <a:extLst>
                <a:ext uri="{FF2B5EF4-FFF2-40B4-BE49-F238E27FC236}">
                  <a16:creationId xmlns:a16="http://schemas.microsoft.com/office/drawing/2014/main" id="{BB39F91E-A7FC-D859-D118-B94A99EF8FCD}"/>
                </a:ext>
              </a:extLst>
            </p:cNvPr>
            <p:cNvSpPr txBox="1"/>
            <p:nvPr/>
          </p:nvSpPr>
          <p:spPr>
            <a:xfrm>
              <a:off x="3762770" y="-273416"/>
              <a:ext cx="3259934" cy="1392951"/>
            </a:xfrm>
            <a:prstGeom prst="rect">
              <a:avLst/>
            </a:prstGeom>
            <a:noFill/>
            <a:ln>
              <a:noFill/>
            </a:ln>
            <a:effectLst/>
          </p:spPr>
          <p:txBody>
            <a:bodyPr spcFirstLastPara="0" vert="horz" wrap="square" lIns="0" tIns="0" rIns="0" bIns="137160" numCol="1" spcCol="1270" anchor="b" anchorCtr="1">
              <a:noAutofit/>
            </a:bodyPr>
            <a:lstStyle/>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Administration processes (JP Morgan)</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Claim management and reserving</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Image and Fraud detection</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endParaRPr kumimoji="0" lang="en-US" sz="1000" b="0" i="0" u="none" strike="noStrike" kern="0" cap="none" spc="0" normalizeH="0" baseline="0" noProof="0" dirty="0">
                <a:ln>
                  <a:noFill/>
                </a:ln>
                <a:effectLst/>
                <a:uLnTx/>
                <a:uFillTx/>
                <a:latin typeface="Gill Sans MT"/>
                <a:ea typeface="+mn-ea"/>
                <a:cs typeface="+mn-cs"/>
              </a:endParaRPr>
            </a:p>
          </p:txBody>
        </p:sp>
      </p:grpSp>
      <p:grpSp>
        <p:nvGrpSpPr>
          <p:cNvPr id="21" name="Group 20">
            <a:extLst>
              <a:ext uri="{FF2B5EF4-FFF2-40B4-BE49-F238E27FC236}">
                <a16:creationId xmlns:a16="http://schemas.microsoft.com/office/drawing/2014/main" id="{02070A61-3A45-7D16-5FA6-2E00E1DFBCBF}"/>
              </a:ext>
            </a:extLst>
          </p:cNvPr>
          <p:cNvGrpSpPr/>
          <p:nvPr/>
        </p:nvGrpSpPr>
        <p:grpSpPr>
          <a:xfrm>
            <a:off x="4710960" y="1331532"/>
            <a:ext cx="5369959" cy="3271401"/>
            <a:chOff x="5871130" y="2586910"/>
            <a:chExt cx="5369959" cy="3271401"/>
          </a:xfrm>
        </p:grpSpPr>
        <p:sp>
          <p:nvSpPr>
            <p:cNvPr id="22" name="Rectangle 21">
              <a:extLst>
                <a:ext uri="{FF2B5EF4-FFF2-40B4-BE49-F238E27FC236}">
                  <a16:creationId xmlns:a16="http://schemas.microsoft.com/office/drawing/2014/main" id="{288C42E3-8EA9-E1EE-0119-9D34F38F2243}"/>
                </a:ext>
              </a:extLst>
            </p:cNvPr>
            <p:cNvSpPr/>
            <p:nvPr/>
          </p:nvSpPr>
          <p:spPr>
            <a:xfrm>
              <a:off x="5871130" y="2586910"/>
              <a:ext cx="3259934" cy="1392951"/>
            </a:xfrm>
            <a:prstGeom prst="rect">
              <a:avLst/>
            </a:prstGeom>
            <a:noFill/>
            <a:ln>
              <a:noFill/>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NL" sz="1000" b="0" i="0" u="none" strike="noStrike" kern="0" cap="none" spc="0" normalizeH="0" baseline="0" noProof="0">
                <a:ln>
                  <a:noFill/>
                </a:ln>
                <a:effectLst/>
                <a:uLnTx/>
                <a:uFillTx/>
                <a:latin typeface="Gill Sans MT"/>
                <a:ea typeface="+mn-ea"/>
                <a:cs typeface="+mn-cs"/>
              </a:endParaRPr>
            </a:p>
          </p:txBody>
        </p:sp>
        <p:sp>
          <p:nvSpPr>
            <p:cNvPr id="23" name="TextBox 22">
              <a:extLst>
                <a:ext uri="{FF2B5EF4-FFF2-40B4-BE49-F238E27FC236}">
                  <a16:creationId xmlns:a16="http://schemas.microsoft.com/office/drawing/2014/main" id="{55221467-6A55-A3FB-6C7E-526729919C5A}"/>
                </a:ext>
              </a:extLst>
            </p:cNvPr>
            <p:cNvSpPr txBox="1"/>
            <p:nvPr/>
          </p:nvSpPr>
          <p:spPr>
            <a:xfrm>
              <a:off x="7194470" y="4465360"/>
              <a:ext cx="4046619" cy="1392951"/>
            </a:xfrm>
            <a:prstGeom prst="rect">
              <a:avLst/>
            </a:prstGeom>
            <a:noFill/>
            <a:ln>
              <a:noFill/>
            </a:ln>
            <a:effectLst/>
          </p:spPr>
          <p:txBody>
            <a:bodyPr spcFirstLastPara="0" vert="horz" wrap="square" lIns="0" tIns="137160" rIns="0" bIns="0" numCol="1" spcCol="1270" anchor="t" anchorCtr="1">
              <a:noAutofit/>
            </a:bodyPr>
            <a:lstStyle/>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Predictive risk modelling</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Trail a decision process</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Outperforming GLM (CANN), LSTM</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err="1">
                  <a:ln>
                    <a:noFill/>
                  </a:ln>
                  <a:effectLst/>
                  <a:uLnTx/>
                  <a:uFillTx/>
                  <a:latin typeface="Gill Sans MT"/>
                  <a:ea typeface="+mn-ea"/>
                  <a:cs typeface="+mn-cs"/>
                </a:rPr>
                <a:t>GraphCast</a:t>
              </a:r>
              <a:endParaRPr kumimoji="0" lang="en-US" sz="1000" b="0" i="0" u="none" strike="noStrike" kern="0" cap="none" spc="0" normalizeH="0" baseline="0" noProof="0" dirty="0">
                <a:ln>
                  <a:noFill/>
                </a:ln>
                <a:effectLst/>
                <a:uLnTx/>
                <a:uFillTx/>
                <a:latin typeface="Gill Sans MT"/>
                <a:ea typeface="+mn-ea"/>
                <a:cs typeface="+mn-cs"/>
              </a:endParaRP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endParaRPr kumimoji="0" lang="en-US" sz="1000" b="0" i="0" u="none" strike="noStrike" kern="0" cap="none" spc="0" normalizeH="0" baseline="0" noProof="0" dirty="0">
                <a:ln>
                  <a:noFill/>
                </a:ln>
                <a:effectLst/>
                <a:uLnTx/>
                <a:uFillTx/>
                <a:latin typeface="Gill Sans MT"/>
                <a:ea typeface="+mn-ea"/>
                <a:cs typeface="+mn-cs"/>
              </a:endParaRP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endParaRPr kumimoji="0" lang="en-US" sz="1000" b="0" i="0" u="none" strike="noStrike" kern="0" cap="none" spc="0" normalizeH="0" baseline="0" noProof="0" dirty="0">
                <a:ln>
                  <a:noFill/>
                </a:ln>
                <a:effectLst/>
                <a:uLnTx/>
                <a:uFillTx/>
                <a:latin typeface="Gill Sans MT"/>
                <a:ea typeface="+mn-ea"/>
                <a:cs typeface="+mn-cs"/>
              </a:endParaRPr>
            </a:p>
          </p:txBody>
        </p:sp>
      </p:grpSp>
      <p:grpSp>
        <p:nvGrpSpPr>
          <p:cNvPr id="24" name="Group 23">
            <a:extLst>
              <a:ext uri="{FF2B5EF4-FFF2-40B4-BE49-F238E27FC236}">
                <a16:creationId xmlns:a16="http://schemas.microsoft.com/office/drawing/2014/main" id="{9407FA7F-F3DD-E9F6-529E-E9EE61ECB10B}"/>
              </a:ext>
            </a:extLst>
          </p:cNvPr>
          <p:cNvGrpSpPr/>
          <p:nvPr/>
        </p:nvGrpSpPr>
        <p:grpSpPr>
          <a:xfrm>
            <a:off x="4863360" y="620032"/>
            <a:ext cx="6679114" cy="2256851"/>
            <a:chOff x="7827091" y="-863900"/>
            <a:chExt cx="6679114" cy="2256851"/>
          </a:xfrm>
        </p:grpSpPr>
        <p:sp>
          <p:nvSpPr>
            <p:cNvPr id="25" name="Rectangle 24">
              <a:extLst>
                <a:ext uri="{FF2B5EF4-FFF2-40B4-BE49-F238E27FC236}">
                  <a16:creationId xmlns:a16="http://schemas.microsoft.com/office/drawing/2014/main" id="{1ECDC17C-E778-8A32-FDE5-208559213F0C}"/>
                </a:ext>
              </a:extLst>
            </p:cNvPr>
            <p:cNvSpPr/>
            <p:nvPr/>
          </p:nvSpPr>
          <p:spPr>
            <a:xfrm>
              <a:off x="7827091" y="0"/>
              <a:ext cx="3259934" cy="1392951"/>
            </a:xfrm>
            <a:prstGeom prst="rect">
              <a:avLst/>
            </a:prstGeom>
            <a:noFill/>
            <a:ln>
              <a:noFill/>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nl-NL" sz="1000" b="0" i="0" u="none" strike="noStrike" kern="0" cap="none" spc="0" normalizeH="0" baseline="0" noProof="0">
                <a:ln>
                  <a:noFill/>
                </a:ln>
                <a:solidFill>
                  <a:prstClr val="white">
                    <a:hueOff val="0"/>
                    <a:satOff val="0"/>
                    <a:lumOff val="0"/>
                    <a:alphaOff val="0"/>
                  </a:prstClr>
                </a:solidFill>
                <a:effectLst/>
                <a:uLnTx/>
                <a:uFillTx/>
                <a:latin typeface="Gill Sans MT"/>
                <a:ea typeface="+mn-ea"/>
                <a:cs typeface="+mn-cs"/>
              </a:endParaRPr>
            </a:p>
          </p:txBody>
        </p:sp>
        <p:sp>
          <p:nvSpPr>
            <p:cNvPr id="26" name="TextBox 25">
              <a:extLst>
                <a:ext uri="{FF2B5EF4-FFF2-40B4-BE49-F238E27FC236}">
                  <a16:creationId xmlns:a16="http://schemas.microsoft.com/office/drawing/2014/main" id="{DA62241C-15B9-4057-6911-DD058C973B6C}"/>
                </a:ext>
              </a:extLst>
            </p:cNvPr>
            <p:cNvSpPr txBox="1"/>
            <p:nvPr/>
          </p:nvSpPr>
          <p:spPr>
            <a:xfrm>
              <a:off x="11246271" y="-863900"/>
              <a:ext cx="3259934" cy="1392951"/>
            </a:xfrm>
            <a:prstGeom prst="rect">
              <a:avLst/>
            </a:prstGeom>
            <a:noFill/>
            <a:ln>
              <a:noFill/>
            </a:ln>
            <a:effectLst/>
          </p:spPr>
          <p:txBody>
            <a:bodyPr spcFirstLastPara="0" vert="horz" wrap="square" lIns="0" tIns="0" rIns="0" bIns="137160" numCol="1" spcCol="1270" anchor="b" anchorCtr="1">
              <a:noAutofit/>
            </a:bodyPr>
            <a:lstStyle/>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Dynamic overview on performance</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Reporting standards</a:t>
              </a:r>
            </a:p>
            <a:p>
              <a:pPr marL="0" marR="0" lvl="0" indent="0" algn="ctr" defTabSz="800100" eaLnBrk="1" fontAlgn="auto" latinLnBrk="0" hangingPunct="1">
                <a:lnSpc>
                  <a:spcPct val="90000"/>
                </a:lnSpc>
                <a:spcBef>
                  <a:spcPts val="0"/>
                </a:spcBef>
                <a:spcAft>
                  <a:spcPct val="35000"/>
                </a:spcAft>
                <a:buClrTx/>
                <a:buSzTx/>
                <a:buFont typeface="Symbol" panose="05050102010706020507" pitchFamily="18" charset="2"/>
                <a:buNone/>
                <a:tabLst/>
                <a:defRPr/>
              </a:pPr>
              <a:r>
                <a:rPr kumimoji="0" lang="en-US" sz="1000" b="0" i="0" u="none" strike="noStrike" kern="0" cap="none" spc="0" normalizeH="0" baseline="0" noProof="0" dirty="0">
                  <a:ln>
                    <a:noFill/>
                  </a:ln>
                  <a:effectLst/>
                  <a:uLnTx/>
                  <a:uFillTx/>
                  <a:latin typeface="Gill Sans MT"/>
                  <a:ea typeface="+mn-ea"/>
                  <a:cs typeface="+mn-cs"/>
                </a:rPr>
                <a:t>Transparency </a:t>
              </a:r>
            </a:p>
          </p:txBody>
        </p:sp>
      </p:grpSp>
      <p:sp>
        <p:nvSpPr>
          <p:cNvPr id="4" name="TextBox 3">
            <a:extLst>
              <a:ext uri="{FF2B5EF4-FFF2-40B4-BE49-F238E27FC236}">
                <a16:creationId xmlns:a16="http://schemas.microsoft.com/office/drawing/2014/main" id="{A643C6B4-0D40-2225-5DEF-1957D2A7A812}"/>
              </a:ext>
            </a:extLst>
          </p:cNvPr>
          <p:cNvSpPr txBox="1"/>
          <p:nvPr/>
        </p:nvSpPr>
        <p:spPr>
          <a:xfrm>
            <a:off x="870381" y="4220404"/>
            <a:ext cx="9461116" cy="2403671"/>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en-US" sz="1700" dirty="0">
                <a:latin typeface="Calibri Normaal"/>
              </a:rPr>
              <a:t>Business sense, data handling and modelling – Actuaries are in a good position</a:t>
            </a:r>
          </a:p>
          <a:p>
            <a:pPr marL="285750" indent="-285750">
              <a:lnSpc>
                <a:spcPct val="150000"/>
              </a:lnSpc>
              <a:buFont typeface="Arial" panose="020B0604020202020204" pitchFamily="34" charset="0"/>
              <a:buChar char="•"/>
            </a:pPr>
            <a:r>
              <a:rPr lang="en-US" sz="1700" dirty="0">
                <a:latin typeface="Calibri Normaal"/>
              </a:rPr>
              <a:t>Extracting value from AI: decision making disciplines: ML, DL, NLP etc.</a:t>
            </a:r>
          </a:p>
          <a:p>
            <a:pPr marL="285750" indent="-285750">
              <a:lnSpc>
                <a:spcPct val="150000"/>
              </a:lnSpc>
              <a:buFont typeface="Arial" panose="020B0604020202020204" pitchFamily="34" charset="0"/>
              <a:buChar char="•"/>
            </a:pPr>
            <a:r>
              <a:rPr lang="en-US" sz="1700" dirty="0">
                <a:latin typeface="Calibri Normaal"/>
              </a:rPr>
              <a:t>Traditional model management &amp; validation frameworks are well regulated, methodological, however</a:t>
            </a:r>
          </a:p>
          <a:p>
            <a:pPr marL="285750" indent="-285750">
              <a:lnSpc>
                <a:spcPct val="150000"/>
              </a:lnSpc>
              <a:buFont typeface="Arial" panose="020B0604020202020204" pitchFamily="34" charset="0"/>
              <a:buChar char="•"/>
            </a:pPr>
            <a:r>
              <a:rPr lang="en-US" sz="1700" dirty="0">
                <a:latin typeface="Calibri Normaal"/>
              </a:rPr>
              <a:t>AI brings more complexity – in need of robust data, processes and IT infrastructures</a:t>
            </a:r>
          </a:p>
          <a:p>
            <a:pPr marL="285750" indent="-285750">
              <a:lnSpc>
                <a:spcPct val="150000"/>
              </a:lnSpc>
              <a:buFont typeface="Arial" panose="020B0604020202020204" pitchFamily="34" charset="0"/>
              <a:buChar char="•"/>
            </a:pPr>
            <a:r>
              <a:rPr lang="en-US" sz="1700" dirty="0">
                <a:latin typeface="Calibri Normaal"/>
              </a:rPr>
              <a:t>Secure AI systems: Design – Development – Deployment – Operation – Maintenance (UK NCSC)  </a:t>
            </a:r>
          </a:p>
          <a:p>
            <a:pPr marL="285750" indent="-285750">
              <a:lnSpc>
                <a:spcPct val="150000"/>
              </a:lnSpc>
              <a:buFont typeface="Arial" panose="020B0604020202020204" pitchFamily="34" charset="0"/>
              <a:buChar char="•"/>
            </a:pPr>
            <a:r>
              <a:rPr lang="en-US" sz="1700" dirty="0">
                <a:latin typeface="Calibri Normaal"/>
              </a:rPr>
              <a:t>Adequate risk management - digital twins, iterative modelling and testing </a:t>
            </a:r>
            <a:endParaRPr lang="en-NL" sz="1700" dirty="0"/>
          </a:p>
        </p:txBody>
      </p:sp>
    </p:spTree>
    <p:extLst>
      <p:ext uri="{BB962C8B-B14F-4D97-AF65-F5344CB8AC3E}">
        <p14:creationId xmlns:p14="http://schemas.microsoft.com/office/powerpoint/2010/main" val="3539276401"/>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180AD03-0364-FB93-C404-A000B719E17D}"/>
              </a:ext>
            </a:extLst>
          </p:cNvPr>
          <p:cNvGraphicFramePr>
            <a:graphicFrameLocks noChangeAspect="1"/>
          </p:cNvGraphicFramePr>
          <p:nvPr>
            <p:custDataLst>
              <p:tags r:id="rId1"/>
            </p:custDataLst>
            <p:extLst>
              <p:ext uri="{D42A27DB-BD31-4B8C-83A1-F6EECF244321}">
                <p14:modId xmlns:p14="http://schemas.microsoft.com/office/powerpoint/2010/main" val="5375590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0" name=""/>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el 5"/>
          <p:cNvSpPr>
            <a:spLocks noGrp="1"/>
          </p:cNvSpPr>
          <p:nvPr>
            <p:ph type="ctrTitle" sz="quarter"/>
          </p:nvPr>
        </p:nvSpPr>
        <p:spPr/>
        <p:txBody>
          <a:bodyPr vert="horz">
            <a:normAutofit/>
          </a:bodyPr>
          <a:lstStyle/>
          <a:p>
            <a:pPr>
              <a:defRPr/>
            </a:pPr>
            <a:r>
              <a:rPr lang="en-GB" dirty="0"/>
              <a:t>1. Introduction</a:t>
            </a:r>
          </a:p>
        </p:txBody>
      </p:sp>
      <p:sp>
        <p:nvSpPr>
          <p:cNvPr id="3" name="Tijdelijke aanduiding voor dianummer 2"/>
          <p:cNvSpPr>
            <a:spLocks noGrp="1"/>
          </p:cNvSpPr>
          <p:nvPr>
            <p:ph type="sldNum" sz="quarter" idx="4294967295"/>
          </p:nvPr>
        </p:nvSpPr>
        <p:spPr>
          <a:xfrm>
            <a:off x="9840913" y="6608763"/>
            <a:ext cx="2351087" cy="258762"/>
          </a:xfr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06CB06F-8D94-B64C-AC66-62AFBAF0736E}" type="slidenum">
              <a:rPr kumimoji="0" lang="nl-NL" sz="1200" b="0" i="0" u="none" strike="noStrike" kern="1200" cap="none" spc="0" normalizeH="0" baseline="0" noProof="0" smtClean="0">
                <a:ln>
                  <a:noFill/>
                </a:ln>
                <a:solidFill>
                  <a:srgbClr val="FFFFFF"/>
                </a:solidFill>
                <a:effectLst/>
                <a:uLnTx/>
                <a:uFillTx/>
                <a:latin typeface="Calibri Normaal" charset="0"/>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nl-NL" sz="1200" b="0" i="0" u="none" strike="noStrike" kern="1200" cap="none" spc="0" normalizeH="0" baseline="0" noProof="0" dirty="0">
              <a:ln>
                <a:noFill/>
              </a:ln>
              <a:solidFill>
                <a:srgbClr val="FFFFFF"/>
              </a:solidFill>
              <a:effectLst/>
              <a:uLnTx/>
              <a:uFillTx/>
              <a:latin typeface="Calibri Normaal" charset="0"/>
            </a:endParaRPr>
          </a:p>
        </p:txBody>
      </p:sp>
    </p:spTree>
    <p:extLst>
      <p:ext uri="{BB962C8B-B14F-4D97-AF65-F5344CB8AC3E}">
        <p14:creationId xmlns:p14="http://schemas.microsoft.com/office/powerpoint/2010/main" val="3072713529"/>
      </p:ext>
    </p:extLst>
  </p:cSld>
  <p:clrMapOvr>
    <a:masterClrMapping/>
  </p:clrMapOvr>
  <p:transition spd="med">
    <p:pull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7F3D3-3A48-3D70-5AB1-C41D97ED3E2D}"/>
              </a:ext>
            </a:extLst>
          </p:cNvPr>
          <p:cNvSpPr>
            <a:spLocks noGrp="1"/>
          </p:cNvSpPr>
          <p:nvPr>
            <p:ph type="title"/>
          </p:nvPr>
        </p:nvSpPr>
        <p:spPr/>
        <p:txBody>
          <a:bodyPr>
            <a:normAutofit/>
          </a:bodyPr>
          <a:lstStyle/>
          <a:p>
            <a:r>
              <a:rPr lang="en-US" dirty="0"/>
              <a:t>The role of the actuary</a:t>
            </a:r>
            <a:endParaRPr lang="en-NL" dirty="0"/>
          </a:p>
        </p:txBody>
      </p:sp>
      <p:sp>
        <p:nvSpPr>
          <p:cNvPr id="3" name="Slide Number Placeholder 2">
            <a:extLst>
              <a:ext uri="{FF2B5EF4-FFF2-40B4-BE49-F238E27FC236}">
                <a16:creationId xmlns:a16="http://schemas.microsoft.com/office/drawing/2014/main" id="{535176A0-0A4F-993B-187C-808B92E1AA8E}"/>
              </a:ext>
            </a:extLst>
          </p:cNvPr>
          <p:cNvSpPr>
            <a:spLocks noGrp="1"/>
          </p:cNvSpPr>
          <p:nvPr>
            <p:ph type="sldNum" sz="quarter" idx="10"/>
          </p:nvPr>
        </p:nvSpPr>
        <p:spPr/>
        <p:txBody>
          <a:bodyPr/>
          <a:lstStyle/>
          <a:p>
            <a:fld id="{306CB06F-8D94-B64C-AC66-62AFBAF0736E}" type="slidenum">
              <a:rPr lang="nl-NL" smtClean="0"/>
              <a:pPr/>
              <a:t>20</a:t>
            </a:fld>
            <a:endParaRPr lang="nl-NL" dirty="0"/>
          </a:p>
        </p:txBody>
      </p:sp>
      <p:sp>
        <p:nvSpPr>
          <p:cNvPr id="4" name="Rectangle: Rounded Corners 3">
            <a:extLst>
              <a:ext uri="{FF2B5EF4-FFF2-40B4-BE49-F238E27FC236}">
                <a16:creationId xmlns:a16="http://schemas.microsoft.com/office/drawing/2014/main" id="{558B8DC5-AF61-6351-AFA1-58652F9F8E63}"/>
              </a:ext>
            </a:extLst>
          </p:cNvPr>
          <p:cNvSpPr/>
          <p:nvPr/>
        </p:nvSpPr>
        <p:spPr bwMode="auto">
          <a:xfrm>
            <a:off x="797780" y="1574311"/>
            <a:ext cx="3138115" cy="465151"/>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600">
                <a:solidFill>
                  <a:schemeClr val="bg1"/>
                </a:solidFill>
                <a:latin typeface="Times" charset="0"/>
                <a:ea typeface="ＭＳ Ｐゴシック" charset="0"/>
              </a:rPr>
              <a:t>Data</a:t>
            </a:r>
            <a:endParaRPr lang="en-NL" sz="1600" dirty="0">
              <a:solidFill>
                <a:schemeClr val="bg1"/>
              </a:solidFill>
              <a:latin typeface="Times" charset="0"/>
              <a:ea typeface="ＭＳ Ｐゴシック" charset="0"/>
            </a:endParaRPr>
          </a:p>
        </p:txBody>
      </p:sp>
      <p:sp>
        <p:nvSpPr>
          <p:cNvPr id="7" name="Rectangle: Rounded Corners 6">
            <a:extLst>
              <a:ext uri="{FF2B5EF4-FFF2-40B4-BE49-F238E27FC236}">
                <a16:creationId xmlns:a16="http://schemas.microsoft.com/office/drawing/2014/main" id="{68C9A286-BB20-E74F-CDD7-ECE36B6A2F6F}"/>
              </a:ext>
            </a:extLst>
          </p:cNvPr>
          <p:cNvSpPr/>
          <p:nvPr/>
        </p:nvSpPr>
        <p:spPr bwMode="auto">
          <a:xfrm>
            <a:off x="4700544" y="1574310"/>
            <a:ext cx="3143416" cy="465151"/>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600">
                <a:solidFill>
                  <a:schemeClr val="bg1"/>
                </a:solidFill>
                <a:latin typeface="Times" charset="0"/>
                <a:ea typeface="ＭＳ Ｐゴシック" charset="0"/>
              </a:rPr>
              <a:t>Technical modelling</a:t>
            </a:r>
            <a:endParaRPr lang="en-NL" sz="1600" dirty="0">
              <a:solidFill>
                <a:schemeClr val="bg1"/>
              </a:solidFill>
              <a:latin typeface="Times" charset="0"/>
              <a:ea typeface="ＭＳ Ｐゴシック" charset="0"/>
            </a:endParaRPr>
          </a:p>
        </p:txBody>
      </p:sp>
      <p:sp>
        <p:nvSpPr>
          <p:cNvPr id="11" name="Rectangle: Rounded Corners 10">
            <a:extLst>
              <a:ext uri="{FF2B5EF4-FFF2-40B4-BE49-F238E27FC236}">
                <a16:creationId xmlns:a16="http://schemas.microsoft.com/office/drawing/2014/main" id="{615E1F81-7826-9FD0-D449-6549C4288956}"/>
              </a:ext>
            </a:extLst>
          </p:cNvPr>
          <p:cNvSpPr/>
          <p:nvPr/>
        </p:nvSpPr>
        <p:spPr bwMode="auto">
          <a:xfrm>
            <a:off x="8648365" y="1574310"/>
            <a:ext cx="3143416" cy="465151"/>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a:solidFill>
                  <a:schemeClr val="bg1"/>
                </a:solidFill>
                <a:latin typeface="Times" charset="0"/>
                <a:ea typeface="ＭＳ Ｐゴシック" charset="0"/>
              </a:rPr>
              <a:t>Reporting and visualization</a:t>
            </a:r>
            <a:endParaRPr kumimoji="0" lang="en-NL" sz="1400" b="0" i="0" u="none" strike="noStrike" cap="none" normalizeH="0" baseline="0" dirty="0">
              <a:ln>
                <a:noFill/>
              </a:ln>
              <a:solidFill>
                <a:schemeClr val="bg1"/>
              </a:solidFill>
              <a:effectLst/>
              <a:latin typeface="Times" charset="0"/>
              <a:ea typeface="ＭＳ Ｐゴシック" charset="0"/>
            </a:endParaRPr>
          </a:p>
        </p:txBody>
      </p:sp>
      <p:sp>
        <p:nvSpPr>
          <p:cNvPr id="12" name="TextBox 11">
            <a:extLst>
              <a:ext uri="{FF2B5EF4-FFF2-40B4-BE49-F238E27FC236}">
                <a16:creationId xmlns:a16="http://schemas.microsoft.com/office/drawing/2014/main" id="{2A20E930-80D8-E398-51DA-F503CD897C03}"/>
              </a:ext>
            </a:extLst>
          </p:cNvPr>
          <p:cNvSpPr txBox="1"/>
          <p:nvPr/>
        </p:nvSpPr>
        <p:spPr>
          <a:xfrm>
            <a:off x="797780" y="2222860"/>
            <a:ext cx="3795424" cy="523220"/>
          </a:xfrm>
          <a:prstGeom prst="rect">
            <a:avLst/>
          </a:prstGeom>
          <a:noFill/>
        </p:spPr>
        <p:txBody>
          <a:bodyPr wrap="square" rtlCol="0">
            <a:spAutoFit/>
          </a:bodyPr>
          <a:lstStyle>
            <a:defPPr>
              <a:defRPr lang="en-NL"/>
            </a:defPPr>
            <a:lvl2pPr marL="0" lvl="1">
              <a:buFont typeface="Arial" panose="020B0604020202020204" pitchFamily="34" charset="0"/>
              <a:buChar char="•"/>
              <a:defRPr>
                <a:latin typeface="Calibri Normaal"/>
              </a:defRPr>
            </a:lvl2pPr>
          </a:lstStyle>
          <a:p>
            <a:pPr lvl="1">
              <a:buNone/>
            </a:pPr>
            <a:r>
              <a:rPr lang="en-US" sz="1400" dirty="0"/>
              <a:t>Data infrastructures, data management</a:t>
            </a:r>
          </a:p>
          <a:p>
            <a:pPr lvl="1">
              <a:buNone/>
            </a:pPr>
            <a:r>
              <a:rPr lang="en-US" sz="1400" dirty="0"/>
              <a:t>Unstructured, structured and synthetic data</a:t>
            </a:r>
          </a:p>
        </p:txBody>
      </p:sp>
      <p:sp>
        <p:nvSpPr>
          <p:cNvPr id="13" name="TextBox 12">
            <a:extLst>
              <a:ext uri="{FF2B5EF4-FFF2-40B4-BE49-F238E27FC236}">
                <a16:creationId xmlns:a16="http://schemas.microsoft.com/office/drawing/2014/main" id="{6BF013AD-8C5A-9D83-DC1D-121E5B4E19DE}"/>
              </a:ext>
            </a:extLst>
          </p:cNvPr>
          <p:cNvSpPr txBox="1"/>
          <p:nvPr/>
        </p:nvSpPr>
        <p:spPr>
          <a:xfrm>
            <a:off x="4700544" y="2222860"/>
            <a:ext cx="3164905" cy="738664"/>
          </a:xfrm>
          <a:prstGeom prst="rect">
            <a:avLst/>
          </a:prstGeom>
          <a:noFill/>
        </p:spPr>
        <p:txBody>
          <a:bodyPr wrap="none" rtlCol="0">
            <a:spAutoFit/>
          </a:bodyPr>
          <a:lstStyle/>
          <a:p>
            <a:pPr marL="0" lvl="1"/>
            <a:r>
              <a:rPr lang="en-US" sz="1400" dirty="0">
                <a:latin typeface="Calibri Normaal"/>
              </a:rPr>
              <a:t>DevOps: hardware and software</a:t>
            </a:r>
          </a:p>
          <a:p>
            <a:pPr marL="0" lvl="1"/>
            <a:r>
              <a:rPr lang="en-US" sz="1400" dirty="0">
                <a:latin typeface="Calibri Normaal"/>
              </a:rPr>
              <a:t>Imperative programming</a:t>
            </a:r>
          </a:p>
          <a:p>
            <a:pPr marL="0" lvl="1"/>
            <a:r>
              <a:rPr lang="en-US" sz="1400" dirty="0">
                <a:latin typeface="Calibri Normaal"/>
              </a:rPr>
              <a:t>Example: Convolutional Neural Network</a:t>
            </a:r>
          </a:p>
        </p:txBody>
      </p:sp>
      <p:sp>
        <p:nvSpPr>
          <p:cNvPr id="14" name="TextBox 13">
            <a:extLst>
              <a:ext uri="{FF2B5EF4-FFF2-40B4-BE49-F238E27FC236}">
                <a16:creationId xmlns:a16="http://schemas.microsoft.com/office/drawing/2014/main" id="{BA765F6F-3999-2DED-8896-62EA912B5695}"/>
              </a:ext>
            </a:extLst>
          </p:cNvPr>
          <p:cNvSpPr txBox="1"/>
          <p:nvPr/>
        </p:nvSpPr>
        <p:spPr>
          <a:xfrm>
            <a:off x="8648365" y="2160716"/>
            <a:ext cx="1794402" cy="523220"/>
          </a:xfrm>
          <a:prstGeom prst="rect">
            <a:avLst/>
          </a:prstGeom>
          <a:noFill/>
        </p:spPr>
        <p:txBody>
          <a:bodyPr wrap="none" rtlCol="0">
            <a:spAutoFit/>
          </a:bodyPr>
          <a:lstStyle>
            <a:defPPr>
              <a:defRPr lang="en-NL"/>
            </a:defPPr>
            <a:lvl2pPr marL="0" lvl="1">
              <a:buFont typeface="Arial" panose="020B0604020202020204" pitchFamily="34" charset="0"/>
              <a:buChar char="•"/>
              <a:defRPr>
                <a:latin typeface="Calibri Normaal"/>
              </a:defRPr>
            </a:lvl2pPr>
          </a:lstStyle>
          <a:p>
            <a:pPr lvl="1">
              <a:buNone/>
            </a:pPr>
            <a:r>
              <a:rPr lang="en-US" sz="1400" dirty="0"/>
              <a:t>Knowledge graphs</a:t>
            </a:r>
          </a:p>
          <a:p>
            <a:pPr lvl="1">
              <a:buNone/>
            </a:pPr>
            <a:r>
              <a:rPr lang="en-US" sz="1400" dirty="0"/>
              <a:t>Automated reporting</a:t>
            </a:r>
          </a:p>
        </p:txBody>
      </p:sp>
      <p:pic>
        <p:nvPicPr>
          <p:cNvPr id="15" name="Picture 14">
            <a:extLst>
              <a:ext uri="{FF2B5EF4-FFF2-40B4-BE49-F238E27FC236}">
                <a16:creationId xmlns:a16="http://schemas.microsoft.com/office/drawing/2014/main" id="{F71B945E-3197-3F6B-7970-019090342B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381" y="3312801"/>
            <a:ext cx="4945998" cy="1493766"/>
          </a:xfrm>
          <a:prstGeom prst="rect">
            <a:avLst/>
          </a:prstGeom>
        </p:spPr>
      </p:pic>
      <p:sp>
        <p:nvSpPr>
          <p:cNvPr id="16" name="TextBox 15">
            <a:extLst>
              <a:ext uri="{FF2B5EF4-FFF2-40B4-BE49-F238E27FC236}">
                <a16:creationId xmlns:a16="http://schemas.microsoft.com/office/drawing/2014/main" id="{D3F1D55A-CA09-022C-BA18-FD98BA3EA3B5}"/>
              </a:ext>
            </a:extLst>
          </p:cNvPr>
          <p:cNvSpPr txBox="1"/>
          <p:nvPr/>
        </p:nvSpPr>
        <p:spPr>
          <a:xfrm>
            <a:off x="797780" y="5085649"/>
            <a:ext cx="10665616" cy="1600438"/>
          </a:xfrm>
          <a:prstGeom prst="rect">
            <a:avLst/>
          </a:prstGeom>
          <a:noFill/>
        </p:spPr>
        <p:txBody>
          <a:bodyPr wrap="square" rtlCol="0">
            <a:spAutoFit/>
          </a:bodyPr>
          <a:lstStyle/>
          <a:p>
            <a:pPr marL="285750" lvl="1" indent="-285750">
              <a:buFont typeface="Arial" panose="020B0604020202020204" pitchFamily="34" charset="0"/>
              <a:buChar char="•"/>
            </a:pPr>
            <a:r>
              <a:rPr lang="en-US" sz="1400" dirty="0">
                <a:latin typeface="Calibri Normaal"/>
              </a:rPr>
              <a:t>Important aspects already considered:</a:t>
            </a:r>
          </a:p>
          <a:p>
            <a:pPr marL="895335" lvl="2" indent="-285750">
              <a:buFont typeface="Arial" panose="020B0604020202020204" pitchFamily="34" charset="0"/>
              <a:buChar char="•"/>
            </a:pPr>
            <a:r>
              <a:rPr lang="en-US" sz="1400" dirty="0">
                <a:latin typeface="Calibri Normaal"/>
              </a:rPr>
              <a:t>IAA – AAE – FMAs: Data &amp; Systems category, neural networks, decision trees, data visualization </a:t>
            </a:r>
          </a:p>
          <a:p>
            <a:pPr marL="895335" lvl="2" indent="-285750">
              <a:buFont typeface="Arial" panose="020B0604020202020204" pitchFamily="34" charset="0"/>
              <a:buChar char="•"/>
            </a:pPr>
            <a:r>
              <a:rPr lang="en-US" sz="1400" dirty="0">
                <a:latin typeface="Calibri Normaal"/>
              </a:rPr>
              <a:t>CPD guidelines</a:t>
            </a:r>
          </a:p>
          <a:p>
            <a:pPr marL="285750" lvl="1" indent="-285750">
              <a:buFont typeface="Arial" panose="020B0604020202020204" pitchFamily="34" charset="0"/>
              <a:buChar char="•"/>
            </a:pPr>
            <a:endParaRPr lang="en-US" sz="1400" dirty="0">
              <a:latin typeface="Calibri Normaal"/>
            </a:endParaRPr>
          </a:p>
          <a:p>
            <a:pPr marL="285750" lvl="1" indent="-285750">
              <a:buFont typeface="Arial" panose="020B0604020202020204" pitchFamily="34" charset="0"/>
              <a:buChar char="•"/>
            </a:pPr>
            <a:r>
              <a:rPr lang="en-US" sz="1400" dirty="0">
                <a:latin typeface="Calibri Normaal"/>
              </a:rPr>
              <a:t>Tailoring courses is necessary</a:t>
            </a:r>
          </a:p>
          <a:p>
            <a:pPr marL="285750" lvl="1" indent="-285750">
              <a:buFont typeface="Arial" panose="020B0604020202020204" pitchFamily="34" charset="0"/>
              <a:buChar char="•"/>
            </a:pPr>
            <a:r>
              <a:rPr lang="en-US" sz="1400" dirty="0">
                <a:latin typeface="Calibri Normaal"/>
              </a:rPr>
              <a:t>Examples: Insurance Data Modelling B2 or C6</a:t>
            </a:r>
          </a:p>
          <a:p>
            <a:pPr marL="0" lvl="1"/>
            <a:endParaRPr lang="en-US" sz="1400" dirty="0">
              <a:latin typeface="Calibri Normaal"/>
            </a:endParaRPr>
          </a:p>
        </p:txBody>
      </p:sp>
    </p:spTree>
    <p:extLst>
      <p:ext uri="{BB962C8B-B14F-4D97-AF65-F5344CB8AC3E}">
        <p14:creationId xmlns:p14="http://schemas.microsoft.com/office/powerpoint/2010/main" val="1305259081"/>
      </p:ext>
    </p:extLst>
  </p:cSld>
  <p:clrMapOvr>
    <a:masterClrMapping/>
  </p:clrMapOvr>
  <p:transition spd="med">
    <p:pull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7F3D3-3A48-3D70-5AB1-C41D97ED3E2D}"/>
              </a:ext>
            </a:extLst>
          </p:cNvPr>
          <p:cNvSpPr>
            <a:spLocks noGrp="1"/>
          </p:cNvSpPr>
          <p:nvPr>
            <p:ph type="title"/>
          </p:nvPr>
        </p:nvSpPr>
        <p:spPr/>
        <p:txBody>
          <a:bodyPr>
            <a:normAutofit/>
          </a:bodyPr>
          <a:lstStyle/>
          <a:p>
            <a:r>
              <a:rPr lang="en-US" dirty="0"/>
              <a:t>The role of the actuary</a:t>
            </a:r>
            <a:endParaRPr lang="en-NL" dirty="0"/>
          </a:p>
        </p:txBody>
      </p:sp>
      <p:sp>
        <p:nvSpPr>
          <p:cNvPr id="4" name="Content Placeholder 3">
            <a:extLst>
              <a:ext uri="{FF2B5EF4-FFF2-40B4-BE49-F238E27FC236}">
                <a16:creationId xmlns:a16="http://schemas.microsoft.com/office/drawing/2014/main" id="{53E857D3-E952-B192-7EC7-B68C31BD5C57}"/>
              </a:ext>
            </a:extLst>
          </p:cNvPr>
          <p:cNvSpPr>
            <a:spLocks noGrp="1"/>
          </p:cNvSpPr>
          <p:nvPr>
            <p:ph sz="quarter" idx="12"/>
          </p:nvPr>
        </p:nvSpPr>
        <p:spPr>
          <a:xfrm>
            <a:off x="1102480" y="1289955"/>
            <a:ext cx="10439400" cy="843645"/>
          </a:xfrm>
        </p:spPr>
        <p:txBody>
          <a:bodyPr/>
          <a:lstStyle/>
          <a:p>
            <a:pPr algn="ctr"/>
            <a:r>
              <a:rPr lang="en-US" i="1" dirty="0">
                <a:solidFill>
                  <a:schemeClr val="tx1"/>
                </a:solidFill>
              </a:rPr>
              <a:t>Safeguarding responsible use of AI means being more technically oriented and broadening the scope of your activities as an actuary</a:t>
            </a:r>
          </a:p>
          <a:p>
            <a:endParaRPr lang="en-US" dirty="0">
              <a:solidFill>
                <a:schemeClr val="tx1"/>
              </a:solidFill>
            </a:endParaRPr>
          </a:p>
          <a:p>
            <a:endParaRPr lang="en-US" dirty="0">
              <a:solidFill>
                <a:schemeClr val="tx1"/>
              </a:solidFill>
            </a:endParaRPr>
          </a:p>
          <a:p>
            <a:endParaRPr lang="en-NL" dirty="0">
              <a:solidFill>
                <a:schemeClr val="tx1"/>
              </a:solidFill>
            </a:endParaRPr>
          </a:p>
        </p:txBody>
      </p:sp>
      <p:sp>
        <p:nvSpPr>
          <p:cNvPr id="3" name="Content Placeholder 3">
            <a:extLst>
              <a:ext uri="{FF2B5EF4-FFF2-40B4-BE49-F238E27FC236}">
                <a16:creationId xmlns:a16="http://schemas.microsoft.com/office/drawing/2014/main" id="{9A30EC57-7B35-B9D0-A949-B358B7A442EA}"/>
              </a:ext>
            </a:extLst>
          </p:cNvPr>
          <p:cNvSpPr txBox="1">
            <a:spLocks/>
          </p:cNvSpPr>
          <p:nvPr/>
        </p:nvSpPr>
        <p:spPr bwMode="auto">
          <a:xfrm>
            <a:off x="1096561" y="2272934"/>
            <a:ext cx="10118754" cy="4005945"/>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1E8AC2"/>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noAutofit/>
          </a:bodyPr>
          <a:lstStyle>
            <a:lvl1pPr marL="0" indent="0" algn="l" defTabSz="761981" rtl="0" eaLnBrk="1" fontAlgn="base" hangingPunct="1">
              <a:lnSpc>
                <a:spcPts val="2600"/>
              </a:lnSpc>
              <a:spcBef>
                <a:spcPts val="0"/>
              </a:spcBef>
              <a:spcAft>
                <a:spcPct val="0"/>
              </a:spcAft>
              <a:defRPr sz="2000" b="0" i="0">
                <a:solidFill>
                  <a:srgbClr val="0E4133"/>
                </a:solidFill>
                <a:latin typeface="Calibri Normaal" charset="0"/>
                <a:ea typeface="+mn-ea"/>
                <a:cs typeface="+mn-cs"/>
              </a:defRPr>
            </a:lvl1pPr>
            <a:lvl2pPr marL="251994" indent="-251994" algn="l" defTabSz="761981" rtl="0" eaLnBrk="1" fontAlgn="base" hangingPunct="1">
              <a:lnSpc>
                <a:spcPts val="2600"/>
              </a:lnSpc>
              <a:spcBef>
                <a:spcPts val="0"/>
              </a:spcBef>
              <a:spcAft>
                <a:spcPct val="0"/>
              </a:spcAft>
              <a:buFont typeface="Times" charset="0"/>
              <a:buChar char="•"/>
              <a:defRPr sz="2000" b="0" i="0">
                <a:solidFill>
                  <a:srgbClr val="0E4133"/>
                </a:solidFill>
                <a:latin typeface="Calibri Normaal" charset="0"/>
                <a:ea typeface="+mn-ea"/>
              </a:defRPr>
            </a:lvl2pPr>
            <a:lvl3pPr marL="503987" indent="-251994" algn="l" defTabSz="761981" rtl="0" eaLnBrk="1" fontAlgn="base" hangingPunct="1">
              <a:lnSpc>
                <a:spcPts val="2600"/>
              </a:lnSpc>
              <a:spcBef>
                <a:spcPts val="0"/>
              </a:spcBef>
              <a:spcAft>
                <a:spcPct val="0"/>
              </a:spcAft>
              <a:buFont typeface="Times" charset="0"/>
              <a:buChar char="–"/>
              <a:defRPr sz="2000" b="0" i="0">
                <a:solidFill>
                  <a:srgbClr val="0E4133"/>
                </a:solidFill>
                <a:latin typeface="Calibri Normaal" charset="0"/>
                <a:ea typeface="+mn-ea"/>
              </a:defRPr>
            </a:lvl3pPr>
            <a:lvl4pPr marL="755632" indent="-251994" algn="l" defTabSz="761981" rtl="0" eaLnBrk="1" fontAlgn="base" hangingPunct="1">
              <a:lnSpc>
                <a:spcPts val="2600"/>
              </a:lnSpc>
              <a:spcBef>
                <a:spcPts val="0"/>
              </a:spcBef>
              <a:spcAft>
                <a:spcPct val="0"/>
              </a:spcAft>
              <a:buChar char="–"/>
              <a:defRPr sz="2000" b="0" i="0">
                <a:solidFill>
                  <a:srgbClr val="0E4133"/>
                </a:solidFill>
                <a:latin typeface="Calibri Normaal" charset="0"/>
                <a:ea typeface="+mn-ea"/>
              </a:defRPr>
            </a:lvl4pPr>
            <a:lvl5pPr marL="2090686" indent="-228594" algn="l" defTabSz="761981" rtl="0" eaLnBrk="1" fontAlgn="base" hangingPunct="1">
              <a:lnSpc>
                <a:spcPts val="3200"/>
              </a:lnSpc>
              <a:spcBef>
                <a:spcPts val="0"/>
              </a:spcBef>
              <a:spcAft>
                <a:spcPct val="0"/>
              </a:spcAft>
              <a:defRPr sz="2400" b="0" i="0">
                <a:solidFill>
                  <a:srgbClr val="0E4133"/>
                </a:solidFill>
                <a:latin typeface="Calibri Normaal" charset="0"/>
                <a:ea typeface="+mn-ea"/>
              </a:defRPr>
            </a:lvl5pPr>
            <a:lvl6pPr marL="2547875" indent="-228594" algn="l" defTabSz="761981" rtl="0" eaLnBrk="1" fontAlgn="base" hangingPunct="1">
              <a:lnSpc>
                <a:spcPts val="3200"/>
              </a:lnSpc>
              <a:spcBef>
                <a:spcPct val="20000"/>
              </a:spcBef>
              <a:spcAft>
                <a:spcPct val="0"/>
              </a:spcAft>
              <a:defRPr sz="2400">
                <a:solidFill>
                  <a:srgbClr val="0E4133"/>
                </a:solidFill>
                <a:latin typeface="+mn-lt"/>
                <a:ea typeface="+mn-ea"/>
              </a:defRPr>
            </a:lvl6pPr>
            <a:lvl7pPr marL="3005064" indent="-228594" algn="l" defTabSz="761981" rtl="0" eaLnBrk="1" fontAlgn="base" hangingPunct="1">
              <a:lnSpc>
                <a:spcPts val="3200"/>
              </a:lnSpc>
              <a:spcBef>
                <a:spcPct val="20000"/>
              </a:spcBef>
              <a:spcAft>
                <a:spcPct val="0"/>
              </a:spcAft>
              <a:defRPr sz="2400">
                <a:solidFill>
                  <a:srgbClr val="0E4133"/>
                </a:solidFill>
                <a:latin typeface="+mn-lt"/>
                <a:ea typeface="+mn-ea"/>
              </a:defRPr>
            </a:lvl7pPr>
            <a:lvl8pPr marL="3462252" indent="-228594" algn="l" defTabSz="761981" rtl="0" eaLnBrk="1" fontAlgn="base" hangingPunct="1">
              <a:lnSpc>
                <a:spcPts val="3200"/>
              </a:lnSpc>
              <a:spcBef>
                <a:spcPct val="20000"/>
              </a:spcBef>
              <a:spcAft>
                <a:spcPct val="0"/>
              </a:spcAft>
              <a:defRPr sz="2400">
                <a:solidFill>
                  <a:srgbClr val="0E4133"/>
                </a:solidFill>
                <a:latin typeface="+mn-lt"/>
                <a:ea typeface="+mn-ea"/>
              </a:defRPr>
            </a:lvl8pPr>
            <a:lvl9pPr marL="3919441" indent="-228594" algn="l" defTabSz="761981" rtl="0" eaLnBrk="1" fontAlgn="base" hangingPunct="1">
              <a:lnSpc>
                <a:spcPts val="3200"/>
              </a:lnSpc>
              <a:spcBef>
                <a:spcPct val="20000"/>
              </a:spcBef>
              <a:spcAft>
                <a:spcPct val="0"/>
              </a:spcAft>
              <a:defRPr sz="2400">
                <a:solidFill>
                  <a:srgbClr val="0E4133"/>
                </a:solidFill>
                <a:latin typeface="+mn-lt"/>
                <a:ea typeface="+mn-ea"/>
              </a:defRPr>
            </a:lvl9pPr>
          </a:lstStyle>
          <a:p>
            <a:r>
              <a:rPr lang="en-US" b="1" kern="0" dirty="0">
                <a:solidFill>
                  <a:schemeClr val="tx1"/>
                </a:solidFill>
              </a:rPr>
              <a:t>Address AI appropriately:</a:t>
            </a:r>
          </a:p>
          <a:p>
            <a:pPr marL="342900" indent="-342900">
              <a:buFont typeface="Arial" panose="020B0604020202020204" pitchFamily="34" charset="0"/>
              <a:buChar char="•"/>
            </a:pPr>
            <a:r>
              <a:rPr lang="en-US" kern="0" dirty="0">
                <a:solidFill>
                  <a:schemeClr val="tx1"/>
                </a:solidFill>
              </a:rPr>
              <a:t>Work interdisciplinary</a:t>
            </a:r>
          </a:p>
          <a:p>
            <a:pPr marL="342900" indent="-342900">
              <a:buFont typeface="Arial" panose="020B0604020202020204" pitchFamily="34" charset="0"/>
              <a:buChar char="•"/>
            </a:pPr>
            <a:r>
              <a:rPr lang="en-US" kern="0" dirty="0">
                <a:solidFill>
                  <a:schemeClr val="tx1"/>
                </a:solidFill>
              </a:rPr>
              <a:t>Governance framework</a:t>
            </a:r>
          </a:p>
          <a:p>
            <a:pPr marL="342900" indent="-342900">
              <a:buFont typeface="Arial" panose="020B0604020202020204" pitchFamily="34" charset="0"/>
              <a:buChar char="•"/>
            </a:pPr>
            <a:r>
              <a:rPr lang="en-US" kern="0" dirty="0">
                <a:solidFill>
                  <a:schemeClr val="tx1"/>
                </a:solidFill>
              </a:rPr>
              <a:t>Avoid bias and infringement</a:t>
            </a:r>
          </a:p>
          <a:p>
            <a:pPr marL="342900" indent="-342900">
              <a:buFont typeface="Arial" panose="020B0604020202020204" pitchFamily="34" charset="0"/>
              <a:buChar char="•"/>
            </a:pPr>
            <a:r>
              <a:rPr lang="en-US" kern="0" dirty="0">
                <a:solidFill>
                  <a:schemeClr val="tx1"/>
                </a:solidFill>
              </a:rPr>
              <a:t>Match data to business</a:t>
            </a:r>
          </a:p>
          <a:p>
            <a:pPr marL="342900" indent="-342900">
              <a:buFont typeface="Arial" panose="020B0604020202020204" pitchFamily="34" charset="0"/>
              <a:buChar char="•"/>
            </a:pPr>
            <a:r>
              <a:rPr lang="en-US" kern="0" dirty="0">
                <a:solidFill>
                  <a:schemeClr val="tx1"/>
                </a:solidFill>
              </a:rPr>
              <a:t>Develop new skills – </a:t>
            </a:r>
            <a:r>
              <a:rPr lang="en-US" u="sng" kern="0" dirty="0">
                <a:solidFill>
                  <a:schemeClr val="tx1"/>
                </a:solidFill>
              </a:rPr>
              <a:t>‘Fit and Proper’</a:t>
            </a:r>
          </a:p>
          <a:p>
            <a:pPr marL="342900" indent="-342900">
              <a:buFont typeface="Wingdings" panose="05000000000000000000" pitchFamily="2" charset="2"/>
              <a:buChar char="§"/>
            </a:pPr>
            <a:endParaRPr lang="en-US" u="sng" kern="0" dirty="0">
              <a:solidFill>
                <a:schemeClr val="tx1"/>
              </a:solidFill>
            </a:endParaRPr>
          </a:p>
          <a:p>
            <a:r>
              <a:rPr lang="en-US" b="1" u="sng" kern="0" dirty="0">
                <a:solidFill>
                  <a:schemeClr val="tx1"/>
                </a:solidFill>
              </a:rPr>
              <a:t>XAI – Forget the “black-box” concept</a:t>
            </a:r>
          </a:p>
          <a:p>
            <a:pPr marL="342900" indent="-342900">
              <a:buFont typeface="Arial" panose="020B0604020202020204" pitchFamily="34" charset="0"/>
              <a:buChar char="•"/>
            </a:pPr>
            <a:r>
              <a:rPr lang="en-US" kern="0" dirty="0">
                <a:solidFill>
                  <a:schemeClr val="tx1"/>
                </a:solidFill>
              </a:rPr>
              <a:t>Intelligibility – Auditability – Transparency – </a:t>
            </a:r>
            <a:r>
              <a:rPr lang="en-US" kern="0" dirty="0" err="1">
                <a:solidFill>
                  <a:schemeClr val="tx1"/>
                </a:solidFill>
              </a:rPr>
              <a:t>Explainability</a:t>
            </a:r>
            <a:r>
              <a:rPr lang="en-US" kern="0" dirty="0">
                <a:solidFill>
                  <a:schemeClr val="tx1"/>
                </a:solidFill>
              </a:rPr>
              <a:t> – Trustworthiness</a:t>
            </a:r>
          </a:p>
          <a:p>
            <a:pPr marL="342900" indent="-342900">
              <a:buFont typeface="Arial" panose="020B0604020202020204" pitchFamily="34" charset="0"/>
              <a:buChar char="•"/>
            </a:pPr>
            <a:r>
              <a:rPr lang="en-US" kern="0" dirty="0">
                <a:solidFill>
                  <a:schemeClr val="tx1"/>
                </a:solidFill>
              </a:rPr>
              <a:t>Ex: PDP, ICE, Shapley Additive </a:t>
            </a:r>
            <a:r>
              <a:rPr lang="en-US" kern="0" dirty="0" err="1">
                <a:solidFill>
                  <a:schemeClr val="tx1"/>
                </a:solidFill>
              </a:rPr>
              <a:t>exPlanations</a:t>
            </a:r>
            <a:endParaRPr lang="en-US" kern="0" dirty="0">
              <a:solidFill>
                <a:schemeClr val="tx1"/>
              </a:solidFill>
            </a:endParaRPr>
          </a:p>
          <a:p>
            <a:endParaRPr lang="en-US" u="sng" kern="0" dirty="0">
              <a:solidFill>
                <a:schemeClr val="tx1"/>
              </a:solidFill>
            </a:endParaRPr>
          </a:p>
          <a:p>
            <a:endParaRPr lang="en-US" u="sng" kern="0" dirty="0">
              <a:solidFill>
                <a:schemeClr val="tx1"/>
              </a:solidFill>
            </a:endParaRPr>
          </a:p>
          <a:p>
            <a:endParaRPr lang="en-US" kern="0" dirty="0">
              <a:solidFill>
                <a:schemeClr val="tx1"/>
              </a:solidFill>
            </a:endParaRPr>
          </a:p>
          <a:p>
            <a:endParaRPr lang="en-US" kern="0" dirty="0">
              <a:solidFill>
                <a:schemeClr val="tx1"/>
              </a:solidFill>
            </a:endParaRPr>
          </a:p>
          <a:p>
            <a:endParaRPr lang="en-NL" kern="0" dirty="0">
              <a:solidFill>
                <a:schemeClr val="tx1"/>
              </a:solidFill>
            </a:endParaRPr>
          </a:p>
        </p:txBody>
      </p:sp>
    </p:spTree>
    <p:extLst>
      <p:ext uri="{BB962C8B-B14F-4D97-AF65-F5344CB8AC3E}">
        <p14:creationId xmlns:p14="http://schemas.microsoft.com/office/powerpoint/2010/main" val="3368499451"/>
      </p:ext>
    </p:extLst>
  </p:cSld>
  <p:clrMapOvr>
    <a:masterClrMapping/>
  </p:clrMapOvr>
  <p:transition spd="med">
    <p:pull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180AD03-0364-FB93-C404-A000B719E17D}"/>
              </a:ext>
            </a:extLst>
          </p:cNvPr>
          <p:cNvGraphicFramePr>
            <a:graphicFrameLocks noChangeAspect="1"/>
          </p:cNvGraphicFramePr>
          <p:nvPr>
            <p:custDataLst>
              <p:tags r:id="rId1"/>
            </p:custDataLst>
            <p:extLst>
              <p:ext uri="{D42A27DB-BD31-4B8C-83A1-F6EECF244321}">
                <p14:modId xmlns:p14="http://schemas.microsoft.com/office/powerpoint/2010/main" val="39565891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4" name="think-cell data - do not delete" hidden="1">
                        <a:extLst>
                          <a:ext uri="{FF2B5EF4-FFF2-40B4-BE49-F238E27FC236}">
                            <a16:creationId xmlns:a16="http://schemas.microsoft.com/office/drawing/2014/main" id="{2180AD03-0364-FB93-C404-A000B719E1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el 5"/>
          <p:cNvSpPr>
            <a:spLocks noGrp="1"/>
          </p:cNvSpPr>
          <p:nvPr>
            <p:ph type="ctrTitle" sz="quarter"/>
          </p:nvPr>
        </p:nvSpPr>
        <p:spPr/>
        <p:txBody>
          <a:bodyPr vert="horz">
            <a:normAutofit/>
          </a:bodyPr>
          <a:lstStyle/>
          <a:p>
            <a:pPr>
              <a:defRPr/>
            </a:pPr>
            <a:r>
              <a:rPr lang="en-GB" dirty="0"/>
              <a:t>4. Explainable AI</a:t>
            </a:r>
          </a:p>
        </p:txBody>
      </p:sp>
      <p:sp>
        <p:nvSpPr>
          <p:cNvPr id="3" name="Tijdelijke aanduiding voor dianummer 2"/>
          <p:cNvSpPr>
            <a:spLocks noGrp="1"/>
          </p:cNvSpPr>
          <p:nvPr>
            <p:ph type="sldNum" sz="quarter" idx="4294967295"/>
          </p:nvPr>
        </p:nvSpPr>
        <p:spPr>
          <a:xfrm>
            <a:off x="9840913" y="6608763"/>
            <a:ext cx="2351087" cy="258762"/>
          </a:xfr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06CB06F-8D94-B64C-AC66-62AFBAF0736E}" type="slidenum">
              <a:rPr kumimoji="0" lang="nl-NL" sz="1200" b="0" i="0" u="none" strike="noStrike" kern="1200" cap="none" spc="0" normalizeH="0" baseline="0" noProof="0" smtClean="0">
                <a:ln>
                  <a:noFill/>
                </a:ln>
                <a:solidFill>
                  <a:srgbClr val="FFFFFF"/>
                </a:solidFill>
                <a:effectLst/>
                <a:uLnTx/>
                <a:uFillTx/>
                <a:latin typeface="Calibri Normaal" charset="0"/>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nl-NL" sz="1200" b="0" i="0" u="none" strike="noStrike" kern="1200" cap="none" spc="0" normalizeH="0" baseline="0" noProof="0" dirty="0">
              <a:ln>
                <a:noFill/>
              </a:ln>
              <a:solidFill>
                <a:srgbClr val="FFFFFF"/>
              </a:solidFill>
              <a:effectLst/>
              <a:uLnTx/>
              <a:uFillTx/>
              <a:latin typeface="Calibri Normaal" charset="0"/>
            </a:endParaRPr>
          </a:p>
        </p:txBody>
      </p:sp>
    </p:spTree>
    <p:extLst>
      <p:ext uri="{BB962C8B-B14F-4D97-AF65-F5344CB8AC3E}">
        <p14:creationId xmlns:p14="http://schemas.microsoft.com/office/powerpoint/2010/main" val="3087408032"/>
      </p:ext>
    </p:extLst>
  </p:cSld>
  <p:clrMapOvr>
    <a:masterClrMapping/>
  </p:clrMapOvr>
  <p:transition spd="med">
    <p:pull di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a:bodyPr>
          <a:lstStyle/>
          <a:p>
            <a:pPr>
              <a:defRPr/>
            </a:pPr>
            <a:r>
              <a:rPr lang="en-GB" sz="2900" dirty="0"/>
              <a:t>Towards a sustainable use of AI</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23</a:t>
            </a:fld>
            <a:endParaRPr lang="nl-NL" dirty="0"/>
          </a:p>
        </p:txBody>
      </p:sp>
      <p:sp>
        <p:nvSpPr>
          <p:cNvPr id="7" name="Tijdelijke aanduiding voor inhoud 6"/>
          <p:cNvSpPr>
            <a:spLocks noGrp="1"/>
          </p:cNvSpPr>
          <p:nvPr>
            <p:ph sz="quarter" idx="12"/>
          </p:nvPr>
        </p:nvSpPr>
        <p:spPr>
          <a:xfrm>
            <a:off x="868800" y="1919519"/>
            <a:ext cx="10439400" cy="3177578"/>
          </a:xfrm>
        </p:spPr>
        <p:txBody>
          <a:bodyPr wrap="square">
            <a:noAutofit/>
          </a:bodyPr>
          <a:lstStyle/>
          <a:p>
            <a:pPr algn="just">
              <a:lnSpc>
                <a:spcPts val="2503"/>
              </a:lnSpc>
            </a:pPr>
            <a:r>
              <a:rPr lang="en-US" sz="2200" dirty="0"/>
              <a:t>In the rapidly evolving landscape of generative AI (</a:t>
            </a:r>
            <a:r>
              <a:rPr lang="en-US" sz="2200" dirty="0" err="1"/>
              <a:t>GenAI</a:t>
            </a:r>
            <a:r>
              <a:rPr lang="en-US" sz="2200" dirty="0"/>
              <a:t>), insurance companies are harnessing the power of advanced models to automate tasks, generate information, and innovate across various domains. While the potential of </a:t>
            </a:r>
            <a:r>
              <a:rPr lang="en-US" sz="2200" dirty="0" err="1"/>
              <a:t>GenAI</a:t>
            </a:r>
            <a:r>
              <a:rPr lang="en-US" sz="2200" dirty="0"/>
              <a:t> is vast, the deployment of this technology comes with significant challenges. Understanding and managing the associated risks is imperative for responsible adoption. The risks of </a:t>
            </a:r>
            <a:r>
              <a:rPr lang="en-US" sz="2200" dirty="0" err="1"/>
              <a:t>GenAI</a:t>
            </a:r>
            <a:r>
              <a:rPr lang="en-US" sz="2200" dirty="0"/>
              <a:t> applications extend beyond those faced by traditional AI systems, encompassing concerns related to hallucinations, false information, bias, privacy infringement, intellectual property violations, and the generation of harmful content. These complexities demand meticulous risk assessment and management to ensure the sustainable and ethical use of </a:t>
            </a:r>
            <a:r>
              <a:rPr lang="en-US" sz="2200" dirty="0" err="1"/>
              <a:t>GenAI</a:t>
            </a:r>
            <a:r>
              <a:rPr lang="en-US" sz="2200" dirty="0"/>
              <a:t>.</a:t>
            </a:r>
          </a:p>
          <a:p>
            <a:pPr marL="0" indent="0">
              <a:lnSpc>
                <a:spcPts val="2503"/>
              </a:lnSpc>
              <a:buNone/>
            </a:pPr>
            <a:endParaRPr lang="en-US" sz="2400" dirty="0"/>
          </a:p>
        </p:txBody>
      </p:sp>
    </p:spTree>
    <p:extLst>
      <p:ext uri="{BB962C8B-B14F-4D97-AF65-F5344CB8AC3E}">
        <p14:creationId xmlns:p14="http://schemas.microsoft.com/office/powerpoint/2010/main" val="318171653"/>
      </p:ext>
    </p:extLst>
  </p:cSld>
  <p:clrMapOvr>
    <a:masterClrMapping/>
  </p:clrMapOvr>
  <p:transition spd="med">
    <p:pull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53098" y="226275"/>
            <a:ext cx="10439400" cy="648392"/>
          </a:xfrm>
        </p:spPr>
        <p:txBody>
          <a:bodyPr>
            <a:normAutofit fontScale="90000"/>
          </a:bodyPr>
          <a:lstStyle/>
          <a:p>
            <a:r>
              <a:rPr lang="it-IT" dirty="0"/>
              <a:t>Risk Types and Descriptions</a:t>
            </a:r>
            <a:br>
              <a:rPr lang="nl-NL" dirty="0"/>
            </a:br>
            <a:endParaRPr lang="nl-NL" dirty="0"/>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24</a:t>
            </a:fld>
            <a:endParaRPr lang="nl-NL" dirty="0"/>
          </a:p>
        </p:txBody>
      </p:sp>
      <p:sp>
        <p:nvSpPr>
          <p:cNvPr id="5" name="Tijdelijke aanduiding voor inhoud 4"/>
          <p:cNvSpPr>
            <a:spLocks noGrp="1"/>
          </p:cNvSpPr>
          <p:nvPr>
            <p:ph sz="quarter" idx="12"/>
          </p:nvPr>
        </p:nvSpPr>
        <p:spPr/>
        <p:txBody>
          <a:bodyPr/>
          <a:lstStyle/>
          <a:p>
            <a:pPr lvl="1"/>
            <a:endParaRPr lang="nl-NL" dirty="0"/>
          </a:p>
          <a:p>
            <a:endParaRPr lang="nl-NL" dirty="0"/>
          </a:p>
        </p:txBody>
      </p:sp>
      <p:sp>
        <p:nvSpPr>
          <p:cNvPr id="2" name="Shape 2">
            <a:extLst>
              <a:ext uri="{FF2B5EF4-FFF2-40B4-BE49-F238E27FC236}">
                <a16:creationId xmlns:a16="http://schemas.microsoft.com/office/drawing/2014/main" id="{2B7ADB95-3640-B513-70E1-B60A475C3B36}"/>
              </a:ext>
            </a:extLst>
          </p:cNvPr>
          <p:cNvSpPr/>
          <p:nvPr/>
        </p:nvSpPr>
        <p:spPr>
          <a:xfrm>
            <a:off x="1033059" y="1025009"/>
            <a:ext cx="10554414" cy="5614868"/>
          </a:xfrm>
          <a:prstGeom prst="roundRect">
            <a:avLst>
              <a:gd name="adj" fmla="val 1781"/>
            </a:avLst>
          </a:prstGeom>
          <a:noFill/>
          <a:ln w="7620">
            <a:solidFill>
              <a:srgbClr val="000000">
                <a:alpha val="8000"/>
              </a:srgbClr>
            </a:solidFill>
            <a:prstDash val="solid"/>
          </a:ln>
        </p:spPr>
      </p:sp>
      <p:sp>
        <p:nvSpPr>
          <p:cNvPr id="4" name="Shape 3">
            <a:extLst>
              <a:ext uri="{FF2B5EF4-FFF2-40B4-BE49-F238E27FC236}">
                <a16:creationId xmlns:a16="http://schemas.microsoft.com/office/drawing/2014/main" id="{9F1E4CEA-73F5-8AC2-A5AD-D1EBE9FD2E23}"/>
              </a:ext>
            </a:extLst>
          </p:cNvPr>
          <p:cNvSpPr/>
          <p:nvPr/>
        </p:nvSpPr>
        <p:spPr>
          <a:xfrm>
            <a:off x="1040679" y="1032629"/>
            <a:ext cx="10539174" cy="992505"/>
          </a:xfrm>
          <a:prstGeom prst="rect">
            <a:avLst/>
          </a:prstGeom>
          <a:solidFill>
            <a:srgbClr val="FFFFFF">
              <a:alpha val="4000"/>
            </a:srgbClr>
          </a:solidFill>
          <a:ln/>
        </p:spPr>
      </p:sp>
      <p:sp>
        <p:nvSpPr>
          <p:cNvPr id="7" name="Text 4">
            <a:extLst>
              <a:ext uri="{FF2B5EF4-FFF2-40B4-BE49-F238E27FC236}">
                <a16:creationId xmlns:a16="http://schemas.microsoft.com/office/drawing/2014/main" id="{5B36BC8C-ECCE-A270-0C84-FE51B1399806}"/>
              </a:ext>
            </a:extLst>
          </p:cNvPr>
          <p:cNvSpPr/>
          <p:nvPr/>
        </p:nvSpPr>
        <p:spPr>
          <a:xfrm>
            <a:off x="1262849" y="1173480"/>
            <a:ext cx="4821436" cy="355402"/>
          </a:xfrm>
          <a:prstGeom prst="rect">
            <a:avLst/>
          </a:prstGeom>
          <a:noFill/>
          <a:ln/>
        </p:spPr>
        <p:txBody>
          <a:bodyPr wrap="non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Hallucination and false information</a:t>
            </a:r>
            <a:endParaRPr lang="en-US" sz="1750" dirty="0"/>
          </a:p>
        </p:txBody>
      </p:sp>
      <p:sp>
        <p:nvSpPr>
          <p:cNvPr id="8" name="Text 5">
            <a:extLst>
              <a:ext uri="{FF2B5EF4-FFF2-40B4-BE49-F238E27FC236}">
                <a16:creationId xmlns:a16="http://schemas.microsoft.com/office/drawing/2014/main" id="{121D3B03-54A8-5EC2-8E23-4C9DA6FB5A4E}"/>
              </a:ext>
            </a:extLst>
          </p:cNvPr>
          <p:cNvSpPr/>
          <p:nvPr/>
        </p:nvSpPr>
        <p:spPr>
          <a:xfrm>
            <a:off x="6536247" y="1173480"/>
            <a:ext cx="4821436" cy="710803"/>
          </a:xfrm>
          <a:prstGeom prst="rect">
            <a:avLst/>
          </a:prstGeom>
          <a:noFill/>
          <a:ln/>
        </p:spPr>
        <p:txBody>
          <a:bodyPr wrap="squar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Generation of false information or misleading content.</a:t>
            </a:r>
            <a:endParaRPr lang="en-US" sz="1750" dirty="0"/>
          </a:p>
        </p:txBody>
      </p:sp>
      <p:sp>
        <p:nvSpPr>
          <p:cNvPr id="9" name="Shape 6">
            <a:extLst>
              <a:ext uri="{FF2B5EF4-FFF2-40B4-BE49-F238E27FC236}">
                <a16:creationId xmlns:a16="http://schemas.microsoft.com/office/drawing/2014/main" id="{0E46E409-7187-B68D-3420-CB1750EBF9A7}"/>
              </a:ext>
            </a:extLst>
          </p:cNvPr>
          <p:cNvSpPr/>
          <p:nvPr/>
        </p:nvSpPr>
        <p:spPr>
          <a:xfrm>
            <a:off x="1040679" y="2025134"/>
            <a:ext cx="10539174" cy="992505"/>
          </a:xfrm>
          <a:prstGeom prst="rect">
            <a:avLst/>
          </a:prstGeom>
          <a:solidFill>
            <a:srgbClr val="000000">
              <a:alpha val="4000"/>
            </a:srgbClr>
          </a:solidFill>
          <a:ln/>
        </p:spPr>
      </p:sp>
      <p:sp>
        <p:nvSpPr>
          <p:cNvPr id="10" name="Text 7">
            <a:extLst>
              <a:ext uri="{FF2B5EF4-FFF2-40B4-BE49-F238E27FC236}">
                <a16:creationId xmlns:a16="http://schemas.microsoft.com/office/drawing/2014/main" id="{C4883428-1755-7DAC-05A3-D59686C66D57}"/>
              </a:ext>
            </a:extLst>
          </p:cNvPr>
          <p:cNvSpPr/>
          <p:nvPr/>
        </p:nvSpPr>
        <p:spPr>
          <a:xfrm>
            <a:off x="1262849" y="2165985"/>
            <a:ext cx="4821436" cy="355402"/>
          </a:xfrm>
          <a:prstGeom prst="rect">
            <a:avLst/>
          </a:prstGeom>
          <a:noFill/>
          <a:ln/>
        </p:spPr>
        <p:txBody>
          <a:bodyPr wrap="non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Bias and fairness</a:t>
            </a:r>
            <a:endParaRPr lang="en-US" sz="1750" dirty="0"/>
          </a:p>
        </p:txBody>
      </p:sp>
      <p:sp>
        <p:nvSpPr>
          <p:cNvPr id="11" name="Text 8">
            <a:extLst>
              <a:ext uri="{FF2B5EF4-FFF2-40B4-BE49-F238E27FC236}">
                <a16:creationId xmlns:a16="http://schemas.microsoft.com/office/drawing/2014/main" id="{0318C25B-09DE-7500-0851-59EE0A5E3429}"/>
              </a:ext>
            </a:extLst>
          </p:cNvPr>
          <p:cNvSpPr/>
          <p:nvPr/>
        </p:nvSpPr>
        <p:spPr>
          <a:xfrm>
            <a:off x="6536247" y="2165985"/>
            <a:ext cx="4821436" cy="710803"/>
          </a:xfrm>
          <a:prstGeom prst="rect">
            <a:avLst/>
          </a:prstGeom>
          <a:noFill/>
          <a:ln/>
        </p:spPr>
        <p:txBody>
          <a:bodyPr wrap="squar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Generating unfair or biased output resulting in discrimination.</a:t>
            </a:r>
            <a:endParaRPr lang="en-US" sz="1750" dirty="0"/>
          </a:p>
        </p:txBody>
      </p:sp>
      <p:sp>
        <p:nvSpPr>
          <p:cNvPr id="12" name="Shape 9">
            <a:extLst>
              <a:ext uri="{FF2B5EF4-FFF2-40B4-BE49-F238E27FC236}">
                <a16:creationId xmlns:a16="http://schemas.microsoft.com/office/drawing/2014/main" id="{44D72F0D-25D2-C7BB-193A-FBD7CBEF4E7B}"/>
              </a:ext>
            </a:extLst>
          </p:cNvPr>
          <p:cNvSpPr/>
          <p:nvPr/>
        </p:nvSpPr>
        <p:spPr>
          <a:xfrm>
            <a:off x="1040679" y="3017639"/>
            <a:ext cx="10539174" cy="637103"/>
          </a:xfrm>
          <a:prstGeom prst="rect">
            <a:avLst/>
          </a:prstGeom>
          <a:solidFill>
            <a:srgbClr val="FFFFFF">
              <a:alpha val="4000"/>
            </a:srgbClr>
          </a:solidFill>
          <a:ln/>
        </p:spPr>
      </p:sp>
      <p:sp>
        <p:nvSpPr>
          <p:cNvPr id="13" name="Text 10">
            <a:extLst>
              <a:ext uri="{FF2B5EF4-FFF2-40B4-BE49-F238E27FC236}">
                <a16:creationId xmlns:a16="http://schemas.microsoft.com/office/drawing/2014/main" id="{56A1DDE2-E521-16E0-697D-396DDF1F35E6}"/>
              </a:ext>
            </a:extLst>
          </p:cNvPr>
          <p:cNvSpPr/>
          <p:nvPr/>
        </p:nvSpPr>
        <p:spPr>
          <a:xfrm>
            <a:off x="1262849" y="3158490"/>
            <a:ext cx="4821436" cy="355402"/>
          </a:xfrm>
          <a:prstGeom prst="rect">
            <a:avLst/>
          </a:prstGeom>
          <a:noFill/>
          <a:ln/>
        </p:spPr>
        <p:txBody>
          <a:bodyPr wrap="non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Privacy infringement</a:t>
            </a:r>
            <a:endParaRPr lang="en-US" sz="1750" dirty="0"/>
          </a:p>
        </p:txBody>
      </p:sp>
      <p:sp>
        <p:nvSpPr>
          <p:cNvPr id="14" name="Text 11">
            <a:extLst>
              <a:ext uri="{FF2B5EF4-FFF2-40B4-BE49-F238E27FC236}">
                <a16:creationId xmlns:a16="http://schemas.microsoft.com/office/drawing/2014/main" id="{9FC61D80-9499-62DB-EDF3-8F0435B8E02C}"/>
              </a:ext>
            </a:extLst>
          </p:cNvPr>
          <p:cNvSpPr/>
          <p:nvPr/>
        </p:nvSpPr>
        <p:spPr>
          <a:xfrm>
            <a:off x="6536247" y="3158490"/>
            <a:ext cx="4821436" cy="355402"/>
          </a:xfrm>
          <a:prstGeom prst="rect">
            <a:avLst/>
          </a:prstGeom>
          <a:noFill/>
          <a:ln/>
        </p:spPr>
        <p:txBody>
          <a:bodyPr wrap="non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Leak of private or sensitive information.</a:t>
            </a:r>
            <a:endParaRPr lang="en-US" sz="1750" dirty="0"/>
          </a:p>
        </p:txBody>
      </p:sp>
      <p:sp>
        <p:nvSpPr>
          <p:cNvPr id="15" name="Shape 12">
            <a:extLst>
              <a:ext uri="{FF2B5EF4-FFF2-40B4-BE49-F238E27FC236}">
                <a16:creationId xmlns:a16="http://schemas.microsoft.com/office/drawing/2014/main" id="{297FCF9C-7742-2F58-D184-065E8B8E40E4}"/>
              </a:ext>
            </a:extLst>
          </p:cNvPr>
          <p:cNvSpPr/>
          <p:nvPr/>
        </p:nvSpPr>
        <p:spPr>
          <a:xfrm>
            <a:off x="1040679" y="3654743"/>
            <a:ext cx="10539174" cy="992505"/>
          </a:xfrm>
          <a:prstGeom prst="rect">
            <a:avLst/>
          </a:prstGeom>
          <a:solidFill>
            <a:srgbClr val="000000">
              <a:alpha val="4000"/>
            </a:srgbClr>
          </a:solidFill>
          <a:ln/>
        </p:spPr>
      </p:sp>
      <p:sp>
        <p:nvSpPr>
          <p:cNvPr id="16" name="Text 13">
            <a:extLst>
              <a:ext uri="{FF2B5EF4-FFF2-40B4-BE49-F238E27FC236}">
                <a16:creationId xmlns:a16="http://schemas.microsoft.com/office/drawing/2014/main" id="{0D3362D1-3924-0F66-EF46-7011D0D468F2}"/>
              </a:ext>
            </a:extLst>
          </p:cNvPr>
          <p:cNvSpPr/>
          <p:nvPr/>
        </p:nvSpPr>
        <p:spPr>
          <a:xfrm>
            <a:off x="1262849" y="3795594"/>
            <a:ext cx="4821436" cy="355402"/>
          </a:xfrm>
          <a:prstGeom prst="rect">
            <a:avLst/>
          </a:prstGeom>
          <a:noFill/>
          <a:ln/>
        </p:spPr>
        <p:txBody>
          <a:bodyPr wrap="non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Intellectual property violations</a:t>
            </a:r>
            <a:endParaRPr lang="en-US" sz="1750" dirty="0"/>
          </a:p>
        </p:txBody>
      </p:sp>
      <p:sp>
        <p:nvSpPr>
          <p:cNvPr id="17" name="Text 14">
            <a:extLst>
              <a:ext uri="{FF2B5EF4-FFF2-40B4-BE49-F238E27FC236}">
                <a16:creationId xmlns:a16="http://schemas.microsoft.com/office/drawing/2014/main" id="{DCC138AD-3AB7-5120-1AE1-C7ED220BF5C9}"/>
              </a:ext>
            </a:extLst>
          </p:cNvPr>
          <p:cNvSpPr/>
          <p:nvPr/>
        </p:nvSpPr>
        <p:spPr>
          <a:xfrm>
            <a:off x="6536247" y="3795594"/>
            <a:ext cx="4821436" cy="710803"/>
          </a:xfrm>
          <a:prstGeom prst="rect">
            <a:avLst/>
          </a:prstGeom>
          <a:noFill/>
          <a:ln/>
        </p:spPr>
        <p:txBody>
          <a:bodyPr wrap="squar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Use of IP-protected materials without permission; derivative work issues.</a:t>
            </a:r>
            <a:endParaRPr lang="en-US" sz="1750" dirty="0"/>
          </a:p>
        </p:txBody>
      </p:sp>
      <p:sp>
        <p:nvSpPr>
          <p:cNvPr id="18" name="Shape 15">
            <a:extLst>
              <a:ext uri="{FF2B5EF4-FFF2-40B4-BE49-F238E27FC236}">
                <a16:creationId xmlns:a16="http://schemas.microsoft.com/office/drawing/2014/main" id="{DCA4E57A-2A2D-3D2C-9DC6-7A75E89F8527}"/>
              </a:ext>
            </a:extLst>
          </p:cNvPr>
          <p:cNvSpPr/>
          <p:nvPr/>
        </p:nvSpPr>
        <p:spPr>
          <a:xfrm>
            <a:off x="1040679" y="4647248"/>
            <a:ext cx="10539174" cy="992505"/>
          </a:xfrm>
          <a:prstGeom prst="rect">
            <a:avLst/>
          </a:prstGeom>
          <a:solidFill>
            <a:srgbClr val="FFFFFF">
              <a:alpha val="4000"/>
            </a:srgbClr>
          </a:solidFill>
          <a:ln/>
        </p:spPr>
      </p:sp>
      <p:sp>
        <p:nvSpPr>
          <p:cNvPr id="19" name="Text 16">
            <a:extLst>
              <a:ext uri="{FF2B5EF4-FFF2-40B4-BE49-F238E27FC236}">
                <a16:creationId xmlns:a16="http://schemas.microsoft.com/office/drawing/2014/main" id="{DA39AB41-FD7E-CCB9-994D-6BF41A9267C3}"/>
              </a:ext>
            </a:extLst>
          </p:cNvPr>
          <p:cNvSpPr/>
          <p:nvPr/>
        </p:nvSpPr>
        <p:spPr>
          <a:xfrm>
            <a:off x="1262849" y="4788099"/>
            <a:ext cx="4821436" cy="355402"/>
          </a:xfrm>
          <a:prstGeom prst="rect">
            <a:avLst/>
          </a:prstGeom>
          <a:noFill/>
          <a:ln/>
        </p:spPr>
        <p:txBody>
          <a:bodyPr wrap="non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Harmful content</a:t>
            </a:r>
            <a:endParaRPr lang="en-US" sz="1750" dirty="0"/>
          </a:p>
        </p:txBody>
      </p:sp>
      <p:sp>
        <p:nvSpPr>
          <p:cNvPr id="20" name="Text 17">
            <a:extLst>
              <a:ext uri="{FF2B5EF4-FFF2-40B4-BE49-F238E27FC236}">
                <a16:creationId xmlns:a16="http://schemas.microsoft.com/office/drawing/2014/main" id="{AA724CC0-8F18-1E70-6C94-5CF996B0F733}"/>
              </a:ext>
            </a:extLst>
          </p:cNvPr>
          <p:cNvSpPr/>
          <p:nvPr/>
        </p:nvSpPr>
        <p:spPr>
          <a:xfrm>
            <a:off x="6536247" y="4788099"/>
            <a:ext cx="4821436" cy="710803"/>
          </a:xfrm>
          <a:prstGeom prst="rect">
            <a:avLst/>
          </a:prstGeom>
          <a:noFill/>
          <a:ln/>
        </p:spPr>
        <p:txBody>
          <a:bodyPr wrap="squar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Generation of offensive or malicious content, illegal materials.</a:t>
            </a:r>
            <a:endParaRPr lang="en-US" sz="1750" dirty="0"/>
          </a:p>
        </p:txBody>
      </p:sp>
      <p:sp>
        <p:nvSpPr>
          <p:cNvPr id="21" name="Text 19">
            <a:extLst>
              <a:ext uri="{FF2B5EF4-FFF2-40B4-BE49-F238E27FC236}">
                <a16:creationId xmlns:a16="http://schemas.microsoft.com/office/drawing/2014/main" id="{F1D8F4ED-9103-2762-A434-1E466DF5C110}"/>
              </a:ext>
            </a:extLst>
          </p:cNvPr>
          <p:cNvSpPr/>
          <p:nvPr/>
        </p:nvSpPr>
        <p:spPr>
          <a:xfrm>
            <a:off x="1262849" y="5780604"/>
            <a:ext cx="4821436" cy="355402"/>
          </a:xfrm>
          <a:prstGeom prst="rect">
            <a:avLst/>
          </a:prstGeom>
          <a:noFill/>
          <a:ln/>
        </p:spPr>
        <p:txBody>
          <a:bodyPr wrap="non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Other risks and environmental risks</a:t>
            </a:r>
            <a:endParaRPr lang="en-US" sz="1750" dirty="0"/>
          </a:p>
        </p:txBody>
      </p:sp>
      <p:sp>
        <p:nvSpPr>
          <p:cNvPr id="22" name="Text 20">
            <a:extLst>
              <a:ext uri="{FF2B5EF4-FFF2-40B4-BE49-F238E27FC236}">
                <a16:creationId xmlns:a16="http://schemas.microsoft.com/office/drawing/2014/main" id="{5C480504-5C8B-ED92-2741-B3D9E96BC75B}"/>
              </a:ext>
            </a:extLst>
          </p:cNvPr>
          <p:cNvSpPr/>
          <p:nvPr/>
        </p:nvSpPr>
        <p:spPr>
          <a:xfrm>
            <a:off x="6536247" y="5780604"/>
            <a:ext cx="4821436" cy="710803"/>
          </a:xfrm>
          <a:prstGeom prst="rect">
            <a:avLst/>
          </a:prstGeom>
          <a:noFill/>
          <a:ln/>
        </p:spPr>
        <p:txBody>
          <a:bodyPr wrap="square" rtlCol="0" anchor="t"/>
          <a:lstStyle/>
          <a:p>
            <a:pPr marL="0" indent="0">
              <a:lnSpc>
                <a:spcPts val="2799"/>
              </a:lnSpc>
              <a:buNone/>
            </a:pPr>
            <a:r>
              <a:rPr lang="en-US" sz="1750" dirty="0">
                <a:solidFill>
                  <a:srgbClr val="272525"/>
                </a:solidFill>
                <a:latin typeface="Eudoxus Sans" pitchFamily="34" charset="0"/>
                <a:ea typeface="Eudoxus Sans" pitchFamily="34" charset="-122"/>
                <a:cs typeface="Eudoxus Sans" pitchFamily="34" charset="-120"/>
              </a:rPr>
              <a:t>Energy consumption due to increased training/retraining of models.</a:t>
            </a:r>
            <a:endParaRPr lang="en-US" sz="1750" dirty="0"/>
          </a:p>
        </p:txBody>
      </p:sp>
    </p:spTree>
    <p:extLst>
      <p:ext uri="{BB962C8B-B14F-4D97-AF65-F5344CB8AC3E}">
        <p14:creationId xmlns:p14="http://schemas.microsoft.com/office/powerpoint/2010/main" val="966112031"/>
      </p:ext>
    </p:extLst>
  </p:cSld>
  <p:clrMapOvr>
    <a:masterClrMapping/>
  </p:clrMapOvr>
  <p:transition spd="med">
    <p:pull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pPr>
              <a:defRPr/>
            </a:pPr>
            <a:r>
              <a:rPr lang="en-US" dirty="0"/>
              <a:t>Framework</a:t>
            </a:r>
            <a:r>
              <a:rPr lang="en-US" sz="3200" b="1" dirty="0">
                <a:solidFill>
                  <a:srgbClr val="000000"/>
                </a:solidFill>
                <a:latin typeface="p22-mackinac-pro" pitchFamily="34" charset="0"/>
                <a:ea typeface="p22-mackinac-pro" pitchFamily="34" charset="-122"/>
                <a:cs typeface="p22-mackinac-pro" pitchFamily="34" charset="-120"/>
              </a:rPr>
              <a:t> </a:t>
            </a:r>
            <a:r>
              <a:rPr lang="en-US" dirty="0"/>
              <a:t>Overview: Addressing </a:t>
            </a:r>
            <a:r>
              <a:rPr lang="en-US" dirty="0" err="1"/>
              <a:t>GenAI</a:t>
            </a:r>
            <a:r>
              <a:rPr lang="en-US" dirty="0"/>
              <a:t> Challenges</a:t>
            </a:r>
            <a:br>
              <a:rPr lang="en-US" sz="3200" dirty="0"/>
            </a:br>
            <a:endParaRPr lang="en-GB" dirty="0"/>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25</a:t>
            </a:fld>
            <a:endParaRPr lang="nl-NL" dirty="0"/>
          </a:p>
        </p:txBody>
      </p:sp>
      <p:sp>
        <p:nvSpPr>
          <p:cNvPr id="8" name="Text 2">
            <a:extLst>
              <a:ext uri="{FF2B5EF4-FFF2-40B4-BE49-F238E27FC236}">
                <a16:creationId xmlns:a16="http://schemas.microsoft.com/office/drawing/2014/main" id="{6738CA0A-315E-237E-31C6-32378E1822F9}"/>
              </a:ext>
            </a:extLst>
          </p:cNvPr>
          <p:cNvSpPr/>
          <p:nvPr/>
        </p:nvSpPr>
        <p:spPr>
          <a:xfrm>
            <a:off x="870381" y="2489934"/>
            <a:ext cx="10554414" cy="1421606"/>
          </a:xfrm>
          <a:prstGeom prst="rect">
            <a:avLst/>
          </a:prstGeom>
          <a:noFill/>
          <a:ln/>
        </p:spPr>
        <p:txBody>
          <a:bodyPr wrap="square" rtlCol="0" anchor="t"/>
          <a:lstStyle/>
          <a:p>
            <a:pPr marL="0" indent="0">
              <a:lnSpc>
                <a:spcPts val="2799"/>
              </a:lnSpc>
              <a:buNone/>
            </a:pPr>
            <a:r>
              <a:rPr lang="en-US" sz="2000" dirty="0">
                <a:solidFill>
                  <a:srgbClr val="0E4133"/>
                </a:solidFill>
                <a:latin typeface="Calibri Normaal" charset="0"/>
                <a:ea typeface="+mn-ea"/>
              </a:rPr>
              <a:t>This Risk Reporting Framework for GEN AI is designed to address these challenges systematically. It covers crucial risk categories, such as hallucinations and false information, bias and fairness, privacy infringement, intellectual property violations, and harmful content, providing a comprehensive guide for organizations navigating the intricate landscape of </a:t>
            </a:r>
            <a:r>
              <a:rPr lang="en-US" sz="2000" dirty="0" err="1">
                <a:solidFill>
                  <a:srgbClr val="0E4133"/>
                </a:solidFill>
                <a:latin typeface="Calibri Normaal" charset="0"/>
                <a:ea typeface="+mn-ea"/>
              </a:rPr>
              <a:t>GenAI</a:t>
            </a:r>
            <a:r>
              <a:rPr lang="en-US" sz="2000" dirty="0">
                <a:solidFill>
                  <a:srgbClr val="0E4133"/>
                </a:solidFill>
                <a:latin typeface="Calibri Normaal" charset="0"/>
                <a:ea typeface="+mn-ea"/>
              </a:rPr>
              <a:t>.</a:t>
            </a:r>
          </a:p>
        </p:txBody>
      </p:sp>
      <p:sp>
        <p:nvSpPr>
          <p:cNvPr id="9" name="Text 3">
            <a:extLst>
              <a:ext uri="{FF2B5EF4-FFF2-40B4-BE49-F238E27FC236}">
                <a16:creationId xmlns:a16="http://schemas.microsoft.com/office/drawing/2014/main" id="{8863A15C-A7FF-8E18-6683-FBAB3A958427}"/>
              </a:ext>
            </a:extLst>
          </p:cNvPr>
          <p:cNvSpPr/>
          <p:nvPr/>
        </p:nvSpPr>
        <p:spPr>
          <a:xfrm>
            <a:off x="868800" y="4387790"/>
            <a:ext cx="10554414" cy="1421606"/>
          </a:xfrm>
          <a:prstGeom prst="rect">
            <a:avLst/>
          </a:prstGeom>
          <a:noFill/>
          <a:ln/>
        </p:spPr>
        <p:txBody>
          <a:bodyPr wrap="square" rtlCol="0" anchor="t"/>
          <a:lstStyle/>
          <a:p>
            <a:pPr marL="0" indent="0">
              <a:lnSpc>
                <a:spcPts val="2799"/>
              </a:lnSpc>
              <a:buNone/>
            </a:pPr>
            <a:r>
              <a:rPr lang="en-US" sz="2000" dirty="0">
                <a:solidFill>
                  <a:srgbClr val="0E4133"/>
                </a:solidFill>
                <a:latin typeface="Calibri Normaal" charset="0"/>
                <a:ea typeface="+mn-ea"/>
              </a:rPr>
              <a:t>By acknowledging the unique characteristics of GenAI models, such as their improvement through network effects and positive feedback loops, the framework recognizes the need for continuous adaptation. It underscores the importance of addressing biases, ensuring fairness, and safeguarding privacy in the deployment of </a:t>
            </a:r>
            <a:r>
              <a:rPr lang="en-US" sz="2000" dirty="0" err="1">
                <a:solidFill>
                  <a:srgbClr val="0E4133"/>
                </a:solidFill>
                <a:latin typeface="Calibri Normaal" charset="0"/>
                <a:ea typeface="+mn-ea"/>
              </a:rPr>
              <a:t>GenAI</a:t>
            </a:r>
            <a:r>
              <a:rPr lang="en-US" sz="2200" dirty="0">
                <a:solidFill>
                  <a:srgbClr val="0E4133"/>
                </a:solidFill>
                <a:latin typeface="Calibri Normaal" charset="0"/>
                <a:ea typeface="+mn-ea"/>
              </a:rPr>
              <a:t>.</a:t>
            </a:r>
          </a:p>
        </p:txBody>
      </p:sp>
    </p:spTree>
    <p:extLst>
      <p:ext uri="{BB962C8B-B14F-4D97-AF65-F5344CB8AC3E}">
        <p14:creationId xmlns:p14="http://schemas.microsoft.com/office/powerpoint/2010/main" val="465244389"/>
      </p:ext>
    </p:extLst>
  </p:cSld>
  <p:clrMapOvr>
    <a:masterClrMapping/>
  </p:clrMapOvr>
  <p:transition spd="med">
    <p:pull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417713" y="171959"/>
            <a:ext cx="10439400" cy="648392"/>
          </a:xfrm>
        </p:spPr>
        <p:txBody>
          <a:bodyPr>
            <a:normAutofit fontScale="90000"/>
          </a:bodyPr>
          <a:lstStyle/>
          <a:p>
            <a:pPr>
              <a:defRPr/>
            </a:pPr>
            <a:r>
              <a:rPr lang="en-US" dirty="0"/>
              <a:t>Hallucinations, False Information, and Harmful Content</a:t>
            </a:r>
            <a:br>
              <a:rPr lang="en-US" sz="3200" dirty="0"/>
            </a:br>
            <a:r>
              <a:rPr lang="en-GB" dirty="0"/>
              <a:t> </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26</a:t>
            </a:fld>
            <a:endParaRPr lang="nl-NL" dirty="0"/>
          </a:p>
        </p:txBody>
      </p:sp>
      <p:sp>
        <p:nvSpPr>
          <p:cNvPr id="2" name="Text 2">
            <a:extLst>
              <a:ext uri="{FF2B5EF4-FFF2-40B4-BE49-F238E27FC236}">
                <a16:creationId xmlns:a16="http://schemas.microsoft.com/office/drawing/2014/main" id="{21462AE2-1727-99E3-2056-F8E660C067BA}"/>
              </a:ext>
            </a:extLst>
          </p:cNvPr>
          <p:cNvSpPr>
            <a:spLocks noGrp="1"/>
          </p:cNvSpPr>
          <p:nvPr>
            <p:ph sz="quarter" idx="12"/>
          </p:nvPr>
        </p:nvSpPr>
        <p:spPr>
          <a:xfrm>
            <a:off x="415694" y="833159"/>
            <a:ext cx="10575217" cy="633506"/>
          </a:xfrm>
          <a:prstGeom prst="rect">
            <a:avLst/>
          </a:prstGeom>
          <a:noFill/>
          <a:ln/>
        </p:spPr>
        <p:txBody>
          <a:bodyPr wrap="square" rtlCol="0" anchor="t"/>
          <a:lstStyle/>
          <a:p>
            <a:pPr marL="0" indent="0">
              <a:lnSpc>
                <a:spcPts val="2661"/>
              </a:lnSpc>
              <a:buNone/>
            </a:pPr>
            <a:r>
              <a:rPr lang="en-US" b="1" kern="1200" dirty="0"/>
              <a:t>Risk</a:t>
            </a:r>
            <a:r>
              <a:rPr lang="en-US" kern="1200" dirty="0"/>
              <a:t>: deviations from expected results leading to legal liabilities, reputational damage, or financial losses</a:t>
            </a:r>
          </a:p>
        </p:txBody>
      </p:sp>
      <p:sp>
        <p:nvSpPr>
          <p:cNvPr id="4" name="Shape 3">
            <a:extLst>
              <a:ext uri="{FF2B5EF4-FFF2-40B4-BE49-F238E27FC236}">
                <a16:creationId xmlns:a16="http://schemas.microsoft.com/office/drawing/2014/main" id="{B8CCA8BF-2710-0109-CA02-7F6B6ADCD699}"/>
              </a:ext>
            </a:extLst>
          </p:cNvPr>
          <p:cNvSpPr/>
          <p:nvPr/>
        </p:nvSpPr>
        <p:spPr>
          <a:xfrm>
            <a:off x="1824360" y="1761481"/>
            <a:ext cx="42148" cy="4411504"/>
          </a:xfrm>
          <a:prstGeom prst="roundRect">
            <a:avLst>
              <a:gd name="adj" fmla="val 225541"/>
            </a:avLst>
          </a:prstGeom>
          <a:solidFill>
            <a:srgbClr val="B2D4E5"/>
          </a:solidFill>
          <a:ln/>
        </p:spPr>
      </p:sp>
      <p:sp>
        <p:nvSpPr>
          <p:cNvPr id="5" name="Shape 4">
            <a:extLst>
              <a:ext uri="{FF2B5EF4-FFF2-40B4-BE49-F238E27FC236}">
                <a16:creationId xmlns:a16="http://schemas.microsoft.com/office/drawing/2014/main" id="{6179CDAA-FD6B-7BB2-BC8A-01573403F798}"/>
              </a:ext>
            </a:extLst>
          </p:cNvPr>
          <p:cNvSpPr/>
          <p:nvPr/>
        </p:nvSpPr>
        <p:spPr>
          <a:xfrm>
            <a:off x="2083082" y="2143077"/>
            <a:ext cx="739259" cy="42148"/>
          </a:xfrm>
          <a:prstGeom prst="roundRect">
            <a:avLst>
              <a:gd name="adj" fmla="val 225541"/>
            </a:avLst>
          </a:prstGeom>
          <a:solidFill>
            <a:srgbClr val="B2D4E5"/>
          </a:solidFill>
          <a:ln/>
        </p:spPr>
      </p:sp>
      <p:sp>
        <p:nvSpPr>
          <p:cNvPr id="8" name="Shape 5">
            <a:extLst>
              <a:ext uri="{FF2B5EF4-FFF2-40B4-BE49-F238E27FC236}">
                <a16:creationId xmlns:a16="http://schemas.microsoft.com/office/drawing/2014/main" id="{9A05D8CA-FB9E-DCA0-C99D-CE61854A0839}"/>
              </a:ext>
            </a:extLst>
          </p:cNvPr>
          <p:cNvSpPr/>
          <p:nvPr/>
        </p:nvSpPr>
        <p:spPr>
          <a:xfrm>
            <a:off x="1607785" y="1926502"/>
            <a:ext cx="475298" cy="475298"/>
          </a:xfrm>
          <a:prstGeom prst="roundRect">
            <a:avLst>
              <a:gd name="adj" fmla="val 20000"/>
            </a:avLst>
          </a:prstGeom>
          <a:solidFill>
            <a:srgbClr val="CCEEFF"/>
          </a:solidFill>
          <a:ln w="7620">
            <a:solidFill>
              <a:srgbClr val="B2D4E5"/>
            </a:solidFill>
            <a:prstDash val="solid"/>
          </a:ln>
        </p:spPr>
      </p:sp>
      <p:sp>
        <p:nvSpPr>
          <p:cNvPr id="9" name="Text 6">
            <a:extLst>
              <a:ext uri="{FF2B5EF4-FFF2-40B4-BE49-F238E27FC236}">
                <a16:creationId xmlns:a16="http://schemas.microsoft.com/office/drawing/2014/main" id="{1DBFF868-3780-ED41-F503-04B3EADEE863}"/>
              </a:ext>
            </a:extLst>
          </p:cNvPr>
          <p:cNvSpPr/>
          <p:nvPr/>
        </p:nvSpPr>
        <p:spPr>
          <a:xfrm>
            <a:off x="1781021" y="1966150"/>
            <a:ext cx="128707" cy="396002"/>
          </a:xfrm>
          <a:prstGeom prst="rect">
            <a:avLst/>
          </a:prstGeom>
          <a:noFill/>
          <a:ln/>
        </p:spPr>
        <p:txBody>
          <a:bodyPr wrap="none" rtlCol="0" anchor="t"/>
          <a:lstStyle/>
          <a:p>
            <a:pPr marL="0" indent="0" algn="ctr">
              <a:lnSpc>
                <a:spcPts val="3119"/>
              </a:lnSpc>
              <a:buNone/>
            </a:pPr>
            <a:r>
              <a:rPr lang="en-US" sz="2495" b="1" dirty="0">
                <a:solidFill>
                  <a:srgbClr val="272525"/>
                </a:solidFill>
                <a:latin typeface="p22-mackinac-pro" pitchFamily="34" charset="0"/>
                <a:ea typeface="p22-mackinac-pro" pitchFamily="34" charset="-122"/>
                <a:cs typeface="p22-mackinac-pro" pitchFamily="34" charset="-120"/>
              </a:rPr>
              <a:t>1</a:t>
            </a:r>
            <a:endParaRPr lang="en-US" sz="2495" dirty="0"/>
          </a:p>
        </p:txBody>
      </p:sp>
      <p:sp>
        <p:nvSpPr>
          <p:cNvPr id="10" name="Text 7">
            <a:extLst>
              <a:ext uri="{FF2B5EF4-FFF2-40B4-BE49-F238E27FC236}">
                <a16:creationId xmlns:a16="http://schemas.microsoft.com/office/drawing/2014/main" id="{46A2F0D3-05FC-1C5C-000C-441CD5DF2C13}"/>
              </a:ext>
            </a:extLst>
          </p:cNvPr>
          <p:cNvSpPr/>
          <p:nvPr/>
        </p:nvSpPr>
        <p:spPr>
          <a:xfrm>
            <a:off x="3007246" y="1972698"/>
            <a:ext cx="2640568" cy="330041"/>
          </a:xfrm>
          <a:prstGeom prst="rect">
            <a:avLst/>
          </a:prstGeom>
          <a:noFill/>
          <a:ln/>
        </p:spPr>
        <p:txBody>
          <a:bodyPr wrap="none" rtlCol="0" anchor="t"/>
          <a:lstStyle/>
          <a:p>
            <a:pPr marL="0" indent="0" algn="l">
              <a:lnSpc>
                <a:spcPts val="2599"/>
              </a:lnSpc>
              <a:buNone/>
            </a:pPr>
            <a:r>
              <a:rPr lang="en-US" sz="2079" b="1" dirty="0">
                <a:solidFill>
                  <a:srgbClr val="272525"/>
                </a:solidFill>
                <a:latin typeface="Calibri Normaal"/>
                <a:ea typeface="p22-mackinac-pro" pitchFamily="34" charset="-122"/>
                <a:cs typeface="p22-mackinac-pro" pitchFamily="34" charset="-120"/>
              </a:rPr>
              <a:t>Model Input Space</a:t>
            </a:r>
            <a:endParaRPr lang="en-US" sz="2079" dirty="0">
              <a:latin typeface="Calibri Normaal"/>
            </a:endParaRPr>
          </a:p>
        </p:txBody>
      </p:sp>
      <p:sp>
        <p:nvSpPr>
          <p:cNvPr id="11" name="Text 8">
            <a:extLst>
              <a:ext uri="{FF2B5EF4-FFF2-40B4-BE49-F238E27FC236}">
                <a16:creationId xmlns:a16="http://schemas.microsoft.com/office/drawing/2014/main" id="{EFD13D33-56F5-5E72-BC92-7A3FB200D2C5}"/>
              </a:ext>
            </a:extLst>
          </p:cNvPr>
          <p:cNvSpPr/>
          <p:nvPr/>
        </p:nvSpPr>
        <p:spPr>
          <a:xfrm>
            <a:off x="3007246" y="2429422"/>
            <a:ext cx="8555474" cy="337899"/>
          </a:xfrm>
          <a:prstGeom prst="rect">
            <a:avLst/>
          </a:prstGeom>
          <a:noFill/>
          <a:ln/>
        </p:spPr>
        <p:txBody>
          <a:bodyPr wrap="none" rtlCol="0" anchor="t"/>
          <a:lstStyle/>
          <a:p>
            <a:pPr marL="0" indent="0" algn="l">
              <a:lnSpc>
                <a:spcPts val="2661"/>
              </a:lnSpc>
              <a:buNone/>
            </a:pPr>
            <a:r>
              <a:rPr lang="en-US" sz="1663" dirty="0">
                <a:solidFill>
                  <a:srgbClr val="272525"/>
                </a:solidFill>
                <a:latin typeface="Calibri Normaal"/>
                <a:ea typeface="Eudoxus Sans" pitchFamily="34" charset="-122"/>
                <a:cs typeface="Eudoxus Sans" pitchFamily="34" charset="-120"/>
              </a:rPr>
              <a:t>Clearly define topics and format for queries to minimize risks.</a:t>
            </a:r>
            <a:endParaRPr lang="en-US" sz="1663" dirty="0">
              <a:latin typeface="Calibri Normaal"/>
            </a:endParaRPr>
          </a:p>
        </p:txBody>
      </p:sp>
      <p:sp>
        <p:nvSpPr>
          <p:cNvPr id="12" name="Shape 9">
            <a:extLst>
              <a:ext uri="{FF2B5EF4-FFF2-40B4-BE49-F238E27FC236}">
                <a16:creationId xmlns:a16="http://schemas.microsoft.com/office/drawing/2014/main" id="{887A8345-2379-D4DC-C2C1-225E597C4707}"/>
              </a:ext>
            </a:extLst>
          </p:cNvPr>
          <p:cNvSpPr/>
          <p:nvPr/>
        </p:nvSpPr>
        <p:spPr>
          <a:xfrm>
            <a:off x="2083082" y="3571350"/>
            <a:ext cx="739259" cy="42148"/>
          </a:xfrm>
          <a:prstGeom prst="roundRect">
            <a:avLst>
              <a:gd name="adj" fmla="val 225541"/>
            </a:avLst>
          </a:prstGeom>
          <a:solidFill>
            <a:srgbClr val="B2D4E5"/>
          </a:solidFill>
          <a:ln/>
        </p:spPr>
      </p:sp>
      <p:sp>
        <p:nvSpPr>
          <p:cNvPr id="13" name="Shape 10">
            <a:extLst>
              <a:ext uri="{FF2B5EF4-FFF2-40B4-BE49-F238E27FC236}">
                <a16:creationId xmlns:a16="http://schemas.microsoft.com/office/drawing/2014/main" id="{01332C85-8C8B-7EBD-0F74-C3A3E43C0401}"/>
              </a:ext>
            </a:extLst>
          </p:cNvPr>
          <p:cNvSpPr/>
          <p:nvPr/>
        </p:nvSpPr>
        <p:spPr>
          <a:xfrm>
            <a:off x="1607785" y="3354776"/>
            <a:ext cx="475298" cy="475298"/>
          </a:xfrm>
          <a:prstGeom prst="roundRect">
            <a:avLst>
              <a:gd name="adj" fmla="val 20000"/>
            </a:avLst>
          </a:prstGeom>
          <a:solidFill>
            <a:srgbClr val="CCEEFF"/>
          </a:solidFill>
          <a:ln w="7620">
            <a:solidFill>
              <a:srgbClr val="B2D4E5"/>
            </a:solidFill>
            <a:prstDash val="solid"/>
          </a:ln>
        </p:spPr>
      </p:sp>
      <p:sp>
        <p:nvSpPr>
          <p:cNvPr id="14" name="Text 11">
            <a:extLst>
              <a:ext uri="{FF2B5EF4-FFF2-40B4-BE49-F238E27FC236}">
                <a16:creationId xmlns:a16="http://schemas.microsoft.com/office/drawing/2014/main" id="{7A158F17-4EA8-7B34-4072-F0A1001417A4}"/>
              </a:ext>
            </a:extLst>
          </p:cNvPr>
          <p:cNvSpPr/>
          <p:nvPr/>
        </p:nvSpPr>
        <p:spPr>
          <a:xfrm>
            <a:off x="1753160" y="3394424"/>
            <a:ext cx="184428" cy="396002"/>
          </a:xfrm>
          <a:prstGeom prst="rect">
            <a:avLst/>
          </a:prstGeom>
          <a:noFill/>
          <a:ln/>
        </p:spPr>
        <p:txBody>
          <a:bodyPr wrap="none" rtlCol="0" anchor="t"/>
          <a:lstStyle/>
          <a:p>
            <a:pPr marL="0" indent="0" algn="ctr">
              <a:lnSpc>
                <a:spcPts val="3119"/>
              </a:lnSpc>
              <a:buNone/>
            </a:pPr>
            <a:r>
              <a:rPr lang="en-US" sz="2495" b="1" dirty="0">
                <a:solidFill>
                  <a:srgbClr val="272525"/>
                </a:solidFill>
                <a:latin typeface="p22-mackinac-pro" pitchFamily="34" charset="0"/>
                <a:ea typeface="p22-mackinac-pro" pitchFamily="34" charset="-122"/>
                <a:cs typeface="p22-mackinac-pro" pitchFamily="34" charset="-120"/>
              </a:rPr>
              <a:t>2</a:t>
            </a:r>
            <a:endParaRPr lang="en-US" sz="2495" dirty="0"/>
          </a:p>
        </p:txBody>
      </p:sp>
      <p:sp>
        <p:nvSpPr>
          <p:cNvPr id="15" name="Text 12">
            <a:extLst>
              <a:ext uri="{FF2B5EF4-FFF2-40B4-BE49-F238E27FC236}">
                <a16:creationId xmlns:a16="http://schemas.microsoft.com/office/drawing/2014/main" id="{254C306C-2916-B10B-AD1D-8FCC3A08C59E}"/>
              </a:ext>
            </a:extLst>
          </p:cNvPr>
          <p:cNvSpPr/>
          <p:nvPr/>
        </p:nvSpPr>
        <p:spPr>
          <a:xfrm>
            <a:off x="3007246" y="3400972"/>
            <a:ext cx="3145631" cy="330041"/>
          </a:xfrm>
          <a:prstGeom prst="rect">
            <a:avLst/>
          </a:prstGeom>
          <a:noFill/>
          <a:ln/>
        </p:spPr>
        <p:txBody>
          <a:bodyPr wrap="none" rtlCol="0" anchor="t"/>
          <a:lstStyle/>
          <a:p>
            <a:pPr marL="0" indent="0" algn="l">
              <a:lnSpc>
                <a:spcPts val="2599"/>
              </a:lnSpc>
              <a:buNone/>
            </a:pPr>
            <a:r>
              <a:rPr lang="en-US" sz="2079" b="1" dirty="0">
                <a:solidFill>
                  <a:srgbClr val="272525"/>
                </a:solidFill>
                <a:latin typeface="Calibri Normaal"/>
                <a:ea typeface="p22-mackinac-pro" pitchFamily="34" charset="-122"/>
                <a:cs typeface="p22-mackinac-pro" pitchFamily="34" charset="-120"/>
              </a:rPr>
              <a:t>Performance Thresholds</a:t>
            </a:r>
            <a:endParaRPr lang="en-US" sz="2079" dirty="0">
              <a:latin typeface="Calibri Normaal"/>
            </a:endParaRPr>
          </a:p>
        </p:txBody>
      </p:sp>
      <p:sp>
        <p:nvSpPr>
          <p:cNvPr id="16" name="Text 13">
            <a:extLst>
              <a:ext uri="{FF2B5EF4-FFF2-40B4-BE49-F238E27FC236}">
                <a16:creationId xmlns:a16="http://schemas.microsoft.com/office/drawing/2014/main" id="{2C9602EF-9CAF-6CD3-CAF4-B017304EF356}"/>
              </a:ext>
            </a:extLst>
          </p:cNvPr>
          <p:cNvSpPr/>
          <p:nvPr/>
        </p:nvSpPr>
        <p:spPr>
          <a:xfrm>
            <a:off x="3007246" y="3857696"/>
            <a:ext cx="8555474" cy="337899"/>
          </a:xfrm>
          <a:prstGeom prst="rect">
            <a:avLst/>
          </a:prstGeom>
          <a:noFill/>
          <a:ln/>
        </p:spPr>
        <p:txBody>
          <a:bodyPr wrap="none" rtlCol="0" anchor="t"/>
          <a:lstStyle/>
          <a:p>
            <a:pPr marL="0" indent="0" algn="l">
              <a:lnSpc>
                <a:spcPts val="2661"/>
              </a:lnSpc>
              <a:buNone/>
            </a:pPr>
            <a:r>
              <a:rPr lang="en-US" sz="1663" dirty="0">
                <a:solidFill>
                  <a:srgbClr val="272525"/>
                </a:solidFill>
                <a:latin typeface="Calibri Normaal"/>
                <a:ea typeface="Eudoxus Sans" pitchFamily="34" charset="-122"/>
                <a:cs typeface="Eudoxus Sans" pitchFamily="34" charset="-120"/>
              </a:rPr>
              <a:t>Define thresholds for hallucinations, false information, and harmful content.</a:t>
            </a:r>
            <a:endParaRPr lang="en-US" sz="1663" dirty="0">
              <a:latin typeface="Calibri Normaal"/>
            </a:endParaRPr>
          </a:p>
        </p:txBody>
      </p:sp>
      <p:sp>
        <p:nvSpPr>
          <p:cNvPr id="17" name="Shape 14">
            <a:extLst>
              <a:ext uri="{FF2B5EF4-FFF2-40B4-BE49-F238E27FC236}">
                <a16:creationId xmlns:a16="http://schemas.microsoft.com/office/drawing/2014/main" id="{6C391FEA-A357-C58F-A5C1-3915426C11CB}"/>
              </a:ext>
            </a:extLst>
          </p:cNvPr>
          <p:cNvSpPr/>
          <p:nvPr/>
        </p:nvSpPr>
        <p:spPr>
          <a:xfrm>
            <a:off x="2083082" y="4999624"/>
            <a:ext cx="739259" cy="42148"/>
          </a:xfrm>
          <a:prstGeom prst="roundRect">
            <a:avLst>
              <a:gd name="adj" fmla="val 225541"/>
            </a:avLst>
          </a:prstGeom>
          <a:solidFill>
            <a:srgbClr val="B2D4E5"/>
          </a:solidFill>
          <a:ln/>
        </p:spPr>
      </p:sp>
      <p:sp>
        <p:nvSpPr>
          <p:cNvPr id="18" name="Shape 15">
            <a:extLst>
              <a:ext uri="{FF2B5EF4-FFF2-40B4-BE49-F238E27FC236}">
                <a16:creationId xmlns:a16="http://schemas.microsoft.com/office/drawing/2014/main" id="{CA93A3A6-11D3-B8A4-312E-EDA2B4B5C74D}"/>
              </a:ext>
            </a:extLst>
          </p:cNvPr>
          <p:cNvSpPr/>
          <p:nvPr/>
        </p:nvSpPr>
        <p:spPr>
          <a:xfrm>
            <a:off x="1607785" y="4783049"/>
            <a:ext cx="475298" cy="475298"/>
          </a:xfrm>
          <a:prstGeom prst="roundRect">
            <a:avLst>
              <a:gd name="adj" fmla="val 20000"/>
            </a:avLst>
          </a:prstGeom>
          <a:solidFill>
            <a:srgbClr val="CCEEFF"/>
          </a:solidFill>
          <a:ln w="7620">
            <a:solidFill>
              <a:srgbClr val="B2D4E5"/>
            </a:solidFill>
            <a:prstDash val="solid"/>
          </a:ln>
        </p:spPr>
      </p:sp>
      <p:sp>
        <p:nvSpPr>
          <p:cNvPr id="19" name="Text 16">
            <a:extLst>
              <a:ext uri="{FF2B5EF4-FFF2-40B4-BE49-F238E27FC236}">
                <a16:creationId xmlns:a16="http://schemas.microsoft.com/office/drawing/2014/main" id="{5869EB56-5805-65AB-88E8-DBB60434B5A3}"/>
              </a:ext>
            </a:extLst>
          </p:cNvPr>
          <p:cNvSpPr/>
          <p:nvPr/>
        </p:nvSpPr>
        <p:spPr>
          <a:xfrm>
            <a:off x="1750541" y="4822697"/>
            <a:ext cx="189786" cy="396002"/>
          </a:xfrm>
          <a:prstGeom prst="rect">
            <a:avLst/>
          </a:prstGeom>
          <a:noFill/>
          <a:ln/>
        </p:spPr>
        <p:txBody>
          <a:bodyPr wrap="none" rtlCol="0" anchor="t"/>
          <a:lstStyle/>
          <a:p>
            <a:pPr marL="0" indent="0" algn="ctr">
              <a:lnSpc>
                <a:spcPts val="3119"/>
              </a:lnSpc>
              <a:buNone/>
            </a:pPr>
            <a:r>
              <a:rPr lang="en-US" sz="2495" b="1" dirty="0">
                <a:solidFill>
                  <a:srgbClr val="272525"/>
                </a:solidFill>
                <a:latin typeface="p22-mackinac-pro" pitchFamily="34" charset="0"/>
                <a:ea typeface="p22-mackinac-pro" pitchFamily="34" charset="-122"/>
                <a:cs typeface="p22-mackinac-pro" pitchFamily="34" charset="-120"/>
              </a:rPr>
              <a:t>3</a:t>
            </a:r>
            <a:endParaRPr lang="en-US" sz="2495" dirty="0"/>
          </a:p>
        </p:txBody>
      </p:sp>
      <p:sp>
        <p:nvSpPr>
          <p:cNvPr id="20" name="Text 17">
            <a:extLst>
              <a:ext uri="{FF2B5EF4-FFF2-40B4-BE49-F238E27FC236}">
                <a16:creationId xmlns:a16="http://schemas.microsoft.com/office/drawing/2014/main" id="{3180D9DC-8FDE-4385-C509-4E386188CBE5}"/>
              </a:ext>
            </a:extLst>
          </p:cNvPr>
          <p:cNvSpPr/>
          <p:nvPr/>
        </p:nvSpPr>
        <p:spPr>
          <a:xfrm>
            <a:off x="3007246" y="4829246"/>
            <a:ext cx="2640568" cy="330041"/>
          </a:xfrm>
          <a:prstGeom prst="rect">
            <a:avLst/>
          </a:prstGeom>
          <a:noFill/>
          <a:ln/>
        </p:spPr>
        <p:txBody>
          <a:bodyPr wrap="none" rtlCol="0" anchor="t"/>
          <a:lstStyle/>
          <a:p>
            <a:pPr marL="0" indent="0" algn="l">
              <a:lnSpc>
                <a:spcPts val="2599"/>
              </a:lnSpc>
              <a:buNone/>
            </a:pPr>
            <a:r>
              <a:rPr lang="en-US" sz="2079" b="1" dirty="0">
                <a:solidFill>
                  <a:srgbClr val="272525"/>
                </a:solidFill>
                <a:latin typeface="Calibri Normaal"/>
                <a:ea typeface="p22-mackinac-pro" pitchFamily="34" charset="-122"/>
                <a:cs typeface="p22-mackinac-pro" pitchFamily="34" charset="-120"/>
              </a:rPr>
              <a:t>Testing Regime</a:t>
            </a:r>
            <a:endParaRPr lang="en-US" sz="2079" dirty="0">
              <a:latin typeface="Calibri Normaal"/>
            </a:endParaRPr>
          </a:p>
        </p:txBody>
      </p:sp>
      <p:sp>
        <p:nvSpPr>
          <p:cNvPr id="21" name="Text 18">
            <a:extLst>
              <a:ext uri="{FF2B5EF4-FFF2-40B4-BE49-F238E27FC236}">
                <a16:creationId xmlns:a16="http://schemas.microsoft.com/office/drawing/2014/main" id="{8EF20C59-145E-BD84-D192-67612B5CF390}"/>
              </a:ext>
            </a:extLst>
          </p:cNvPr>
          <p:cNvSpPr/>
          <p:nvPr/>
        </p:nvSpPr>
        <p:spPr>
          <a:xfrm>
            <a:off x="3007246" y="5285969"/>
            <a:ext cx="8555474" cy="675799"/>
          </a:xfrm>
          <a:prstGeom prst="rect">
            <a:avLst/>
          </a:prstGeom>
          <a:noFill/>
          <a:ln/>
        </p:spPr>
        <p:txBody>
          <a:bodyPr wrap="square" rtlCol="0" anchor="t"/>
          <a:lstStyle/>
          <a:p>
            <a:pPr marL="0" indent="0" algn="l">
              <a:lnSpc>
                <a:spcPts val="2661"/>
              </a:lnSpc>
              <a:buNone/>
            </a:pPr>
            <a:r>
              <a:rPr lang="en-US" sz="1663" dirty="0">
                <a:solidFill>
                  <a:srgbClr val="272525"/>
                </a:solidFill>
                <a:latin typeface="Calibri Normaal"/>
                <a:ea typeface="Eudoxus Sans" pitchFamily="34" charset="-122"/>
                <a:cs typeface="Eudoxus Sans" pitchFamily="34" charset="-120"/>
              </a:rPr>
              <a:t>Report on coverage of input space or representative sample, including human feedback or equivalent evaluation data.</a:t>
            </a:r>
            <a:endParaRPr lang="en-US" sz="1663" dirty="0">
              <a:latin typeface="Calibri Normaal"/>
            </a:endParaRPr>
          </a:p>
        </p:txBody>
      </p:sp>
    </p:spTree>
    <p:extLst>
      <p:ext uri="{BB962C8B-B14F-4D97-AF65-F5344CB8AC3E}">
        <p14:creationId xmlns:p14="http://schemas.microsoft.com/office/powerpoint/2010/main" val="3101729936"/>
      </p:ext>
    </p:extLst>
  </p:cSld>
  <p:clrMapOvr>
    <a:masterClrMapping/>
  </p:clrMapOvr>
  <p:transition spd="med">
    <p:pull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pPr>
              <a:defRPr/>
            </a:pPr>
            <a:r>
              <a:rPr lang="en-US" dirty="0"/>
              <a:t>Metrics for Hallucinations and Misinformation</a:t>
            </a:r>
            <a:br>
              <a:rPr lang="en-US" sz="3200" dirty="0"/>
            </a:br>
            <a:r>
              <a:rPr lang="en-GB" dirty="0"/>
              <a:t> </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27</a:t>
            </a:fld>
            <a:endParaRPr lang="nl-NL" dirty="0"/>
          </a:p>
        </p:txBody>
      </p:sp>
      <p:sp>
        <p:nvSpPr>
          <p:cNvPr id="2" name="Shape 3">
            <a:extLst>
              <a:ext uri="{FF2B5EF4-FFF2-40B4-BE49-F238E27FC236}">
                <a16:creationId xmlns:a16="http://schemas.microsoft.com/office/drawing/2014/main" id="{2573AEDD-AB1C-4F59-182E-404209805E28}"/>
              </a:ext>
            </a:extLst>
          </p:cNvPr>
          <p:cNvSpPr/>
          <p:nvPr/>
        </p:nvSpPr>
        <p:spPr>
          <a:xfrm>
            <a:off x="679985" y="2320424"/>
            <a:ext cx="499943" cy="499943"/>
          </a:xfrm>
          <a:prstGeom prst="roundRect">
            <a:avLst>
              <a:gd name="adj" fmla="val 20000"/>
            </a:avLst>
          </a:prstGeom>
          <a:solidFill>
            <a:srgbClr val="CCEEFF"/>
          </a:solidFill>
          <a:ln w="7620">
            <a:solidFill>
              <a:srgbClr val="B2D4E5"/>
            </a:solidFill>
            <a:prstDash val="solid"/>
          </a:ln>
        </p:spPr>
      </p:sp>
      <p:sp>
        <p:nvSpPr>
          <p:cNvPr id="4" name="Text 4">
            <a:extLst>
              <a:ext uri="{FF2B5EF4-FFF2-40B4-BE49-F238E27FC236}">
                <a16:creationId xmlns:a16="http://schemas.microsoft.com/office/drawing/2014/main" id="{C770461F-EE7D-2CA8-F483-6D98093766FA}"/>
              </a:ext>
            </a:extLst>
          </p:cNvPr>
          <p:cNvSpPr/>
          <p:nvPr/>
        </p:nvSpPr>
        <p:spPr>
          <a:xfrm>
            <a:off x="862270" y="2362096"/>
            <a:ext cx="135374" cy="416481"/>
          </a:xfrm>
          <a:prstGeom prst="rect">
            <a:avLst/>
          </a:prstGeom>
          <a:noFill/>
          <a:ln/>
        </p:spPr>
        <p:txBody>
          <a:bodyPr wrap="none" rtlCol="0" anchor="t"/>
          <a:lstStyle/>
          <a:p>
            <a:pPr marL="0" indent="0" algn="ctr">
              <a:lnSpc>
                <a:spcPts val="3281"/>
              </a:lnSpc>
              <a:buNone/>
            </a:pPr>
            <a:r>
              <a:rPr lang="en-US" sz="2624" b="1" dirty="0">
                <a:solidFill>
                  <a:srgbClr val="272525"/>
                </a:solidFill>
                <a:latin typeface="p22-mackinac-pro" pitchFamily="34" charset="0"/>
                <a:ea typeface="p22-mackinac-pro" pitchFamily="34" charset="-122"/>
                <a:cs typeface="p22-mackinac-pro" pitchFamily="34" charset="-120"/>
              </a:rPr>
              <a:t>1</a:t>
            </a:r>
            <a:endParaRPr lang="en-US" sz="2624" dirty="0"/>
          </a:p>
        </p:txBody>
      </p:sp>
      <p:sp>
        <p:nvSpPr>
          <p:cNvPr id="5" name="Text 5">
            <a:extLst>
              <a:ext uri="{FF2B5EF4-FFF2-40B4-BE49-F238E27FC236}">
                <a16:creationId xmlns:a16="http://schemas.microsoft.com/office/drawing/2014/main" id="{C01C6F52-2BE7-277A-A650-46396156C9A9}"/>
              </a:ext>
            </a:extLst>
          </p:cNvPr>
          <p:cNvSpPr/>
          <p:nvPr/>
        </p:nvSpPr>
        <p:spPr>
          <a:xfrm>
            <a:off x="1402099" y="2396743"/>
            <a:ext cx="2647950" cy="347186"/>
          </a:xfrm>
          <a:prstGeom prst="rect">
            <a:avLst/>
          </a:prstGeom>
          <a:noFill/>
          <a:ln/>
        </p:spPr>
        <p:txBody>
          <a:bodyPr wrap="none" rtlCol="0" anchor="t"/>
          <a:lstStyle/>
          <a:p>
            <a:pPr marL="0" indent="0">
              <a:lnSpc>
                <a:spcPts val="2734"/>
              </a:lnSpc>
              <a:buNone/>
            </a:pPr>
            <a:r>
              <a:rPr lang="en-US" sz="1663" b="1" dirty="0">
                <a:solidFill>
                  <a:srgbClr val="272525"/>
                </a:solidFill>
                <a:latin typeface="Calibri Normaal"/>
                <a:ea typeface="Eudoxus Sans" pitchFamily="34" charset="-122"/>
              </a:rPr>
              <a:t>Incident Tracking</a:t>
            </a:r>
          </a:p>
        </p:txBody>
      </p:sp>
      <p:sp>
        <p:nvSpPr>
          <p:cNvPr id="8" name="Text 6">
            <a:extLst>
              <a:ext uri="{FF2B5EF4-FFF2-40B4-BE49-F238E27FC236}">
                <a16:creationId xmlns:a16="http://schemas.microsoft.com/office/drawing/2014/main" id="{30E2CF98-C762-0F97-3538-B755A37F0397}"/>
              </a:ext>
            </a:extLst>
          </p:cNvPr>
          <p:cNvSpPr/>
          <p:nvPr/>
        </p:nvSpPr>
        <p:spPr>
          <a:xfrm>
            <a:off x="1402099" y="2877159"/>
            <a:ext cx="2647950" cy="2554919"/>
          </a:xfrm>
          <a:prstGeom prst="rect">
            <a:avLst/>
          </a:prstGeom>
          <a:noFill/>
          <a:ln/>
        </p:spPr>
        <p:txBody>
          <a:bodyPr wrap="square" rtlCol="0" anchor="t"/>
          <a:lstStyle/>
          <a:p>
            <a:pPr marL="0" indent="0">
              <a:lnSpc>
                <a:spcPts val="2799"/>
              </a:lnSpc>
              <a:buNone/>
            </a:pPr>
            <a:r>
              <a:rPr lang="en-US" sz="1663" dirty="0">
                <a:solidFill>
                  <a:srgbClr val="272525"/>
                </a:solidFill>
                <a:latin typeface="Calibri Normaal"/>
                <a:ea typeface="Eudoxus Sans" pitchFamily="34" charset="-122"/>
              </a:rPr>
              <a:t>Track frequency and severity of hallucinations, false information, and harmful content incidents.</a:t>
            </a:r>
          </a:p>
        </p:txBody>
      </p:sp>
      <p:sp>
        <p:nvSpPr>
          <p:cNvPr id="9" name="Shape 7">
            <a:extLst>
              <a:ext uri="{FF2B5EF4-FFF2-40B4-BE49-F238E27FC236}">
                <a16:creationId xmlns:a16="http://schemas.microsoft.com/office/drawing/2014/main" id="{5C00B12F-F29C-6A89-4D00-E23290902B8B}"/>
              </a:ext>
            </a:extLst>
          </p:cNvPr>
          <p:cNvSpPr/>
          <p:nvPr/>
        </p:nvSpPr>
        <p:spPr>
          <a:xfrm>
            <a:off x="4272220" y="2320424"/>
            <a:ext cx="499943" cy="499943"/>
          </a:xfrm>
          <a:prstGeom prst="roundRect">
            <a:avLst>
              <a:gd name="adj" fmla="val 20000"/>
            </a:avLst>
          </a:prstGeom>
          <a:solidFill>
            <a:srgbClr val="CCEEFF"/>
          </a:solidFill>
          <a:ln w="7620">
            <a:solidFill>
              <a:srgbClr val="B2D4E5"/>
            </a:solidFill>
            <a:prstDash val="solid"/>
          </a:ln>
        </p:spPr>
      </p:sp>
      <p:sp>
        <p:nvSpPr>
          <p:cNvPr id="10" name="Text 8">
            <a:extLst>
              <a:ext uri="{FF2B5EF4-FFF2-40B4-BE49-F238E27FC236}">
                <a16:creationId xmlns:a16="http://schemas.microsoft.com/office/drawing/2014/main" id="{652D854E-B06E-E3F2-A82D-D6D8C0B748B8}"/>
              </a:ext>
            </a:extLst>
          </p:cNvPr>
          <p:cNvSpPr/>
          <p:nvPr/>
        </p:nvSpPr>
        <p:spPr>
          <a:xfrm>
            <a:off x="4425096" y="2362096"/>
            <a:ext cx="194072" cy="416481"/>
          </a:xfrm>
          <a:prstGeom prst="rect">
            <a:avLst/>
          </a:prstGeom>
          <a:noFill/>
          <a:ln/>
        </p:spPr>
        <p:txBody>
          <a:bodyPr wrap="none" rtlCol="0" anchor="t"/>
          <a:lstStyle/>
          <a:p>
            <a:pPr marL="0" indent="0" algn="ctr">
              <a:lnSpc>
                <a:spcPts val="3281"/>
              </a:lnSpc>
              <a:buNone/>
            </a:pPr>
            <a:r>
              <a:rPr lang="en-US" sz="2624" b="1" dirty="0">
                <a:solidFill>
                  <a:srgbClr val="272525"/>
                </a:solidFill>
                <a:latin typeface="p22-mackinac-pro" pitchFamily="34" charset="0"/>
                <a:ea typeface="p22-mackinac-pro" pitchFamily="34" charset="-122"/>
                <a:cs typeface="p22-mackinac-pro" pitchFamily="34" charset="-120"/>
              </a:rPr>
              <a:t>2</a:t>
            </a:r>
            <a:endParaRPr lang="en-US" sz="2624" dirty="0"/>
          </a:p>
        </p:txBody>
      </p:sp>
      <p:sp>
        <p:nvSpPr>
          <p:cNvPr id="11" name="Text 9">
            <a:extLst>
              <a:ext uri="{FF2B5EF4-FFF2-40B4-BE49-F238E27FC236}">
                <a16:creationId xmlns:a16="http://schemas.microsoft.com/office/drawing/2014/main" id="{8B086D82-4147-92E2-C945-86FD7591E262}"/>
              </a:ext>
            </a:extLst>
          </p:cNvPr>
          <p:cNvSpPr/>
          <p:nvPr/>
        </p:nvSpPr>
        <p:spPr>
          <a:xfrm>
            <a:off x="4994334" y="2396743"/>
            <a:ext cx="2647950" cy="694373"/>
          </a:xfrm>
          <a:prstGeom prst="rect">
            <a:avLst/>
          </a:prstGeom>
          <a:noFill/>
          <a:ln/>
        </p:spPr>
        <p:txBody>
          <a:bodyPr wrap="square" rtlCol="0" anchor="t"/>
          <a:lstStyle/>
          <a:p>
            <a:pPr marL="0" indent="0">
              <a:lnSpc>
                <a:spcPts val="2734"/>
              </a:lnSpc>
              <a:buNone/>
            </a:pPr>
            <a:r>
              <a:rPr lang="en-US" sz="1663" b="1" dirty="0">
                <a:solidFill>
                  <a:srgbClr val="272525"/>
                </a:solidFill>
                <a:latin typeface="Calibri Normaal"/>
                <a:ea typeface="Eudoxus Sans" pitchFamily="34" charset="-122"/>
              </a:rPr>
              <a:t>Root Cause Analysis</a:t>
            </a:r>
          </a:p>
        </p:txBody>
      </p:sp>
      <p:sp>
        <p:nvSpPr>
          <p:cNvPr id="12" name="Text 10">
            <a:extLst>
              <a:ext uri="{FF2B5EF4-FFF2-40B4-BE49-F238E27FC236}">
                <a16:creationId xmlns:a16="http://schemas.microsoft.com/office/drawing/2014/main" id="{92E1A8F1-146F-4801-0ED7-23FE5510D4A4}"/>
              </a:ext>
            </a:extLst>
          </p:cNvPr>
          <p:cNvSpPr/>
          <p:nvPr/>
        </p:nvSpPr>
        <p:spPr>
          <a:xfrm>
            <a:off x="4994334" y="3224347"/>
            <a:ext cx="2647950" cy="2207732"/>
          </a:xfrm>
          <a:prstGeom prst="rect">
            <a:avLst/>
          </a:prstGeom>
          <a:noFill/>
          <a:ln/>
        </p:spPr>
        <p:txBody>
          <a:bodyPr wrap="square" rtlCol="0" anchor="t"/>
          <a:lstStyle/>
          <a:p>
            <a:pPr marL="0" indent="0">
              <a:lnSpc>
                <a:spcPts val="2799"/>
              </a:lnSpc>
              <a:buNone/>
            </a:pPr>
            <a:r>
              <a:rPr lang="en-US" sz="1663" dirty="0">
                <a:solidFill>
                  <a:srgbClr val="272525"/>
                </a:solidFill>
                <a:latin typeface="Calibri Normaal"/>
                <a:ea typeface="Eudoxus Sans" pitchFamily="34" charset="-122"/>
              </a:rPr>
              <a:t>Use metrics to identify root causes and potential mitigation strategies.</a:t>
            </a:r>
          </a:p>
        </p:txBody>
      </p:sp>
      <p:sp>
        <p:nvSpPr>
          <p:cNvPr id="13" name="Shape 11">
            <a:extLst>
              <a:ext uri="{FF2B5EF4-FFF2-40B4-BE49-F238E27FC236}">
                <a16:creationId xmlns:a16="http://schemas.microsoft.com/office/drawing/2014/main" id="{AAD8B981-2917-0A7A-DB6E-6607FF3513F9}"/>
              </a:ext>
            </a:extLst>
          </p:cNvPr>
          <p:cNvSpPr/>
          <p:nvPr/>
        </p:nvSpPr>
        <p:spPr>
          <a:xfrm>
            <a:off x="7864454" y="2320424"/>
            <a:ext cx="499943" cy="499943"/>
          </a:xfrm>
          <a:prstGeom prst="roundRect">
            <a:avLst>
              <a:gd name="adj" fmla="val 20000"/>
            </a:avLst>
          </a:prstGeom>
          <a:solidFill>
            <a:srgbClr val="CCEEFF"/>
          </a:solidFill>
          <a:ln w="7620">
            <a:solidFill>
              <a:srgbClr val="B2D4E5"/>
            </a:solidFill>
            <a:prstDash val="solid"/>
          </a:ln>
        </p:spPr>
      </p:sp>
      <p:sp>
        <p:nvSpPr>
          <p:cNvPr id="14" name="Text 12">
            <a:extLst>
              <a:ext uri="{FF2B5EF4-FFF2-40B4-BE49-F238E27FC236}">
                <a16:creationId xmlns:a16="http://schemas.microsoft.com/office/drawing/2014/main" id="{C647CB8F-7B78-D1F0-85AB-493A094B7C55}"/>
              </a:ext>
            </a:extLst>
          </p:cNvPr>
          <p:cNvSpPr/>
          <p:nvPr/>
        </p:nvSpPr>
        <p:spPr>
          <a:xfrm>
            <a:off x="8014592" y="2362096"/>
            <a:ext cx="199668" cy="416481"/>
          </a:xfrm>
          <a:prstGeom prst="rect">
            <a:avLst/>
          </a:prstGeom>
          <a:noFill/>
          <a:ln/>
        </p:spPr>
        <p:txBody>
          <a:bodyPr wrap="none" rtlCol="0" anchor="t"/>
          <a:lstStyle/>
          <a:p>
            <a:pPr marL="0" indent="0" algn="ctr">
              <a:lnSpc>
                <a:spcPts val="3281"/>
              </a:lnSpc>
              <a:buNone/>
            </a:pPr>
            <a:r>
              <a:rPr lang="en-US" sz="2624" b="1" dirty="0">
                <a:solidFill>
                  <a:srgbClr val="272525"/>
                </a:solidFill>
                <a:latin typeface="p22-mackinac-pro" pitchFamily="34" charset="0"/>
                <a:ea typeface="p22-mackinac-pro" pitchFamily="34" charset="-122"/>
                <a:cs typeface="p22-mackinac-pro" pitchFamily="34" charset="-120"/>
              </a:rPr>
              <a:t>3</a:t>
            </a:r>
            <a:endParaRPr lang="en-US" sz="2624" dirty="0"/>
          </a:p>
        </p:txBody>
      </p:sp>
      <p:sp>
        <p:nvSpPr>
          <p:cNvPr id="15" name="Text 13">
            <a:extLst>
              <a:ext uri="{FF2B5EF4-FFF2-40B4-BE49-F238E27FC236}">
                <a16:creationId xmlns:a16="http://schemas.microsoft.com/office/drawing/2014/main" id="{C5DE5B31-8379-5AC4-1C5B-CFD6DA978A1E}"/>
              </a:ext>
            </a:extLst>
          </p:cNvPr>
          <p:cNvSpPr/>
          <p:nvPr/>
        </p:nvSpPr>
        <p:spPr>
          <a:xfrm>
            <a:off x="8586568" y="2396743"/>
            <a:ext cx="2647950" cy="694373"/>
          </a:xfrm>
          <a:prstGeom prst="rect">
            <a:avLst/>
          </a:prstGeom>
          <a:noFill/>
          <a:ln/>
        </p:spPr>
        <p:txBody>
          <a:bodyPr wrap="square" rtlCol="0" anchor="t"/>
          <a:lstStyle/>
          <a:p>
            <a:pPr marL="0" indent="0">
              <a:lnSpc>
                <a:spcPts val="2734"/>
              </a:lnSpc>
              <a:buNone/>
            </a:pPr>
            <a:r>
              <a:rPr lang="en-US" sz="1663" b="1" dirty="0">
                <a:solidFill>
                  <a:srgbClr val="272525"/>
                </a:solidFill>
                <a:latin typeface="Calibri Normaal"/>
                <a:ea typeface="Eudoxus Sans" pitchFamily="34" charset="-122"/>
              </a:rPr>
              <a:t>Performance Trends</a:t>
            </a:r>
          </a:p>
        </p:txBody>
      </p:sp>
      <p:sp>
        <p:nvSpPr>
          <p:cNvPr id="16" name="Text 14">
            <a:extLst>
              <a:ext uri="{FF2B5EF4-FFF2-40B4-BE49-F238E27FC236}">
                <a16:creationId xmlns:a16="http://schemas.microsoft.com/office/drawing/2014/main" id="{4F81E11C-727E-F941-5DB8-FD24735B2340}"/>
              </a:ext>
            </a:extLst>
          </p:cNvPr>
          <p:cNvSpPr/>
          <p:nvPr/>
        </p:nvSpPr>
        <p:spPr>
          <a:xfrm>
            <a:off x="8586568" y="3224346"/>
            <a:ext cx="2647950" cy="2434069"/>
          </a:xfrm>
          <a:prstGeom prst="rect">
            <a:avLst/>
          </a:prstGeom>
          <a:noFill/>
          <a:ln/>
        </p:spPr>
        <p:txBody>
          <a:bodyPr wrap="square" rtlCol="0" anchor="t"/>
          <a:lstStyle/>
          <a:p>
            <a:pPr marL="0" indent="0">
              <a:lnSpc>
                <a:spcPts val="2799"/>
              </a:lnSpc>
              <a:buNone/>
            </a:pPr>
            <a:r>
              <a:rPr lang="en-US" sz="1663" dirty="0">
                <a:solidFill>
                  <a:srgbClr val="272525"/>
                </a:solidFill>
                <a:latin typeface="Calibri Normaal"/>
                <a:ea typeface="Eudoxus Sans" pitchFamily="34" charset="-122"/>
              </a:rPr>
              <a:t>Monitor performance trends over time to ensure continuous improvement.</a:t>
            </a:r>
          </a:p>
        </p:txBody>
      </p:sp>
    </p:spTree>
    <p:extLst>
      <p:ext uri="{BB962C8B-B14F-4D97-AF65-F5344CB8AC3E}">
        <p14:creationId xmlns:p14="http://schemas.microsoft.com/office/powerpoint/2010/main" val="3487638570"/>
      </p:ext>
    </p:extLst>
  </p:cSld>
  <p:clrMapOvr>
    <a:masterClrMapping/>
  </p:clrMapOvr>
  <p:transition spd="med">
    <p:pull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pPr>
              <a:defRPr/>
            </a:pPr>
            <a:r>
              <a:rPr lang="en-US" dirty="0"/>
              <a:t>Model Bias and Fairness</a:t>
            </a:r>
            <a:br>
              <a:rPr lang="en-US" sz="3200" dirty="0"/>
            </a:br>
            <a:r>
              <a:rPr lang="en-GB" dirty="0"/>
              <a:t> </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28</a:t>
            </a:fld>
            <a:endParaRPr lang="nl-NL" dirty="0"/>
          </a:p>
        </p:txBody>
      </p:sp>
      <p:sp>
        <p:nvSpPr>
          <p:cNvPr id="2" name="Text 2">
            <a:extLst>
              <a:ext uri="{FF2B5EF4-FFF2-40B4-BE49-F238E27FC236}">
                <a16:creationId xmlns:a16="http://schemas.microsoft.com/office/drawing/2014/main" id="{E80AAB28-1D64-8AFB-0ECB-010A00068C1B}"/>
              </a:ext>
            </a:extLst>
          </p:cNvPr>
          <p:cNvSpPr/>
          <p:nvPr/>
        </p:nvSpPr>
        <p:spPr>
          <a:xfrm>
            <a:off x="955875" y="1724054"/>
            <a:ext cx="10554414" cy="710803"/>
          </a:xfrm>
          <a:prstGeom prst="rect">
            <a:avLst/>
          </a:prstGeom>
          <a:noFill/>
          <a:ln/>
        </p:spPr>
        <p:txBody>
          <a:bodyPr wrap="square" rtlCol="0" anchor="t"/>
          <a:lstStyle/>
          <a:p>
            <a:pPr marL="0" indent="0">
              <a:lnSpc>
                <a:spcPts val="2799"/>
              </a:lnSpc>
              <a:buNone/>
            </a:pPr>
            <a:r>
              <a:rPr lang="en-US" sz="1663" b="1" dirty="0">
                <a:solidFill>
                  <a:srgbClr val="272525"/>
                </a:solidFill>
                <a:latin typeface="Calibri Normaal"/>
                <a:ea typeface="Eudoxus Sans" pitchFamily="34" charset="-122"/>
              </a:rPr>
              <a:t>Risk</a:t>
            </a:r>
            <a:r>
              <a:rPr lang="en-US" sz="1663" dirty="0">
                <a:solidFill>
                  <a:srgbClr val="272525"/>
                </a:solidFill>
                <a:latin typeface="Calibri Normaal"/>
                <a:ea typeface="Eudoxus Sans" pitchFamily="34" charset="-122"/>
              </a:rPr>
              <a:t>: Discriminatory outcomes against protected groups leading to lawsuits and reputational damage.</a:t>
            </a:r>
          </a:p>
        </p:txBody>
      </p:sp>
      <p:sp>
        <p:nvSpPr>
          <p:cNvPr id="4" name="Text 3">
            <a:extLst>
              <a:ext uri="{FF2B5EF4-FFF2-40B4-BE49-F238E27FC236}">
                <a16:creationId xmlns:a16="http://schemas.microsoft.com/office/drawing/2014/main" id="{15DDBECF-09DC-28F7-F534-944C57F70791}"/>
              </a:ext>
            </a:extLst>
          </p:cNvPr>
          <p:cNvSpPr/>
          <p:nvPr/>
        </p:nvSpPr>
        <p:spPr>
          <a:xfrm>
            <a:off x="955875" y="2906940"/>
            <a:ext cx="2777490" cy="347186"/>
          </a:xfrm>
          <a:prstGeom prst="rect">
            <a:avLst/>
          </a:prstGeom>
          <a:noFill/>
          <a:ln/>
        </p:spPr>
        <p:txBody>
          <a:bodyPr wrap="none" rtlCol="0" anchor="t"/>
          <a:lstStyle/>
          <a:p>
            <a:pPr marL="0" indent="0">
              <a:lnSpc>
                <a:spcPts val="2734"/>
              </a:lnSpc>
              <a:buNone/>
            </a:pPr>
            <a:r>
              <a:rPr lang="en-US" sz="1663" b="1" dirty="0">
                <a:solidFill>
                  <a:srgbClr val="272525"/>
                </a:solidFill>
                <a:latin typeface="Calibri Normaal"/>
                <a:ea typeface="Eudoxus Sans" pitchFamily="34" charset="-122"/>
              </a:rPr>
              <a:t>Fairness Metric</a:t>
            </a:r>
          </a:p>
        </p:txBody>
      </p:sp>
      <p:sp>
        <p:nvSpPr>
          <p:cNvPr id="5" name="Text 4">
            <a:extLst>
              <a:ext uri="{FF2B5EF4-FFF2-40B4-BE49-F238E27FC236}">
                <a16:creationId xmlns:a16="http://schemas.microsoft.com/office/drawing/2014/main" id="{7629178A-7C76-8451-9C2B-EB1DFA94530B}"/>
              </a:ext>
            </a:extLst>
          </p:cNvPr>
          <p:cNvSpPr/>
          <p:nvPr/>
        </p:nvSpPr>
        <p:spPr>
          <a:xfrm>
            <a:off x="955875" y="3476297"/>
            <a:ext cx="3156347" cy="1066205"/>
          </a:xfrm>
          <a:prstGeom prst="rect">
            <a:avLst/>
          </a:prstGeom>
          <a:noFill/>
          <a:ln/>
        </p:spPr>
        <p:txBody>
          <a:bodyPr wrap="square" rtlCol="0" anchor="t"/>
          <a:lstStyle/>
          <a:p>
            <a:pPr marL="0" indent="0">
              <a:lnSpc>
                <a:spcPts val="2799"/>
              </a:lnSpc>
              <a:buNone/>
            </a:pPr>
            <a:r>
              <a:rPr lang="en-US" sz="1663" dirty="0">
                <a:solidFill>
                  <a:srgbClr val="272525"/>
                </a:solidFill>
                <a:latin typeface="Calibri Normaal"/>
                <a:ea typeface="Eudoxus Sans" pitchFamily="34" charset="-122"/>
              </a:rPr>
              <a:t>Report on chosen metric aligned with application goal and protected groups.</a:t>
            </a:r>
          </a:p>
        </p:txBody>
      </p:sp>
      <p:sp>
        <p:nvSpPr>
          <p:cNvPr id="8" name="Text 5">
            <a:extLst>
              <a:ext uri="{FF2B5EF4-FFF2-40B4-BE49-F238E27FC236}">
                <a16:creationId xmlns:a16="http://schemas.microsoft.com/office/drawing/2014/main" id="{F6FCF394-5F79-40FC-79A7-2E709EF4D7F0}"/>
              </a:ext>
            </a:extLst>
          </p:cNvPr>
          <p:cNvSpPr/>
          <p:nvPr/>
        </p:nvSpPr>
        <p:spPr>
          <a:xfrm>
            <a:off x="4661814" y="2906940"/>
            <a:ext cx="2777490" cy="347186"/>
          </a:xfrm>
          <a:prstGeom prst="rect">
            <a:avLst/>
          </a:prstGeom>
          <a:noFill/>
          <a:ln/>
        </p:spPr>
        <p:txBody>
          <a:bodyPr wrap="none" rtlCol="0" anchor="t"/>
          <a:lstStyle/>
          <a:p>
            <a:pPr marL="0" indent="0">
              <a:lnSpc>
                <a:spcPts val="2734"/>
              </a:lnSpc>
              <a:buNone/>
            </a:pPr>
            <a:r>
              <a:rPr lang="en-US" sz="1663" b="1" dirty="0">
                <a:solidFill>
                  <a:srgbClr val="272525"/>
                </a:solidFill>
                <a:latin typeface="Calibri Normaal"/>
                <a:ea typeface="Eudoxus Sans" pitchFamily="34" charset="-122"/>
              </a:rPr>
              <a:t>Metric</a:t>
            </a:r>
            <a:r>
              <a:rPr lang="en-US" sz="2187" b="1" dirty="0">
                <a:solidFill>
                  <a:srgbClr val="000000"/>
                </a:solidFill>
                <a:latin typeface="p22-mackinac-pro" pitchFamily="34" charset="0"/>
                <a:ea typeface="p22-mackinac-pro" pitchFamily="34" charset="-122"/>
                <a:cs typeface="p22-mackinac-pro" pitchFamily="34" charset="-120"/>
              </a:rPr>
              <a:t> </a:t>
            </a:r>
            <a:r>
              <a:rPr lang="en-US" sz="1663" b="1" dirty="0">
                <a:solidFill>
                  <a:srgbClr val="272525"/>
                </a:solidFill>
                <a:latin typeface="Calibri Normaal"/>
                <a:ea typeface="Eudoxus Sans" pitchFamily="34" charset="-122"/>
              </a:rPr>
              <a:t>Threshold</a:t>
            </a:r>
          </a:p>
        </p:txBody>
      </p:sp>
      <p:sp>
        <p:nvSpPr>
          <p:cNvPr id="9" name="Text 6">
            <a:extLst>
              <a:ext uri="{FF2B5EF4-FFF2-40B4-BE49-F238E27FC236}">
                <a16:creationId xmlns:a16="http://schemas.microsoft.com/office/drawing/2014/main" id="{3B4B28B0-4860-A12C-5A24-571025834789}"/>
              </a:ext>
            </a:extLst>
          </p:cNvPr>
          <p:cNvSpPr/>
          <p:nvPr/>
        </p:nvSpPr>
        <p:spPr>
          <a:xfrm>
            <a:off x="4661814" y="3476297"/>
            <a:ext cx="3156347" cy="1777008"/>
          </a:xfrm>
          <a:prstGeom prst="rect">
            <a:avLst/>
          </a:prstGeom>
          <a:noFill/>
          <a:ln/>
        </p:spPr>
        <p:txBody>
          <a:bodyPr wrap="square" rtlCol="0" anchor="t"/>
          <a:lstStyle/>
          <a:p>
            <a:pPr marL="0" indent="0">
              <a:lnSpc>
                <a:spcPts val="2799"/>
              </a:lnSpc>
              <a:buNone/>
            </a:pPr>
            <a:r>
              <a:rPr lang="en-US" sz="1663" dirty="0">
                <a:solidFill>
                  <a:srgbClr val="272525"/>
                </a:solidFill>
                <a:latin typeface="Calibri Normaal"/>
                <a:ea typeface="Eudoxus Sans" pitchFamily="34" charset="-122"/>
              </a:rPr>
              <a:t>Define and explain the threshold considering trade-offs between fairness, accuracy, data randomness, and contextual disparity.</a:t>
            </a:r>
          </a:p>
        </p:txBody>
      </p:sp>
      <p:sp>
        <p:nvSpPr>
          <p:cNvPr id="10" name="Text 7">
            <a:extLst>
              <a:ext uri="{FF2B5EF4-FFF2-40B4-BE49-F238E27FC236}">
                <a16:creationId xmlns:a16="http://schemas.microsoft.com/office/drawing/2014/main" id="{E694B6D1-7564-9A48-4495-7DAA3B546912}"/>
              </a:ext>
            </a:extLst>
          </p:cNvPr>
          <p:cNvSpPr/>
          <p:nvPr/>
        </p:nvSpPr>
        <p:spPr>
          <a:xfrm>
            <a:off x="8367754" y="2906940"/>
            <a:ext cx="2777490" cy="347186"/>
          </a:xfrm>
          <a:prstGeom prst="rect">
            <a:avLst/>
          </a:prstGeom>
          <a:noFill/>
          <a:ln/>
        </p:spPr>
        <p:txBody>
          <a:bodyPr wrap="none" rtlCol="0" anchor="t"/>
          <a:lstStyle/>
          <a:p>
            <a:pPr marL="0" indent="0">
              <a:lnSpc>
                <a:spcPts val="2734"/>
              </a:lnSpc>
              <a:buNone/>
            </a:pPr>
            <a:r>
              <a:rPr lang="en-US" sz="1663" b="1" dirty="0">
                <a:solidFill>
                  <a:srgbClr val="272525"/>
                </a:solidFill>
                <a:latin typeface="Calibri Normaal"/>
                <a:ea typeface="Eudoxus Sans" pitchFamily="34" charset="-122"/>
              </a:rPr>
              <a:t>Legal</a:t>
            </a:r>
            <a:r>
              <a:rPr lang="en-US" sz="2187" b="1" dirty="0">
                <a:solidFill>
                  <a:srgbClr val="000000"/>
                </a:solidFill>
                <a:latin typeface="p22-mackinac-pro" pitchFamily="34" charset="0"/>
                <a:ea typeface="p22-mackinac-pro" pitchFamily="34" charset="-122"/>
                <a:cs typeface="p22-mackinac-pro" pitchFamily="34" charset="-120"/>
              </a:rPr>
              <a:t> </a:t>
            </a:r>
            <a:r>
              <a:rPr lang="en-US" sz="1663" b="1" dirty="0">
                <a:solidFill>
                  <a:srgbClr val="272525"/>
                </a:solidFill>
                <a:latin typeface="Calibri Normaal"/>
                <a:ea typeface="Eudoxus Sans" pitchFamily="34" charset="-122"/>
              </a:rPr>
              <a:t>Landscape</a:t>
            </a:r>
          </a:p>
        </p:txBody>
      </p:sp>
      <p:sp>
        <p:nvSpPr>
          <p:cNvPr id="11" name="Text 8">
            <a:extLst>
              <a:ext uri="{FF2B5EF4-FFF2-40B4-BE49-F238E27FC236}">
                <a16:creationId xmlns:a16="http://schemas.microsoft.com/office/drawing/2014/main" id="{2E2E56C8-2DDE-007A-81EA-8B6B2DDDBF6B}"/>
              </a:ext>
            </a:extLst>
          </p:cNvPr>
          <p:cNvSpPr/>
          <p:nvPr/>
        </p:nvSpPr>
        <p:spPr>
          <a:xfrm>
            <a:off x="8367754" y="3476297"/>
            <a:ext cx="3156347" cy="1421606"/>
          </a:xfrm>
          <a:prstGeom prst="rect">
            <a:avLst/>
          </a:prstGeom>
          <a:noFill/>
          <a:ln/>
        </p:spPr>
        <p:txBody>
          <a:bodyPr wrap="square" rtlCol="0" anchor="t"/>
          <a:lstStyle/>
          <a:p>
            <a:pPr marL="0" indent="0">
              <a:lnSpc>
                <a:spcPts val="2799"/>
              </a:lnSpc>
              <a:buNone/>
            </a:pPr>
            <a:r>
              <a:rPr lang="en-US" sz="1663" dirty="0">
                <a:solidFill>
                  <a:srgbClr val="272525"/>
                </a:solidFill>
                <a:latin typeface="Calibri Normaal"/>
                <a:ea typeface="Eudoxus Sans" pitchFamily="34" charset="-122"/>
              </a:rPr>
              <a:t>Track developments in court decisions and regulations around AI fairness and discrimination</a:t>
            </a:r>
            <a:r>
              <a:rPr lang="en-US" sz="1750" dirty="0">
                <a:solidFill>
                  <a:srgbClr val="272525"/>
                </a:solidFill>
                <a:latin typeface="Eudoxus Sans" pitchFamily="34" charset="0"/>
                <a:ea typeface="Eudoxus Sans" pitchFamily="34" charset="-122"/>
                <a:cs typeface="Eudoxus Sans" pitchFamily="34" charset="-120"/>
              </a:rPr>
              <a:t>.</a:t>
            </a:r>
            <a:endParaRPr lang="en-US" sz="1750" dirty="0"/>
          </a:p>
        </p:txBody>
      </p:sp>
    </p:spTree>
    <p:extLst>
      <p:ext uri="{BB962C8B-B14F-4D97-AF65-F5344CB8AC3E}">
        <p14:creationId xmlns:p14="http://schemas.microsoft.com/office/powerpoint/2010/main" val="453340677"/>
      </p:ext>
    </p:extLst>
  </p:cSld>
  <p:clrMapOvr>
    <a:masterClrMapping/>
  </p:clrMapOvr>
  <p:transition spd="med">
    <p:pull dir="d"/>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a:bodyPr>
          <a:lstStyle/>
          <a:p>
            <a:pPr>
              <a:defRPr/>
            </a:pPr>
            <a:r>
              <a:rPr lang="en-US" dirty="0"/>
              <a:t>Metrics for </a:t>
            </a:r>
            <a:r>
              <a:rPr lang="it-IT" dirty="0"/>
              <a:t>Bias and Fairness</a:t>
            </a:r>
            <a:endParaRPr lang="en-GB" dirty="0"/>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29</a:t>
            </a:fld>
            <a:endParaRPr lang="nl-NL" dirty="0"/>
          </a:p>
        </p:txBody>
      </p:sp>
      <p:sp>
        <p:nvSpPr>
          <p:cNvPr id="2" name="Shape 3">
            <a:extLst>
              <a:ext uri="{FF2B5EF4-FFF2-40B4-BE49-F238E27FC236}">
                <a16:creationId xmlns:a16="http://schemas.microsoft.com/office/drawing/2014/main" id="{2573AEDD-AB1C-4F59-182E-404209805E28}"/>
              </a:ext>
            </a:extLst>
          </p:cNvPr>
          <p:cNvSpPr/>
          <p:nvPr/>
        </p:nvSpPr>
        <p:spPr>
          <a:xfrm>
            <a:off x="679985" y="2320424"/>
            <a:ext cx="499943" cy="499943"/>
          </a:xfrm>
          <a:prstGeom prst="roundRect">
            <a:avLst>
              <a:gd name="adj" fmla="val 20000"/>
            </a:avLst>
          </a:prstGeom>
          <a:solidFill>
            <a:srgbClr val="CCEEFF"/>
          </a:solidFill>
          <a:ln w="7620">
            <a:solidFill>
              <a:srgbClr val="B2D4E5"/>
            </a:solidFill>
            <a:prstDash val="solid"/>
          </a:ln>
        </p:spPr>
      </p:sp>
      <p:sp>
        <p:nvSpPr>
          <p:cNvPr id="4" name="Text 4">
            <a:extLst>
              <a:ext uri="{FF2B5EF4-FFF2-40B4-BE49-F238E27FC236}">
                <a16:creationId xmlns:a16="http://schemas.microsoft.com/office/drawing/2014/main" id="{C770461F-EE7D-2CA8-F483-6D98093766FA}"/>
              </a:ext>
            </a:extLst>
          </p:cNvPr>
          <p:cNvSpPr/>
          <p:nvPr/>
        </p:nvSpPr>
        <p:spPr>
          <a:xfrm>
            <a:off x="862270" y="2362096"/>
            <a:ext cx="135374" cy="416481"/>
          </a:xfrm>
          <a:prstGeom prst="rect">
            <a:avLst/>
          </a:prstGeom>
          <a:noFill/>
          <a:ln/>
        </p:spPr>
        <p:txBody>
          <a:bodyPr wrap="none" rtlCol="0" anchor="t"/>
          <a:lstStyle/>
          <a:p>
            <a:pPr marL="0" indent="0" algn="ctr">
              <a:lnSpc>
                <a:spcPts val="3281"/>
              </a:lnSpc>
              <a:buNone/>
            </a:pPr>
            <a:r>
              <a:rPr lang="en-US" sz="2624" b="1" dirty="0">
                <a:solidFill>
                  <a:srgbClr val="272525"/>
                </a:solidFill>
                <a:latin typeface="p22-mackinac-pro" pitchFamily="34" charset="0"/>
                <a:ea typeface="p22-mackinac-pro" pitchFamily="34" charset="-122"/>
                <a:cs typeface="p22-mackinac-pro" pitchFamily="34" charset="-120"/>
              </a:rPr>
              <a:t>1</a:t>
            </a:r>
            <a:endParaRPr lang="en-US" sz="2624" dirty="0"/>
          </a:p>
        </p:txBody>
      </p:sp>
      <p:sp>
        <p:nvSpPr>
          <p:cNvPr id="5" name="Text 5">
            <a:extLst>
              <a:ext uri="{FF2B5EF4-FFF2-40B4-BE49-F238E27FC236}">
                <a16:creationId xmlns:a16="http://schemas.microsoft.com/office/drawing/2014/main" id="{C01C6F52-2BE7-277A-A650-46396156C9A9}"/>
              </a:ext>
            </a:extLst>
          </p:cNvPr>
          <p:cNvSpPr/>
          <p:nvPr/>
        </p:nvSpPr>
        <p:spPr>
          <a:xfrm>
            <a:off x="1402099" y="2396743"/>
            <a:ext cx="2647950" cy="347186"/>
          </a:xfrm>
          <a:prstGeom prst="rect">
            <a:avLst/>
          </a:prstGeom>
          <a:noFill/>
          <a:ln/>
        </p:spPr>
        <p:txBody>
          <a:bodyPr wrap="none" rtlCol="0" anchor="t"/>
          <a:lstStyle/>
          <a:p>
            <a:pPr marL="0" indent="0">
              <a:lnSpc>
                <a:spcPts val="2734"/>
              </a:lnSpc>
              <a:buNone/>
            </a:pPr>
            <a:r>
              <a:rPr lang="en-US" sz="1663" b="1" dirty="0">
                <a:solidFill>
                  <a:srgbClr val="272525"/>
                </a:solidFill>
                <a:latin typeface="Calibri Normaal"/>
                <a:ea typeface="Eudoxus Sans" pitchFamily="34" charset="-122"/>
              </a:rPr>
              <a:t>Demographic Tracking</a:t>
            </a:r>
          </a:p>
        </p:txBody>
      </p:sp>
      <p:sp>
        <p:nvSpPr>
          <p:cNvPr id="8" name="Text 6">
            <a:extLst>
              <a:ext uri="{FF2B5EF4-FFF2-40B4-BE49-F238E27FC236}">
                <a16:creationId xmlns:a16="http://schemas.microsoft.com/office/drawing/2014/main" id="{30E2CF98-C762-0F97-3538-B755A37F0397}"/>
              </a:ext>
            </a:extLst>
          </p:cNvPr>
          <p:cNvSpPr/>
          <p:nvPr/>
        </p:nvSpPr>
        <p:spPr>
          <a:xfrm>
            <a:off x="1402099" y="3224346"/>
            <a:ext cx="2647950" cy="2554919"/>
          </a:xfrm>
          <a:prstGeom prst="rect">
            <a:avLst/>
          </a:prstGeom>
          <a:noFill/>
          <a:ln/>
        </p:spPr>
        <p:txBody>
          <a:bodyPr wrap="square" rtlCol="0" anchor="t"/>
          <a:lstStyle/>
          <a:p>
            <a:pPr marL="0" indent="0">
              <a:lnSpc>
                <a:spcPts val="2799"/>
              </a:lnSpc>
              <a:buNone/>
            </a:pPr>
            <a:r>
              <a:rPr lang="en-US" sz="1600" dirty="0">
                <a:solidFill>
                  <a:srgbClr val="272525"/>
                </a:solidFill>
                <a:latin typeface="Eudoxus Sans" pitchFamily="34" charset="0"/>
                <a:ea typeface="Eudoxus Sans" pitchFamily="34" charset="-122"/>
                <a:cs typeface="Eudoxus Sans" pitchFamily="34" charset="-120"/>
              </a:rPr>
              <a:t>Track bias metrics across different demographic groups</a:t>
            </a:r>
            <a:r>
              <a:rPr lang="en-US" sz="1663" dirty="0">
                <a:solidFill>
                  <a:srgbClr val="272525"/>
                </a:solidFill>
                <a:latin typeface="Calibri Normaal"/>
                <a:ea typeface="Eudoxus Sans" pitchFamily="34" charset="-122"/>
              </a:rPr>
              <a:t>.</a:t>
            </a:r>
          </a:p>
        </p:txBody>
      </p:sp>
      <p:sp>
        <p:nvSpPr>
          <p:cNvPr id="9" name="Shape 7">
            <a:extLst>
              <a:ext uri="{FF2B5EF4-FFF2-40B4-BE49-F238E27FC236}">
                <a16:creationId xmlns:a16="http://schemas.microsoft.com/office/drawing/2014/main" id="{5C00B12F-F29C-6A89-4D00-E23290902B8B}"/>
              </a:ext>
            </a:extLst>
          </p:cNvPr>
          <p:cNvSpPr/>
          <p:nvPr/>
        </p:nvSpPr>
        <p:spPr>
          <a:xfrm>
            <a:off x="4272220" y="2320424"/>
            <a:ext cx="499943" cy="499943"/>
          </a:xfrm>
          <a:prstGeom prst="roundRect">
            <a:avLst>
              <a:gd name="adj" fmla="val 20000"/>
            </a:avLst>
          </a:prstGeom>
          <a:solidFill>
            <a:srgbClr val="CCEEFF"/>
          </a:solidFill>
          <a:ln w="7620">
            <a:solidFill>
              <a:srgbClr val="B2D4E5"/>
            </a:solidFill>
            <a:prstDash val="solid"/>
          </a:ln>
        </p:spPr>
      </p:sp>
      <p:sp>
        <p:nvSpPr>
          <p:cNvPr id="10" name="Text 8">
            <a:extLst>
              <a:ext uri="{FF2B5EF4-FFF2-40B4-BE49-F238E27FC236}">
                <a16:creationId xmlns:a16="http://schemas.microsoft.com/office/drawing/2014/main" id="{652D854E-B06E-E3F2-A82D-D6D8C0B748B8}"/>
              </a:ext>
            </a:extLst>
          </p:cNvPr>
          <p:cNvSpPr/>
          <p:nvPr/>
        </p:nvSpPr>
        <p:spPr>
          <a:xfrm>
            <a:off x="4425096" y="2362096"/>
            <a:ext cx="194072" cy="416481"/>
          </a:xfrm>
          <a:prstGeom prst="rect">
            <a:avLst/>
          </a:prstGeom>
          <a:noFill/>
          <a:ln/>
        </p:spPr>
        <p:txBody>
          <a:bodyPr wrap="none" rtlCol="0" anchor="t"/>
          <a:lstStyle/>
          <a:p>
            <a:pPr marL="0" indent="0" algn="ctr">
              <a:lnSpc>
                <a:spcPts val="3281"/>
              </a:lnSpc>
              <a:buNone/>
            </a:pPr>
            <a:r>
              <a:rPr lang="en-US" sz="2624" b="1" dirty="0">
                <a:solidFill>
                  <a:srgbClr val="272525"/>
                </a:solidFill>
                <a:latin typeface="p22-mackinac-pro" pitchFamily="34" charset="0"/>
                <a:ea typeface="p22-mackinac-pro" pitchFamily="34" charset="-122"/>
                <a:cs typeface="p22-mackinac-pro" pitchFamily="34" charset="-120"/>
              </a:rPr>
              <a:t>2</a:t>
            </a:r>
            <a:endParaRPr lang="en-US" sz="2624" dirty="0"/>
          </a:p>
        </p:txBody>
      </p:sp>
      <p:sp>
        <p:nvSpPr>
          <p:cNvPr id="11" name="Text 9">
            <a:extLst>
              <a:ext uri="{FF2B5EF4-FFF2-40B4-BE49-F238E27FC236}">
                <a16:creationId xmlns:a16="http://schemas.microsoft.com/office/drawing/2014/main" id="{8B086D82-4147-92E2-C945-86FD7591E262}"/>
              </a:ext>
            </a:extLst>
          </p:cNvPr>
          <p:cNvSpPr/>
          <p:nvPr/>
        </p:nvSpPr>
        <p:spPr>
          <a:xfrm>
            <a:off x="4994334" y="2396743"/>
            <a:ext cx="2647950" cy="694373"/>
          </a:xfrm>
          <a:prstGeom prst="rect">
            <a:avLst/>
          </a:prstGeom>
          <a:noFill/>
          <a:ln/>
        </p:spPr>
        <p:txBody>
          <a:bodyPr wrap="square" rtlCol="0" anchor="t"/>
          <a:lstStyle/>
          <a:p>
            <a:pPr marL="0" indent="0">
              <a:lnSpc>
                <a:spcPts val="2734"/>
              </a:lnSpc>
              <a:buNone/>
            </a:pPr>
            <a:r>
              <a:rPr lang="en-US" sz="1663" b="1" dirty="0">
                <a:solidFill>
                  <a:srgbClr val="272525"/>
                </a:solidFill>
                <a:latin typeface="Calibri Normaal"/>
                <a:ea typeface="Eudoxus Sans" pitchFamily="34" charset="-122"/>
              </a:rPr>
              <a:t>Fairness Thresholds</a:t>
            </a:r>
          </a:p>
        </p:txBody>
      </p:sp>
      <p:sp>
        <p:nvSpPr>
          <p:cNvPr id="12" name="Text 10">
            <a:extLst>
              <a:ext uri="{FF2B5EF4-FFF2-40B4-BE49-F238E27FC236}">
                <a16:creationId xmlns:a16="http://schemas.microsoft.com/office/drawing/2014/main" id="{92E1A8F1-146F-4801-0ED7-23FE5510D4A4}"/>
              </a:ext>
            </a:extLst>
          </p:cNvPr>
          <p:cNvSpPr/>
          <p:nvPr/>
        </p:nvSpPr>
        <p:spPr>
          <a:xfrm>
            <a:off x="4994334" y="3224347"/>
            <a:ext cx="2647950" cy="2207732"/>
          </a:xfrm>
          <a:prstGeom prst="rect">
            <a:avLst/>
          </a:prstGeom>
          <a:noFill/>
          <a:ln/>
        </p:spPr>
        <p:txBody>
          <a:bodyPr wrap="square" rtlCol="0" anchor="t"/>
          <a:lstStyle/>
          <a:p>
            <a:pPr marL="0" indent="0">
              <a:lnSpc>
                <a:spcPts val="2799"/>
              </a:lnSpc>
              <a:buNone/>
            </a:pPr>
            <a:r>
              <a:rPr lang="en-US" sz="1600" dirty="0">
                <a:solidFill>
                  <a:srgbClr val="272525"/>
                </a:solidFill>
                <a:latin typeface="Eudoxus Sans" pitchFamily="34" charset="0"/>
                <a:ea typeface="Eudoxus Sans" pitchFamily="34" charset="-122"/>
                <a:cs typeface="Eudoxus Sans" pitchFamily="34" charset="-120"/>
              </a:rPr>
              <a:t>Monitor fairness thresholds and identify potential biases</a:t>
            </a:r>
            <a:r>
              <a:rPr lang="en-US" sz="1663" dirty="0">
                <a:solidFill>
                  <a:srgbClr val="272525"/>
                </a:solidFill>
                <a:latin typeface="Calibri Normaal"/>
                <a:ea typeface="Eudoxus Sans" pitchFamily="34" charset="-122"/>
              </a:rPr>
              <a:t>.</a:t>
            </a:r>
          </a:p>
        </p:txBody>
      </p:sp>
      <p:sp>
        <p:nvSpPr>
          <p:cNvPr id="13" name="Shape 11">
            <a:extLst>
              <a:ext uri="{FF2B5EF4-FFF2-40B4-BE49-F238E27FC236}">
                <a16:creationId xmlns:a16="http://schemas.microsoft.com/office/drawing/2014/main" id="{AAD8B981-2917-0A7A-DB6E-6607FF3513F9}"/>
              </a:ext>
            </a:extLst>
          </p:cNvPr>
          <p:cNvSpPr/>
          <p:nvPr/>
        </p:nvSpPr>
        <p:spPr>
          <a:xfrm>
            <a:off x="7864454" y="2320424"/>
            <a:ext cx="499943" cy="499943"/>
          </a:xfrm>
          <a:prstGeom prst="roundRect">
            <a:avLst>
              <a:gd name="adj" fmla="val 20000"/>
            </a:avLst>
          </a:prstGeom>
          <a:solidFill>
            <a:srgbClr val="CCEEFF"/>
          </a:solidFill>
          <a:ln w="7620">
            <a:solidFill>
              <a:srgbClr val="B2D4E5"/>
            </a:solidFill>
            <a:prstDash val="solid"/>
          </a:ln>
        </p:spPr>
      </p:sp>
      <p:sp>
        <p:nvSpPr>
          <p:cNvPr id="14" name="Text 12">
            <a:extLst>
              <a:ext uri="{FF2B5EF4-FFF2-40B4-BE49-F238E27FC236}">
                <a16:creationId xmlns:a16="http://schemas.microsoft.com/office/drawing/2014/main" id="{C647CB8F-7B78-D1F0-85AB-493A094B7C55}"/>
              </a:ext>
            </a:extLst>
          </p:cNvPr>
          <p:cNvSpPr/>
          <p:nvPr/>
        </p:nvSpPr>
        <p:spPr>
          <a:xfrm>
            <a:off x="8014592" y="2362096"/>
            <a:ext cx="199668" cy="416481"/>
          </a:xfrm>
          <a:prstGeom prst="rect">
            <a:avLst/>
          </a:prstGeom>
          <a:noFill/>
          <a:ln/>
        </p:spPr>
        <p:txBody>
          <a:bodyPr wrap="none" rtlCol="0" anchor="t"/>
          <a:lstStyle/>
          <a:p>
            <a:pPr marL="0" indent="0" algn="ctr">
              <a:lnSpc>
                <a:spcPts val="3281"/>
              </a:lnSpc>
              <a:buNone/>
            </a:pPr>
            <a:r>
              <a:rPr lang="en-US" sz="2624" b="1" dirty="0">
                <a:solidFill>
                  <a:srgbClr val="272525"/>
                </a:solidFill>
                <a:latin typeface="p22-mackinac-pro" pitchFamily="34" charset="0"/>
                <a:ea typeface="p22-mackinac-pro" pitchFamily="34" charset="-122"/>
                <a:cs typeface="p22-mackinac-pro" pitchFamily="34" charset="-120"/>
              </a:rPr>
              <a:t>3</a:t>
            </a:r>
            <a:endParaRPr lang="en-US" sz="2624" dirty="0"/>
          </a:p>
        </p:txBody>
      </p:sp>
      <p:sp>
        <p:nvSpPr>
          <p:cNvPr id="15" name="Text 13">
            <a:extLst>
              <a:ext uri="{FF2B5EF4-FFF2-40B4-BE49-F238E27FC236}">
                <a16:creationId xmlns:a16="http://schemas.microsoft.com/office/drawing/2014/main" id="{C5DE5B31-8379-5AC4-1C5B-CFD6DA978A1E}"/>
              </a:ext>
            </a:extLst>
          </p:cNvPr>
          <p:cNvSpPr/>
          <p:nvPr/>
        </p:nvSpPr>
        <p:spPr>
          <a:xfrm>
            <a:off x="8586568" y="2396743"/>
            <a:ext cx="2647950" cy="694373"/>
          </a:xfrm>
          <a:prstGeom prst="rect">
            <a:avLst/>
          </a:prstGeom>
          <a:noFill/>
          <a:ln/>
        </p:spPr>
        <p:txBody>
          <a:bodyPr wrap="square" rtlCol="0" anchor="t"/>
          <a:lstStyle/>
          <a:p>
            <a:pPr marL="0" indent="0">
              <a:lnSpc>
                <a:spcPts val="2734"/>
              </a:lnSpc>
              <a:buNone/>
            </a:pPr>
            <a:r>
              <a:rPr lang="en-US" sz="1663" b="1" dirty="0">
                <a:solidFill>
                  <a:srgbClr val="272525"/>
                </a:solidFill>
                <a:latin typeface="Calibri Normaal"/>
                <a:ea typeface="Eudoxus Sans" pitchFamily="34" charset="-122"/>
              </a:rPr>
              <a:t>Decision-Making Impact</a:t>
            </a:r>
          </a:p>
        </p:txBody>
      </p:sp>
      <p:sp>
        <p:nvSpPr>
          <p:cNvPr id="16" name="Text 14">
            <a:extLst>
              <a:ext uri="{FF2B5EF4-FFF2-40B4-BE49-F238E27FC236}">
                <a16:creationId xmlns:a16="http://schemas.microsoft.com/office/drawing/2014/main" id="{4F81E11C-727E-F941-5DB8-FD24735B2340}"/>
              </a:ext>
            </a:extLst>
          </p:cNvPr>
          <p:cNvSpPr/>
          <p:nvPr/>
        </p:nvSpPr>
        <p:spPr>
          <a:xfrm>
            <a:off x="8586568" y="3224346"/>
            <a:ext cx="2647950" cy="2434069"/>
          </a:xfrm>
          <a:prstGeom prst="rect">
            <a:avLst/>
          </a:prstGeom>
          <a:noFill/>
          <a:ln/>
        </p:spPr>
        <p:txBody>
          <a:bodyPr wrap="square" rtlCol="0" anchor="t"/>
          <a:lstStyle/>
          <a:p>
            <a:pPr marL="0" indent="0">
              <a:lnSpc>
                <a:spcPts val="2799"/>
              </a:lnSpc>
              <a:buNone/>
            </a:pPr>
            <a:r>
              <a:rPr lang="en-US" sz="1600" dirty="0">
                <a:solidFill>
                  <a:srgbClr val="272525"/>
                </a:solidFill>
                <a:latin typeface="Eudoxus Sans" pitchFamily="34" charset="0"/>
                <a:ea typeface="Eudoxus Sans" pitchFamily="34" charset="-122"/>
                <a:cs typeface="Eudoxus Sans" pitchFamily="34" charset="-120"/>
              </a:rPr>
              <a:t>Analyze the impact of bias on decision-making processes</a:t>
            </a:r>
            <a:r>
              <a:rPr lang="en-US" sz="1663" dirty="0">
                <a:solidFill>
                  <a:srgbClr val="272525"/>
                </a:solidFill>
                <a:latin typeface="Calibri Normaal"/>
                <a:ea typeface="Eudoxus Sans" pitchFamily="34" charset="-122"/>
              </a:rPr>
              <a:t>.</a:t>
            </a:r>
          </a:p>
        </p:txBody>
      </p:sp>
    </p:spTree>
    <p:extLst>
      <p:ext uri="{BB962C8B-B14F-4D97-AF65-F5344CB8AC3E}">
        <p14:creationId xmlns:p14="http://schemas.microsoft.com/office/powerpoint/2010/main" val="1412045215"/>
      </p:ext>
    </p:extLst>
  </p:cSld>
  <p:clrMapOvr>
    <a:masterClrMapping/>
  </p:clrMapOvr>
  <p:transition spd="med">
    <p:pull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a:bodyPr>
          <a:lstStyle/>
          <a:p>
            <a:pPr>
              <a:defRPr/>
            </a:pPr>
            <a:r>
              <a:rPr lang="en-GB" dirty="0"/>
              <a:t>Actuarial Association of Europe </a:t>
            </a:r>
          </a:p>
        </p:txBody>
      </p:sp>
      <p:sp>
        <p:nvSpPr>
          <p:cNvPr id="3" name="Tijdelijke aanduiding voor dianummer 2"/>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06CB06F-8D94-B64C-AC66-62AFBAF0736E}" type="slidenum">
              <a:rPr kumimoji="0" lang="nl-NL" sz="1200" b="0" i="0" u="none" strike="noStrike" kern="1200" cap="none" spc="0" normalizeH="0" baseline="0" noProof="0" smtClean="0">
                <a:ln>
                  <a:noFill/>
                </a:ln>
                <a:solidFill>
                  <a:srgbClr val="FFFFFF"/>
                </a:solidFill>
                <a:effectLst/>
                <a:uLnTx/>
                <a:uFillTx/>
                <a:latin typeface="Calibri Normaal" charset="0"/>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nl-NL" sz="1200" b="0" i="0" u="none" strike="noStrike" kern="1200" cap="none" spc="0" normalizeH="0" baseline="0" noProof="0" dirty="0">
              <a:ln>
                <a:noFill/>
              </a:ln>
              <a:solidFill>
                <a:srgbClr val="FFFFFF"/>
              </a:solidFill>
              <a:effectLst/>
              <a:uLnTx/>
              <a:uFillTx/>
              <a:latin typeface="Calibri Normaal" charset="0"/>
            </a:endParaRPr>
          </a:p>
        </p:txBody>
      </p:sp>
      <p:sp>
        <p:nvSpPr>
          <p:cNvPr id="7" name="Tijdelijke aanduiding voor inhoud 6"/>
          <p:cNvSpPr>
            <a:spLocks noGrp="1"/>
          </p:cNvSpPr>
          <p:nvPr>
            <p:ph sz="quarter" idx="12"/>
          </p:nvPr>
        </p:nvSpPr>
        <p:spPr/>
        <p:txBody>
          <a:bodyPr>
            <a:normAutofit/>
          </a:bodyPr>
          <a:lstStyle/>
          <a:p>
            <a:r>
              <a:rPr lang="en-US" dirty="0"/>
              <a:t>The Actuarial Association of Europe (AAE) was established in 1978, originally as the </a:t>
            </a:r>
            <a:r>
              <a:rPr lang="en-US" dirty="0" err="1"/>
              <a:t>Groupe</a:t>
            </a:r>
            <a:r>
              <a:rPr lang="en-US" dirty="0"/>
              <a:t> </a:t>
            </a:r>
            <a:r>
              <a:rPr lang="en-US" dirty="0" err="1"/>
              <a:t>Consultatif</a:t>
            </a:r>
            <a:r>
              <a:rPr lang="en-US" dirty="0"/>
              <a:t> </a:t>
            </a:r>
            <a:r>
              <a:rPr lang="en-US" dirty="0" err="1"/>
              <a:t>Actuariel</a:t>
            </a:r>
            <a:r>
              <a:rPr lang="en-US" dirty="0"/>
              <a:t> </a:t>
            </a:r>
            <a:r>
              <a:rPr lang="en-US" dirty="0" err="1"/>
              <a:t>Européen</a:t>
            </a:r>
            <a:r>
              <a:rPr lang="en-US" dirty="0"/>
              <a:t>, to represent actuarial associations in Europe.</a:t>
            </a:r>
          </a:p>
          <a:p>
            <a:endParaRPr lang="en-US" dirty="0"/>
          </a:p>
          <a:p>
            <a:r>
              <a:rPr lang="en-US" dirty="0"/>
              <a:t>Its purpose is to provide advice and opinions to the various </a:t>
            </a:r>
            <a:r>
              <a:rPr lang="en-US" dirty="0" err="1"/>
              <a:t>organisations</a:t>
            </a:r>
            <a:r>
              <a:rPr lang="en-US" dirty="0"/>
              <a:t> of the European Union – the Commission, the Council of Ministers, the European Parliament, EIOPA and their various committees – on actuarial issues in European legislation.</a:t>
            </a:r>
          </a:p>
          <a:p>
            <a:endParaRPr lang="en-US" dirty="0"/>
          </a:p>
          <a:p>
            <a:r>
              <a:rPr lang="en-US" dirty="0"/>
              <a:t>The AAE currently has 38 member associations in 37 European countries, representing over 27,000 actuaries.</a:t>
            </a:r>
          </a:p>
          <a:p>
            <a:endParaRPr lang="en-US" dirty="0"/>
          </a:p>
          <a:p>
            <a:r>
              <a:rPr lang="en-US" dirty="0"/>
              <a:t>Advice and comments provided by the AAE on behalf of the European actuarial profession are totally independent of industry interests.</a:t>
            </a:r>
            <a:endParaRPr lang="en-GB" sz="1800" dirty="0">
              <a:cs typeface="Arial" charset="0"/>
            </a:endParaRPr>
          </a:p>
          <a:p>
            <a:endParaRPr lang="nl-NL" dirty="0"/>
          </a:p>
        </p:txBody>
      </p:sp>
    </p:spTree>
    <p:extLst>
      <p:ext uri="{BB962C8B-B14F-4D97-AF65-F5344CB8AC3E}">
        <p14:creationId xmlns:p14="http://schemas.microsoft.com/office/powerpoint/2010/main" val="2642673161"/>
      </p:ext>
    </p:extLst>
  </p:cSld>
  <p:clrMapOvr>
    <a:masterClrMapping/>
  </p:clrMapOvr>
  <p:transition spd="med">
    <p:pull di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535410" y="181014"/>
            <a:ext cx="10439400" cy="648392"/>
          </a:xfrm>
        </p:spPr>
        <p:txBody>
          <a:bodyPr>
            <a:normAutofit/>
          </a:bodyPr>
          <a:lstStyle/>
          <a:p>
            <a:pPr>
              <a:defRPr/>
            </a:pPr>
            <a:r>
              <a:rPr lang="en-US" sz="3200" b="1" dirty="0">
                <a:solidFill>
                  <a:srgbClr val="000000"/>
                </a:solidFill>
                <a:latin typeface="p22-mackinac-pro" pitchFamily="34" charset="0"/>
                <a:ea typeface="p22-mackinac-pro" pitchFamily="34" charset="-122"/>
                <a:cs typeface="p22-mackinac-pro" pitchFamily="34" charset="-120"/>
              </a:rPr>
              <a:t> </a:t>
            </a:r>
            <a:r>
              <a:rPr lang="en-US" dirty="0"/>
              <a:t>IP and Privacy Violations</a:t>
            </a:r>
            <a:r>
              <a:rPr lang="en-GB" dirty="0"/>
              <a:t> </a:t>
            </a:r>
          </a:p>
        </p:txBody>
      </p:sp>
      <p:sp>
        <p:nvSpPr>
          <p:cNvPr id="3" name="Tijdelijke aanduiding voor dianummer 2"/>
          <p:cNvSpPr>
            <a:spLocks noGrp="1"/>
          </p:cNvSpPr>
          <p:nvPr>
            <p:ph type="sldNum" sz="quarter" idx="10"/>
          </p:nvPr>
        </p:nvSpPr>
        <p:spPr>
          <a:xfrm>
            <a:off x="8957129" y="5540492"/>
            <a:ext cx="2351073" cy="258835"/>
          </a:xfrm>
        </p:spPr>
        <p:txBody>
          <a:bodyPr/>
          <a:lstStyle/>
          <a:p>
            <a:fld id="{306CB06F-8D94-B64C-AC66-62AFBAF0736E}" type="slidenum">
              <a:rPr lang="nl-NL" smtClean="0"/>
              <a:pPr/>
              <a:t>30</a:t>
            </a:fld>
            <a:endParaRPr lang="nl-NL" dirty="0"/>
          </a:p>
        </p:txBody>
      </p:sp>
      <p:sp>
        <p:nvSpPr>
          <p:cNvPr id="4" name="Text 2">
            <a:extLst>
              <a:ext uri="{FF2B5EF4-FFF2-40B4-BE49-F238E27FC236}">
                <a16:creationId xmlns:a16="http://schemas.microsoft.com/office/drawing/2014/main" id="{8232FE9C-DC81-2863-F872-3DB07234BF04}"/>
              </a:ext>
            </a:extLst>
          </p:cNvPr>
          <p:cNvSpPr/>
          <p:nvPr/>
        </p:nvSpPr>
        <p:spPr>
          <a:xfrm>
            <a:off x="467748" y="701958"/>
            <a:ext cx="9367361" cy="684848"/>
          </a:xfrm>
          <a:prstGeom prst="rect">
            <a:avLst/>
          </a:prstGeom>
          <a:noFill/>
          <a:ln/>
        </p:spPr>
        <p:txBody>
          <a:bodyPr wrap="square" rtlCol="0" anchor="t"/>
          <a:lstStyle/>
          <a:p>
            <a:pPr marL="0" indent="0">
              <a:lnSpc>
                <a:spcPts val="2697"/>
              </a:lnSpc>
              <a:buNone/>
            </a:pPr>
            <a:r>
              <a:rPr lang="en-US" sz="1600" b="1" dirty="0">
                <a:solidFill>
                  <a:srgbClr val="272525"/>
                </a:solidFill>
                <a:latin typeface="Eudoxus Sans" pitchFamily="34" charset="0"/>
                <a:ea typeface="Eudoxus Sans" pitchFamily="34" charset="-122"/>
              </a:rPr>
              <a:t>Risk</a:t>
            </a:r>
            <a:r>
              <a:rPr lang="en-US" sz="1600" dirty="0">
                <a:solidFill>
                  <a:srgbClr val="272525"/>
                </a:solidFill>
                <a:latin typeface="Eudoxus Sans" pitchFamily="34" charset="0"/>
                <a:ea typeface="Eudoxus Sans" pitchFamily="34" charset="-122"/>
              </a:rPr>
              <a:t>: Infringement on intellectual property rights or privacy laws leading to legal and financial repercussions.</a:t>
            </a:r>
          </a:p>
        </p:txBody>
      </p:sp>
      <p:pic>
        <p:nvPicPr>
          <p:cNvPr id="5" name="Image 2" descr="preencoded.png">
            <a:extLst>
              <a:ext uri="{FF2B5EF4-FFF2-40B4-BE49-F238E27FC236}">
                <a16:creationId xmlns:a16="http://schemas.microsoft.com/office/drawing/2014/main" id="{890C117D-0F41-8901-C0FB-9C527FD4B236}"/>
              </a:ext>
            </a:extLst>
          </p:cNvPr>
          <p:cNvPicPr>
            <a:picLocks noChangeAspect="1"/>
          </p:cNvPicPr>
          <p:nvPr/>
        </p:nvPicPr>
        <p:blipFill>
          <a:blip r:embed="rId2"/>
          <a:stretch>
            <a:fillRect/>
          </a:stretch>
        </p:blipFill>
        <p:spPr>
          <a:xfrm>
            <a:off x="802719" y="1435826"/>
            <a:ext cx="1070253" cy="1712476"/>
          </a:xfrm>
          <a:prstGeom prst="rect">
            <a:avLst/>
          </a:prstGeom>
        </p:spPr>
      </p:pic>
      <p:sp>
        <p:nvSpPr>
          <p:cNvPr id="8" name="Text 3">
            <a:extLst>
              <a:ext uri="{FF2B5EF4-FFF2-40B4-BE49-F238E27FC236}">
                <a16:creationId xmlns:a16="http://schemas.microsoft.com/office/drawing/2014/main" id="{6BE49C83-6142-46D8-A8A6-9DEA5F313F1F}"/>
              </a:ext>
            </a:extLst>
          </p:cNvPr>
          <p:cNvSpPr/>
          <p:nvPr/>
        </p:nvSpPr>
        <p:spPr>
          <a:xfrm>
            <a:off x="2193965" y="1649781"/>
            <a:ext cx="3311604" cy="334328"/>
          </a:xfrm>
          <a:prstGeom prst="rect">
            <a:avLst/>
          </a:prstGeom>
          <a:noFill/>
          <a:ln/>
        </p:spPr>
        <p:txBody>
          <a:bodyPr wrap="none" rtlCol="0" anchor="t"/>
          <a:lstStyle/>
          <a:p>
            <a:pPr marL="0" indent="0" algn="l">
              <a:lnSpc>
                <a:spcPts val="2634"/>
              </a:lnSpc>
              <a:buNone/>
            </a:pPr>
            <a:r>
              <a:rPr lang="en-US" sz="1663" b="1" dirty="0">
                <a:solidFill>
                  <a:srgbClr val="272525"/>
                </a:solidFill>
                <a:latin typeface="Calibri Normaal"/>
                <a:ea typeface="Eudoxus Sans" pitchFamily="34" charset="-122"/>
              </a:rPr>
              <a:t>Infringement Definitions</a:t>
            </a:r>
          </a:p>
        </p:txBody>
      </p:sp>
      <p:sp>
        <p:nvSpPr>
          <p:cNvPr id="9" name="Text 4">
            <a:extLst>
              <a:ext uri="{FF2B5EF4-FFF2-40B4-BE49-F238E27FC236}">
                <a16:creationId xmlns:a16="http://schemas.microsoft.com/office/drawing/2014/main" id="{D78B0A80-0FBC-7859-B68A-C247AC17462B}"/>
              </a:ext>
            </a:extLst>
          </p:cNvPr>
          <p:cNvSpPr/>
          <p:nvPr/>
        </p:nvSpPr>
        <p:spPr>
          <a:xfrm>
            <a:off x="2193965" y="2112458"/>
            <a:ext cx="7976116" cy="342424"/>
          </a:xfrm>
          <a:prstGeom prst="rect">
            <a:avLst/>
          </a:prstGeom>
          <a:noFill/>
          <a:ln/>
        </p:spPr>
        <p:txBody>
          <a:bodyPr wrap="none" rtlCol="0" anchor="t"/>
          <a:lstStyle/>
          <a:p>
            <a:pPr marL="0" indent="0" algn="l">
              <a:lnSpc>
                <a:spcPts val="2697"/>
              </a:lnSpc>
              <a:buNone/>
            </a:pPr>
            <a:r>
              <a:rPr lang="en-US" sz="1600" dirty="0">
                <a:solidFill>
                  <a:srgbClr val="272525"/>
                </a:solidFill>
                <a:latin typeface="Eudoxus Sans" pitchFamily="34" charset="0"/>
                <a:ea typeface="Eudoxus Sans" pitchFamily="34" charset="-122"/>
              </a:rPr>
              <a:t>Report on agreed-upon definitions compared to broad legal ones.</a:t>
            </a:r>
          </a:p>
        </p:txBody>
      </p:sp>
      <p:pic>
        <p:nvPicPr>
          <p:cNvPr id="10" name="Image 3" descr="preencoded.png">
            <a:extLst>
              <a:ext uri="{FF2B5EF4-FFF2-40B4-BE49-F238E27FC236}">
                <a16:creationId xmlns:a16="http://schemas.microsoft.com/office/drawing/2014/main" id="{195A077C-C59E-7341-54B5-8D0E9C9D5DED}"/>
              </a:ext>
            </a:extLst>
          </p:cNvPr>
          <p:cNvPicPr>
            <a:picLocks noChangeAspect="1"/>
          </p:cNvPicPr>
          <p:nvPr/>
        </p:nvPicPr>
        <p:blipFill>
          <a:blip r:embed="rId3"/>
          <a:stretch>
            <a:fillRect/>
          </a:stretch>
        </p:blipFill>
        <p:spPr>
          <a:xfrm>
            <a:off x="802719" y="3148301"/>
            <a:ext cx="1070253" cy="1712476"/>
          </a:xfrm>
          <a:prstGeom prst="rect">
            <a:avLst/>
          </a:prstGeom>
        </p:spPr>
      </p:pic>
      <p:sp>
        <p:nvSpPr>
          <p:cNvPr id="11" name="Text 5">
            <a:extLst>
              <a:ext uri="{FF2B5EF4-FFF2-40B4-BE49-F238E27FC236}">
                <a16:creationId xmlns:a16="http://schemas.microsoft.com/office/drawing/2014/main" id="{B1078DD7-9BB8-9C42-ED4C-4C605F73984E}"/>
              </a:ext>
            </a:extLst>
          </p:cNvPr>
          <p:cNvSpPr/>
          <p:nvPr/>
        </p:nvSpPr>
        <p:spPr>
          <a:xfrm>
            <a:off x="2193965" y="3362257"/>
            <a:ext cx="2675811" cy="334328"/>
          </a:xfrm>
          <a:prstGeom prst="rect">
            <a:avLst/>
          </a:prstGeom>
          <a:noFill/>
          <a:ln/>
        </p:spPr>
        <p:txBody>
          <a:bodyPr wrap="none" rtlCol="0" anchor="t"/>
          <a:lstStyle/>
          <a:p>
            <a:pPr marL="0" indent="0" algn="l">
              <a:lnSpc>
                <a:spcPts val="2634"/>
              </a:lnSpc>
              <a:buNone/>
            </a:pPr>
            <a:r>
              <a:rPr lang="en-US" sz="1663" b="1" dirty="0">
                <a:solidFill>
                  <a:srgbClr val="272525"/>
                </a:solidFill>
                <a:latin typeface="Calibri Normaal"/>
                <a:ea typeface="Eudoxus Sans" pitchFamily="34" charset="-122"/>
              </a:rPr>
              <a:t>Training</a:t>
            </a:r>
            <a:r>
              <a:rPr lang="en-US" sz="2107" b="1" dirty="0">
                <a:solidFill>
                  <a:srgbClr val="272525"/>
                </a:solidFill>
                <a:latin typeface="p22-mackinac-pro" pitchFamily="34" charset="0"/>
                <a:ea typeface="p22-mackinac-pro" pitchFamily="34" charset="-122"/>
                <a:cs typeface="p22-mackinac-pro" pitchFamily="34" charset="-120"/>
              </a:rPr>
              <a:t> </a:t>
            </a:r>
            <a:r>
              <a:rPr lang="en-US" sz="1663" b="1" dirty="0">
                <a:solidFill>
                  <a:srgbClr val="272525"/>
                </a:solidFill>
                <a:latin typeface="Calibri Normaal"/>
                <a:ea typeface="Eudoxus Sans" pitchFamily="34" charset="-122"/>
              </a:rPr>
              <a:t>Techniques</a:t>
            </a:r>
          </a:p>
        </p:txBody>
      </p:sp>
      <p:sp>
        <p:nvSpPr>
          <p:cNvPr id="12" name="Text 6">
            <a:extLst>
              <a:ext uri="{FF2B5EF4-FFF2-40B4-BE49-F238E27FC236}">
                <a16:creationId xmlns:a16="http://schemas.microsoft.com/office/drawing/2014/main" id="{CFCCCA54-5AC6-AD99-9BC4-93CF0049AA69}"/>
              </a:ext>
            </a:extLst>
          </p:cNvPr>
          <p:cNvSpPr/>
          <p:nvPr/>
        </p:nvSpPr>
        <p:spPr>
          <a:xfrm>
            <a:off x="2193965" y="3824934"/>
            <a:ext cx="7976116" cy="342424"/>
          </a:xfrm>
          <a:prstGeom prst="rect">
            <a:avLst/>
          </a:prstGeom>
          <a:noFill/>
          <a:ln/>
        </p:spPr>
        <p:txBody>
          <a:bodyPr wrap="none" rtlCol="0" anchor="t"/>
          <a:lstStyle/>
          <a:p>
            <a:pPr marL="0" indent="0" algn="l">
              <a:lnSpc>
                <a:spcPts val="2697"/>
              </a:lnSpc>
              <a:buNone/>
            </a:pPr>
            <a:r>
              <a:rPr lang="en-US" sz="1600" dirty="0">
                <a:solidFill>
                  <a:srgbClr val="272525"/>
                </a:solidFill>
                <a:latin typeface="Eudoxus Sans" pitchFamily="34" charset="0"/>
                <a:ea typeface="Eudoxus Sans" pitchFamily="34" charset="-122"/>
              </a:rPr>
              <a:t>Report on use of special training techniques for quantifying risks.</a:t>
            </a:r>
          </a:p>
        </p:txBody>
      </p:sp>
      <p:pic>
        <p:nvPicPr>
          <p:cNvPr id="13" name="Image 4" descr="preencoded.png">
            <a:extLst>
              <a:ext uri="{FF2B5EF4-FFF2-40B4-BE49-F238E27FC236}">
                <a16:creationId xmlns:a16="http://schemas.microsoft.com/office/drawing/2014/main" id="{7DEF1E6F-4DBD-9F14-B0D2-23E0529E0783}"/>
              </a:ext>
            </a:extLst>
          </p:cNvPr>
          <p:cNvPicPr>
            <a:picLocks noChangeAspect="1"/>
          </p:cNvPicPr>
          <p:nvPr/>
        </p:nvPicPr>
        <p:blipFill>
          <a:blip r:embed="rId4"/>
          <a:stretch>
            <a:fillRect/>
          </a:stretch>
        </p:blipFill>
        <p:spPr>
          <a:xfrm>
            <a:off x="802719" y="4860777"/>
            <a:ext cx="1070253" cy="1712476"/>
          </a:xfrm>
          <a:prstGeom prst="rect">
            <a:avLst/>
          </a:prstGeom>
        </p:spPr>
      </p:pic>
      <p:sp>
        <p:nvSpPr>
          <p:cNvPr id="14" name="Text 7">
            <a:extLst>
              <a:ext uri="{FF2B5EF4-FFF2-40B4-BE49-F238E27FC236}">
                <a16:creationId xmlns:a16="http://schemas.microsoft.com/office/drawing/2014/main" id="{27097FFA-642A-1A0A-926B-DC29CDD68C6D}"/>
              </a:ext>
            </a:extLst>
          </p:cNvPr>
          <p:cNvSpPr/>
          <p:nvPr/>
        </p:nvSpPr>
        <p:spPr>
          <a:xfrm>
            <a:off x="2193965" y="5074733"/>
            <a:ext cx="3717369" cy="334328"/>
          </a:xfrm>
          <a:prstGeom prst="rect">
            <a:avLst/>
          </a:prstGeom>
          <a:noFill/>
          <a:ln/>
        </p:spPr>
        <p:txBody>
          <a:bodyPr wrap="none" rtlCol="0" anchor="t"/>
          <a:lstStyle/>
          <a:p>
            <a:pPr marL="0" indent="0" algn="l">
              <a:lnSpc>
                <a:spcPts val="2634"/>
              </a:lnSpc>
              <a:buNone/>
            </a:pPr>
            <a:r>
              <a:rPr lang="en-US" sz="1663" b="1" dirty="0">
                <a:solidFill>
                  <a:srgbClr val="272525"/>
                </a:solidFill>
                <a:latin typeface="Calibri Normaal"/>
                <a:ea typeface="Eudoxus Sans" pitchFamily="34" charset="-122"/>
              </a:rPr>
              <a:t>Testing</a:t>
            </a:r>
            <a:r>
              <a:rPr lang="en-US" sz="2107" b="1" dirty="0">
                <a:solidFill>
                  <a:srgbClr val="272525"/>
                </a:solidFill>
                <a:latin typeface="p22-mackinac-pro" pitchFamily="34" charset="0"/>
                <a:ea typeface="p22-mackinac-pro" pitchFamily="34" charset="-122"/>
                <a:cs typeface="p22-mackinac-pro" pitchFamily="34" charset="-120"/>
              </a:rPr>
              <a:t> </a:t>
            </a:r>
            <a:r>
              <a:rPr lang="en-US" sz="1663" b="1" dirty="0">
                <a:solidFill>
                  <a:srgbClr val="272525"/>
                </a:solidFill>
                <a:latin typeface="Calibri Normaal"/>
                <a:ea typeface="Eudoxus Sans" pitchFamily="34" charset="-122"/>
              </a:rPr>
              <a:t>Sample</a:t>
            </a:r>
            <a:r>
              <a:rPr lang="en-US" sz="2107" b="1" dirty="0">
                <a:solidFill>
                  <a:srgbClr val="272525"/>
                </a:solidFill>
                <a:latin typeface="p22-mackinac-pro" pitchFamily="34" charset="0"/>
                <a:ea typeface="p22-mackinac-pro" pitchFamily="34" charset="-122"/>
                <a:cs typeface="p22-mackinac-pro" pitchFamily="34" charset="-120"/>
              </a:rPr>
              <a:t> </a:t>
            </a:r>
            <a:r>
              <a:rPr lang="en-US" sz="1663" b="1" dirty="0">
                <a:solidFill>
                  <a:srgbClr val="272525"/>
                </a:solidFill>
                <a:latin typeface="Calibri Normaal"/>
                <a:ea typeface="Eudoxus Sans" pitchFamily="34" charset="-122"/>
              </a:rPr>
              <a:t>Performance</a:t>
            </a:r>
          </a:p>
        </p:txBody>
      </p:sp>
      <p:sp>
        <p:nvSpPr>
          <p:cNvPr id="15" name="Text 8">
            <a:extLst>
              <a:ext uri="{FF2B5EF4-FFF2-40B4-BE49-F238E27FC236}">
                <a16:creationId xmlns:a16="http://schemas.microsoft.com/office/drawing/2014/main" id="{5B23A1CE-F587-D4FF-EFF1-5055D37648AB}"/>
              </a:ext>
            </a:extLst>
          </p:cNvPr>
          <p:cNvSpPr/>
          <p:nvPr/>
        </p:nvSpPr>
        <p:spPr>
          <a:xfrm>
            <a:off x="2193965" y="5537410"/>
            <a:ext cx="7976116" cy="342424"/>
          </a:xfrm>
          <a:prstGeom prst="rect">
            <a:avLst/>
          </a:prstGeom>
          <a:noFill/>
          <a:ln/>
        </p:spPr>
        <p:txBody>
          <a:bodyPr wrap="none" rtlCol="0" anchor="t"/>
          <a:lstStyle/>
          <a:p>
            <a:pPr marL="0" indent="0" algn="l">
              <a:lnSpc>
                <a:spcPts val="2697"/>
              </a:lnSpc>
              <a:buNone/>
            </a:pPr>
            <a:r>
              <a:rPr lang="en-US" sz="1600" dirty="0">
                <a:solidFill>
                  <a:srgbClr val="272525"/>
                </a:solidFill>
                <a:latin typeface="Eudoxus Sans" pitchFamily="34" charset="0"/>
                <a:ea typeface="Eudoxus Sans" pitchFamily="34" charset="-122"/>
              </a:rPr>
              <a:t>Report on simulations of privacy attacks and IP similarity assessments.</a:t>
            </a:r>
          </a:p>
        </p:txBody>
      </p:sp>
    </p:spTree>
    <p:extLst>
      <p:ext uri="{BB962C8B-B14F-4D97-AF65-F5344CB8AC3E}">
        <p14:creationId xmlns:p14="http://schemas.microsoft.com/office/powerpoint/2010/main" val="1676512459"/>
      </p:ext>
    </p:extLst>
  </p:cSld>
  <p:clrMapOvr>
    <a:masterClrMapping/>
  </p:clrMapOvr>
  <p:transition spd="med">
    <p:pull di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pPr>
              <a:defRPr/>
            </a:pPr>
            <a:r>
              <a:rPr lang="en-US" dirty="0"/>
              <a:t>Metrics for IP and Privacy</a:t>
            </a:r>
            <a:br>
              <a:rPr lang="en-US" dirty="0"/>
            </a:br>
            <a:r>
              <a:rPr lang="en-GB" dirty="0"/>
              <a:t> </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31</a:t>
            </a:fld>
            <a:endParaRPr lang="nl-NL" dirty="0"/>
          </a:p>
        </p:txBody>
      </p:sp>
      <p:sp>
        <p:nvSpPr>
          <p:cNvPr id="4" name="Text 2">
            <a:extLst>
              <a:ext uri="{FF2B5EF4-FFF2-40B4-BE49-F238E27FC236}">
                <a16:creationId xmlns:a16="http://schemas.microsoft.com/office/drawing/2014/main" id="{A64A10F2-FF33-FB46-862A-F551CB9229D4}"/>
              </a:ext>
            </a:extLst>
          </p:cNvPr>
          <p:cNvSpPr/>
          <p:nvPr/>
        </p:nvSpPr>
        <p:spPr>
          <a:xfrm>
            <a:off x="526070" y="2112505"/>
            <a:ext cx="3295888" cy="666512"/>
          </a:xfrm>
          <a:prstGeom prst="rect">
            <a:avLst/>
          </a:prstGeom>
          <a:noFill/>
          <a:ln/>
        </p:spPr>
        <p:txBody>
          <a:bodyPr wrap="none" rtlCol="0" anchor="t"/>
          <a:lstStyle/>
          <a:p>
            <a:pPr marL="0" indent="0" algn="ctr">
              <a:lnSpc>
                <a:spcPts val="5249"/>
              </a:lnSpc>
              <a:buNone/>
            </a:pPr>
            <a:r>
              <a:rPr lang="en-US" sz="3600" b="1" dirty="0">
                <a:solidFill>
                  <a:srgbClr val="272525"/>
                </a:solidFill>
                <a:latin typeface="p22-mackinac-pro" pitchFamily="34" charset="0"/>
                <a:ea typeface="p22-mackinac-pro" pitchFamily="34" charset="-122"/>
                <a:cs typeface="p22-mackinac-pro" pitchFamily="34" charset="-120"/>
              </a:rPr>
              <a:t>1</a:t>
            </a:r>
            <a:endParaRPr lang="en-US" sz="3600" dirty="0"/>
          </a:p>
        </p:txBody>
      </p:sp>
      <p:sp>
        <p:nvSpPr>
          <p:cNvPr id="5" name="Text 3">
            <a:extLst>
              <a:ext uri="{FF2B5EF4-FFF2-40B4-BE49-F238E27FC236}">
                <a16:creationId xmlns:a16="http://schemas.microsoft.com/office/drawing/2014/main" id="{7E7DCFF9-4383-44B0-F63C-A4113EF79A66}"/>
              </a:ext>
            </a:extLst>
          </p:cNvPr>
          <p:cNvSpPr/>
          <p:nvPr/>
        </p:nvSpPr>
        <p:spPr>
          <a:xfrm>
            <a:off x="785269" y="3056671"/>
            <a:ext cx="2777490" cy="347186"/>
          </a:xfrm>
          <a:prstGeom prst="rect">
            <a:avLst/>
          </a:prstGeom>
          <a:noFill/>
          <a:ln/>
        </p:spPr>
        <p:txBody>
          <a:bodyPr wrap="none" rtlCol="0" anchor="t"/>
          <a:lstStyle/>
          <a:p>
            <a:pPr marL="0" indent="0" algn="ctr">
              <a:lnSpc>
                <a:spcPts val="2734"/>
              </a:lnSpc>
              <a:buNone/>
            </a:pPr>
            <a:r>
              <a:rPr lang="en-US" sz="2187" b="1" dirty="0">
                <a:solidFill>
                  <a:srgbClr val="272525"/>
                </a:solidFill>
                <a:latin typeface="Calibri Normaal"/>
                <a:ea typeface="p22-mackinac-pro" pitchFamily="34" charset="-122"/>
                <a:cs typeface="p22-mackinac-pro" pitchFamily="34" charset="-120"/>
              </a:rPr>
              <a:t>Violation Frequency</a:t>
            </a:r>
            <a:endParaRPr lang="en-US" sz="2187" dirty="0">
              <a:latin typeface="Calibri Normaal"/>
            </a:endParaRPr>
          </a:p>
        </p:txBody>
      </p:sp>
      <p:sp>
        <p:nvSpPr>
          <p:cNvPr id="8" name="Text 4">
            <a:extLst>
              <a:ext uri="{FF2B5EF4-FFF2-40B4-BE49-F238E27FC236}">
                <a16:creationId xmlns:a16="http://schemas.microsoft.com/office/drawing/2014/main" id="{4146AE3C-74A3-36D8-3243-B581860BA26B}"/>
              </a:ext>
            </a:extLst>
          </p:cNvPr>
          <p:cNvSpPr/>
          <p:nvPr/>
        </p:nvSpPr>
        <p:spPr>
          <a:xfrm>
            <a:off x="526070" y="3537088"/>
            <a:ext cx="3295888" cy="710803"/>
          </a:xfrm>
          <a:prstGeom prst="rect">
            <a:avLst/>
          </a:prstGeom>
          <a:noFill/>
          <a:ln/>
        </p:spPr>
        <p:txBody>
          <a:bodyPr wrap="square" rtlCol="0" anchor="t"/>
          <a:lstStyle/>
          <a:p>
            <a:pPr marL="0" indent="0" algn="ctr">
              <a:lnSpc>
                <a:spcPts val="2799"/>
              </a:lnSpc>
              <a:buNone/>
            </a:pPr>
            <a:r>
              <a:rPr lang="en-US" sz="1600" dirty="0">
                <a:solidFill>
                  <a:srgbClr val="272525"/>
                </a:solidFill>
                <a:latin typeface="Eudoxus Sans" pitchFamily="34" charset="0"/>
                <a:ea typeface="Eudoxus Sans" pitchFamily="34" charset="-122"/>
              </a:rPr>
              <a:t>Track frequency and severity of IP and privacy violations.</a:t>
            </a:r>
          </a:p>
        </p:txBody>
      </p:sp>
      <p:sp>
        <p:nvSpPr>
          <p:cNvPr id="9" name="Text 5">
            <a:extLst>
              <a:ext uri="{FF2B5EF4-FFF2-40B4-BE49-F238E27FC236}">
                <a16:creationId xmlns:a16="http://schemas.microsoft.com/office/drawing/2014/main" id="{BE3B1483-E60E-2484-0443-1136E368DCB3}"/>
              </a:ext>
            </a:extLst>
          </p:cNvPr>
          <p:cNvSpPr/>
          <p:nvPr/>
        </p:nvSpPr>
        <p:spPr>
          <a:xfrm>
            <a:off x="4155214" y="2112505"/>
            <a:ext cx="3296007" cy="666512"/>
          </a:xfrm>
          <a:prstGeom prst="rect">
            <a:avLst/>
          </a:prstGeom>
          <a:noFill/>
          <a:ln/>
        </p:spPr>
        <p:txBody>
          <a:bodyPr wrap="none" rtlCol="0" anchor="t"/>
          <a:lstStyle/>
          <a:p>
            <a:pPr marL="0" indent="0" algn="ctr">
              <a:lnSpc>
                <a:spcPts val="5249"/>
              </a:lnSpc>
              <a:buNone/>
            </a:pPr>
            <a:r>
              <a:rPr lang="en-US" sz="3600" b="1" dirty="0">
                <a:solidFill>
                  <a:srgbClr val="272525"/>
                </a:solidFill>
                <a:latin typeface="p22-mackinac-pro" pitchFamily="34" charset="0"/>
                <a:ea typeface="p22-mackinac-pro" pitchFamily="34" charset="-122"/>
                <a:cs typeface="p22-mackinac-pro" pitchFamily="34" charset="-120"/>
              </a:rPr>
              <a:t>2</a:t>
            </a:r>
            <a:endParaRPr lang="en-US" sz="3600" dirty="0"/>
          </a:p>
        </p:txBody>
      </p:sp>
      <p:sp>
        <p:nvSpPr>
          <p:cNvPr id="10" name="Text 6">
            <a:extLst>
              <a:ext uri="{FF2B5EF4-FFF2-40B4-BE49-F238E27FC236}">
                <a16:creationId xmlns:a16="http://schemas.microsoft.com/office/drawing/2014/main" id="{3C7A9B6D-B206-1B37-0B51-10C1CE02D9DD}"/>
              </a:ext>
            </a:extLst>
          </p:cNvPr>
          <p:cNvSpPr/>
          <p:nvPr/>
        </p:nvSpPr>
        <p:spPr>
          <a:xfrm>
            <a:off x="4414413" y="3056671"/>
            <a:ext cx="2777490" cy="347186"/>
          </a:xfrm>
          <a:prstGeom prst="rect">
            <a:avLst/>
          </a:prstGeom>
          <a:noFill/>
          <a:ln/>
        </p:spPr>
        <p:txBody>
          <a:bodyPr wrap="none" rtlCol="0" anchor="t"/>
          <a:lstStyle/>
          <a:p>
            <a:pPr marL="0" indent="0" algn="ctr">
              <a:lnSpc>
                <a:spcPts val="2734"/>
              </a:lnSpc>
              <a:buNone/>
            </a:pPr>
            <a:r>
              <a:rPr lang="en-US" sz="2187" b="1" dirty="0">
                <a:solidFill>
                  <a:srgbClr val="272525"/>
                </a:solidFill>
                <a:latin typeface="Calibri Normaal"/>
                <a:ea typeface="p22-mackinac-pro" pitchFamily="34" charset="-122"/>
                <a:cs typeface="p22-mackinac-pro" pitchFamily="34" charset="-120"/>
              </a:rPr>
              <a:t>Violation Rates</a:t>
            </a:r>
            <a:endParaRPr lang="en-US" sz="2187" dirty="0">
              <a:latin typeface="Calibri Normaal"/>
            </a:endParaRPr>
          </a:p>
        </p:txBody>
      </p:sp>
      <p:sp>
        <p:nvSpPr>
          <p:cNvPr id="11" name="Text 7">
            <a:extLst>
              <a:ext uri="{FF2B5EF4-FFF2-40B4-BE49-F238E27FC236}">
                <a16:creationId xmlns:a16="http://schemas.microsoft.com/office/drawing/2014/main" id="{EC1C6F3A-6E2F-9176-3277-4028E9E3ECDD}"/>
              </a:ext>
            </a:extLst>
          </p:cNvPr>
          <p:cNvSpPr/>
          <p:nvPr/>
        </p:nvSpPr>
        <p:spPr>
          <a:xfrm>
            <a:off x="4155214" y="3537088"/>
            <a:ext cx="3296007" cy="1421606"/>
          </a:xfrm>
          <a:prstGeom prst="rect">
            <a:avLst/>
          </a:prstGeom>
          <a:noFill/>
          <a:ln/>
        </p:spPr>
        <p:txBody>
          <a:bodyPr wrap="square" rtlCol="0" anchor="t"/>
          <a:lstStyle/>
          <a:p>
            <a:pPr marL="0" indent="0" algn="ctr">
              <a:lnSpc>
                <a:spcPts val="2799"/>
              </a:lnSpc>
              <a:buNone/>
            </a:pPr>
            <a:r>
              <a:rPr lang="en-US" sz="1600" dirty="0">
                <a:solidFill>
                  <a:srgbClr val="272525"/>
                </a:solidFill>
                <a:latin typeface="Eudoxus Sans" pitchFamily="34" charset="0"/>
                <a:ea typeface="Eudoxus Sans" pitchFamily="34" charset="-122"/>
              </a:rPr>
              <a:t>Monitor violation rates based on testing sample performance and chosen metrics/thresholds.</a:t>
            </a:r>
          </a:p>
        </p:txBody>
      </p:sp>
      <p:sp>
        <p:nvSpPr>
          <p:cNvPr id="12" name="Text 8">
            <a:extLst>
              <a:ext uri="{FF2B5EF4-FFF2-40B4-BE49-F238E27FC236}">
                <a16:creationId xmlns:a16="http://schemas.microsoft.com/office/drawing/2014/main" id="{71B4056B-1ACC-355A-6BC1-B580CFE472B1}"/>
              </a:ext>
            </a:extLst>
          </p:cNvPr>
          <p:cNvSpPr/>
          <p:nvPr/>
        </p:nvSpPr>
        <p:spPr>
          <a:xfrm>
            <a:off x="7784477" y="2112505"/>
            <a:ext cx="3296007" cy="666512"/>
          </a:xfrm>
          <a:prstGeom prst="rect">
            <a:avLst/>
          </a:prstGeom>
          <a:noFill/>
          <a:ln/>
        </p:spPr>
        <p:txBody>
          <a:bodyPr wrap="none" rtlCol="0" anchor="t"/>
          <a:lstStyle/>
          <a:p>
            <a:pPr marL="0" indent="0" algn="ctr">
              <a:lnSpc>
                <a:spcPts val="5249"/>
              </a:lnSpc>
              <a:buNone/>
            </a:pPr>
            <a:r>
              <a:rPr lang="en-US" sz="3600" b="1" dirty="0">
                <a:solidFill>
                  <a:srgbClr val="272525"/>
                </a:solidFill>
                <a:latin typeface="p22-mackinac-pro" pitchFamily="34" charset="0"/>
                <a:ea typeface="p22-mackinac-pro" pitchFamily="34" charset="-122"/>
                <a:cs typeface="p22-mackinac-pro" pitchFamily="34" charset="-120"/>
              </a:rPr>
              <a:t>3</a:t>
            </a:r>
            <a:endParaRPr lang="en-US" sz="3600" dirty="0"/>
          </a:p>
        </p:txBody>
      </p:sp>
      <p:sp>
        <p:nvSpPr>
          <p:cNvPr id="13" name="Text 9">
            <a:extLst>
              <a:ext uri="{FF2B5EF4-FFF2-40B4-BE49-F238E27FC236}">
                <a16:creationId xmlns:a16="http://schemas.microsoft.com/office/drawing/2014/main" id="{DB28F769-CA9C-60D2-C781-D89C50D4B665}"/>
              </a:ext>
            </a:extLst>
          </p:cNvPr>
          <p:cNvSpPr/>
          <p:nvPr/>
        </p:nvSpPr>
        <p:spPr>
          <a:xfrm>
            <a:off x="8043676" y="3056671"/>
            <a:ext cx="2777490" cy="347186"/>
          </a:xfrm>
          <a:prstGeom prst="rect">
            <a:avLst/>
          </a:prstGeom>
          <a:noFill/>
          <a:ln/>
        </p:spPr>
        <p:txBody>
          <a:bodyPr wrap="none" rtlCol="0" anchor="t"/>
          <a:lstStyle/>
          <a:p>
            <a:pPr marL="0" indent="0" algn="ctr">
              <a:lnSpc>
                <a:spcPts val="2734"/>
              </a:lnSpc>
              <a:buNone/>
            </a:pPr>
            <a:r>
              <a:rPr lang="en-US" sz="2187" b="1" dirty="0">
                <a:solidFill>
                  <a:srgbClr val="272525"/>
                </a:solidFill>
                <a:latin typeface="Calibri Normaal"/>
                <a:ea typeface="p22-mackinac-pro" pitchFamily="34" charset="-122"/>
                <a:cs typeface="p22-mackinac-pro" pitchFamily="34" charset="-120"/>
              </a:rPr>
              <a:t>Impact Analysis</a:t>
            </a:r>
            <a:endParaRPr lang="en-US" sz="2187" dirty="0">
              <a:latin typeface="Calibri Normaal"/>
            </a:endParaRPr>
          </a:p>
        </p:txBody>
      </p:sp>
      <p:sp>
        <p:nvSpPr>
          <p:cNvPr id="14" name="Text 10">
            <a:extLst>
              <a:ext uri="{FF2B5EF4-FFF2-40B4-BE49-F238E27FC236}">
                <a16:creationId xmlns:a16="http://schemas.microsoft.com/office/drawing/2014/main" id="{BF5C58DC-1B5B-CA37-1550-C86743AE3041}"/>
              </a:ext>
            </a:extLst>
          </p:cNvPr>
          <p:cNvSpPr/>
          <p:nvPr/>
        </p:nvSpPr>
        <p:spPr>
          <a:xfrm>
            <a:off x="7784477" y="3537088"/>
            <a:ext cx="3296007" cy="2302397"/>
          </a:xfrm>
          <a:prstGeom prst="rect">
            <a:avLst/>
          </a:prstGeom>
          <a:noFill/>
          <a:ln/>
        </p:spPr>
        <p:txBody>
          <a:bodyPr wrap="square" rtlCol="0" anchor="t"/>
          <a:lstStyle/>
          <a:p>
            <a:pPr marL="0" indent="0" algn="ctr">
              <a:lnSpc>
                <a:spcPts val="2799"/>
              </a:lnSpc>
              <a:buNone/>
            </a:pPr>
            <a:r>
              <a:rPr lang="en-US" sz="1750" dirty="0">
                <a:solidFill>
                  <a:srgbClr val="272525"/>
                </a:solidFill>
                <a:latin typeface="Calibri Normaal"/>
                <a:ea typeface="Eudoxus Sans" pitchFamily="34" charset="-122"/>
                <a:cs typeface="Eudoxus Sans" pitchFamily="34" charset="-120"/>
              </a:rPr>
              <a:t>Ana</a:t>
            </a:r>
            <a:r>
              <a:rPr lang="en-US" sz="1600" dirty="0">
                <a:solidFill>
                  <a:srgbClr val="272525"/>
                </a:solidFill>
                <a:latin typeface="Calibri Normaal"/>
                <a:ea typeface="Eudoxus Sans" pitchFamily="34" charset="-122"/>
              </a:rPr>
              <a:t>lyze the impact of violations on individuals and organizations</a:t>
            </a:r>
            <a:r>
              <a:rPr lang="en-US" sz="1750" dirty="0">
                <a:solidFill>
                  <a:srgbClr val="272525"/>
                </a:solidFill>
                <a:latin typeface="Calibri Normaal"/>
                <a:ea typeface="Eudoxus Sans" pitchFamily="34" charset="-122"/>
                <a:cs typeface="Eudoxus Sans" pitchFamily="34" charset="-120"/>
              </a:rPr>
              <a:t>.</a:t>
            </a:r>
            <a:endParaRPr lang="en-US" sz="1750" dirty="0">
              <a:latin typeface="Calibri Normaal"/>
            </a:endParaRPr>
          </a:p>
        </p:txBody>
      </p:sp>
    </p:spTree>
    <p:extLst>
      <p:ext uri="{BB962C8B-B14F-4D97-AF65-F5344CB8AC3E}">
        <p14:creationId xmlns:p14="http://schemas.microsoft.com/office/powerpoint/2010/main" val="2787319751"/>
      </p:ext>
    </p:extLst>
  </p:cSld>
  <p:clrMapOvr>
    <a:masterClrMapping/>
  </p:clrMapOvr>
  <p:transition spd="med">
    <p:pull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5"/>
          <p:cNvSpPr txBox="1">
            <a:spLocks/>
          </p:cNvSpPr>
          <p:nvPr/>
        </p:nvSpPr>
        <p:spPr>
          <a:xfrm>
            <a:off x="2197100" y="2861051"/>
            <a:ext cx="7858504" cy="505908"/>
          </a:xfrm>
          <a:prstGeom prst="rect">
            <a:avLst/>
          </a:prstGeom>
          <a:extLst>
            <a:ext uri="{909E8E84-426E-40dd-AFC4-6F175D3DCCD1}">
              <a14:hiddenFill xmlns:a14="http://schemas.microsoft.com/office/drawing/2010/main" xmlns="">
                <a:solidFill>
                  <a:srgbClr val="66400C"/>
                </a:solidFill>
              </a14:hiddenFill>
            </a:ext>
          </a:extLst>
        </p:spPr>
        <p:txBody>
          <a:bodyPr vert="horz" wrap="square" lIns="0" tIns="13335" rIns="0" bIns="0" rtlCol="0" anchor="b" anchorCtr="0">
            <a:spAutoFit/>
          </a:bodyPr>
          <a:lstStyle>
            <a:lvl1pPr algn="l" defTabSz="762000" rtl="0" eaLnBrk="1" fontAlgn="base" hangingPunct="1">
              <a:spcBef>
                <a:spcPct val="0"/>
              </a:spcBef>
              <a:spcAft>
                <a:spcPct val="0"/>
              </a:spcAft>
              <a:defRPr sz="3000" b="1" i="0">
                <a:solidFill>
                  <a:schemeClr val="bg1"/>
                </a:solidFill>
                <a:latin typeface="Calibri Vet" charset="0"/>
                <a:ea typeface="Calibri Vet" charset="0"/>
                <a:cs typeface="Calibri Vet" charset="0"/>
              </a:defRPr>
            </a:lvl1pPr>
            <a:lvl2pPr algn="l" defTabSz="762000" rtl="0" eaLnBrk="1" fontAlgn="base" hangingPunct="1">
              <a:spcBef>
                <a:spcPct val="0"/>
              </a:spcBef>
              <a:spcAft>
                <a:spcPct val="0"/>
              </a:spcAft>
              <a:defRPr sz="3000">
                <a:solidFill>
                  <a:srgbClr val="D06000"/>
                </a:solidFill>
                <a:latin typeface="Verdana" charset="0"/>
                <a:ea typeface="ＭＳ Ｐゴシック" charset="0"/>
              </a:defRPr>
            </a:lvl2pPr>
            <a:lvl3pPr algn="l" defTabSz="762000" rtl="0" eaLnBrk="1" fontAlgn="base" hangingPunct="1">
              <a:spcBef>
                <a:spcPct val="0"/>
              </a:spcBef>
              <a:spcAft>
                <a:spcPct val="0"/>
              </a:spcAft>
              <a:defRPr sz="3000">
                <a:solidFill>
                  <a:srgbClr val="D06000"/>
                </a:solidFill>
                <a:latin typeface="Verdana" charset="0"/>
                <a:ea typeface="ＭＳ Ｐゴシック" charset="0"/>
              </a:defRPr>
            </a:lvl3pPr>
            <a:lvl4pPr algn="l" defTabSz="762000" rtl="0" eaLnBrk="1" fontAlgn="base" hangingPunct="1">
              <a:spcBef>
                <a:spcPct val="0"/>
              </a:spcBef>
              <a:spcAft>
                <a:spcPct val="0"/>
              </a:spcAft>
              <a:defRPr sz="3000">
                <a:solidFill>
                  <a:srgbClr val="D06000"/>
                </a:solidFill>
                <a:latin typeface="Verdana" charset="0"/>
                <a:ea typeface="ＭＳ Ｐゴシック" charset="0"/>
              </a:defRPr>
            </a:lvl4pPr>
            <a:lvl5pPr algn="l" defTabSz="762000" rtl="0" eaLnBrk="1" fontAlgn="base" hangingPunct="1">
              <a:spcBef>
                <a:spcPct val="0"/>
              </a:spcBef>
              <a:spcAft>
                <a:spcPct val="0"/>
              </a:spcAft>
              <a:defRPr sz="3000">
                <a:solidFill>
                  <a:srgbClr val="D06000"/>
                </a:solidFill>
                <a:latin typeface="Verdana" charset="0"/>
                <a:ea typeface="ＭＳ Ｐゴシック" charset="0"/>
              </a:defRPr>
            </a:lvl5pPr>
            <a:lvl6pPr marL="457200" algn="l" defTabSz="762000" rtl="0" eaLnBrk="1" fontAlgn="base" hangingPunct="1">
              <a:spcBef>
                <a:spcPct val="0"/>
              </a:spcBef>
              <a:spcAft>
                <a:spcPct val="0"/>
              </a:spcAft>
              <a:defRPr sz="3000">
                <a:solidFill>
                  <a:srgbClr val="D06000"/>
                </a:solidFill>
                <a:latin typeface="Verdana" charset="0"/>
                <a:ea typeface="ＭＳ Ｐゴシック" charset="0"/>
              </a:defRPr>
            </a:lvl6pPr>
            <a:lvl7pPr marL="914400" algn="l" defTabSz="762000" rtl="0" eaLnBrk="1" fontAlgn="base" hangingPunct="1">
              <a:spcBef>
                <a:spcPct val="0"/>
              </a:spcBef>
              <a:spcAft>
                <a:spcPct val="0"/>
              </a:spcAft>
              <a:defRPr sz="3000">
                <a:solidFill>
                  <a:srgbClr val="D06000"/>
                </a:solidFill>
                <a:latin typeface="Verdana" charset="0"/>
                <a:ea typeface="ＭＳ Ｐゴシック" charset="0"/>
              </a:defRPr>
            </a:lvl7pPr>
            <a:lvl8pPr marL="1371600" algn="l" defTabSz="762000" rtl="0" eaLnBrk="1" fontAlgn="base" hangingPunct="1">
              <a:spcBef>
                <a:spcPct val="0"/>
              </a:spcBef>
              <a:spcAft>
                <a:spcPct val="0"/>
              </a:spcAft>
              <a:defRPr sz="3000">
                <a:solidFill>
                  <a:srgbClr val="D06000"/>
                </a:solidFill>
                <a:latin typeface="Verdana" charset="0"/>
                <a:ea typeface="ＭＳ Ｐゴシック" charset="0"/>
              </a:defRPr>
            </a:lvl8pPr>
            <a:lvl9pPr marL="1828800" algn="l" defTabSz="762000" rtl="0" eaLnBrk="1" fontAlgn="base" hangingPunct="1">
              <a:spcBef>
                <a:spcPct val="0"/>
              </a:spcBef>
              <a:spcAft>
                <a:spcPct val="0"/>
              </a:spcAft>
              <a:defRPr sz="3000">
                <a:solidFill>
                  <a:srgbClr val="D06000"/>
                </a:solidFill>
                <a:latin typeface="Verdana" charset="0"/>
                <a:ea typeface="ＭＳ Ｐゴシック" charset="0"/>
              </a:defRPr>
            </a:lvl9pPr>
          </a:lstStyle>
          <a:p>
            <a:pPr marL="12700">
              <a:spcBef>
                <a:spcPts val="105"/>
              </a:spcBef>
            </a:pPr>
            <a:r>
              <a:rPr lang="en-US" sz="3200" spc="150" dirty="0"/>
              <a:t>ACTUARIAL ASSOCIATION OF EUROPE</a:t>
            </a:r>
            <a:endParaRPr lang="en-US" kern="0" dirty="0"/>
          </a:p>
        </p:txBody>
      </p:sp>
      <p:sp>
        <p:nvSpPr>
          <p:cNvPr id="9" name="object 6"/>
          <p:cNvSpPr txBox="1"/>
          <p:nvPr/>
        </p:nvSpPr>
        <p:spPr>
          <a:xfrm>
            <a:off x="2197100" y="3780045"/>
            <a:ext cx="5103048" cy="2514599"/>
          </a:xfrm>
          <a:prstGeom prst="rect">
            <a:avLst/>
          </a:prstGeom>
        </p:spPr>
        <p:txBody>
          <a:bodyPr vert="horz" wrap="square" lIns="0" tIns="84455" rIns="0" bIns="0" rtlCol="0">
            <a:spAutoFit/>
          </a:bodyPr>
          <a:lstStyle/>
          <a:p>
            <a:pPr marL="12700">
              <a:spcBef>
                <a:spcPts val="665"/>
              </a:spcBef>
            </a:pPr>
            <a:r>
              <a:rPr lang="en-US" sz="2200" spc="-5" dirty="0">
                <a:solidFill>
                  <a:schemeClr val="bg1"/>
                </a:solidFill>
                <a:latin typeface="Calibri Normaal"/>
                <a:ea typeface="ＭＳ Ｐゴシック"/>
                <a:cs typeface="Arial"/>
              </a:rPr>
              <a:t>Silversquare North</a:t>
            </a:r>
            <a:endParaRPr lang="en-US" sz="2200" spc="-5" dirty="0">
              <a:solidFill>
                <a:schemeClr val="bg1"/>
              </a:solidFill>
              <a:latin typeface="Calibri Normaal"/>
              <a:cs typeface="Arial"/>
            </a:endParaRPr>
          </a:p>
          <a:p>
            <a:pPr marL="12700" marR="1516380">
              <a:lnSpc>
                <a:spcPct val="121200"/>
              </a:lnSpc>
              <a:spcBef>
                <a:spcPts val="5"/>
              </a:spcBef>
            </a:pPr>
            <a:r>
              <a:rPr lang="en-US" sz="2200" spc="-5" dirty="0">
                <a:solidFill>
                  <a:schemeClr val="bg1"/>
                </a:solidFill>
                <a:latin typeface="Calibri Normaal"/>
                <a:ea typeface="ＭＳ Ｐゴシック"/>
                <a:cs typeface="Arial"/>
              </a:rPr>
              <a:t>Boulevard Roi Albert II 4   1000 Brussels  Belgium </a:t>
            </a:r>
            <a:r>
              <a:rPr lang="en-US" sz="2200" spc="-5" dirty="0">
                <a:solidFill>
                  <a:schemeClr val="bg1"/>
                </a:solidFill>
                <a:latin typeface="Calibri Normaal"/>
                <a:ea typeface="ＭＳ Ｐゴシック"/>
                <a:cs typeface="Arial"/>
                <a:hlinkClick r:id="rId3">
                  <a:extLst>
                    <a:ext uri="{A12FA001-AC4F-418D-AE19-62706E023703}">
                      <ahyp:hlinkClr xmlns:ahyp="http://schemas.microsoft.com/office/drawing/2018/hyperlinkcolor" val="tx"/>
                    </a:ext>
                  </a:extLst>
                </a:hlinkClick>
              </a:rPr>
              <a:t> </a:t>
            </a:r>
            <a:r>
              <a:rPr lang="en-US" sz="2200" spc="-5" dirty="0">
                <a:solidFill>
                  <a:schemeClr val="bg1"/>
                </a:solidFill>
                <a:latin typeface="Calibri Normaal"/>
                <a:ea typeface="ＭＳ Ｐゴシック"/>
                <a:cs typeface="Arial"/>
              </a:rPr>
              <a:t>www.actuary.eu </a:t>
            </a:r>
            <a:endParaRPr lang="en-US" sz="2200" dirty="0">
              <a:solidFill>
                <a:schemeClr val="bg1"/>
              </a:solidFill>
              <a:latin typeface="Calibri Normaal"/>
              <a:cs typeface="Arial"/>
            </a:endParaRPr>
          </a:p>
          <a:p>
            <a:pPr marL="12700">
              <a:spcBef>
                <a:spcPts val="551"/>
              </a:spcBef>
            </a:pPr>
            <a:r>
              <a:rPr lang="en-US" sz="2200" spc="-5" dirty="0">
                <a:solidFill>
                  <a:schemeClr val="bg1"/>
                </a:solidFill>
                <a:latin typeface="Calibri Normaal"/>
                <a:cs typeface="Arial"/>
              </a:rPr>
              <a:t>Follow us on </a:t>
            </a:r>
            <a:r>
              <a:rPr lang="en-US" sz="2400" dirty="0">
                <a:solidFill>
                  <a:schemeClr val="bg1"/>
                </a:solidFill>
                <a:latin typeface="Calibri" panose="020F0502020204030204" pitchFamily="34" charset="0"/>
                <a:hlinkClick r:id="rId4">
                  <a:extLst>
                    <a:ext uri="{A12FA001-AC4F-418D-AE19-62706E023703}">
                      <ahyp:hlinkClr xmlns:ahyp="http://schemas.microsoft.com/office/drawing/2018/hyperlinkcolor" val="tx"/>
                    </a:ext>
                  </a:extLst>
                </a:hlinkClick>
              </a:rPr>
              <a:t>LinkedIn</a:t>
            </a:r>
            <a:endParaRPr lang="en-US" sz="1800" dirty="0">
              <a:solidFill>
                <a:schemeClr val="bg1"/>
              </a:solidFill>
              <a:latin typeface="Calibri" panose="020F0502020204030204" pitchFamily="34" charset="0"/>
            </a:endParaRPr>
          </a:p>
          <a:p>
            <a:pPr marL="12700">
              <a:spcBef>
                <a:spcPts val="551"/>
              </a:spcBef>
            </a:pPr>
            <a:r>
              <a:rPr lang="en-US" sz="2200" spc="-5" dirty="0">
                <a:solidFill>
                  <a:schemeClr val="bg1"/>
                </a:solidFill>
                <a:latin typeface="Calibri Normaal"/>
                <a:ea typeface="ＭＳ Ｐゴシック"/>
                <a:cs typeface="Arial"/>
              </a:rPr>
              <a:t>and X:</a:t>
            </a:r>
            <a:r>
              <a:rPr lang="en-US" sz="2200" spc="-15" dirty="0">
                <a:solidFill>
                  <a:schemeClr val="bg1"/>
                </a:solidFill>
                <a:latin typeface="Calibri Normaal"/>
                <a:ea typeface="ＭＳ Ｐゴシック"/>
                <a:cs typeface="Arial"/>
              </a:rPr>
              <a:t> </a:t>
            </a:r>
            <a:r>
              <a:rPr lang="en-US" sz="2200" spc="-5" dirty="0">
                <a:solidFill>
                  <a:schemeClr val="bg1"/>
                </a:solidFill>
                <a:latin typeface="Calibri Normaal"/>
                <a:ea typeface="ＭＳ Ｐゴシック"/>
                <a:cs typeface="Arial"/>
              </a:rPr>
              <a:t>@InfoAAE</a:t>
            </a:r>
            <a:endParaRPr lang="en-US" sz="2200" dirty="0">
              <a:solidFill>
                <a:schemeClr val="bg1"/>
              </a:solidFill>
              <a:latin typeface="Calibri Normaal"/>
              <a:ea typeface="ＭＳ Ｐゴシック"/>
              <a:cs typeface="Arial"/>
            </a:endParaRPr>
          </a:p>
        </p:txBody>
      </p:sp>
      <p:pic>
        <p:nvPicPr>
          <p:cNvPr id="3" name="Picture 2">
            <a:extLst>
              <a:ext uri="{FF2B5EF4-FFF2-40B4-BE49-F238E27FC236}">
                <a16:creationId xmlns:a16="http://schemas.microsoft.com/office/drawing/2014/main" id="{00E8A117-6A4E-D557-F590-F1EC42E8FC20}"/>
              </a:ext>
            </a:extLst>
          </p:cNvPr>
          <p:cNvPicPr>
            <a:picLocks noChangeAspect="1"/>
          </p:cNvPicPr>
          <p:nvPr/>
        </p:nvPicPr>
        <p:blipFill>
          <a:blip r:embed="rId5"/>
          <a:stretch>
            <a:fillRect/>
          </a:stretch>
        </p:blipFill>
        <p:spPr>
          <a:xfrm>
            <a:off x="6500875" y="4381462"/>
            <a:ext cx="1878908" cy="1706355"/>
          </a:xfrm>
          <a:prstGeom prst="rect">
            <a:avLst/>
          </a:prstGeom>
        </p:spPr>
      </p:pic>
    </p:spTree>
    <p:extLst>
      <p:ext uri="{BB962C8B-B14F-4D97-AF65-F5344CB8AC3E}">
        <p14:creationId xmlns:p14="http://schemas.microsoft.com/office/powerpoint/2010/main" val="3628470173"/>
      </p:ext>
    </p:extLst>
  </p:cSld>
  <p:clrMapOvr>
    <a:masterClrMapping/>
  </p:clrMapOvr>
  <p:transition spd="med">
    <p:pull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4F59D-94EB-E59A-D1C3-B2F9AF9F04B4}"/>
              </a:ext>
            </a:extLst>
          </p:cNvPr>
          <p:cNvSpPr>
            <a:spLocks noGrp="1"/>
          </p:cNvSpPr>
          <p:nvPr>
            <p:ph type="title"/>
          </p:nvPr>
        </p:nvSpPr>
        <p:spPr/>
        <p:txBody>
          <a:bodyPr>
            <a:normAutofit fontScale="90000"/>
          </a:bodyPr>
          <a:lstStyle/>
          <a:p>
            <a:r>
              <a:rPr lang="en-US" dirty="0"/>
              <a:t>Artificial Intelligence and Data Science working group</a:t>
            </a:r>
            <a:br>
              <a:rPr lang="en-US" dirty="0"/>
            </a:br>
            <a:endParaRPr lang="en-NL" dirty="0"/>
          </a:p>
        </p:txBody>
      </p:sp>
      <p:sp>
        <p:nvSpPr>
          <p:cNvPr id="4" name="Content Placeholder 3">
            <a:extLst>
              <a:ext uri="{FF2B5EF4-FFF2-40B4-BE49-F238E27FC236}">
                <a16:creationId xmlns:a16="http://schemas.microsoft.com/office/drawing/2014/main" id="{0183B809-1EF9-71D5-11DE-D8EEB3223729}"/>
              </a:ext>
            </a:extLst>
          </p:cNvPr>
          <p:cNvSpPr>
            <a:spLocks noGrp="1"/>
          </p:cNvSpPr>
          <p:nvPr>
            <p:ph sz="quarter" idx="12"/>
          </p:nvPr>
        </p:nvSpPr>
        <p:spPr/>
        <p:txBody>
          <a:bodyPr/>
          <a:lstStyle/>
          <a:p>
            <a:endParaRPr lang="en-US" dirty="0"/>
          </a:p>
          <a:p>
            <a:r>
              <a:rPr lang="en-US" dirty="0"/>
              <a:t>Committees:</a:t>
            </a:r>
          </a:p>
          <a:p>
            <a:endParaRPr lang="en-US" dirty="0"/>
          </a:p>
          <a:p>
            <a:endParaRPr lang="en-US" dirty="0"/>
          </a:p>
          <a:p>
            <a:endParaRPr lang="en-US" dirty="0"/>
          </a:p>
          <a:p>
            <a:endParaRPr lang="en-US" dirty="0"/>
          </a:p>
          <a:p>
            <a:endParaRPr lang="en-US" dirty="0"/>
          </a:p>
          <a:p>
            <a:r>
              <a:rPr lang="en-US" dirty="0"/>
              <a:t>Standards, guidelines:</a:t>
            </a:r>
          </a:p>
          <a:p>
            <a:endParaRPr lang="en-US" dirty="0"/>
          </a:p>
          <a:p>
            <a:endParaRPr lang="en-US" dirty="0"/>
          </a:p>
          <a:p>
            <a:endParaRPr lang="en-US" dirty="0"/>
          </a:p>
          <a:p>
            <a:endParaRPr lang="en-US" dirty="0"/>
          </a:p>
          <a:p>
            <a:r>
              <a:rPr lang="en-US" dirty="0"/>
              <a:t>Activities:</a:t>
            </a:r>
          </a:p>
          <a:p>
            <a:pPr marL="342900" indent="-342900">
              <a:buFont typeface="Arial" panose="020B0604020202020204" pitchFamily="34" charset="0"/>
              <a:buChar char="•"/>
            </a:pPr>
            <a:r>
              <a:rPr lang="en-US" dirty="0"/>
              <a:t>Solvency Framework, IFRS17, Sustainability, Pandemics etc. </a:t>
            </a:r>
          </a:p>
          <a:p>
            <a:endParaRPr lang="en-US" dirty="0"/>
          </a:p>
        </p:txBody>
      </p:sp>
      <p:sp>
        <p:nvSpPr>
          <p:cNvPr id="51" name="TextBox 50">
            <a:extLst>
              <a:ext uri="{FF2B5EF4-FFF2-40B4-BE49-F238E27FC236}">
                <a16:creationId xmlns:a16="http://schemas.microsoft.com/office/drawing/2014/main" id="{800438D8-3E28-667A-7EE6-8C25629D6F5D}"/>
              </a:ext>
            </a:extLst>
          </p:cNvPr>
          <p:cNvSpPr txBox="1"/>
          <p:nvPr/>
        </p:nvSpPr>
        <p:spPr>
          <a:xfrm>
            <a:off x="868800" y="2305522"/>
            <a:ext cx="1513720" cy="292388"/>
          </a:xfrm>
          <a:prstGeom prst="rect">
            <a:avLst/>
          </a:prstGeom>
          <a:solidFill>
            <a:schemeClr val="tx1">
              <a:lumMod val="75000"/>
              <a:lumOff val="25000"/>
            </a:schemeClr>
          </a:solidFill>
        </p:spPr>
        <p:txBody>
          <a:bodyPr wrap="square" rtlCol="0">
            <a:spAutoFit/>
          </a:bodyPr>
          <a:lstStyle>
            <a:defPPr>
              <a:defRPr lang="en-NL"/>
            </a:defPPr>
            <a:lvl1pPr algn="ctr">
              <a:defRPr sz="1300" b="1">
                <a:solidFill>
                  <a:schemeClr val="bg1"/>
                </a:solidFill>
                <a:latin typeface="Calibri Normaal"/>
              </a:defRPr>
            </a:lvl1pPr>
          </a:lstStyle>
          <a:p>
            <a:r>
              <a:rPr lang="en-US"/>
              <a:t>Professionalism</a:t>
            </a:r>
            <a:endParaRPr lang="en-NL" dirty="0"/>
          </a:p>
        </p:txBody>
      </p:sp>
      <p:sp>
        <p:nvSpPr>
          <p:cNvPr id="52" name="TextBox 51">
            <a:extLst>
              <a:ext uri="{FF2B5EF4-FFF2-40B4-BE49-F238E27FC236}">
                <a16:creationId xmlns:a16="http://schemas.microsoft.com/office/drawing/2014/main" id="{D40F7FA0-3F72-A632-24D0-66CCAD1F90C2}"/>
              </a:ext>
            </a:extLst>
          </p:cNvPr>
          <p:cNvSpPr txBox="1"/>
          <p:nvPr/>
        </p:nvSpPr>
        <p:spPr>
          <a:xfrm>
            <a:off x="2799215" y="2297267"/>
            <a:ext cx="1513721" cy="292388"/>
          </a:xfrm>
          <a:prstGeom prst="rect">
            <a:avLst/>
          </a:prstGeom>
          <a:solidFill>
            <a:schemeClr val="tx1">
              <a:lumMod val="50000"/>
              <a:lumOff val="50000"/>
            </a:schemeClr>
          </a:solidFill>
        </p:spPr>
        <p:txBody>
          <a:bodyPr wrap="square" rtlCol="0">
            <a:spAutoFit/>
          </a:bodyPr>
          <a:lstStyle/>
          <a:p>
            <a:pPr algn="ctr"/>
            <a:r>
              <a:rPr lang="en-US" sz="1300" dirty="0">
                <a:latin typeface="Calibri Normaal"/>
              </a:rPr>
              <a:t>Education</a:t>
            </a:r>
            <a:endParaRPr lang="en-NL" sz="1300" dirty="0">
              <a:latin typeface="Calibri Normaal"/>
            </a:endParaRPr>
          </a:p>
        </p:txBody>
      </p:sp>
      <p:sp>
        <p:nvSpPr>
          <p:cNvPr id="54" name="TextBox 53">
            <a:extLst>
              <a:ext uri="{FF2B5EF4-FFF2-40B4-BE49-F238E27FC236}">
                <a16:creationId xmlns:a16="http://schemas.microsoft.com/office/drawing/2014/main" id="{F423DB7C-C443-7D0B-0AAF-8B86B902604A}"/>
              </a:ext>
            </a:extLst>
          </p:cNvPr>
          <p:cNvSpPr txBox="1"/>
          <p:nvPr/>
        </p:nvSpPr>
        <p:spPr>
          <a:xfrm>
            <a:off x="4729631" y="2297267"/>
            <a:ext cx="1513721" cy="292388"/>
          </a:xfrm>
          <a:prstGeom prst="rect">
            <a:avLst/>
          </a:prstGeom>
          <a:solidFill>
            <a:schemeClr val="tx1">
              <a:lumMod val="50000"/>
              <a:lumOff val="50000"/>
            </a:schemeClr>
          </a:solidFill>
        </p:spPr>
        <p:txBody>
          <a:bodyPr wrap="square" rtlCol="0">
            <a:spAutoFit/>
          </a:bodyPr>
          <a:lstStyle/>
          <a:p>
            <a:pPr algn="ctr"/>
            <a:r>
              <a:rPr lang="en-US" sz="1300" dirty="0">
                <a:latin typeface="Calibri Normaal"/>
              </a:rPr>
              <a:t>Insurance</a:t>
            </a:r>
            <a:endParaRPr lang="en-NL" sz="1300" dirty="0">
              <a:latin typeface="Calibri Normaal"/>
            </a:endParaRPr>
          </a:p>
        </p:txBody>
      </p:sp>
      <p:sp>
        <p:nvSpPr>
          <p:cNvPr id="55" name="TextBox 54">
            <a:extLst>
              <a:ext uri="{FF2B5EF4-FFF2-40B4-BE49-F238E27FC236}">
                <a16:creationId xmlns:a16="http://schemas.microsoft.com/office/drawing/2014/main" id="{93FDC3C0-BF62-2743-31B7-993BB87A288E}"/>
              </a:ext>
            </a:extLst>
          </p:cNvPr>
          <p:cNvSpPr txBox="1"/>
          <p:nvPr/>
        </p:nvSpPr>
        <p:spPr>
          <a:xfrm>
            <a:off x="868800" y="3083466"/>
            <a:ext cx="2260480" cy="292388"/>
          </a:xfrm>
          <a:prstGeom prst="rect">
            <a:avLst/>
          </a:prstGeom>
          <a:solidFill>
            <a:schemeClr val="tx1">
              <a:lumMod val="90000"/>
              <a:lumOff val="10000"/>
            </a:schemeClr>
          </a:solidFill>
        </p:spPr>
        <p:txBody>
          <a:bodyPr wrap="square" rtlCol="0">
            <a:spAutoFit/>
          </a:bodyPr>
          <a:lstStyle/>
          <a:p>
            <a:pPr algn="ctr"/>
            <a:r>
              <a:rPr lang="en-US" sz="1300" b="1" dirty="0">
                <a:solidFill>
                  <a:schemeClr val="bg1"/>
                </a:solidFill>
                <a:latin typeface="Calibri Normaal"/>
              </a:rPr>
              <a:t>AAE: AI-DS Working group</a:t>
            </a:r>
            <a:endParaRPr lang="en-NL" sz="1300" b="1" dirty="0">
              <a:solidFill>
                <a:schemeClr val="bg1"/>
              </a:solidFill>
              <a:latin typeface="Calibri Normaal"/>
            </a:endParaRPr>
          </a:p>
        </p:txBody>
      </p:sp>
      <p:sp>
        <p:nvSpPr>
          <p:cNvPr id="60" name="TextBox 59">
            <a:extLst>
              <a:ext uri="{FF2B5EF4-FFF2-40B4-BE49-F238E27FC236}">
                <a16:creationId xmlns:a16="http://schemas.microsoft.com/office/drawing/2014/main" id="{15105D43-61B4-1445-007A-C2B20A405F1B}"/>
              </a:ext>
            </a:extLst>
          </p:cNvPr>
          <p:cNvSpPr txBox="1"/>
          <p:nvPr/>
        </p:nvSpPr>
        <p:spPr>
          <a:xfrm>
            <a:off x="883800" y="4165114"/>
            <a:ext cx="2275960" cy="292388"/>
          </a:xfrm>
          <a:prstGeom prst="rect">
            <a:avLst/>
          </a:prstGeom>
          <a:solidFill>
            <a:schemeClr val="tx1">
              <a:lumMod val="50000"/>
              <a:lumOff val="50000"/>
            </a:schemeClr>
          </a:solidFill>
        </p:spPr>
        <p:txBody>
          <a:bodyPr wrap="square" rtlCol="0">
            <a:spAutoFit/>
          </a:bodyPr>
          <a:lstStyle/>
          <a:p>
            <a:pPr algn="ctr"/>
            <a:r>
              <a:rPr lang="en-US" sz="1300" dirty="0">
                <a:latin typeface="Calibri Normaal"/>
              </a:rPr>
              <a:t>Actuarial Notes</a:t>
            </a:r>
          </a:p>
        </p:txBody>
      </p:sp>
      <p:sp>
        <p:nvSpPr>
          <p:cNvPr id="61" name="TextBox 60">
            <a:extLst>
              <a:ext uri="{FF2B5EF4-FFF2-40B4-BE49-F238E27FC236}">
                <a16:creationId xmlns:a16="http://schemas.microsoft.com/office/drawing/2014/main" id="{3548A06D-B289-6651-6739-879561C492C3}"/>
              </a:ext>
            </a:extLst>
          </p:cNvPr>
          <p:cNvSpPr txBox="1"/>
          <p:nvPr/>
        </p:nvSpPr>
        <p:spPr>
          <a:xfrm>
            <a:off x="868800" y="4709480"/>
            <a:ext cx="2260960" cy="292388"/>
          </a:xfrm>
          <a:prstGeom prst="rect">
            <a:avLst/>
          </a:prstGeom>
          <a:solidFill>
            <a:schemeClr val="tx1">
              <a:lumMod val="50000"/>
              <a:lumOff val="50000"/>
            </a:schemeClr>
          </a:solidFill>
        </p:spPr>
        <p:txBody>
          <a:bodyPr wrap="square" rtlCol="0">
            <a:spAutoFit/>
          </a:bodyPr>
          <a:lstStyle/>
          <a:p>
            <a:pPr algn="ctr"/>
            <a:r>
              <a:rPr lang="en-US" sz="1300" dirty="0">
                <a:latin typeface="Calibri Normaal"/>
              </a:rPr>
              <a:t>Standards of Actuarial Practice</a:t>
            </a:r>
          </a:p>
        </p:txBody>
      </p:sp>
      <p:cxnSp>
        <p:nvCxnSpPr>
          <p:cNvPr id="7" name="Straight Arrow Connector 6">
            <a:extLst>
              <a:ext uri="{FF2B5EF4-FFF2-40B4-BE49-F238E27FC236}">
                <a16:creationId xmlns:a16="http://schemas.microsoft.com/office/drawing/2014/main" id="{3A161041-FC06-2066-1504-9D8B441554E9}"/>
              </a:ext>
            </a:extLst>
          </p:cNvPr>
          <p:cNvCxnSpPr>
            <a:cxnSpLocks/>
            <a:endCxn id="51" idx="2"/>
          </p:cNvCxnSpPr>
          <p:nvPr/>
        </p:nvCxnSpPr>
        <p:spPr bwMode="auto">
          <a:xfrm flipV="1">
            <a:off x="1625660" y="2597910"/>
            <a:ext cx="0" cy="485556"/>
          </a:xfrm>
          <a:prstGeom prst="straightConnector1">
            <a:avLst/>
          </a:prstGeom>
          <a:ln w="28575">
            <a:headEnd type="triangle"/>
            <a:tailEnd type="triangle"/>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E2B13375-D548-9142-6A9E-22EA866A1D37}"/>
              </a:ext>
            </a:extLst>
          </p:cNvPr>
          <p:cNvSpPr txBox="1"/>
          <p:nvPr/>
        </p:nvSpPr>
        <p:spPr>
          <a:xfrm>
            <a:off x="6660047" y="2293438"/>
            <a:ext cx="1513721" cy="292388"/>
          </a:xfrm>
          <a:prstGeom prst="rect">
            <a:avLst/>
          </a:prstGeom>
          <a:solidFill>
            <a:schemeClr val="tx1">
              <a:lumMod val="50000"/>
              <a:lumOff val="50000"/>
            </a:schemeClr>
          </a:solidFill>
        </p:spPr>
        <p:txBody>
          <a:bodyPr wrap="square" rtlCol="0">
            <a:spAutoFit/>
          </a:bodyPr>
          <a:lstStyle/>
          <a:p>
            <a:pPr algn="ctr"/>
            <a:r>
              <a:rPr lang="en-US" sz="1300" dirty="0">
                <a:latin typeface="Calibri Normaal"/>
              </a:rPr>
              <a:t>Pensions</a:t>
            </a:r>
            <a:endParaRPr lang="en-NL" sz="1300" dirty="0">
              <a:latin typeface="Calibri Normaal"/>
            </a:endParaRPr>
          </a:p>
        </p:txBody>
      </p:sp>
      <p:sp>
        <p:nvSpPr>
          <p:cNvPr id="15" name="TextBox 14">
            <a:extLst>
              <a:ext uri="{FF2B5EF4-FFF2-40B4-BE49-F238E27FC236}">
                <a16:creationId xmlns:a16="http://schemas.microsoft.com/office/drawing/2014/main" id="{DE58B69E-3618-D1F6-9652-120F46DB539A}"/>
              </a:ext>
            </a:extLst>
          </p:cNvPr>
          <p:cNvSpPr txBox="1"/>
          <p:nvPr/>
        </p:nvSpPr>
        <p:spPr>
          <a:xfrm>
            <a:off x="8590464" y="2293438"/>
            <a:ext cx="1513720" cy="292388"/>
          </a:xfrm>
          <a:prstGeom prst="rect">
            <a:avLst/>
          </a:prstGeom>
          <a:solidFill>
            <a:schemeClr val="tx1">
              <a:lumMod val="50000"/>
              <a:lumOff val="50000"/>
            </a:schemeClr>
          </a:solidFill>
        </p:spPr>
        <p:txBody>
          <a:bodyPr wrap="square" rtlCol="0">
            <a:spAutoFit/>
          </a:bodyPr>
          <a:lstStyle/>
          <a:p>
            <a:pPr algn="ctr"/>
            <a:r>
              <a:rPr lang="en-US" sz="1300" dirty="0">
                <a:latin typeface="Calibri Normaal"/>
              </a:rPr>
              <a:t>Risk Management</a:t>
            </a:r>
            <a:endParaRPr lang="en-NL" sz="1300" dirty="0">
              <a:latin typeface="Calibri Normaal"/>
            </a:endParaRPr>
          </a:p>
        </p:txBody>
      </p:sp>
    </p:spTree>
    <p:extLst>
      <p:ext uri="{BB962C8B-B14F-4D97-AF65-F5344CB8AC3E}">
        <p14:creationId xmlns:p14="http://schemas.microsoft.com/office/powerpoint/2010/main" val="3207324485"/>
      </p:ext>
    </p:extLst>
  </p:cSld>
  <p:clrMapOvr>
    <a:masterClrMapping/>
  </p:clrMapOvr>
  <p:transition spd="med">
    <p:pull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A5DBE-A022-F15D-6F4C-C64F62CABD59}"/>
              </a:ext>
            </a:extLst>
          </p:cNvPr>
          <p:cNvSpPr>
            <a:spLocks noGrp="1"/>
          </p:cNvSpPr>
          <p:nvPr>
            <p:ph type="title"/>
          </p:nvPr>
        </p:nvSpPr>
        <p:spPr/>
        <p:txBody>
          <a:bodyPr/>
          <a:lstStyle/>
          <a:p>
            <a:r>
              <a:rPr lang="en-US" dirty="0"/>
              <a:t>Artificial Intelligence and Data Science working group</a:t>
            </a:r>
            <a:endParaRPr lang="en-NL" dirty="0"/>
          </a:p>
        </p:txBody>
      </p:sp>
      <p:sp>
        <p:nvSpPr>
          <p:cNvPr id="3" name="Slide Number Placeholder 2">
            <a:extLst>
              <a:ext uri="{FF2B5EF4-FFF2-40B4-BE49-F238E27FC236}">
                <a16:creationId xmlns:a16="http://schemas.microsoft.com/office/drawing/2014/main" id="{7D7E5644-A70F-76B3-6B18-5CD824057BFA}"/>
              </a:ext>
            </a:extLst>
          </p:cNvPr>
          <p:cNvSpPr>
            <a:spLocks noGrp="1"/>
          </p:cNvSpPr>
          <p:nvPr>
            <p:ph type="sldNum" sz="quarter" idx="10"/>
          </p:nvPr>
        </p:nvSpPr>
        <p:spPr/>
        <p:txBody>
          <a:bodyPr/>
          <a:lstStyle/>
          <a:p>
            <a:fld id="{306CB06F-8D94-B64C-AC66-62AFBAF0736E}" type="slidenum">
              <a:rPr lang="nl-NL" smtClean="0"/>
              <a:pPr/>
              <a:t>5</a:t>
            </a:fld>
            <a:endParaRPr lang="nl-NL" dirty="0"/>
          </a:p>
        </p:txBody>
      </p:sp>
      <p:sp>
        <p:nvSpPr>
          <p:cNvPr id="4" name="Content Placeholder 3">
            <a:extLst>
              <a:ext uri="{FF2B5EF4-FFF2-40B4-BE49-F238E27FC236}">
                <a16:creationId xmlns:a16="http://schemas.microsoft.com/office/drawing/2014/main" id="{340E3F5B-7FEE-D1CA-A230-727A339F694E}"/>
              </a:ext>
            </a:extLst>
          </p:cNvPr>
          <p:cNvSpPr>
            <a:spLocks noGrp="1"/>
          </p:cNvSpPr>
          <p:nvPr>
            <p:ph sz="quarter" idx="12"/>
          </p:nvPr>
        </p:nvSpPr>
        <p:spPr>
          <a:xfrm>
            <a:off x="868800" y="1376315"/>
            <a:ext cx="5460441" cy="5040000"/>
          </a:xfrm>
        </p:spPr>
        <p:txBody>
          <a:bodyPr/>
          <a:lstStyle/>
          <a:p>
            <a:endParaRPr lang="en-US" sz="2000" dirty="0">
              <a:effectLst/>
            </a:endParaRPr>
          </a:p>
          <a:p>
            <a:r>
              <a:rPr lang="en-US" sz="2000" b="1" dirty="0">
                <a:effectLst/>
              </a:rPr>
              <a:t>Strategic plan:</a:t>
            </a:r>
          </a:p>
          <a:p>
            <a:endParaRPr lang="en-US" sz="2000" dirty="0">
              <a:effectLst/>
            </a:endParaRPr>
          </a:p>
          <a:p>
            <a:pPr marL="457200" indent="-457200">
              <a:buFont typeface="Wingdings" panose="05000000000000000000" pitchFamily="2" charset="2"/>
              <a:buChar char="§"/>
            </a:pPr>
            <a:r>
              <a:rPr lang="en-NL" sz="2000" dirty="0">
                <a:effectLst/>
              </a:rPr>
              <a:t>Focus on relevant AI and Data driven topics</a:t>
            </a:r>
            <a:endParaRPr lang="en-US" sz="2000" dirty="0">
              <a:effectLst/>
            </a:endParaRPr>
          </a:p>
          <a:p>
            <a:pPr marL="457200" indent="-457200">
              <a:buFont typeface="Wingdings" panose="05000000000000000000" pitchFamily="2" charset="2"/>
              <a:buChar char="§"/>
            </a:pPr>
            <a:endParaRPr lang="en-US" sz="2000" dirty="0">
              <a:effectLst/>
            </a:endParaRPr>
          </a:p>
          <a:p>
            <a:pPr marL="457200" indent="-457200">
              <a:buFont typeface="Wingdings" panose="05000000000000000000" pitchFamily="2" charset="2"/>
              <a:buChar char="§"/>
            </a:pPr>
            <a:r>
              <a:rPr lang="en-US" dirty="0"/>
              <a:t>Ensure alignment with international stakeholders</a:t>
            </a:r>
          </a:p>
          <a:p>
            <a:pPr marL="457200" indent="-457200">
              <a:buFont typeface="Wingdings" panose="05000000000000000000" pitchFamily="2" charset="2"/>
              <a:buChar char="§"/>
            </a:pPr>
            <a:endParaRPr lang="en-US" dirty="0"/>
          </a:p>
          <a:p>
            <a:pPr marL="457200" indent="-457200">
              <a:buFont typeface="Wingdings" panose="05000000000000000000" pitchFamily="2" charset="2"/>
              <a:buChar char="§"/>
            </a:pPr>
            <a:r>
              <a:rPr lang="en-US" dirty="0"/>
              <a:t>Support the work on AI done by other committees</a:t>
            </a:r>
          </a:p>
          <a:p>
            <a:pPr marL="457200" indent="-457200">
              <a:buFont typeface="Wingdings" panose="05000000000000000000" pitchFamily="2" charset="2"/>
              <a:buChar char="§"/>
            </a:pPr>
            <a:endParaRPr lang="en-US" dirty="0"/>
          </a:p>
          <a:p>
            <a:pPr marL="457200" indent="-457200">
              <a:buFont typeface="Wingdings" panose="05000000000000000000" pitchFamily="2" charset="2"/>
              <a:buChar char="§"/>
            </a:pPr>
            <a:r>
              <a:rPr lang="en-US" dirty="0"/>
              <a:t>Engage with supranational institutions on AI and Data </a:t>
            </a:r>
          </a:p>
          <a:p>
            <a:endParaRPr lang="en-US" dirty="0"/>
          </a:p>
          <a:p>
            <a:endParaRPr lang="en-NL" sz="2000" dirty="0">
              <a:effectLst/>
            </a:endParaRPr>
          </a:p>
          <a:p>
            <a:endParaRPr lang="en-NL" sz="2000" dirty="0">
              <a:effectLst/>
            </a:endParaRPr>
          </a:p>
          <a:p>
            <a:endParaRPr lang="en-US" sz="2000" dirty="0">
              <a:effectLst/>
              <a:latin typeface="Calibri" panose="020F0502020204030204" pitchFamily="34" charset="0"/>
              <a:ea typeface="Calibri" panose="020F0502020204030204" pitchFamily="34" charset="0"/>
              <a:cs typeface="Arial" panose="020B0604020202020204" pitchFamily="34" charset="0"/>
            </a:endParaRPr>
          </a:p>
          <a:p>
            <a:endParaRPr lang="en-US" dirty="0">
              <a:latin typeface="Calibri" panose="020F0502020204030204" pitchFamily="34" charset="0"/>
              <a:ea typeface="Calibri" panose="020F0502020204030204" pitchFamily="34" charset="0"/>
              <a:cs typeface="Arial" panose="020B0604020202020204" pitchFamily="34" charset="0"/>
            </a:endParaRPr>
          </a:p>
          <a:p>
            <a:endParaRPr lang="en-NL" sz="2000" dirty="0">
              <a:effectLst/>
              <a:latin typeface="Calibri" panose="020F0502020204030204" pitchFamily="34" charset="0"/>
              <a:ea typeface="Calibri" panose="020F0502020204030204" pitchFamily="34" charset="0"/>
              <a:cs typeface="Arial" panose="020B0604020202020204" pitchFamily="34" charset="0"/>
            </a:endParaRPr>
          </a:p>
          <a:p>
            <a:endParaRPr lang="en-NL" dirty="0"/>
          </a:p>
        </p:txBody>
      </p:sp>
      <p:pic>
        <p:nvPicPr>
          <p:cNvPr id="8" name="Picture 7">
            <a:extLst>
              <a:ext uri="{FF2B5EF4-FFF2-40B4-BE49-F238E27FC236}">
                <a16:creationId xmlns:a16="http://schemas.microsoft.com/office/drawing/2014/main" id="{777370F1-8930-934F-233F-6C6D69DCD0F1}"/>
              </a:ext>
            </a:extLst>
          </p:cNvPr>
          <p:cNvPicPr>
            <a:picLocks noChangeAspect="1"/>
          </p:cNvPicPr>
          <p:nvPr/>
        </p:nvPicPr>
        <p:blipFill>
          <a:blip r:embed="rId3"/>
          <a:stretch>
            <a:fillRect/>
          </a:stretch>
        </p:blipFill>
        <p:spPr>
          <a:xfrm>
            <a:off x="6329241" y="1664975"/>
            <a:ext cx="2766578" cy="3805279"/>
          </a:xfrm>
          <a:prstGeom prst="rect">
            <a:avLst/>
          </a:prstGeom>
        </p:spPr>
      </p:pic>
      <p:pic>
        <p:nvPicPr>
          <p:cNvPr id="10" name="Picture 9">
            <a:extLst>
              <a:ext uri="{FF2B5EF4-FFF2-40B4-BE49-F238E27FC236}">
                <a16:creationId xmlns:a16="http://schemas.microsoft.com/office/drawing/2014/main" id="{0F6C42DB-4639-4AD0-E117-71CAF14E40C9}"/>
              </a:ext>
            </a:extLst>
          </p:cNvPr>
          <p:cNvPicPr>
            <a:picLocks noChangeAspect="1"/>
          </p:cNvPicPr>
          <p:nvPr/>
        </p:nvPicPr>
        <p:blipFill rotWithShape="1">
          <a:blip r:embed="rId4"/>
          <a:srcRect r="1400"/>
          <a:stretch/>
        </p:blipFill>
        <p:spPr>
          <a:xfrm>
            <a:off x="9225393" y="1657227"/>
            <a:ext cx="2727847" cy="3813027"/>
          </a:xfrm>
          <a:prstGeom prst="rect">
            <a:avLst/>
          </a:prstGeom>
        </p:spPr>
      </p:pic>
      <p:sp>
        <p:nvSpPr>
          <p:cNvPr id="5" name="TextBox 4">
            <a:extLst>
              <a:ext uri="{FF2B5EF4-FFF2-40B4-BE49-F238E27FC236}">
                <a16:creationId xmlns:a16="http://schemas.microsoft.com/office/drawing/2014/main" id="{0AF14FBC-194B-D61A-10E3-30B340C2D653}"/>
              </a:ext>
            </a:extLst>
          </p:cNvPr>
          <p:cNvSpPr txBox="1"/>
          <p:nvPr/>
        </p:nvSpPr>
        <p:spPr>
          <a:xfrm>
            <a:off x="3477259" y="5913517"/>
            <a:ext cx="8714741" cy="954107"/>
          </a:xfrm>
          <a:prstGeom prst="rect">
            <a:avLst/>
          </a:prstGeom>
          <a:noFill/>
        </p:spPr>
        <p:txBody>
          <a:bodyPr wrap="square" rtlCol="0">
            <a:spAutoFit/>
          </a:bodyPr>
          <a:lstStyle/>
          <a:p>
            <a:r>
              <a:rPr lang="en-US" sz="1400" b="1" dirty="0"/>
              <a:t>Contributors</a:t>
            </a:r>
            <a:r>
              <a:rPr lang="en-US" sz="1400" dirty="0"/>
              <a:t>: </a:t>
            </a:r>
          </a:p>
          <a:p>
            <a:r>
              <a:rPr lang="ro-RO" sz="1400" dirty="0"/>
              <a:t>Jonas Hirz</a:t>
            </a:r>
            <a:r>
              <a:rPr lang="en-US" sz="1400" dirty="0"/>
              <a:t>, </a:t>
            </a:r>
            <a:r>
              <a:rPr lang="ro-RO" sz="1400" dirty="0"/>
              <a:t>Esko Kivisaari</a:t>
            </a:r>
            <a:r>
              <a:rPr lang="en-US" sz="1400" dirty="0"/>
              <a:t>, </a:t>
            </a:r>
            <a:r>
              <a:rPr lang="ro-RO" sz="1400" dirty="0"/>
              <a:t>Philipp Miehe</a:t>
            </a:r>
            <a:r>
              <a:rPr lang="en-US" sz="1400" dirty="0"/>
              <a:t>, </a:t>
            </a:r>
            <a:r>
              <a:rPr lang="ro-RO" sz="1400" dirty="0"/>
              <a:t>Claudio Senatore</a:t>
            </a:r>
            <a:r>
              <a:rPr lang="en-US" sz="1400" dirty="0"/>
              <a:t>, </a:t>
            </a:r>
            <a:r>
              <a:rPr lang="ro-RO" sz="1400" dirty="0"/>
              <a:t>Bogdan Tautan</a:t>
            </a:r>
            <a:r>
              <a:rPr lang="en-US" sz="1400" dirty="0"/>
              <a:t>, </a:t>
            </a:r>
            <a:r>
              <a:rPr lang="ro-RO" sz="1400" dirty="0"/>
              <a:t>Francesco Toraldo</a:t>
            </a:r>
            <a:r>
              <a:rPr lang="en-GB" sz="1400" dirty="0">
                <a:effectLst/>
                <a:latin typeface="Calibri" panose="020F0502020204030204" pitchFamily="34" charset="0"/>
                <a:ea typeface="Calibri" panose="020F0502020204030204" pitchFamily="34" charset="0"/>
                <a:cs typeface="Arial" panose="020B0604020202020204" pitchFamily="34" charset="0"/>
              </a:rPr>
              <a:t>	</a:t>
            </a:r>
          </a:p>
          <a:p>
            <a:endParaRPr lang="en-NL" sz="1400" dirty="0"/>
          </a:p>
        </p:txBody>
      </p:sp>
    </p:spTree>
    <p:extLst>
      <p:ext uri="{BB962C8B-B14F-4D97-AF65-F5344CB8AC3E}">
        <p14:creationId xmlns:p14="http://schemas.microsoft.com/office/powerpoint/2010/main" val="2858594873"/>
      </p:ext>
    </p:extLst>
  </p:cSld>
  <p:clrMapOvr>
    <a:masterClrMapping/>
  </p:clrMapOvr>
  <p:transition spd="med">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180AD03-0364-FB93-C404-A000B719E17D}"/>
              </a:ext>
            </a:extLst>
          </p:cNvPr>
          <p:cNvGraphicFramePr>
            <a:graphicFrameLocks noChangeAspect="1"/>
          </p:cNvGraphicFramePr>
          <p:nvPr>
            <p:custDataLst>
              <p:tags r:id="rId1"/>
            </p:custDataLst>
            <p:extLst>
              <p:ext uri="{D42A27DB-BD31-4B8C-83A1-F6EECF244321}">
                <p14:modId xmlns:p14="http://schemas.microsoft.com/office/powerpoint/2010/main" val="9094671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4" name="think-cell data - do not delete" hidden="1">
                        <a:extLst>
                          <a:ext uri="{FF2B5EF4-FFF2-40B4-BE49-F238E27FC236}">
                            <a16:creationId xmlns:a16="http://schemas.microsoft.com/office/drawing/2014/main" id="{2180AD03-0364-FB93-C404-A000B719E1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el 5"/>
          <p:cNvSpPr>
            <a:spLocks noGrp="1"/>
          </p:cNvSpPr>
          <p:nvPr>
            <p:ph type="ctrTitle" sz="quarter"/>
          </p:nvPr>
        </p:nvSpPr>
        <p:spPr/>
        <p:txBody>
          <a:bodyPr vert="horz">
            <a:normAutofit/>
          </a:bodyPr>
          <a:lstStyle/>
          <a:p>
            <a:pPr>
              <a:defRPr/>
            </a:pPr>
            <a:r>
              <a:rPr lang="en-GB" dirty="0"/>
              <a:t>2. AI applications and how insurers react</a:t>
            </a:r>
          </a:p>
        </p:txBody>
      </p:sp>
      <p:sp>
        <p:nvSpPr>
          <p:cNvPr id="3" name="Tijdelijke aanduiding voor dianummer 2"/>
          <p:cNvSpPr>
            <a:spLocks noGrp="1"/>
          </p:cNvSpPr>
          <p:nvPr>
            <p:ph type="sldNum" sz="quarter" idx="4294967295"/>
          </p:nvPr>
        </p:nvSpPr>
        <p:spPr>
          <a:xfrm>
            <a:off x="9840913" y="6608763"/>
            <a:ext cx="2351087" cy="258762"/>
          </a:xfr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06CB06F-8D94-B64C-AC66-62AFBAF0736E}" type="slidenum">
              <a:rPr kumimoji="0" lang="nl-NL" sz="1200" b="0" i="0" u="none" strike="noStrike" kern="1200" cap="none" spc="0" normalizeH="0" baseline="0" noProof="0" smtClean="0">
                <a:ln>
                  <a:noFill/>
                </a:ln>
                <a:solidFill>
                  <a:srgbClr val="FFFFFF"/>
                </a:solidFill>
                <a:effectLst/>
                <a:uLnTx/>
                <a:uFillTx/>
                <a:latin typeface="Calibri Normaal" charset="0"/>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nl-NL" sz="1200" b="0" i="0" u="none" strike="noStrike" kern="1200" cap="none" spc="0" normalizeH="0" baseline="0" noProof="0" dirty="0">
              <a:ln>
                <a:noFill/>
              </a:ln>
              <a:solidFill>
                <a:srgbClr val="FFFFFF"/>
              </a:solidFill>
              <a:effectLst/>
              <a:uLnTx/>
              <a:uFillTx/>
              <a:latin typeface="Calibri Normaal" charset="0"/>
            </a:endParaRPr>
          </a:p>
        </p:txBody>
      </p:sp>
    </p:spTree>
    <p:extLst>
      <p:ext uri="{BB962C8B-B14F-4D97-AF65-F5344CB8AC3E}">
        <p14:creationId xmlns:p14="http://schemas.microsoft.com/office/powerpoint/2010/main" val="2142133910"/>
      </p:ext>
    </p:extLst>
  </p:cSld>
  <p:clrMapOvr>
    <a:masterClrMapping/>
  </p:clrMapOvr>
  <p:transition spd="med">
    <p:pull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AF5B5A5C-4852-5A85-49E1-EF9A89A906B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84" imgH="486" progId="TCLayout.ActiveDocument.1">
                  <p:embed/>
                </p:oleObj>
              </mc:Choice>
              <mc:Fallback>
                <p:oleObj name="think-cell Slide" r:id="rId3" imgW="484" imgH="486" progId="TCLayout.ActiveDocument.1">
                  <p:embed/>
                  <p:pic>
                    <p:nvPicPr>
                      <p:cNvPr id="8" name="think-cell data - do not delete" hidden="1">
                        <a:extLst>
                          <a:ext uri="{FF2B5EF4-FFF2-40B4-BE49-F238E27FC236}">
                            <a16:creationId xmlns:a16="http://schemas.microsoft.com/office/drawing/2014/main" id="{AF5B5A5C-4852-5A85-49E1-EF9A89A906B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el 5"/>
          <p:cNvSpPr>
            <a:spLocks noGrp="1"/>
          </p:cNvSpPr>
          <p:nvPr>
            <p:ph type="title"/>
          </p:nvPr>
        </p:nvSpPr>
        <p:spPr/>
        <p:txBody>
          <a:bodyPr vert="horz">
            <a:normAutofit/>
          </a:bodyPr>
          <a:lstStyle/>
          <a:p>
            <a:pPr>
              <a:defRPr/>
            </a:pPr>
            <a:r>
              <a:rPr lang="en-GB" dirty="0"/>
              <a:t>Objectives for this part of the presentation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7</a:t>
            </a:fld>
            <a:endParaRPr lang="nl-NL" dirty="0"/>
          </a:p>
        </p:txBody>
      </p:sp>
      <p:sp>
        <p:nvSpPr>
          <p:cNvPr id="7" name="Tijdelijke aanduiding voor inhoud 6"/>
          <p:cNvSpPr>
            <a:spLocks noGrp="1"/>
          </p:cNvSpPr>
          <p:nvPr>
            <p:ph sz="quarter" idx="12"/>
          </p:nvPr>
        </p:nvSpPr>
        <p:spPr>
          <a:xfrm>
            <a:off x="868800" y="3302599"/>
            <a:ext cx="10439400" cy="1097279"/>
          </a:xfrm>
        </p:spPr>
        <p:txBody>
          <a:bodyPr wrap="square">
            <a:noAutofit/>
          </a:bodyPr>
          <a:lstStyle/>
          <a:p>
            <a:pPr marL="342900" indent="-342900">
              <a:spcAft>
                <a:spcPts val="600"/>
              </a:spcAft>
              <a:buFont typeface="Arial" panose="020B0604020202020204" pitchFamily="34" charset="0"/>
              <a:buChar char="•"/>
            </a:pPr>
            <a:r>
              <a:rPr lang="en-US" sz="2800" dirty="0"/>
              <a:t>Provide high-level view on current dynamic and AI applications in the market</a:t>
            </a:r>
          </a:p>
          <a:p>
            <a:pPr marL="342900" indent="-342900">
              <a:buFont typeface="Arial" panose="020B0604020202020204" pitchFamily="34" charset="0"/>
              <a:buChar char="•"/>
            </a:pPr>
            <a:r>
              <a:rPr lang="en-US" sz="2800" dirty="0"/>
              <a:t>Create awareness on how insurers are currently dealing with AI</a:t>
            </a:r>
          </a:p>
        </p:txBody>
      </p:sp>
      <p:sp>
        <p:nvSpPr>
          <p:cNvPr id="4" name="Oval 20">
            <a:extLst>
              <a:ext uri="{FF2B5EF4-FFF2-40B4-BE49-F238E27FC236}">
                <a16:creationId xmlns:a16="http://schemas.microsoft.com/office/drawing/2014/main" id="{3A1640F3-E350-1E14-1900-4E5AF695AACA}"/>
              </a:ext>
            </a:extLst>
          </p:cNvPr>
          <p:cNvSpPr>
            <a:spLocks noChangeAspect="1" noChangeArrowheads="1"/>
          </p:cNvSpPr>
          <p:nvPr/>
        </p:nvSpPr>
        <p:spPr bwMode="auto">
          <a:xfrm>
            <a:off x="730345" y="3353399"/>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1</a:t>
            </a:r>
          </a:p>
        </p:txBody>
      </p:sp>
      <p:sp>
        <p:nvSpPr>
          <p:cNvPr id="9" name="Oval 20">
            <a:extLst>
              <a:ext uri="{FF2B5EF4-FFF2-40B4-BE49-F238E27FC236}">
                <a16:creationId xmlns:a16="http://schemas.microsoft.com/office/drawing/2014/main" id="{595DBC2A-A540-D914-DCA7-C056CF4F8FC9}"/>
              </a:ext>
            </a:extLst>
          </p:cNvPr>
          <p:cNvSpPr>
            <a:spLocks noChangeAspect="1" noChangeArrowheads="1"/>
          </p:cNvSpPr>
          <p:nvPr/>
        </p:nvSpPr>
        <p:spPr bwMode="auto">
          <a:xfrm>
            <a:off x="730345" y="4231631"/>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2</a:t>
            </a:r>
          </a:p>
        </p:txBody>
      </p:sp>
    </p:spTree>
    <p:extLst>
      <p:ext uri="{BB962C8B-B14F-4D97-AF65-F5344CB8AC3E}">
        <p14:creationId xmlns:p14="http://schemas.microsoft.com/office/powerpoint/2010/main" val="2136709545"/>
      </p:ext>
    </p:extLst>
  </p:cSld>
  <p:clrMapOvr>
    <a:masterClrMapping/>
  </p:clrMapOvr>
  <p:transition spd="med">
    <p:pull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p:cNvGraphicFramePr>
            <a:graphicFrameLocks noChangeAspect="1"/>
          </p:cNvGraphicFramePr>
          <p:nvPr>
            <p:custDataLst>
              <p:tags r:id="rId2"/>
            </p:custDataLst>
          </p:nvPr>
        </p:nvGraphicFramePr>
        <p:xfrm>
          <a:off x="1144589" y="1589"/>
          <a:ext cx="1587" cy="1587"/>
        </p:xfrm>
        <a:graphic>
          <a:graphicData uri="http://schemas.openxmlformats.org/presentationml/2006/ole">
            <mc:AlternateContent xmlns:mc="http://schemas.openxmlformats.org/markup-compatibility/2006">
              <mc:Choice xmlns:v="urn:schemas-microsoft-com:vml" Requires="v">
                <p:oleObj name="think-cell Slide" r:id="rId4" imgW="321" imgH="325" progId="TCLayout.ActiveDocument.1">
                  <p:embed/>
                </p:oleObj>
              </mc:Choice>
              <mc:Fallback>
                <p:oleObj name="think-cell Slide" r:id="rId4" imgW="321" imgH="325" progId="TCLayout.ActiveDocument.1">
                  <p:embed/>
                  <p:pic>
                    <p:nvPicPr>
                      <p:cNvPr id="24" name="Object 23" hidden="1"/>
                      <p:cNvPicPr/>
                      <p:nvPr/>
                    </p:nvPicPr>
                    <p:blipFill>
                      <a:blip r:embed="rId5"/>
                      <a:stretch>
                        <a:fillRect/>
                      </a:stretch>
                    </p:blipFill>
                    <p:spPr>
                      <a:xfrm>
                        <a:off x="1144589" y="1589"/>
                        <a:ext cx="1587" cy="1587"/>
                      </a:xfrm>
                      <a:prstGeom prst="rect">
                        <a:avLst/>
                      </a:prstGeom>
                    </p:spPr>
                  </p:pic>
                </p:oleObj>
              </mc:Fallback>
            </mc:AlternateContent>
          </a:graphicData>
        </a:graphic>
      </p:graphicFrame>
      <p:sp>
        <p:nvSpPr>
          <p:cNvPr id="2" name="Title 1"/>
          <p:cNvSpPr>
            <a:spLocks noGrp="1"/>
          </p:cNvSpPr>
          <p:nvPr>
            <p:ph type="title"/>
          </p:nvPr>
        </p:nvSpPr>
        <p:spPr>
          <a:xfrm>
            <a:off x="870381" y="715163"/>
            <a:ext cx="10439400" cy="984885"/>
          </a:xfrm>
        </p:spPr>
        <p:txBody>
          <a:bodyPr vert="horz">
            <a:spAutoFit/>
          </a:bodyPr>
          <a:lstStyle/>
          <a:p>
            <a:r>
              <a:rPr lang="en-US" dirty="0">
                <a:latin typeface="Calibri" panose="020F0502020204030204" pitchFamily="34" charset="0"/>
                <a:cs typeface="Calibri" panose="020F0502020204030204" pitchFamily="34" charset="0"/>
              </a:rPr>
              <a:t>Technology is evolving exponentially – ever-faster with ever-bigger break-throughs</a:t>
            </a:r>
            <a:endParaRPr lang="en-AU" dirty="0">
              <a:latin typeface="Calibri" panose="020F0502020204030204" pitchFamily="34" charset="0"/>
              <a:cs typeface="Calibri" panose="020F0502020204030204" pitchFamily="34" charset="0"/>
            </a:endParaRPr>
          </a:p>
        </p:txBody>
      </p:sp>
      <p:sp>
        <p:nvSpPr>
          <p:cNvPr id="252" name="ColumnHeader"/>
          <p:cNvSpPr>
            <a:spLocks noChangeArrowheads="1"/>
          </p:cNvSpPr>
          <p:nvPr/>
        </p:nvSpPr>
        <p:spPr bwMode="gray">
          <a:xfrm>
            <a:off x="7641166" y="3438262"/>
            <a:ext cx="853416" cy="245782"/>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2017</a:t>
            </a:r>
          </a:p>
        </p:txBody>
      </p:sp>
      <p:pic>
        <p:nvPicPr>
          <p:cNvPr id="139" name="Picture 138"/>
          <p:cNvPicPr>
            <a:picLocks noChangeAspect="1"/>
          </p:cNvPicPr>
          <p:nvPr/>
        </p:nvPicPr>
        <p:blipFill rotWithShape="1">
          <a:blip r:embed="rId6" cstate="print">
            <a:extLst>
              <a:ext uri="{28A0092B-C50C-407E-A947-70E740481C1C}">
                <a14:useLocalDpi xmlns:a14="http://schemas.microsoft.com/office/drawing/2010/main" val="0"/>
              </a:ext>
            </a:extLst>
          </a:blip>
          <a:srcRect l="21875" r="21875"/>
          <a:stretch/>
        </p:blipFill>
        <p:spPr>
          <a:xfrm>
            <a:off x="7875110" y="3050477"/>
            <a:ext cx="392761" cy="392761"/>
          </a:xfrm>
          <a:prstGeom prst="ellipse">
            <a:avLst/>
          </a:prstGeom>
          <a:grpFill/>
          <a:ln w="19050">
            <a:noFill/>
          </a:ln>
          <a:extLst>
            <a:ext uri="{91240B29-F687-4F45-9708-019B960494DF}">
              <a14:hiddenLine xmlns:a14="http://schemas.microsoft.com/office/drawing/2010/main" w="19050">
                <a:gradFill flip="none" rotWithShape="1">
                  <a:gsLst>
                    <a:gs pos="0">
                      <a:schemeClr val="accent2"/>
                    </a:gs>
                    <a:gs pos="100000">
                      <a:schemeClr val="tx2"/>
                    </a:gs>
                  </a:gsLst>
                  <a:lin ang="2700000" scaled="1"/>
                  <a:tileRect/>
                </a:gradFill>
              </a14:hiddenLine>
            </a:ext>
          </a:extLst>
        </p:spPr>
      </p:pic>
      <p:sp>
        <p:nvSpPr>
          <p:cNvPr id="223" name="ColumnHeader"/>
          <p:cNvSpPr>
            <a:spLocks noChangeArrowheads="1"/>
          </p:cNvSpPr>
          <p:nvPr/>
        </p:nvSpPr>
        <p:spPr bwMode="gray">
          <a:xfrm>
            <a:off x="7679958" y="3706590"/>
            <a:ext cx="775833" cy="455192"/>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Google's AI wins</a:t>
            </a:r>
            <a:br>
              <a:rPr lang="en-US" sz="1600" noProof="1">
                <a:solidFill>
                  <a:srgbClr val="575757"/>
                </a:solidFill>
                <a:latin typeface="Calibri" panose="020F0502020204030204" pitchFamily="34" charset="0"/>
                <a:cs typeface="Calibri" panose="020F0502020204030204" pitchFamily="34" charset="0"/>
              </a:rPr>
            </a:br>
            <a:r>
              <a:rPr lang="en-US" sz="1600" noProof="1">
                <a:solidFill>
                  <a:srgbClr val="575757"/>
                </a:solidFill>
                <a:latin typeface="Calibri" panose="020F0502020204030204" pitchFamily="34" charset="0"/>
                <a:cs typeface="Calibri" panose="020F0502020204030204" pitchFamily="34" charset="0"/>
              </a:rPr>
              <a:t>game Go </a:t>
            </a:r>
          </a:p>
        </p:txBody>
      </p:sp>
      <p:cxnSp>
        <p:nvCxnSpPr>
          <p:cNvPr id="229" name="Straight Connector 228"/>
          <p:cNvCxnSpPr>
            <a:cxnSpLocks/>
          </p:cNvCxnSpPr>
          <p:nvPr/>
        </p:nvCxnSpPr>
        <p:spPr>
          <a:xfrm>
            <a:off x="8128818" y="4367542"/>
            <a:ext cx="551719" cy="390440"/>
          </a:xfrm>
          <a:prstGeom prst="line">
            <a:avLst/>
          </a:prstGeom>
          <a:ln w="9525" cap="flat" cmpd="sng" algn="ctr">
            <a:solidFill>
              <a:srgbClr val="9A9A9A"/>
            </a:solidFill>
            <a:prstDash val="solid"/>
            <a:round/>
            <a:headEnd type="none" w="med" len="med"/>
            <a:tailEnd type="oval" w="sm" len="sm"/>
          </a:ln>
        </p:spPr>
        <p:style>
          <a:lnRef idx="1">
            <a:schemeClr val="accent1"/>
          </a:lnRef>
          <a:fillRef idx="0">
            <a:schemeClr val="accent1"/>
          </a:fillRef>
          <a:effectRef idx="0">
            <a:schemeClr val="accent1"/>
          </a:effectRef>
          <a:fontRef idx="minor">
            <a:schemeClr val="tx1"/>
          </a:fontRef>
        </p:style>
      </p:cxnSp>
      <p:sp>
        <p:nvSpPr>
          <p:cNvPr id="198" name="ColumnHeader"/>
          <p:cNvSpPr>
            <a:spLocks noChangeArrowheads="1"/>
          </p:cNvSpPr>
          <p:nvPr/>
        </p:nvSpPr>
        <p:spPr bwMode="gray">
          <a:xfrm>
            <a:off x="6387866" y="3438262"/>
            <a:ext cx="929016" cy="245782"/>
          </a:xfrm>
          <a:prstGeom prst="rect">
            <a:avLst/>
          </a:prstGeom>
        </p:spPr>
        <p:txBody>
          <a:bodyPr wrap="square" lIns="0" tIns="0" rIns="0" bIns="90000" anchor="t" anchorCtr="0">
            <a:noAutofit/>
          </a:bodyPr>
          <a:lstStyle/>
          <a:p>
            <a:pPr algn="ctr">
              <a:buSzPct val="100000"/>
            </a:pPr>
            <a:r>
              <a:rPr lang="en-US" sz="1600" noProof="1">
                <a:solidFill>
                  <a:srgbClr val="575757"/>
                </a:solidFill>
                <a:latin typeface="Calibri" panose="020F0502020204030204" pitchFamily="34" charset="0"/>
                <a:cs typeface="Calibri" panose="020F0502020204030204" pitchFamily="34" charset="0"/>
              </a:rPr>
              <a:t>2012</a:t>
            </a:r>
          </a:p>
        </p:txBody>
      </p:sp>
      <p:pic>
        <p:nvPicPr>
          <p:cNvPr id="137" name="Picture 136"/>
          <p:cNvPicPr>
            <a:picLocks noChangeAspect="1"/>
          </p:cNvPicPr>
          <p:nvPr/>
        </p:nvPicPr>
        <p:blipFill rotWithShape="1">
          <a:blip r:embed="rId7" cstate="print">
            <a:extLst>
              <a:ext uri="{28A0092B-C50C-407E-A947-70E740481C1C}">
                <a14:useLocalDpi xmlns:a14="http://schemas.microsoft.com/office/drawing/2010/main" val="0"/>
              </a:ext>
            </a:extLst>
          </a:blip>
          <a:srcRect l="22223" r="22222"/>
          <a:stretch/>
        </p:blipFill>
        <p:spPr>
          <a:xfrm>
            <a:off x="6659609" y="3050477"/>
            <a:ext cx="392761" cy="392761"/>
          </a:xfrm>
          <a:prstGeom prst="ellipse">
            <a:avLst/>
          </a:prstGeom>
          <a:grpFill/>
          <a:ln w="19050">
            <a:noFill/>
          </a:ln>
          <a:extLst>
            <a:ext uri="{91240B29-F687-4F45-9708-019B960494DF}">
              <a14:hiddenLine xmlns:a14="http://schemas.microsoft.com/office/drawing/2010/main" w="19050">
                <a:gradFill flip="none" rotWithShape="1">
                  <a:gsLst>
                    <a:gs pos="0">
                      <a:schemeClr val="accent2"/>
                    </a:gs>
                    <a:gs pos="100000">
                      <a:schemeClr val="tx2"/>
                    </a:gs>
                  </a:gsLst>
                  <a:lin ang="2700000" scaled="1"/>
                  <a:tileRect/>
                </a:gradFill>
              </a14:hiddenLine>
            </a:ext>
          </a:extLst>
        </p:spPr>
      </p:pic>
      <p:sp>
        <p:nvSpPr>
          <p:cNvPr id="217" name="ColumnHeader"/>
          <p:cNvSpPr>
            <a:spLocks noChangeArrowheads="1"/>
          </p:cNvSpPr>
          <p:nvPr/>
        </p:nvSpPr>
        <p:spPr bwMode="gray">
          <a:xfrm>
            <a:off x="6284425" y="3706589"/>
            <a:ext cx="1135897" cy="655827"/>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Demo of Google's self-driving car</a:t>
            </a:r>
          </a:p>
        </p:txBody>
      </p:sp>
      <p:cxnSp>
        <p:nvCxnSpPr>
          <p:cNvPr id="227" name="Straight Connector 226"/>
          <p:cNvCxnSpPr>
            <a:cxnSpLocks/>
            <a:endCxn id="7" idx="0"/>
          </p:cNvCxnSpPr>
          <p:nvPr/>
        </p:nvCxnSpPr>
        <p:spPr>
          <a:xfrm>
            <a:off x="7325300" y="4256924"/>
            <a:ext cx="536248" cy="645644"/>
          </a:xfrm>
          <a:prstGeom prst="line">
            <a:avLst/>
          </a:prstGeom>
          <a:ln w="9525" cap="flat" cmpd="sng" algn="ctr">
            <a:solidFill>
              <a:srgbClr val="9A9A9A"/>
            </a:solidFill>
            <a:prstDash val="solid"/>
            <a:round/>
            <a:headEnd type="none" w="med" len="med"/>
            <a:tailEnd type="oval" w="sm" len="sm"/>
          </a:ln>
        </p:spPr>
        <p:style>
          <a:lnRef idx="1">
            <a:schemeClr val="accent1"/>
          </a:lnRef>
          <a:fillRef idx="0">
            <a:schemeClr val="accent1"/>
          </a:fillRef>
          <a:effectRef idx="0">
            <a:schemeClr val="accent1"/>
          </a:effectRef>
          <a:fontRef idx="minor">
            <a:schemeClr val="tx1"/>
          </a:fontRef>
        </p:style>
      </p:cxnSp>
      <p:sp>
        <p:nvSpPr>
          <p:cNvPr id="246" name="ColumnHeader"/>
          <p:cNvSpPr>
            <a:spLocks noChangeArrowheads="1"/>
          </p:cNvSpPr>
          <p:nvPr/>
        </p:nvSpPr>
        <p:spPr bwMode="gray">
          <a:xfrm>
            <a:off x="5071186" y="3438262"/>
            <a:ext cx="853416" cy="245782"/>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1996</a:t>
            </a:r>
          </a:p>
        </p:txBody>
      </p:sp>
      <p:pic>
        <p:nvPicPr>
          <p:cNvPr id="141" name="Picture 14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06247" y="3050477"/>
            <a:ext cx="379876" cy="392761"/>
          </a:xfrm>
          <a:prstGeom prst="ellipse">
            <a:avLst/>
          </a:prstGeom>
          <a:grpFill/>
          <a:ln w="19050">
            <a:noFill/>
          </a:ln>
          <a:extLst>
            <a:ext uri="{91240B29-F687-4F45-9708-019B960494DF}">
              <a14:hiddenLine xmlns:a14="http://schemas.microsoft.com/office/drawing/2010/main" w="19050">
                <a:gradFill flip="none" rotWithShape="1">
                  <a:gsLst>
                    <a:gs pos="0">
                      <a:schemeClr val="accent2"/>
                    </a:gs>
                    <a:gs pos="100000">
                      <a:schemeClr val="tx2"/>
                    </a:gs>
                  </a:gsLst>
                  <a:lin ang="2700000" scaled="1"/>
                  <a:tileRect/>
                </a:gradFill>
              </a14:hiddenLine>
            </a:ext>
          </a:extLst>
        </p:spPr>
      </p:pic>
      <p:sp>
        <p:nvSpPr>
          <p:cNvPr id="221" name="ColumnHeader"/>
          <p:cNvSpPr>
            <a:spLocks noChangeArrowheads="1"/>
          </p:cNvSpPr>
          <p:nvPr/>
        </p:nvSpPr>
        <p:spPr bwMode="gray">
          <a:xfrm>
            <a:off x="4873151" y="3706590"/>
            <a:ext cx="1249486" cy="660952"/>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IBM Deep Blue</a:t>
            </a:r>
          </a:p>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defeats world chess champion</a:t>
            </a:r>
          </a:p>
        </p:txBody>
      </p:sp>
      <p:cxnSp>
        <p:nvCxnSpPr>
          <p:cNvPr id="225" name="Straight Connector 224"/>
          <p:cNvCxnSpPr>
            <a:cxnSpLocks/>
            <a:stCxn id="221" idx="2"/>
          </p:cNvCxnSpPr>
          <p:nvPr/>
        </p:nvCxnSpPr>
        <p:spPr>
          <a:xfrm>
            <a:off x="5497894" y="4367542"/>
            <a:ext cx="695164" cy="1089490"/>
          </a:xfrm>
          <a:prstGeom prst="line">
            <a:avLst/>
          </a:prstGeom>
          <a:ln w="9525" cap="flat" cmpd="sng" algn="ctr">
            <a:solidFill>
              <a:srgbClr val="9A9A9A"/>
            </a:solidFill>
            <a:prstDash val="solid"/>
            <a:round/>
            <a:headEnd type="none" w="med" len="med"/>
            <a:tailEnd type="oval" w="sm" len="sm"/>
          </a:ln>
        </p:spPr>
        <p:style>
          <a:lnRef idx="1">
            <a:schemeClr val="accent1"/>
          </a:lnRef>
          <a:fillRef idx="0">
            <a:schemeClr val="accent1"/>
          </a:fillRef>
          <a:effectRef idx="0">
            <a:schemeClr val="accent1"/>
          </a:effectRef>
          <a:fontRef idx="minor">
            <a:schemeClr val="tx1"/>
          </a:fontRef>
        </p:style>
      </p:cxnSp>
      <p:sp>
        <p:nvSpPr>
          <p:cNvPr id="202" name="ColumnHeader"/>
          <p:cNvSpPr>
            <a:spLocks noChangeArrowheads="1"/>
          </p:cNvSpPr>
          <p:nvPr/>
        </p:nvSpPr>
        <p:spPr bwMode="gray">
          <a:xfrm>
            <a:off x="1995551" y="3438262"/>
            <a:ext cx="938758" cy="245782"/>
          </a:xfrm>
          <a:prstGeom prst="rect">
            <a:avLst/>
          </a:prstGeom>
        </p:spPr>
        <p:txBody>
          <a:bodyPr wrap="square" lIns="0" tIns="0" rIns="0" bIns="90000" anchor="t" anchorCtr="0">
            <a:noAutofit/>
          </a:bodyPr>
          <a:lstStyle/>
          <a:p>
            <a:pPr algn="ctr">
              <a:buSzPct val="100000"/>
            </a:pPr>
            <a:r>
              <a:rPr lang="en-US" sz="1600" noProof="1">
                <a:solidFill>
                  <a:srgbClr val="575757"/>
                </a:solidFill>
                <a:latin typeface="Calibri" panose="020F0502020204030204" pitchFamily="34" charset="0"/>
                <a:cs typeface="Calibri" panose="020F0502020204030204" pitchFamily="34" charset="0"/>
              </a:rPr>
              <a:t>1964</a:t>
            </a:r>
          </a:p>
        </p:txBody>
      </p:sp>
      <p:pic>
        <p:nvPicPr>
          <p:cNvPr id="135" name="Picture 134"/>
          <p:cNvPicPr>
            <a:picLocks noChangeAspect="1"/>
          </p:cNvPicPr>
          <p:nvPr/>
        </p:nvPicPr>
        <p:blipFill rotWithShape="1">
          <a:blip r:embed="rId9" cstate="print">
            <a:extLst>
              <a:ext uri="{28A0092B-C50C-407E-A947-70E740481C1C}">
                <a14:useLocalDpi xmlns:a14="http://schemas.microsoft.com/office/drawing/2010/main" val="0"/>
              </a:ext>
            </a:extLst>
          </a:blip>
          <a:srcRect l="5899" t="1835" r="23240" b="-1835"/>
          <a:stretch/>
        </p:blipFill>
        <p:spPr>
          <a:xfrm>
            <a:off x="2272165" y="3050477"/>
            <a:ext cx="392761" cy="392761"/>
          </a:xfrm>
          <a:prstGeom prst="ellipse">
            <a:avLst/>
          </a:prstGeom>
          <a:grpFill/>
          <a:ln w="19050">
            <a:noFill/>
          </a:ln>
          <a:extLst>
            <a:ext uri="{91240B29-F687-4F45-9708-019B960494DF}">
              <a14:hiddenLine xmlns:a14="http://schemas.microsoft.com/office/drawing/2010/main" w="19050">
                <a:gradFill flip="none" rotWithShape="1">
                  <a:gsLst>
                    <a:gs pos="0">
                      <a:schemeClr val="accent2"/>
                    </a:gs>
                    <a:gs pos="100000">
                      <a:schemeClr val="tx2"/>
                    </a:gs>
                  </a:gsLst>
                  <a:lin ang="2700000" scaled="1"/>
                  <a:tileRect/>
                </a:gradFill>
              </a14:hiddenLine>
            </a:ext>
          </a:extLst>
        </p:spPr>
      </p:pic>
      <p:sp>
        <p:nvSpPr>
          <p:cNvPr id="209" name="ColumnHeader"/>
          <p:cNvSpPr>
            <a:spLocks noChangeArrowheads="1"/>
          </p:cNvSpPr>
          <p:nvPr/>
        </p:nvSpPr>
        <p:spPr bwMode="gray">
          <a:xfrm>
            <a:off x="2002614" y="3706590"/>
            <a:ext cx="938758" cy="455192"/>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First chatbot</a:t>
            </a:r>
          </a:p>
        </p:txBody>
      </p:sp>
      <p:cxnSp>
        <p:nvCxnSpPr>
          <p:cNvPr id="224" name="Straight Connector 223"/>
          <p:cNvCxnSpPr>
            <a:cxnSpLocks/>
            <a:stCxn id="209" idx="2"/>
          </p:cNvCxnSpPr>
          <p:nvPr/>
        </p:nvCxnSpPr>
        <p:spPr>
          <a:xfrm>
            <a:off x="2471993" y="4161782"/>
            <a:ext cx="0" cy="1500842"/>
          </a:xfrm>
          <a:prstGeom prst="line">
            <a:avLst/>
          </a:prstGeom>
          <a:ln w="9525" cap="flat" cmpd="sng" algn="ctr">
            <a:solidFill>
              <a:srgbClr val="9A9A9A"/>
            </a:solidFill>
            <a:prstDash val="solid"/>
            <a:round/>
            <a:headEnd type="none" w="med" len="med"/>
            <a:tailEnd type="oval" w="sm" len="sm"/>
          </a:ln>
        </p:spPr>
        <p:style>
          <a:lnRef idx="1">
            <a:schemeClr val="accent1"/>
          </a:lnRef>
          <a:fillRef idx="0">
            <a:schemeClr val="accent1"/>
          </a:fillRef>
          <a:effectRef idx="0">
            <a:schemeClr val="accent1"/>
          </a:effectRef>
          <a:fontRef idx="minor">
            <a:schemeClr val="tx1"/>
          </a:fontRef>
        </p:style>
      </p:cxnSp>
      <p:sp>
        <p:nvSpPr>
          <p:cNvPr id="240" name="ColumnHeader"/>
          <p:cNvSpPr>
            <a:spLocks noChangeArrowheads="1"/>
          </p:cNvSpPr>
          <p:nvPr/>
        </p:nvSpPr>
        <p:spPr bwMode="gray">
          <a:xfrm>
            <a:off x="897710" y="3438262"/>
            <a:ext cx="938758" cy="245782"/>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1956</a:t>
            </a:r>
          </a:p>
        </p:txBody>
      </p:sp>
      <p:pic>
        <p:nvPicPr>
          <p:cNvPr id="149" name="Picture 14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75084" y="3050477"/>
            <a:ext cx="384010" cy="392761"/>
          </a:xfrm>
          <a:prstGeom prst="ellipse">
            <a:avLst/>
          </a:prstGeom>
          <a:grpFill/>
          <a:ln w="19050">
            <a:noFill/>
          </a:ln>
          <a:extLst>
            <a:ext uri="{91240B29-F687-4F45-9708-019B960494DF}">
              <a14:hiddenLine xmlns:a14="http://schemas.microsoft.com/office/drawing/2010/main" w="19050">
                <a:gradFill flip="none" rotWithShape="1">
                  <a:gsLst>
                    <a:gs pos="0">
                      <a:schemeClr val="accent2"/>
                    </a:gs>
                    <a:gs pos="100000">
                      <a:schemeClr val="tx2"/>
                    </a:gs>
                  </a:gsLst>
                  <a:lin ang="2700000" scaled="1"/>
                  <a:tileRect/>
                </a:gradFill>
              </a14:hiddenLine>
            </a:ext>
          </a:extLst>
        </p:spPr>
      </p:pic>
      <p:sp>
        <p:nvSpPr>
          <p:cNvPr id="220" name="ColumnHeader"/>
          <p:cNvSpPr>
            <a:spLocks noChangeArrowheads="1"/>
          </p:cNvSpPr>
          <p:nvPr/>
        </p:nvSpPr>
        <p:spPr bwMode="gray">
          <a:xfrm>
            <a:off x="898417" y="3706590"/>
            <a:ext cx="938758" cy="455192"/>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AI born</a:t>
            </a:r>
          </a:p>
        </p:txBody>
      </p:sp>
      <p:cxnSp>
        <p:nvCxnSpPr>
          <p:cNvPr id="29" name="Straight Connector 28"/>
          <p:cNvCxnSpPr>
            <a:cxnSpLocks/>
            <a:stCxn id="220" idx="2"/>
          </p:cNvCxnSpPr>
          <p:nvPr/>
        </p:nvCxnSpPr>
        <p:spPr>
          <a:xfrm>
            <a:off x="1367796" y="4161782"/>
            <a:ext cx="0" cy="1500842"/>
          </a:xfrm>
          <a:prstGeom prst="line">
            <a:avLst/>
          </a:prstGeom>
          <a:ln w="9525" cap="flat" cmpd="sng" algn="ctr">
            <a:solidFill>
              <a:srgbClr val="9A9A9A"/>
            </a:solidFill>
            <a:prstDash val="solid"/>
            <a:round/>
            <a:headEnd type="none" w="med" len="med"/>
            <a:tailEnd type="oval" w="sm" len="sm"/>
          </a:ln>
        </p:spPr>
        <p:style>
          <a:lnRef idx="1">
            <a:schemeClr val="accent1"/>
          </a:lnRef>
          <a:fillRef idx="0">
            <a:schemeClr val="accent1"/>
          </a:fillRef>
          <a:effectRef idx="0">
            <a:schemeClr val="accent1"/>
          </a:effectRef>
          <a:fontRef idx="minor">
            <a:schemeClr val="tx1"/>
          </a:fontRef>
        </p:style>
      </p:cxnSp>
      <p:sp>
        <p:nvSpPr>
          <p:cNvPr id="181" name="TextBox 180"/>
          <p:cNvSpPr txBox="1"/>
          <p:nvPr/>
        </p:nvSpPr>
        <p:spPr>
          <a:xfrm>
            <a:off x="6392084" y="5255100"/>
            <a:ext cx="564383" cy="183029"/>
          </a:xfrm>
          <a:prstGeom prst="rect">
            <a:avLst/>
          </a:prstGeom>
          <a:noFill/>
          <a:extLst>
            <a:ext uri="{909E8E84-426E-40DD-AFC4-6F175D3DCCD1}">
              <a14:hiddenFill xmlns:a14="http://schemas.microsoft.com/office/drawing/2010/main">
                <a:solidFill>
                  <a:srgbClr val="FFFFFF"/>
                </a:solidFill>
              </a14:hiddenFill>
            </a:ext>
          </a:extLst>
        </p:spPr>
        <p:txBody>
          <a:bodyPr wrap="square" lIns="18288" tIns="0" rIns="18288" bIns="0" rtlCol="0" anchor="t">
            <a:noAutofit/>
          </a:bodyPr>
          <a:lstStyle/>
          <a:p>
            <a:pPr algn="ctr"/>
            <a:r>
              <a:rPr lang="en-US" sz="1600" dirty="0">
                <a:solidFill>
                  <a:srgbClr val="575757"/>
                </a:solidFill>
                <a:latin typeface="Calibri" panose="020F0502020204030204" pitchFamily="34" charset="0"/>
                <a:cs typeface="Calibri" panose="020F0502020204030204" pitchFamily="34" charset="0"/>
              </a:rPr>
              <a:t>2000</a:t>
            </a:r>
          </a:p>
        </p:txBody>
      </p:sp>
      <p:sp>
        <p:nvSpPr>
          <p:cNvPr id="182" name="TextBox 181"/>
          <p:cNvSpPr txBox="1"/>
          <p:nvPr/>
        </p:nvSpPr>
        <p:spPr>
          <a:xfrm>
            <a:off x="4018064" y="5381472"/>
            <a:ext cx="587995" cy="174387"/>
          </a:xfrm>
          <a:prstGeom prst="rect">
            <a:avLst/>
          </a:prstGeom>
          <a:noFill/>
          <a:extLst>
            <a:ext uri="{909E8E84-426E-40DD-AFC4-6F175D3DCCD1}">
              <a14:hiddenFill xmlns:a14="http://schemas.microsoft.com/office/drawing/2010/main">
                <a:solidFill>
                  <a:srgbClr val="FFFFFF"/>
                </a:solidFill>
              </a14:hiddenFill>
            </a:ext>
          </a:extLst>
        </p:spPr>
        <p:txBody>
          <a:bodyPr wrap="square" lIns="18288" tIns="0" rIns="18288" bIns="0" rtlCol="0" anchor="t">
            <a:noAutofit/>
          </a:bodyPr>
          <a:lstStyle/>
          <a:p>
            <a:pPr algn="ctr"/>
            <a:r>
              <a:rPr lang="en-US" sz="1600" dirty="0">
                <a:solidFill>
                  <a:srgbClr val="575757"/>
                </a:solidFill>
                <a:latin typeface="Calibri" panose="020F0502020204030204" pitchFamily="34" charset="0"/>
                <a:cs typeface="Calibri" panose="020F0502020204030204" pitchFamily="34" charset="0"/>
              </a:rPr>
              <a:t>1980</a:t>
            </a:r>
          </a:p>
        </p:txBody>
      </p:sp>
      <p:sp>
        <p:nvSpPr>
          <p:cNvPr id="183" name="TextBox 182"/>
          <p:cNvSpPr txBox="1"/>
          <p:nvPr/>
        </p:nvSpPr>
        <p:spPr>
          <a:xfrm>
            <a:off x="1668181" y="5458540"/>
            <a:ext cx="587995" cy="174387"/>
          </a:xfrm>
          <a:prstGeom prst="rect">
            <a:avLst/>
          </a:prstGeom>
          <a:noFill/>
          <a:extLst>
            <a:ext uri="{909E8E84-426E-40DD-AFC4-6F175D3DCCD1}">
              <a14:hiddenFill xmlns:a14="http://schemas.microsoft.com/office/drawing/2010/main">
                <a:solidFill>
                  <a:srgbClr val="FFFFFF"/>
                </a:solidFill>
              </a14:hiddenFill>
            </a:ext>
          </a:extLst>
        </p:spPr>
        <p:txBody>
          <a:bodyPr wrap="square" lIns="18288" tIns="0" rIns="18288" bIns="0" rtlCol="0" anchor="t">
            <a:noAutofit/>
          </a:bodyPr>
          <a:lstStyle/>
          <a:p>
            <a:pPr algn="ctr"/>
            <a:r>
              <a:rPr lang="en-US" sz="1600" dirty="0">
                <a:solidFill>
                  <a:srgbClr val="575757"/>
                </a:solidFill>
                <a:latin typeface="Calibri" panose="020F0502020204030204" pitchFamily="34" charset="0"/>
                <a:cs typeface="Calibri" panose="020F0502020204030204" pitchFamily="34" charset="0"/>
              </a:rPr>
              <a:t>1960</a:t>
            </a:r>
          </a:p>
        </p:txBody>
      </p:sp>
      <p:sp>
        <p:nvSpPr>
          <p:cNvPr id="184" name="TextBox 183"/>
          <p:cNvSpPr txBox="1"/>
          <p:nvPr/>
        </p:nvSpPr>
        <p:spPr>
          <a:xfrm>
            <a:off x="493240" y="5422843"/>
            <a:ext cx="587995" cy="245782"/>
          </a:xfrm>
          <a:prstGeom prst="rect">
            <a:avLst/>
          </a:prstGeom>
          <a:noFill/>
          <a:extLst>
            <a:ext uri="{909E8E84-426E-40DD-AFC4-6F175D3DCCD1}">
              <a14:hiddenFill xmlns:a14="http://schemas.microsoft.com/office/drawing/2010/main">
                <a:solidFill>
                  <a:srgbClr val="FFFFFF"/>
                </a:solidFill>
              </a14:hiddenFill>
            </a:ext>
          </a:extLst>
        </p:spPr>
        <p:txBody>
          <a:bodyPr wrap="square" lIns="18288" tIns="0" rIns="18288" bIns="0" rtlCol="0" anchor="t">
            <a:noAutofit/>
          </a:bodyPr>
          <a:lstStyle/>
          <a:p>
            <a:pPr algn="ctr"/>
            <a:r>
              <a:rPr lang="en-US" sz="1600" dirty="0">
                <a:solidFill>
                  <a:srgbClr val="575757"/>
                </a:solidFill>
                <a:latin typeface="Calibri" panose="020F0502020204030204" pitchFamily="34" charset="0"/>
                <a:cs typeface="Calibri" panose="020F0502020204030204" pitchFamily="34" charset="0"/>
              </a:rPr>
              <a:t>1950</a:t>
            </a:r>
          </a:p>
        </p:txBody>
      </p:sp>
      <p:sp>
        <p:nvSpPr>
          <p:cNvPr id="4" name="Freeform: Shape 3">
            <a:extLst>
              <a:ext uri="{FF2B5EF4-FFF2-40B4-BE49-F238E27FC236}">
                <a16:creationId xmlns:a16="http://schemas.microsoft.com/office/drawing/2014/main" id="{9AE6E179-8E0E-7DCA-3719-5545604408E6}"/>
              </a:ext>
            </a:extLst>
          </p:cNvPr>
          <p:cNvSpPr/>
          <p:nvPr/>
        </p:nvSpPr>
        <p:spPr>
          <a:xfrm>
            <a:off x="637715" y="2988812"/>
            <a:ext cx="9372003" cy="2771973"/>
          </a:xfrm>
          <a:custGeom>
            <a:avLst/>
            <a:gdLst>
              <a:gd name="connsiteX0" fmla="*/ 10464848 w 10464848"/>
              <a:gd name="connsiteY0" fmla="*/ 0 h 2891611"/>
              <a:gd name="connsiteX1" fmla="*/ 10464848 w 10464848"/>
              <a:gd name="connsiteY1" fmla="*/ 2891611 h 2891611"/>
              <a:gd name="connsiteX2" fmla="*/ 0 w 10464848"/>
              <a:gd name="connsiteY2" fmla="*/ 2891611 h 2891611"/>
              <a:gd name="connsiteX3" fmla="*/ 0 w 10464848"/>
              <a:gd name="connsiteY3" fmla="*/ 2129611 h 2891611"/>
              <a:gd name="connsiteX4" fmla="*/ 368349 w 10464848"/>
              <a:gd name="connsiteY4" fmla="*/ 2129611 h 2891611"/>
              <a:gd name="connsiteX5" fmla="*/ 9931448 w 10464848"/>
              <a:gd name="connsiteY5" fmla="*/ 250011 h 2891611"/>
              <a:gd name="connsiteX6" fmla="*/ 10342170 w 10464848"/>
              <a:gd name="connsiteY6" fmla="*/ 57671 h 2891611"/>
              <a:gd name="connsiteX0" fmla="*/ 10464848 w 10556288"/>
              <a:gd name="connsiteY0" fmla="*/ 2891611 h 2983051"/>
              <a:gd name="connsiteX1" fmla="*/ 0 w 10556288"/>
              <a:gd name="connsiteY1" fmla="*/ 2891611 h 2983051"/>
              <a:gd name="connsiteX2" fmla="*/ 0 w 10556288"/>
              <a:gd name="connsiteY2" fmla="*/ 2129611 h 2983051"/>
              <a:gd name="connsiteX3" fmla="*/ 368349 w 10556288"/>
              <a:gd name="connsiteY3" fmla="*/ 2129611 h 2983051"/>
              <a:gd name="connsiteX4" fmla="*/ 9931448 w 10556288"/>
              <a:gd name="connsiteY4" fmla="*/ 250011 h 2983051"/>
              <a:gd name="connsiteX5" fmla="*/ 10342170 w 10556288"/>
              <a:gd name="connsiteY5" fmla="*/ 57671 h 2983051"/>
              <a:gd name="connsiteX6" fmla="*/ 10464848 w 10556288"/>
              <a:gd name="connsiteY6" fmla="*/ 0 h 2983051"/>
              <a:gd name="connsiteX7" fmla="*/ 10556288 w 10556288"/>
              <a:gd name="connsiteY7" fmla="*/ 2983051 h 2983051"/>
              <a:gd name="connsiteX0" fmla="*/ 0 w 10556288"/>
              <a:gd name="connsiteY0" fmla="*/ 2891611 h 2983051"/>
              <a:gd name="connsiteX1" fmla="*/ 0 w 10556288"/>
              <a:gd name="connsiteY1" fmla="*/ 2129611 h 2983051"/>
              <a:gd name="connsiteX2" fmla="*/ 368349 w 10556288"/>
              <a:gd name="connsiteY2" fmla="*/ 2129611 h 2983051"/>
              <a:gd name="connsiteX3" fmla="*/ 9931448 w 10556288"/>
              <a:gd name="connsiteY3" fmla="*/ 250011 h 2983051"/>
              <a:gd name="connsiteX4" fmla="*/ 10342170 w 10556288"/>
              <a:gd name="connsiteY4" fmla="*/ 57671 h 2983051"/>
              <a:gd name="connsiteX5" fmla="*/ 10464848 w 10556288"/>
              <a:gd name="connsiteY5" fmla="*/ 0 h 2983051"/>
              <a:gd name="connsiteX6" fmla="*/ 10556288 w 10556288"/>
              <a:gd name="connsiteY6" fmla="*/ 2983051 h 2983051"/>
              <a:gd name="connsiteX0" fmla="*/ 0 w 10464848"/>
              <a:gd name="connsiteY0" fmla="*/ 2891611 h 2891611"/>
              <a:gd name="connsiteX1" fmla="*/ 0 w 10464848"/>
              <a:gd name="connsiteY1" fmla="*/ 2129611 h 2891611"/>
              <a:gd name="connsiteX2" fmla="*/ 368349 w 10464848"/>
              <a:gd name="connsiteY2" fmla="*/ 2129611 h 2891611"/>
              <a:gd name="connsiteX3" fmla="*/ 9931448 w 10464848"/>
              <a:gd name="connsiteY3" fmla="*/ 250011 h 2891611"/>
              <a:gd name="connsiteX4" fmla="*/ 10342170 w 10464848"/>
              <a:gd name="connsiteY4" fmla="*/ 57671 h 2891611"/>
              <a:gd name="connsiteX5" fmla="*/ 10464848 w 10464848"/>
              <a:gd name="connsiteY5" fmla="*/ 0 h 2891611"/>
              <a:gd name="connsiteX0" fmla="*/ 0 w 10464848"/>
              <a:gd name="connsiteY0" fmla="*/ 2129611 h 2153632"/>
              <a:gd name="connsiteX1" fmla="*/ 368349 w 10464848"/>
              <a:gd name="connsiteY1" fmla="*/ 2129611 h 2153632"/>
              <a:gd name="connsiteX2" fmla="*/ 9931448 w 10464848"/>
              <a:gd name="connsiteY2" fmla="*/ 250011 h 2153632"/>
              <a:gd name="connsiteX3" fmla="*/ 10342170 w 10464848"/>
              <a:gd name="connsiteY3" fmla="*/ 57671 h 2153632"/>
              <a:gd name="connsiteX4" fmla="*/ 10464848 w 10464848"/>
              <a:gd name="connsiteY4" fmla="*/ 0 h 2153632"/>
              <a:gd name="connsiteX0" fmla="*/ 0 w 10464848"/>
              <a:gd name="connsiteY0" fmla="*/ 2129611 h 2129611"/>
              <a:gd name="connsiteX1" fmla="*/ 368349 w 10464848"/>
              <a:gd name="connsiteY1" fmla="*/ 2129611 h 2129611"/>
              <a:gd name="connsiteX2" fmla="*/ 7387057 w 10464848"/>
              <a:gd name="connsiteY2" fmla="*/ 1851633 h 2129611"/>
              <a:gd name="connsiteX3" fmla="*/ 9931448 w 10464848"/>
              <a:gd name="connsiteY3" fmla="*/ 250011 h 2129611"/>
              <a:gd name="connsiteX4" fmla="*/ 10342170 w 10464848"/>
              <a:gd name="connsiteY4" fmla="*/ 57671 h 2129611"/>
              <a:gd name="connsiteX5" fmla="*/ 10464848 w 10464848"/>
              <a:gd name="connsiteY5" fmla="*/ 0 h 2129611"/>
              <a:gd name="connsiteX0" fmla="*/ 0 w 10464848"/>
              <a:gd name="connsiteY0" fmla="*/ 2129611 h 2129611"/>
              <a:gd name="connsiteX1" fmla="*/ 368349 w 10464848"/>
              <a:gd name="connsiteY1" fmla="*/ 2129611 h 2129611"/>
              <a:gd name="connsiteX2" fmla="*/ 7387057 w 10464848"/>
              <a:gd name="connsiteY2" fmla="*/ 1851633 h 2129611"/>
              <a:gd name="connsiteX3" fmla="*/ 10134469 w 10464848"/>
              <a:gd name="connsiteY3" fmla="*/ 280651 h 2129611"/>
              <a:gd name="connsiteX4" fmla="*/ 10342170 w 10464848"/>
              <a:gd name="connsiteY4" fmla="*/ 57671 h 2129611"/>
              <a:gd name="connsiteX5" fmla="*/ 10464848 w 10464848"/>
              <a:gd name="connsiteY5" fmla="*/ 0 h 2129611"/>
              <a:gd name="connsiteX0" fmla="*/ 0 w 10464848"/>
              <a:gd name="connsiteY0" fmla="*/ 2129611 h 2129611"/>
              <a:gd name="connsiteX1" fmla="*/ 368349 w 10464848"/>
              <a:gd name="connsiteY1" fmla="*/ 2129611 h 2129611"/>
              <a:gd name="connsiteX2" fmla="*/ 7387057 w 10464848"/>
              <a:gd name="connsiteY2" fmla="*/ 1851633 h 2129611"/>
              <a:gd name="connsiteX3" fmla="*/ 10342170 w 10464848"/>
              <a:gd name="connsiteY3" fmla="*/ 57671 h 2129611"/>
              <a:gd name="connsiteX4" fmla="*/ 10464848 w 10464848"/>
              <a:gd name="connsiteY4" fmla="*/ 0 h 2129611"/>
              <a:gd name="connsiteX0" fmla="*/ 0 w 10393609"/>
              <a:gd name="connsiteY0" fmla="*/ 2438243 h 2438243"/>
              <a:gd name="connsiteX1" fmla="*/ 368349 w 10393609"/>
              <a:gd name="connsiteY1" fmla="*/ 2438243 h 2438243"/>
              <a:gd name="connsiteX2" fmla="*/ 7387057 w 10393609"/>
              <a:gd name="connsiteY2" fmla="*/ 2160265 h 2438243"/>
              <a:gd name="connsiteX3" fmla="*/ 10342170 w 10393609"/>
              <a:gd name="connsiteY3" fmla="*/ 366303 h 2438243"/>
              <a:gd name="connsiteX4" fmla="*/ 10393609 w 10393609"/>
              <a:gd name="connsiteY4" fmla="*/ 0 h 2438243"/>
              <a:gd name="connsiteX0" fmla="*/ 0 w 10393609"/>
              <a:gd name="connsiteY0" fmla="*/ 2438243 h 2438243"/>
              <a:gd name="connsiteX1" fmla="*/ 368349 w 10393609"/>
              <a:gd name="connsiteY1" fmla="*/ 2438243 h 2438243"/>
              <a:gd name="connsiteX2" fmla="*/ 7387057 w 10393609"/>
              <a:gd name="connsiteY2" fmla="*/ 2160265 h 2438243"/>
              <a:gd name="connsiteX3" fmla="*/ 10321816 w 10393609"/>
              <a:gd name="connsiteY3" fmla="*/ 310189 h 2438243"/>
              <a:gd name="connsiteX4" fmla="*/ 10393609 w 10393609"/>
              <a:gd name="connsiteY4" fmla="*/ 0 h 2438243"/>
              <a:gd name="connsiteX0" fmla="*/ 0 w 10393609"/>
              <a:gd name="connsiteY0" fmla="*/ 2438243 h 2438243"/>
              <a:gd name="connsiteX1" fmla="*/ 368349 w 10393609"/>
              <a:gd name="connsiteY1" fmla="*/ 2438243 h 2438243"/>
              <a:gd name="connsiteX2" fmla="*/ 7387057 w 10393609"/>
              <a:gd name="connsiteY2" fmla="*/ 2160265 h 2438243"/>
              <a:gd name="connsiteX3" fmla="*/ 10393609 w 10393609"/>
              <a:gd name="connsiteY3" fmla="*/ 0 h 2438243"/>
              <a:gd name="connsiteX0" fmla="*/ 0 w 10393609"/>
              <a:gd name="connsiteY0" fmla="*/ 2438243 h 2438243"/>
              <a:gd name="connsiteX1" fmla="*/ 368349 w 10393609"/>
              <a:gd name="connsiteY1" fmla="*/ 2438243 h 2438243"/>
              <a:gd name="connsiteX2" fmla="*/ 7387057 w 10393609"/>
              <a:gd name="connsiteY2" fmla="*/ 2160265 h 2438243"/>
              <a:gd name="connsiteX3" fmla="*/ 9403066 w 10393609"/>
              <a:gd name="connsiteY3" fmla="*/ 1223859 h 2438243"/>
              <a:gd name="connsiteX4" fmla="*/ 10393609 w 10393609"/>
              <a:gd name="connsiteY4" fmla="*/ 0 h 2438243"/>
              <a:gd name="connsiteX0" fmla="*/ 0 w 10393609"/>
              <a:gd name="connsiteY0" fmla="*/ 2438243 h 2438243"/>
              <a:gd name="connsiteX1" fmla="*/ 368349 w 10393609"/>
              <a:gd name="connsiteY1" fmla="*/ 2438243 h 2438243"/>
              <a:gd name="connsiteX2" fmla="*/ 7387057 w 10393609"/>
              <a:gd name="connsiteY2" fmla="*/ 2160265 h 2438243"/>
              <a:gd name="connsiteX3" fmla="*/ 9270766 w 10393609"/>
              <a:gd name="connsiteY3" fmla="*/ 1429612 h 2438243"/>
              <a:gd name="connsiteX4" fmla="*/ 10393609 w 10393609"/>
              <a:gd name="connsiteY4" fmla="*/ 0 h 2438243"/>
              <a:gd name="connsiteX0" fmla="*/ 0 w 10393609"/>
              <a:gd name="connsiteY0" fmla="*/ 2438243 h 2438243"/>
              <a:gd name="connsiteX1" fmla="*/ 368349 w 10393609"/>
              <a:gd name="connsiteY1" fmla="*/ 2438243 h 2438243"/>
              <a:gd name="connsiteX2" fmla="*/ 7387057 w 10393609"/>
              <a:gd name="connsiteY2" fmla="*/ 2160265 h 2438243"/>
              <a:gd name="connsiteX3" fmla="*/ 9537137 w 10393609"/>
              <a:gd name="connsiteY3" fmla="*/ 1248934 h 2438243"/>
              <a:gd name="connsiteX4" fmla="*/ 10393609 w 10393609"/>
              <a:gd name="connsiteY4" fmla="*/ 0 h 2438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3609" h="2438243">
                <a:moveTo>
                  <a:pt x="0" y="2438243"/>
                </a:moveTo>
                <a:lnTo>
                  <a:pt x="368349" y="2438243"/>
                </a:lnTo>
                <a:cubicBezTo>
                  <a:pt x="1315295" y="2372763"/>
                  <a:pt x="5716180" y="2566639"/>
                  <a:pt x="7387057" y="2160265"/>
                </a:cubicBezTo>
                <a:cubicBezTo>
                  <a:pt x="9006486" y="1805111"/>
                  <a:pt x="9036045" y="1608978"/>
                  <a:pt x="9537137" y="1248934"/>
                </a:cubicBezTo>
                <a:cubicBezTo>
                  <a:pt x="10038229" y="888890"/>
                  <a:pt x="10342161" y="51220"/>
                  <a:pt x="10393609" y="0"/>
                </a:cubicBezTo>
              </a:path>
            </a:pathLst>
          </a:custGeom>
          <a:noFill/>
          <a:ln w="31750" cap="flat" cmpd="sng" algn="ctr">
            <a:solidFill>
              <a:srgbClr val="9A9A9A"/>
            </a:solidFill>
            <a:prstDash val="solid"/>
            <a:round/>
            <a:headEnd type="none" w="med" len="med"/>
            <a:tailEnd type="arrow" w="med" len="sm"/>
          </a:ln>
          <a:effectLst/>
          <a:extLst>
            <a:ext uri="{909E8E84-426E-40DD-AFC4-6F175D3DCCD1}">
              <a14:hiddenFill xmlns:a14="http://schemas.microsoft.com/office/drawing/2010/main">
                <a:solidFill>
                  <a:schemeClr val="bg1">
                    <a:alpha val="28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75757"/>
              </a:solidFill>
              <a:effectLst/>
              <a:uLnTx/>
              <a:uFillTx/>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4F795EA2-7D2C-EC91-BC5E-21FEC17FC51A}"/>
              </a:ext>
            </a:extLst>
          </p:cNvPr>
          <p:cNvSpPr txBox="1"/>
          <p:nvPr/>
        </p:nvSpPr>
        <p:spPr>
          <a:xfrm>
            <a:off x="7567550" y="4902568"/>
            <a:ext cx="587995" cy="174387"/>
          </a:xfrm>
          <a:prstGeom prst="rect">
            <a:avLst/>
          </a:prstGeom>
          <a:noFill/>
          <a:extLst>
            <a:ext uri="{909E8E84-426E-40DD-AFC4-6F175D3DCCD1}">
              <a14:hiddenFill xmlns:a14="http://schemas.microsoft.com/office/drawing/2010/main">
                <a:solidFill>
                  <a:srgbClr val="FFFFFF"/>
                </a:solidFill>
              </a14:hiddenFill>
            </a:ext>
          </a:extLst>
        </p:spPr>
        <p:txBody>
          <a:bodyPr wrap="square" lIns="18288" tIns="0" rIns="18288" bIns="0" rtlCol="0" anchor="t">
            <a:noAutofit/>
          </a:bodyPr>
          <a:lstStyle/>
          <a:p>
            <a:pPr algn="ctr"/>
            <a:r>
              <a:rPr lang="en-US" sz="1600" dirty="0">
                <a:solidFill>
                  <a:srgbClr val="575757"/>
                </a:solidFill>
                <a:latin typeface="Calibri" panose="020F0502020204030204" pitchFamily="34" charset="0"/>
                <a:cs typeface="Calibri" panose="020F0502020204030204" pitchFamily="34" charset="0"/>
              </a:rPr>
              <a:t>2010</a:t>
            </a:r>
          </a:p>
        </p:txBody>
      </p:sp>
      <p:sp>
        <p:nvSpPr>
          <p:cNvPr id="8" name="TextBox 7">
            <a:extLst>
              <a:ext uri="{FF2B5EF4-FFF2-40B4-BE49-F238E27FC236}">
                <a16:creationId xmlns:a16="http://schemas.microsoft.com/office/drawing/2014/main" id="{D39B0920-5028-EE71-179D-F35F09161FCE}"/>
              </a:ext>
            </a:extLst>
          </p:cNvPr>
          <p:cNvSpPr txBox="1"/>
          <p:nvPr/>
        </p:nvSpPr>
        <p:spPr>
          <a:xfrm>
            <a:off x="8742489" y="4146401"/>
            <a:ext cx="587995" cy="174387"/>
          </a:xfrm>
          <a:prstGeom prst="rect">
            <a:avLst/>
          </a:prstGeom>
          <a:noFill/>
          <a:extLst>
            <a:ext uri="{909E8E84-426E-40DD-AFC4-6F175D3DCCD1}">
              <a14:hiddenFill xmlns:a14="http://schemas.microsoft.com/office/drawing/2010/main">
                <a:solidFill>
                  <a:srgbClr val="FFFFFF"/>
                </a:solidFill>
              </a14:hiddenFill>
            </a:ext>
          </a:extLst>
        </p:spPr>
        <p:txBody>
          <a:bodyPr wrap="square" lIns="18288" tIns="0" rIns="18288" bIns="0" rtlCol="0" anchor="t">
            <a:noAutofit/>
          </a:bodyPr>
          <a:lstStyle/>
          <a:p>
            <a:pPr algn="ctr"/>
            <a:r>
              <a:rPr lang="en-US" sz="1600" dirty="0">
                <a:solidFill>
                  <a:srgbClr val="575757"/>
                </a:solidFill>
                <a:latin typeface="Calibri" panose="020F0502020204030204" pitchFamily="34" charset="0"/>
                <a:cs typeface="Calibri" panose="020F0502020204030204" pitchFamily="34" charset="0"/>
              </a:rPr>
              <a:t>2020</a:t>
            </a:r>
          </a:p>
        </p:txBody>
      </p:sp>
      <p:sp>
        <p:nvSpPr>
          <p:cNvPr id="9" name="TextBox 8">
            <a:extLst>
              <a:ext uri="{FF2B5EF4-FFF2-40B4-BE49-F238E27FC236}">
                <a16:creationId xmlns:a16="http://schemas.microsoft.com/office/drawing/2014/main" id="{B83C34BC-3F01-FA5D-69E8-CE50456BBFFD}"/>
              </a:ext>
            </a:extLst>
          </p:cNvPr>
          <p:cNvSpPr txBox="1"/>
          <p:nvPr/>
        </p:nvSpPr>
        <p:spPr>
          <a:xfrm>
            <a:off x="5193005" y="5341975"/>
            <a:ext cx="587995" cy="174387"/>
          </a:xfrm>
          <a:prstGeom prst="rect">
            <a:avLst/>
          </a:prstGeom>
          <a:noFill/>
          <a:extLst>
            <a:ext uri="{909E8E84-426E-40DD-AFC4-6F175D3DCCD1}">
              <a14:hiddenFill xmlns:a14="http://schemas.microsoft.com/office/drawing/2010/main">
                <a:solidFill>
                  <a:srgbClr val="FFFFFF"/>
                </a:solidFill>
              </a14:hiddenFill>
            </a:ext>
          </a:extLst>
        </p:spPr>
        <p:txBody>
          <a:bodyPr wrap="square" lIns="18288" tIns="0" rIns="18288" bIns="0" rtlCol="0" anchor="t">
            <a:noAutofit/>
          </a:bodyPr>
          <a:lstStyle/>
          <a:p>
            <a:pPr algn="ctr"/>
            <a:r>
              <a:rPr lang="en-US" sz="1600" dirty="0">
                <a:solidFill>
                  <a:srgbClr val="575757"/>
                </a:solidFill>
                <a:latin typeface="Calibri" panose="020F0502020204030204" pitchFamily="34" charset="0"/>
                <a:cs typeface="Calibri" panose="020F0502020204030204" pitchFamily="34" charset="0"/>
              </a:rPr>
              <a:t>1990</a:t>
            </a:r>
          </a:p>
        </p:txBody>
      </p:sp>
      <p:sp>
        <p:nvSpPr>
          <p:cNvPr id="10" name="TextBox 9">
            <a:extLst>
              <a:ext uri="{FF2B5EF4-FFF2-40B4-BE49-F238E27FC236}">
                <a16:creationId xmlns:a16="http://schemas.microsoft.com/office/drawing/2014/main" id="{3F6E1F3D-E86D-2B8C-1DF8-0AE61DF08E4D}"/>
              </a:ext>
            </a:extLst>
          </p:cNvPr>
          <p:cNvSpPr txBox="1"/>
          <p:nvPr/>
        </p:nvSpPr>
        <p:spPr>
          <a:xfrm>
            <a:off x="2843122" y="5432661"/>
            <a:ext cx="587995" cy="174387"/>
          </a:xfrm>
          <a:prstGeom prst="rect">
            <a:avLst/>
          </a:prstGeom>
          <a:noFill/>
          <a:extLst>
            <a:ext uri="{909E8E84-426E-40DD-AFC4-6F175D3DCCD1}">
              <a14:hiddenFill xmlns:a14="http://schemas.microsoft.com/office/drawing/2010/main">
                <a:solidFill>
                  <a:srgbClr val="FFFFFF"/>
                </a:solidFill>
              </a14:hiddenFill>
            </a:ext>
          </a:extLst>
        </p:spPr>
        <p:txBody>
          <a:bodyPr wrap="square" lIns="18288" tIns="0" rIns="18288" bIns="0" rtlCol="0" anchor="t">
            <a:noAutofit/>
          </a:bodyPr>
          <a:lstStyle/>
          <a:p>
            <a:pPr algn="ctr"/>
            <a:r>
              <a:rPr lang="en-US" sz="1600" dirty="0">
                <a:solidFill>
                  <a:srgbClr val="575757"/>
                </a:solidFill>
                <a:latin typeface="Calibri" panose="020F0502020204030204" pitchFamily="34" charset="0"/>
                <a:cs typeface="Calibri" panose="020F0502020204030204" pitchFamily="34" charset="0"/>
              </a:rPr>
              <a:t>1970</a:t>
            </a:r>
          </a:p>
        </p:txBody>
      </p:sp>
      <p:sp>
        <p:nvSpPr>
          <p:cNvPr id="28" name="Oval 27">
            <a:extLst>
              <a:ext uri="{FF2B5EF4-FFF2-40B4-BE49-F238E27FC236}">
                <a16:creationId xmlns:a16="http://schemas.microsoft.com/office/drawing/2014/main" id="{531374F1-C81B-786A-A8BD-013FBFD445C1}"/>
              </a:ext>
            </a:extLst>
          </p:cNvPr>
          <p:cNvSpPr/>
          <p:nvPr/>
        </p:nvSpPr>
        <p:spPr>
          <a:xfrm>
            <a:off x="9052128" y="4320788"/>
            <a:ext cx="669931" cy="655828"/>
          </a:xfrm>
          <a:prstGeom prst="ellipse">
            <a:avLst/>
          </a:prstGeom>
          <a:solidFill>
            <a:schemeClr val="tx1"/>
          </a:solidFill>
          <a:ln w="2857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175B</a:t>
            </a:r>
          </a:p>
        </p:txBody>
      </p:sp>
      <p:sp>
        <p:nvSpPr>
          <p:cNvPr id="30" name="Oval 29">
            <a:extLst>
              <a:ext uri="{FF2B5EF4-FFF2-40B4-BE49-F238E27FC236}">
                <a16:creationId xmlns:a16="http://schemas.microsoft.com/office/drawing/2014/main" id="{91AF656D-467B-B360-4FB8-423EB369778B}"/>
              </a:ext>
            </a:extLst>
          </p:cNvPr>
          <p:cNvSpPr/>
          <p:nvPr/>
        </p:nvSpPr>
        <p:spPr>
          <a:xfrm>
            <a:off x="5938917" y="5591732"/>
            <a:ext cx="669931" cy="655828"/>
          </a:xfrm>
          <a:prstGeom prst="ellipse">
            <a:avLst/>
          </a:prstGeom>
          <a:solidFill>
            <a:schemeClr val="tx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10k</a:t>
            </a:r>
          </a:p>
        </p:txBody>
      </p:sp>
      <p:sp>
        <p:nvSpPr>
          <p:cNvPr id="31" name="Oval 30">
            <a:extLst>
              <a:ext uri="{FF2B5EF4-FFF2-40B4-BE49-F238E27FC236}">
                <a16:creationId xmlns:a16="http://schemas.microsoft.com/office/drawing/2014/main" id="{319AA8E4-EC73-E18E-1951-0D3E82084B49}"/>
              </a:ext>
            </a:extLst>
          </p:cNvPr>
          <p:cNvSpPr/>
          <p:nvPr/>
        </p:nvSpPr>
        <p:spPr>
          <a:xfrm>
            <a:off x="7687249" y="5129118"/>
            <a:ext cx="669931" cy="655828"/>
          </a:xfrm>
          <a:prstGeom prst="ellipse">
            <a:avLst/>
          </a:prstGeom>
          <a:solidFill>
            <a:schemeClr val="tx1"/>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10M</a:t>
            </a:r>
          </a:p>
        </p:txBody>
      </p:sp>
      <p:sp>
        <p:nvSpPr>
          <p:cNvPr id="33" name="TextBox 32">
            <a:extLst>
              <a:ext uri="{FF2B5EF4-FFF2-40B4-BE49-F238E27FC236}">
                <a16:creationId xmlns:a16="http://schemas.microsoft.com/office/drawing/2014/main" id="{36E9ED4A-85BE-9617-A219-9BB9DB6FC135}"/>
              </a:ext>
            </a:extLst>
          </p:cNvPr>
          <p:cNvSpPr txBox="1"/>
          <p:nvPr/>
        </p:nvSpPr>
        <p:spPr>
          <a:xfrm>
            <a:off x="9614776" y="4895642"/>
            <a:ext cx="1470621"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GPT-3</a:t>
            </a:r>
          </a:p>
        </p:txBody>
      </p:sp>
      <p:sp>
        <p:nvSpPr>
          <p:cNvPr id="34" name="Oval 33">
            <a:extLst>
              <a:ext uri="{FF2B5EF4-FFF2-40B4-BE49-F238E27FC236}">
                <a16:creationId xmlns:a16="http://schemas.microsoft.com/office/drawing/2014/main" id="{973FEE59-835E-D394-2BC8-94D35029B568}"/>
              </a:ext>
            </a:extLst>
          </p:cNvPr>
          <p:cNvSpPr/>
          <p:nvPr/>
        </p:nvSpPr>
        <p:spPr>
          <a:xfrm>
            <a:off x="9354266" y="3844020"/>
            <a:ext cx="669931" cy="655828"/>
          </a:xfrm>
          <a:prstGeom prst="ellipse">
            <a:avLst/>
          </a:prstGeom>
          <a:solidFill>
            <a:schemeClr val="tx1"/>
          </a:solidFill>
          <a:ln w="2857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400B</a:t>
            </a:r>
          </a:p>
        </p:txBody>
      </p:sp>
      <p:sp>
        <p:nvSpPr>
          <p:cNvPr id="35" name="TextBox 34">
            <a:extLst>
              <a:ext uri="{FF2B5EF4-FFF2-40B4-BE49-F238E27FC236}">
                <a16:creationId xmlns:a16="http://schemas.microsoft.com/office/drawing/2014/main" id="{7E9E1044-8485-BF6B-9CDA-EA0DBA133A9A}"/>
              </a:ext>
            </a:extLst>
          </p:cNvPr>
          <p:cNvSpPr txBox="1"/>
          <p:nvPr/>
        </p:nvSpPr>
        <p:spPr>
          <a:xfrm>
            <a:off x="10074706" y="4295106"/>
            <a:ext cx="1470621"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cs typeface="Calibri" panose="020F0502020204030204" pitchFamily="34" charset="0"/>
              </a:rPr>
              <a:t>GPT-4</a:t>
            </a:r>
          </a:p>
        </p:txBody>
      </p:sp>
      <p:sp>
        <p:nvSpPr>
          <p:cNvPr id="36" name="Oval 35">
            <a:extLst>
              <a:ext uri="{FF2B5EF4-FFF2-40B4-BE49-F238E27FC236}">
                <a16:creationId xmlns:a16="http://schemas.microsoft.com/office/drawing/2014/main" id="{5CC3F9D9-C5E8-63E4-7A6B-8953971EDB8C}"/>
              </a:ext>
            </a:extLst>
          </p:cNvPr>
          <p:cNvSpPr/>
          <p:nvPr/>
        </p:nvSpPr>
        <p:spPr>
          <a:xfrm>
            <a:off x="9614776" y="3291561"/>
            <a:ext cx="669931" cy="655828"/>
          </a:xfrm>
          <a:prstGeom prst="ellipse">
            <a:avLst/>
          </a:prstGeom>
          <a:solidFill>
            <a:schemeClr val="tx1"/>
          </a:solidFill>
          <a:ln w="2857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1400" b="1" dirty="0">
                <a:solidFill>
                  <a:srgbClr val="FFFFFF"/>
                </a:solidFill>
                <a:latin typeface="Calibri" panose="020F0502020204030204" pitchFamily="34" charset="0"/>
                <a:cs typeface="Calibri" panose="020F0502020204030204" pitchFamily="34" charset="0"/>
              </a:rPr>
              <a:t>1.75T</a:t>
            </a:r>
          </a:p>
        </p:txBody>
      </p:sp>
      <p:sp>
        <p:nvSpPr>
          <p:cNvPr id="37" name="TextBox 36">
            <a:extLst>
              <a:ext uri="{FF2B5EF4-FFF2-40B4-BE49-F238E27FC236}">
                <a16:creationId xmlns:a16="http://schemas.microsoft.com/office/drawing/2014/main" id="{592DABCE-A775-E0F4-FFE4-02FBBFB7E477}"/>
              </a:ext>
            </a:extLst>
          </p:cNvPr>
          <p:cNvSpPr txBox="1"/>
          <p:nvPr/>
        </p:nvSpPr>
        <p:spPr>
          <a:xfrm>
            <a:off x="10331166" y="3706589"/>
            <a:ext cx="1004454" cy="246221"/>
          </a:xfrm>
          <a:prstGeom prst="rect">
            <a:avLst/>
          </a:prstGeom>
          <a:noFill/>
          <a:ln w="9525" cap="rnd" cmpd="sng" algn="ctr">
            <a:noFill/>
            <a:prstDash val="solid"/>
            <a:roun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r>
              <a:rPr lang="en-US" sz="1600" b="0" i="0" dirty="0">
                <a:solidFill>
                  <a:srgbClr val="575757"/>
                </a:solidFill>
                <a:effectLst/>
                <a:latin typeface="Calibri" panose="020F0502020204030204" pitchFamily="34" charset="0"/>
                <a:cs typeface="Calibri" panose="020F0502020204030204" pitchFamily="34" charset="0"/>
              </a:rPr>
              <a:t>Wu Dao 2.0</a:t>
            </a:r>
            <a:endParaRPr lang="en-US" sz="1600" dirty="0">
              <a:solidFill>
                <a:srgbClr val="575757"/>
              </a:solidFill>
              <a:latin typeface="Calibri" panose="020F0502020204030204" pitchFamily="34" charset="0"/>
              <a:cs typeface="Calibri" panose="020F0502020204030204" pitchFamily="34" charset="0"/>
            </a:endParaRPr>
          </a:p>
        </p:txBody>
      </p:sp>
      <p:sp>
        <p:nvSpPr>
          <p:cNvPr id="45" name="ee4pContent2">
            <a:extLst>
              <a:ext uri="{FF2B5EF4-FFF2-40B4-BE49-F238E27FC236}">
                <a16:creationId xmlns:a16="http://schemas.microsoft.com/office/drawing/2014/main" id="{D47F53B4-BAA5-77AE-01E8-AA034876ACD4}"/>
              </a:ext>
            </a:extLst>
          </p:cNvPr>
          <p:cNvSpPr txBox="1"/>
          <p:nvPr/>
        </p:nvSpPr>
        <p:spPr>
          <a:xfrm>
            <a:off x="589828" y="5884354"/>
            <a:ext cx="1559722" cy="430887"/>
          </a:xfrm>
          <a:prstGeom prst="rect">
            <a:avLst/>
          </a:prstGeom>
          <a:ln cap="rnd">
            <a:noFill/>
          </a:ln>
        </p:spPr>
        <p:txBody>
          <a:bodyPr vert="horz" wrap="none" lIns="0" tIns="0" rIns="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 typeface="Trebuchet MS" panose="020B0603020202020204" pitchFamily="34" charset="0"/>
              <a:buChar char="​"/>
              <a:tabLst/>
              <a:defRPr/>
            </a:pPr>
            <a:r>
              <a:rPr kumimoji="0" lang="en-US" sz="1400" b="0"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Power</a:t>
            </a:r>
            <a:br>
              <a:rPr kumimoji="0" lang="en-US" sz="1400" b="0"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br>
            <a:r>
              <a:rPr kumimoji="0" lang="en-US" sz="1400" b="0"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(model's parameters)</a:t>
            </a:r>
            <a:endParaRPr kumimoji="0" lang="en-US" sz="2000" b="0"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endParaRPr>
          </a:p>
        </p:txBody>
      </p:sp>
      <p:cxnSp>
        <p:nvCxnSpPr>
          <p:cNvPr id="47" name="Straight Connector 46">
            <a:extLst>
              <a:ext uri="{FF2B5EF4-FFF2-40B4-BE49-F238E27FC236}">
                <a16:creationId xmlns:a16="http://schemas.microsoft.com/office/drawing/2014/main" id="{0B532267-A61A-7197-7199-A1A719948C41}"/>
              </a:ext>
            </a:extLst>
          </p:cNvPr>
          <p:cNvCxnSpPr>
            <a:cxnSpLocks/>
          </p:cNvCxnSpPr>
          <p:nvPr/>
        </p:nvCxnSpPr>
        <p:spPr>
          <a:xfrm>
            <a:off x="8771257" y="2808573"/>
            <a:ext cx="0" cy="537146"/>
          </a:xfrm>
          <a:prstGeom prst="line">
            <a:avLst/>
          </a:prstGeom>
          <a:ln w="19050" cap="rnd" cmpd="sng" algn="ctr">
            <a:solidFill>
              <a:srgbClr val="9A9A9A"/>
            </a:solidFill>
            <a:prstDash val="solid"/>
            <a:round/>
            <a:headEnd type="none" w="med" len="med"/>
            <a:tailEnd type="arrow" w="med" len="sm"/>
          </a:ln>
        </p:spPr>
        <p:style>
          <a:lnRef idx="1">
            <a:schemeClr val="accent1"/>
          </a:lnRef>
          <a:fillRef idx="0">
            <a:schemeClr val="accent1"/>
          </a:fillRef>
          <a:effectRef idx="0">
            <a:schemeClr val="accent1"/>
          </a:effectRef>
          <a:fontRef idx="minor">
            <a:schemeClr val="tx1"/>
          </a:fontRef>
        </p:style>
      </p:cxnSp>
      <p:sp>
        <p:nvSpPr>
          <p:cNvPr id="48" name="ee4pContent2">
            <a:extLst>
              <a:ext uri="{FF2B5EF4-FFF2-40B4-BE49-F238E27FC236}">
                <a16:creationId xmlns:a16="http://schemas.microsoft.com/office/drawing/2014/main" id="{D6AFA5D7-279F-1EE8-976A-D1C6303FFEC3}"/>
              </a:ext>
            </a:extLst>
          </p:cNvPr>
          <p:cNvSpPr txBox="1"/>
          <p:nvPr/>
        </p:nvSpPr>
        <p:spPr>
          <a:xfrm>
            <a:off x="7408950" y="1892268"/>
            <a:ext cx="2724614" cy="886397"/>
          </a:xfrm>
          <a:prstGeom prst="rect">
            <a:avLst/>
          </a:prstGeom>
          <a:ln cap="rnd">
            <a:noFill/>
          </a:ln>
        </p:spPr>
        <p:txBody>
          <a:bodyPr vert="horz" wrap="square" lIns="0" tIns="0" rIns="0" bIns="0" rtlCol="0">
            <a:sp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0" marR="0" lvl="0" indent="0" algn="ctr" defTabSz="914400" rtl="0" eaLnBrk="1" fontAlgn="auto" latinLnBrk="0" hangingPunct="1">
              <a:lnSpc>
                <a:spcPct val="90000"/>
              </a:lnSpc>
              <a:spcBef>
                <a:spcPts val="0"/>
              </a:spcBef>
              <a:spcAft>
                <a:spcPts val="0"/>
              </a:spcAft>
              <a:buClrTx/>
              <a:buSzTx/>
              <a:buFont typeface="Trebuchet MS" panose="020B0603020202020204" pitchFamily="34" charset="0"/>
              <a:buChar char="​"/>
              <a:tabLst/>
              <a:defRPr/>
            </a:pP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New Algorithms</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 increase in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computing power</a:t>
            </a:r>
            <a:r>
              <a:rPr kumimoji="0" lang="en-US" sz="1600" b="0"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 and availability of </a:t>
            </a:r>
            <a:r>
              <a:rPr kumimoji="0" lang="en-US" sz="1600" b="1"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rPr>
              <a:t>cheaper cloud infrastructure</a:t>
            </a:r>
            <a:endParaRPr kumimoji="0" lang="en-US" sz="1600" b="0" i="0" u="none" strike="noStrike" kern="1200" cap="none" spc="0" normalizeH="0" baseline="0" noProof="0" dirty="0">
              <a:ln>
                <a:noFill/>
              </a:ln>
              <a:solidFill>
                <a:srgbClr val="575757"/>
              </a:solidFill>
              <a:effectLst/>
              <a:uLnTx/>
              <a:uFillTx/>
              <a:latin typeface="Calibri" panose="020F0502020204030204" pitchFamily="34" charset="0"/>
              <a:ea typeface="+mn-ea"/>
              <a:cs typeface="Calibri" panose="020F0502020204030204" pitchFamily="34" charset="0"/>
              <a:sym typeface="Trebuchet MS" panose="020B0603020202020204" pitchFamily="34" charset="0"/>
            </a:endParaRPr>
          </a:p>
        </p:txBody>
      </p:sp>
      <p:sp>
        <p:nvSpPr>
          <p:cNvPr id="49" name="ColumnHeader">
            <a:extLst>
              <a:ext uri="{FF2B5EF4-FFF2-40B4-BE49-F238E27FC236}">
                <a16:creationId xmlns:a16="http://schemas.microsoft.com/office/drawing/2014/main" id="{C522F798-A6C5-9D38-5793-0A55600EBDBE}"/>
              </a:ext>
            </a:extLst>
          </p:cNvPr>
          <p:cNvSpPr>
            <a:spLocks noChangeArrowheads="1"/>
          </p:cNvSpPr>
          <p:nvPr/>
        </p:nvSpPr>
        <p:spPr bwMode="gray">
          <a:xfrm>
            <a:off x="8630636" y="3438262"/>
            <a:ext cx="853416" cy="245782"/>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2020+</a:t>
            </a:r>
          </a:p>
        </p:txBody>
      </p:sp>
      <p:sp>
        <p:nvSpPr>
          <p:cNvPr id="54" name="Oval 53">
            <a:extLst>
              <a:ext uri="{FF2B5EF4-FFF2-40B4-BE49-F238E27FC236}">
                <a16:creationId xmlns:a16="http://schemas.microsoft.com/office/drawing/2014/main" id="{3AD4D3D4-88B5-39DC-8D9E-AB166AE2B439}"/>
              </a:ext>
            </a:extLst>
          </p:cNvPr>
          <p:cNvSpPr>
            <a:spLocks noChangeAspect="1"/>
          </p:cNvSpPr>
          <p:nvPr/>
        </p:nvSpPr>
        <p:spPr>
          <a:xfrm>
            <a:off x="8864581" y="3050477"/>
            <a:ext cx="392761" cy="392761"/>
          </a:xfrm>
          <a:prstGeom prst="ellipse">
            <a:avLst/>
          </a:prstGeom>
          <a:blipFill>
            <a:blip r:embed="rId11"/>
            <a:stretch>
              <a:fillRect/>
            </a:stretch>
          </a:blipFill>
          <a:ln w="38100" cap="flat" cmpd="sng" algn="ctr">
            <a:noFill/>
            <a:prstDash val="solid"/>
          </a:ln>
          <a:effectLst/>
          <a:extLst>
            <a:ext uri="{91240B29-F687-4F45-9708-019B960494DF}">
              <a14:hiddenLine xmlns:a14="http://schemas.microsoft.com/office/drawing/2010/main" w="38100" cap="flat" cmpd="sng" algn="ctr">
                <a:gradFill flip="none" rotWithShape="1">
                  <a:gsLst>
                    <a:gs pos="0">
                      <a:schemeClr val="accent5"/>
                    </a:gs>
                    <a:gs pos="100000">
                      <a:schemeClr val="bg1">
                        <a:lumMod val="75000"/>
                      </a:schemeClr>
                    </a:gs>
                  </a:gsLst>
                  <a:lin ang="2700000" scaled="1"/>
                  <a:tileRect/>
                </a:gra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AU" kern="0" dirty="0">
              <a:solidFill>
                <a:srgbClr val="575757"/>
              </a:solidFill>
              <a:latin typeface="Calibri" panose="020F0502020204030204" pitchFamily="34" charset="0"/>
              <a:cs typeface="Calibri" panose="020F0502020204030204" pitchFamily="34" charset="0"/>
            </a:endParaRPr>
          </a:p>
        </p:txBody>
      </p:sp>
      <p:sp>
        <p:nvSpPr>
          <p:cNvPr id="51" name="ColumnHeader">
            <a:extLst>
              <a:ext uri="{FF2B5EF4-FFF2-40B4-BE49-F238E27FC236}">
                <a16:creationId xmlns:a16="http://schemas.microsoft.com/office/drawing/2014/main" id="{B46AFF7B-C90B-57A7-2094-671C050998E3}"/>
              </a:ext>
            </a:extLst>
          </p:cNvPr>
          <p:cNvSpPr>
            <a:spLocks noChangeArrowheads="1"/>
          </p:cNvSpPr>
          <p:nvPr/>
        </p:nvSpPr>
        <p:spPr bwMode="gray">
          <a:xfrm>
            <a:off x="8669428" y="3706590"/>
            <a:ext cx="775833" cy="455192"/>
          </a:xfrm>
          <a:prstGeom prst="rect">
            <a:avLst/>
          </a:prstGeom>
        </p:spPr>
        <p:txBody>
          <a:bodyPr wrap="square" lIns="0" tIns="0" rIns="0" bIns="90000" anchor="t" anchorCtr="0">
            <a:noAutofit/>
          </a:bodyPr>
          <a:lstStyle/>
          <a:p>
            <a:pPr algn="ctr">
              <a:buSzPct val="100000"/>
              <a:buFont typeface="Trebuchet MS" panose="020B0603020202020204" pitchFamily="34" charset="0"/>
              <a:buChar char="​"/>
            </a:pPr>
            <a:r>
              <a:rPr lang="en-US" sz="1600" noProof="1">
                <a:solidFill>
                  <a:srgbClr val="575757"/>
                </a:solidFill>
                <a:latin typeface="Calibri" panose="020F0502020204030204" pitchFamily="34" charset="0"/>
                <a:cs typeface="Calibri" panose="020F0502020204030204" pitchFamily="34" charset="0"/>
              </a:rPr>
              <a:t>Dawn of GenAI</a:t>
            </a:r>
          </a:p>
        </p:txBody>
      </p:sp>
      <p:sp>
        <p:nvSpPr>
          <p:cNvPr id="147" name="IllustrativeStamp">
            <a:extLst>
              <a:ext uri="{FF2B5EF4-FFF2-40B4-BE49-F238E27FC236}">
                <a16:creationId xmlns:a16="http://schemas.microsoft.com/office/drawing/2014/main" id="{5DF37ABA-2713-1CA1-FAE7-CC98A8AEC88B}"/>
              </a:ext>
            </a:extLst>
          </p:cNvPr>
          <p:cNvSpPr/>
          <p:nvPr/>
        </p:nvSpPr>
        <p:spPr>
          <a:xfrm>
            <a:off x="10336333" y="1497600"/>
            <a:ext cx="1225296" cy="191773"/>
          </a:xfrm>
          <a:prstGeom prst="rect">
            <a:avLst/>
          </a:prstGeom>
          <a:solidFill>
            <a:srgbClr val="9A9A9A"/>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l"/>
            <a:r>
              <a:rPr lang="en-US" sz="1200" dirty="0">
                <a:solidFill>
                  <a:srgbClr val="FFFFFF"/>
                </a:solidFill>
                <a:latin typeface="Calibri" panose="020F0502020204030204" pitchFamily="34" charset="0"/>
                <a:cs typeface="Calibri" panose="020F0502020204030204" pitchFamily="34" charset="0"/>
              </a:rPr>
              <a:t>Indicative</a:t>
            </a:r>
          </a:p>
        </p:txBody>
      </p:sp>
      <p:sp>
        <p:nvSpPr>
          <p:cNvPr id="15" name="Tijdelijke aanduiding voor inhoud 6">
            <a:extLst>
              <a:ext uri="{FF2B5EF4-FFF2-40B4-BE49-F238E27FC236}">
                <a16:creationId xmlns:a16="http://schemas.microsoft.com/office/drawing/2014/main" id="{935B8EC1-B51E-C10E-B8B8-D9B79B125A97}"/>
              </a:ext>
            </a:extLst>
          </p:cNvPr>
          <p:cNvSpPr>
            <a:spLocks noGrp="1"/>
          </p:cNvSpPr>
          <p:nvPr>
            <p:ph sz="quarter" idx="12"/>
          </p:nvPr>
        </p:nvSpPr>
        <p:spPr>
          <a:xfrm>
            <a:off x="672349" y="193800"/>
            <a:ext cx="3560987" cy="275666"/>
          </a:xfrm>
        </p:spPr>
        <p:txBody>
          <a:bodyPr wrap="square" anchor="ctr">
            <a:noAutofit/>
          </a:bodyPr>
          <a:lstStyle/>
          <a:p>
            <a:pPr>
              <a:spcAft>
                <a:spcPts val="600"/>
              </a:spcAft>
            </a:pPr>
            <a:r>
              <a:rPr lang="en-US" sz="1200" dirty="0"/>
              <a:t>Current dynamic and AI applications in the market</a:t>
            </a:r>
          </a:p>
        </p:txBody>
      </p:sp>
      <p:sp>
        <p:nvSpPr>
          <p:cNvPr id="16" name="Oval 20">
            <a:extLst>
              <a:ext uri="{FF2B5EF4-FFF2-40B4-BE49-F238E27FC236}">
                <a16:creationId xmlns:a16="http://schemas.microsoft.com/office/drawing/2014/main" id="{7F4CAFC5-C328-DAD6-41EA-BC31F35979DC}"/>
              </a:ext>
            </a:extLst>
          </p:cNvPr>
          <p:cNvSpPr>
            <a:spLocks noChangeAspect="1" noChangeArrowheads="1"/>
          </p:cNvSpPr>
          <p:nvPr/>
        </p:nvSpPr>
        <p:spPr bwMode="auto">
          <a:xfrm>
            <a:off x="212185" y="255058"/>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1</a:t>
            </a:r>
          </a:p>
        </p:txBody>
      </p:sp>
    </p:spTree>
    <p:custDataLst>
      <p:tags r:id="rId1"/>
    </p:custDataLst>
    <p:extLst>
      <p:ext uri="{BB962C8B-B14F-4D97-AF65-F5344CB8AC3E}">
        <p14:creationId xmlns:p14="http://schemas.microsoft.com/office/powerpoint/2010/main" val="2291560218"/>
      </p:ext>
    </p:extLst>
  </p:cSld>
  <p:clrMapOvr>
    <a:masterClrMapping/>
  </p:clrMapOvr>
  <p:transition spd="med">
    <p:pull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09D71CFD-B480-14BD-81AA-891CD046B1BF}"/>
              </a:ext>
            </a:extLst>
          </p:cNvPr>
          <p:cNvSpPr/>
          <p:nvPr/>
        </p:nvSpPr>
        <p:spPr>
          <a:xfrm>
            <a:off x="630000" y="2013511"/>
            <a:ext cx="1718206" cy="4194190"/>
          </a:xfrm>
          <a:prstGeom prst="rect">
            <a:avLst/>
          </a:prstGeom>
          <a:solidFill>
            <a:srgbClr val="B6ECFF"/>
          </a:solidFill>
          <a:ln w="38100" cap="rnd" cmpd="sng" algn="ctr">
            <a:solidFill>
              <a:srgbClr val="A8B21C"/>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400" b="1">
              <a:solidFill>
                <a:srgbClr val="000000"/>
              </a:solidFill>
              <a:latin typeface="Calibri" panose="020F0502020204030204" pitchFamily="34" charset="0"/>
              <a:cs typeface="Calibri" panose="020F0502020204030204" pitchFamily="34" charset="0"/>
            </a:endParaRPr>
          </a:p>
        </p:txBody>
      </p:sp>
      <p:sp>
        <p:nvSpPr>
          <p:cNvPr id="46" name="Rectangle 45">
            <a:extLst>
              <a:ext uri="{FF2B5EF4-FFF2-40B4-BE49-F238E27FC236}">
                <a16:creationId xmlns:a16="http://schemas.microsoft.com/office/drawing/2014/main" id="{50E69A57-C627-B3B7-78EA-BB55850B80FA}"/>
              </a:ext>
            </a:extLst>
          </p:cNvPr>
          <p:cNvSpPr/>
          <p:nvPr/>
        </p:nvSpPr>
        <p:spPr>
          <a:xfrm>
            <a:off x="2473029" y="2013511"/>
            <a:ext cx="1718206" cy="4194190"/>
          </a:xfrm>
          <a:prstGeom prst="rect">
            <a:avLst/>
          </a:prstGeom>
          <a:solidFill>
            <a:srgbClr val="B6ECFF"/>
          </a:solidFill>
          <a:ln w="38100" cap="rnd" cmpd="sng" algn="ctr">
            <a:solidFill>
              <a:srgbClr val="670F31"/>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sp>
        <p:nvSpPr>
          <p:cNvPr id="44" name="Rectangle 43">
            <a:extLst>
              <a:ext uri="{FF2B5EF4-FFF2-40B4-BE49-F238E27FC236}">
                <a16:creationId xmlns:a16="http://schemas.microsoft.com/office/drawing/2014/main" id="{98AF103F-24B1-1994-9AA2-9B0B72E0F3B9}"/>
              </a:ext>
            </a:extLst>
          </p:cNvPr>
          <p:cNvSpPr/>
          <p:nvPr/>
        </p:nvSpPr>
        <p:spPr>
          <a:xfrm>
            <a:off x="4316058" y="2013511"/>
            <a:ext cx="1718206" cy="4194190"/>
          </a:xfrm>
          <a:prstGeom prst="rect">
            <a:avLst/>
          </a:prstGeom>
          <a:solidFill>
            <a:srgbClr val="B6ECFF"/>
          </a:solidFill>
          <a:ln w="38100" cap="rnd" cmpd="sng" algn="ctr">
            <a:solidFill>
              <a:srgbClr val="295E7E"/>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sp>
        <p:nvSpPr>
          <p:cNvPr id="43" name="Rectangle 42">
            <a:extLst>
              <a:ext uri="{FF2B5EF4-FFF2-40B4-BE49-F238E27FC236}">
                <a16:creationId xmlns:a16="http://schemas.microsoft.com/office/drawing/2014/main" id="{4AF8C2B1-7AB2-FA99-03A6-B01E408C9CE9}"/>
              </a:ext>
            </a:extLst>
          </p:cNvPr>
          <p:cNvSpPr/>
          <p:nvPr/>
        </p:nvSpPr>
        <p:spPr>
          <a:xfrm>
            <a:off x="6159087" y="2013511"/>
            <a:ext cx="1718206" cy="4194190"/>
          </a:xfrm>
          <a:prstGeom prst="rect">
            <a:avLst/>
          </a:prstGeom>
          <a:solidFill>
            <a:srgbClr val="B6ECFF"/>
          </a:solidFill>
          <a:ln w="38100" cap="rnd" cmpd="sng" algn="ctr">
            <a:solidFill>
              <a:srgbClr val="30C1D7"/>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324EAF95-9F13-0212-0744-88E3A7B76C0F}"/>
              </a:ext>
            </a:extLst>
          </p:cNvPr>
          <p:cNvSpPr/>
          <p:nvPr/>
        </p:nvSpPr>
        <p:spPr>
          <a:xfrm>
            <a:off x="8000629" y="2013511"/>
            <a:ext cx="1718206" cy="4194190"/>
          </a:xfrm>
          <a:prstGeom prst="rect">
            <a:avLst/>
          </a:prstGeom>
          <a:solidFill>
            <a:srgbClr val="B6ECFF"/>
          </a:solidFill>
          <a:ln w="38100" cap="rnd" cmpd="sng" algn="ctr">
            <a:solidFill>
              <a:srgbClr val="3EAD92"/>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sp>
        <p:nvSpPr>
          <p:cNvPr id="45" name="Rectangle 44">
            <a:extLst>
              <a:ext uri="{FF2B5EF4-FFF2-40B4-BE49-F238E27FC236}">
                <a16:creationId xmlns:a16="http://schemas.microsoft.com/office/drawing/2014/main" id="{A7A61741-2A81-8A55-36AF-B07B255E710A}"/>
              </a:ext>
            </a:extLst>
          </p:cNvPr>
          <p:cNvSpPr/>
          <p:nvPr/>
        </p:nvSpPr>
        <p:spPr>
          <a:xfrm>
            <a:off x="9845143" y="2013511"/>
            <a:ext cx="1718206" cy="4194190"/>
          </a:xfrm>
          <a:prstGeom prst="rect">
            <a:avLst/>
          </a:prstGeom>
          <a:solidFill>
            <a:srgbClr val="B6ECFF"/>
          </a:solidFill>
          <a:ln w="38100" cap="rnd" cmpd="sng" algn="ctr">
            <a:solidFill>
              <a:srgbClr val="03522D"/>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solidFill>
                <a:srgbClr val="000000"/>
              </a:solidFill>
              <a:latin typeface="Calibri" panose="020F0502020204030204" pitchFamily="34" charset="0"/>
              <a:cs typeface="Calibri" panose="020F0502020204030204" pitchFamily="34" charset="0"/>
            </a:endParaRPr>
          </a:p>
        </p:txBody>
      </p:sp>
      <p:graphicFrame>
        <p:nvGraphicFramePr>
          <p:cNvPr id="14" name="Object 13" hidden="1">
            <a:extLst>
              <a:ext uri="{FF2B5EF4-FFF2-40B4-BE49-F238E27FC236}">
                <a16:creationId xmlns:a16="http://schemas.microsoft.com/office/drawing/2014/main" id="{D18ED702-BE49-9D95-6F7E-3ED330B35326}"/>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84" imgH="486" progId="TCLayout.ActiveDocument.1">
                  <p:embed/>
                </p:oleObj>
              </mc:Choice>
              <mc:Fallback>
                <p:oleObj name="think-cell Slide" r:id="rId4" imgW="484" imgH="486" progId="TCLayout.ActiveDocument.1">
                  <p:embed/>
                  <p:pic>
                    <p:nvPicPr>
                      <p:cNvPr id="14" name="Object 13" hidden="1">
                        <a:extLst>
                          <a:ext uri="{FF2B5EF4-FFF2-40B4-BE49-F238E27FC236}">
                            <a16:creationId xmlns:a16="http://schemas.microsoft.com/office/drawing/2014/main" id="{D18ED702-BE49-9D95-6F7E-3ED330B3532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10B8604-2B40-14DE-F2E4-ACE9AD183FA2}"/>
              </a:ext>
            </a:extLst>
          </p:cNvPr>
          <p:cNvSpPr>
            <a:spLocks noGrp="1"/>
          </p:cNvSpPr>
          <p:nvPr>
            <p:ph type="title"/>
          </p:nvPr>
        </p:nvSpPr>
        <p:spPr/>
        <p:txBody>
          <a:bodyPr vert="horz">
            <a:noAutofit/>
          </a:bodyPr>
          <a:lstStyle/>
          <a:p>
            <a:r>
              <a:rPr lang="en-US" dirty="0" err="1">
                <a:latin typeface="Calibri" panose="020F0502020204030204" pitchFamily="34" charset="0"/>
                <a:cs typeface="Calibri" panose="020F0502020204030204" pitchFamily="34" charset="0"/>
              </a:rPr>
              <a:t>GenAI</a:t>
            </a:r>
            <a:r>
              <a:rPr lang="en-US" dirty="0">
                <a:latin typeface="Calibri" panose="020F0502020204030204" pitchFamily="34" charset="0"/>
                <a:cs typeface="Calibri" panose="020F0502020204030204" pitchFamily="34" charset="0"/>
              </a:rPr>
              <a:t> complements traditional AI by providing creative solutions to non-standard problems …</a:t>
            </a:r>
          </a:p>
        </p:txBody>
      </p:sp>
      <p:grpSp>
        <p:nvGrpSpPr>
          <p:cNvPr id="53" name="bcgBugs_Document ">
            <a:extLst>
              <a:ext uri="{FF2B5EF4-FFF2-40B4-BE49-F238E27FC236}">
                <a16:creationId xmlns:a16="http://schemas.microsoft.com/office/drawing/2014/main" id="{AFB53D82-4846-06E6-727C-B5E204DB3DBB}"/>
              </a:ext>
            </a:extLst>
          </p:cNvPr>
          <p:cNvGrpSpPr>
            <a:grpSpLocks noChangeAspect="1"/>
          </p:cNvGrpSpPr>
          <p:nvPr/>
        </p:nvGrpSpPr>
        <p:grpSpPr>
          <a:xfrm>
            <a:off x="1200786" y="2427621"/>
            <a:ext cx="576633" cy="576633"/>
            <a:chOff x="5868000" y="3191828"/>
            <a:chExt cx="457200" cy="457200"/>
          </a:xfrm>
          <a:solidFill>
            <a:srgbClr val="A8B21C"/>
          </a:solidFill>
        </p:grpSpPr>
        <p:sp>
          <p:nvSpPr>
            <p:cNvPr id="54" name="AutoShape 3">
              <a:extLst>
                <a:ext uri="{FF2B5EF4-FFF2-40B4-BE49-F238E27FC236}">
                  <a16:creationId xmlns:a16="http://schemas.microsoft.com/office/drawing/2014/main" id="{1BD4ED30-7A0E-73A0-9E7D-9B7FC6B8BCE9}"/>
                </a:ext>
              </a:extLst>
            </p:cNvPr>
            <p:cNvSpPr>
              <a:spLocks noChangeAspect="1" noChangeArrowheads="1" noTextEdit="1"/>
            </p:cNvSpPr>
            <p:nvPr/>
          </p:nvSpPr>
          <p:spPr bwMode="auto">
            <a:xfrm>
              <a:off x="5868000" y="3191828"/>
              <a:ext cx="457200" cy="457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5">
              <a:extLst>
                <a:ext uri="{FF2B5EF4-FFF2-40B4-BE49-F238E27FC236}">
                  <a16:creationId xmlns:a16="http://schemas.microsoft.com/office/drawing/2014/main" id="{927F27B9-8DC0-84CC-D70B-F5A0DBB9AE8D}"/>
                </a:ext>
              </a:extLst>
            </p:cNvPr>
            <p:cNvSpPr>
              <a:spLocks noEditPoints="1"/>
            </p:cNvSpPr>
            <p:nvPr/>
          </p:nvSpPr>
          <p:spPr bwMode="auto">
            <a:xfrm>
              <a:off x="5950550" y="3245803"/>
              <a:ext cx="292100" cy="349250"/>
            </a:xfrm>
            <a:custGeom>
              <a:avLst/>
              <a:gdLst>
                <a:gd name="T0" fmla="*/ 587 w 640"/>
                <a:gd name="T1" fmla="*/ 135 h 761"/>
                <a:gd name="T2" fmla="*/ 500 w 640"/>
                <a:gd name="T3" fmla="*/ 135 h 761"/>
                <a:gd name="T4" fmla="*/ 500 w 640"/>
                <a:gd name="T5" fmla="*/ 135 h 761"/>
                <a:gd name="T6" fmla="*/ 500 w 640"/>
                <a:gd name="T7" fmla="*/ 49 h 761"/>
                <a:gd name="T8" fmla="*/ 587 w 640"/>
                <a:gd name="T9" fmla="*/ 135 h 761"/>
                <a:gd name="T10" fmla="*/ 640 w 640"/>
                <a:gd name="T11" fmla="*/ 179 h 761"/>
                <a:gd name="T12" fmla="*/ 640 w 640"/>
                <a:gd name="T13" fmla="*/ 739 h 761"/>
                <a:gd name="T14" fmla="*/ 618 w 640"/>
                <a:gd name="T15" fmla="*/ 761 h 761"/>
                <a:gd name="T16" fmla="*/ 22 w 640"/>
                <a:gd name="T17" fmla="*/ 761 h 761"/>
                <a:gd name="T18" fmla="*/ 0 w 640"/>
                <a:gd name="T19" fmla="*/ 739 h 761"/>
                <a:gd name="T20" fmla="*/ 0 w 640"/>
                <a:gd name="T21" fmla="*/ 22 h 761"/>
                <a:gd name="T22" fmla="*/ 22 w 640"/>
                <a:gd name="T23" fmla="*/ 0 h 761"/>
                <a:gd name="T24" fmla="*/ 456 w 640"/>
                <a:gd name="T25" fmla="*/ 0 h 761"/>
                <a:gd name="T26" fmla="*/ 456 w 640"/>
                <a:gd name="T27" fmla="*/ 135 h 761"/>
                <a:gd name="T28" fmla="*/ 469 w 640"/>
                <a:gd name="T29" fmla="*/ 167 h 761"/>
                <a:gd name="T30" fmla="*/ 500 w 640"/>
                <a:gd name="T31" fmla="*/ 179 h 761"/>
                <a:gd name="T32" fmla="*/ 640 w 640"/>
                <a:gd name="T33" fmla="*/ 179 h 761"/>
                <a:gd name="T34" fmla="*/ 342 w 640"/>
                <a:gd name="T35" fmla="*/ 632 h 761"/>
                <a:gd name="T36" fmla="*/ 320 w 640"/>
                <a:gd name="T37" fmla="*/ 610 h 761"/>
                <a:gd name="T38" fmla="*/ 126 w 640"/>
                <a:gd name="T39" fmla="*/ 610 h 761"/>
                <a:gd name="T40" fmla="*/ 104 w 640"/>
                <a:gd name="T41" fmla="*/ 632 h 761"/>
                <a:gd name="T42" fmla="*/ 126 w 640"/>
                <a:gd name="T43" fmla="*/ 654 h 761"/>
                <a:gd name="T44" fmla="*/ 320 w 640"/>
                <a:gd name="T45" fmla="*/ 654 h 761"/>
                <a:gd name="T46" fmla="*/ 342 w 640"/>
                <a:gd name="T47" fmla="*/ 632 h 761"/>
                <a:gd name="T48" fmla="*/ 552 w 640"/>
                <a:gd name="T49" fmla="*/ 531 h 761"/>
                <a:gd name="T50" fmla="*/ 530 w 640"/>
                <a:gd name="T51" fmla="*/ 509 h 761"/>
                <a:gd name="T52" fmla="*/ 126 w 640"/>
                <a:gd name="T53" fmla="*/ 509 h 761"/>
                <a:gd name="T54" fmla="*/ 104 w 640"/>
                <a:gd name="T55" fmla="*/ 531 h 761"/>
                <a:gd name="T56" fmla="*/ 126 w 640"/>
                <a:gd name="T57" fmla="*/ 553 h 761"/>
                <a:gd name="T58" fmla="*/ 530 w 640"/>
                <a:gd name="T59" fmla="*/ 553 h 761"/>
                <a:gd name="T60" fmla="*/ 552 w 640"/>
                <a:gd name="T61" fmla="*/ 531 h 761"/>
                <a:gd name="T62" fmla="*/ 552 w 640"/>
                <a:gd name="T63" fmla="*/ 430 h 761"/>
                <a:gd name="T64" fmla="*/ 530 w 640"/>
                <a:gd name="T65" fmla="*/ 408 h 761"/>
                <a:gd name="T66" fmla="*/ 126 w 640"/>
                <a:gd name="T67" fmla="*/ 408 h 761"/>
                <a:gd name="T68" fmla="*/ 104 w 640"/>
                <a:gd name="T69" fmla="*/ 430 h 761"/>
                <a:gd name="T70" fmla="*/ 126 w 640"/>
                <a:gd name="T71" fmla="*/ 452 h 761"/>
                <a:gd name="T72" fmla="*/ 530 w 640"/>
                <a:gd name="T73" fmla="*/ 452 h 761"/>
                <a:gd name="T74" fmla="*/ 552 w 640"/>
                <a:gd name="T75" fmla="*/ 430 h 761"/>
                <a:gd name="T76" fmla="*/ 552 w 640"/>
                <a:gd name="T77" fmla="*/ 329 h 761"/>
                <a:gd name="T78" fmla="*/ 530 w 640"/>
                <a:gd name="T79" fmla="*/ 307 h 761"/>
                <a:gd name="T80" fmla="*/ 126 w 640"/>
                <a:gd name="T81" fmla="*/ 307 h 761"/>
                <a:gd name="T82" fmla="*/ 104 w 640"/>
                <a:gd name="T83" fmla="*/ 329 h 761"/>
                <a:gd name="T84" fmla="*/ 126 w 640"/>
                <a:gd name="T85" fmla="*/ 351 h 761"/>
                <a:gd name="T86" fmla="*/ 530 w 640"/>
                <a:gd name="T87" fmla="*/ 351 h 761"/>
                <a:gd name="T88" fmla="*/ 552 w 640"/>
                <a:gd name="T89" fmla="*/ 329 h 761"/>
                <a:gd name="T90" fmla="*/ 552 w 640"/>
                <a:gd name="T91" fmla="*/ 228 h 761"/>
                <a:gd name="T92" fmla="*/ 530 w 640"/>
                <a:gd name="T93" fmla="*/ 206 h 761"/>
                <a:gd name="T94" fmla="*/ 126 w 640"/>
                <a:gd name="T95" fmla="*/ 206 h 761"/>
                <a:gd name="T96" fmla="*/ 104 w 640"/>
                <a:gd name="T97" fmla="*/ 228 h 761"/>
                <a:gd name="T98" fmla="*/ 126 w 640"/>
                <a:gd name="T99" fmla="*/ 250 h 761"/>
                <a:gd name="T100" fmla="*/ 530 w 640"/>
                <a:gd name="T101" fmla="*/ 250 h 761"/>
                <a:gd name="T102" fmla="*/ 552 w 640"/>
                <a:gd name="T103" fmla="*/ 228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761">
                  <a:moveTo>
                    <a:pt x="587" y="135"/>
                  </a:moveTo>
                  <a:cubicBezTo>
                    <a:pt x="500" y="135"/>
                    <a:pt x="500" y="135"/>
                    <a:pt x="500" y="135"/>
                  </a:cubicBezTo>
                  <a:cubicBezTo>
                    <a:pt x="500" y="135"/>
                    <a:pt x="500" y="135"/>
                    <a:pt x="500" y="135"/>
                  </a:cubicBezTo>
                  <a:cubicBezTo>
                    <a:pt x="500" y="49"/>
                    <a:pt x="500" y="49"/>
                    <a:pt x="500" y="49"/>
                  </a:cubicBezTo>
                  <a:lnTo>
                    <a:pt x="587" y="135"/>
                  </a:lnTo>
                  <a:close/>
                  <a:moveTo>
                    <a:pt x="640" y="179"/>
                  </a:moveTo>
                  <a:cubicBezTo>
                    <a:pt x="640" y="739"/>
                    <a:pt x="640" y="739"/>
                    <a:pt x="640" y="739"/>
                  </a:cubicBezTo>
                  <a:cubicBezTo>
                    <a:pt x="640" y="751"/>
                    <a:pt x="630" y="761"/>
                    <a:pt x="618" y="761"/>
                  </a:cubicBezTo>
                  <a:cubicBezTo>
                    <a:pt x="22" y="761"/>
                    <a:pt x="22" y="761"/>
                    <a:pt x="22" y="761"/>
                  </a:cubicBezTo>
                  <a:cubicBezTo>
                    <a:pt x="10" y="761"/>
                    <a:pt x="0" y="751"/>
                    <a:pt x="0" y="739"/>
                  </a:cubicBezTo>
                  <a:cubicBezTo>
                    <a:pt x="0" y="22"/>
                    <a:pt x="0" y="22"/>
                    <a:pt x="0" y="22"/>
                  </a:cubicBezTo>
                  <a:cubicBezTo>
                    <a:pt x="0" y="10"/>
                    <a:pt x="10" y="0"/>
                    <a:pt x="22" y="0"/>
                  </a:cubicBezTo>
                  <a:cubicBezTo>
                    <a:pt x="456" y="0"/>
                    <a:pt x="456" y="0"/>
                    <a:pt x="456" y="0"/>
                  </a:cubicBezTo>
                  <a:cubicBezTo>
                    <a:pt x="456" y="135"/>
                    <a:pt x="456" y="135"/>
                    <a:pt x="456" y="135"/>
                  </a:cubicBezTo>
                  <a:cubicBezTo>
                    <a:pt x="456" y="148"/>
                    <a:pt x="461" y="159"/>
                    <a:pt x="469" y="167"/>
                  </a:cubicBezTo>
                  <a:cubicBezTo>
                    <a:pt x="477" y="174"/>
                    <a:pt x="488" y="179"/>
                    <a:pt x="500" y="179"/>
                  </a:cubicBezTo>
                  <a:lnTo>
                    <a:pt x="640" y="179"/>
                  </a:lnTo>
                  <a:close/>
                  <a:moveTo>
                    <a:pt x="342" y="632"/>
                  </a:moveTo>
                  <a:cubicBezTo>
                    <a:pt x="342" y="620"/>
                    <a:pt x="332" y="610"/>
                    <a:pt x="320" y="610"/>
                  </a:cubicBezTo>
                  <a:cubicBezTo>
                    <a:pt x="126" y="610"/>
                    <a:pt x="126" y="610"/>
                    <a:pt x="126" y="610"/>
                  </a:cubicBezTo>
                  <a:cubicBezTo>
                    <a:pt x="114" y="610"/>
                    <a:pt x="104" y="620"/>
                    <a:pt x="104" y="632"/>
                  </a:cubicBezTo>
                  <a:cubicBezTo>
                    <a:pt x="104" y="644"/>
                    <a:pt x="114" y="654"/>
                    <a:pt x="126" y="654"/>
                  </a:cubicBezTo>
                  <a:cubicBezTo>
                    <a:pt x="320" y="654"/>
                    <a:pt x="320" y="654"/>
                    <a:pt x="320" y="654"/>
                  </a:cubicBezTo>
                  <a:cubicBezTo>
                    <a:pt x="332" y="654"/>
                    <a:pt x="342" y="644"/>
                    <a:pt x="342" y="632"/>
                  </a:cubicBezTo>
                  <a:close/>
                  <a:moveTo>
                    <a:pt x="552" y="531"/>
                  </a:moveTo>
                  <a:cubicBezTo>
                    <a:pt x="552" y="519"/>
                    <a:pt x="542" y="509"/>
                    <a:pt x="530" y="509"/>
                  </a:cubicBezTo>
                  <a:cubicBezTo>
                    <a:pt x="126" y="509"/>
                    <a:pt x="126" y="509"/>
                    <a:pt x="126" y="509"/>
                  </a:cubicBezTo>
                  <a:cubicBezTo>
                    <a:pt x="114" y="509"/>
                    <a:pt x="104" y="519"/>
                    <a:pt x="104" y="531"/>
                  </a:cubicBezTo>
                  <a:cubicBezTo>
                    <a:pt x="104" y="543"/>
                    <a:pt x="114" y="553"/>
                    <a:pt x="126" y="553"/>
                  </a:cubicBezTo>
                  <a:cubicBezTo>
                    <a:pt x="530" y="553"/>
                    <a:pt x="530" y="553"/>
                    <a:pt x="530" y="553"/>
                  </a:cubicBezTo>
                  <a:cubicBezTo>
                    <a:pt x="542" y="553"/>
                    <a:pt x="552" y="543"/>
                    <a:pt x="552" y="531"/>
                  </a:cubicBezTo>
                  <a:close/>
                  <a:moveTo>
                    <a:pt x="552" y="430"/>
                  </a:moveTo>
                  <a:cubicBezTo>
                    <a:pt x="552" y="418"/>
                    <a:pt x="542" y="408"/>
                    <a:pt x="530" y="408"/>
                  </a:cubicBezTo>
                  <a:cubicBezTo>
                    <a:pt x="126" y="408"/>
                    <a:pt x="126" y="408"/>
                    <a:pt x="126" y="408"/>
                  </a:cubicBezTo>
                  <a:cubicBezTo>
                    <a:pt x="114" y="408"/>
                    <a:pt x="104" y="418"/>
                    <a:pt x="104" y="430"/>
                  </a:cubicBezTo>
                  <a:cubicBezTo>
                    <a:pt x="104" y="442"/>
                    <a:pt x="114" y="452"/>
                    <a:pt x="126" y="452"/>
                  </a:cubicBezTo>
                  <a:cubicBezTo>
                    <a:pt x="530" y="452"/>
                    <a:pt x="530" y="452"/>
                    <a:pt x="530" y="452"/>
                  </a:cubicBezTo>
                  <a:cubicBezTo>
                    <a:pt x="542" y="452"/>
                    <a:pt x="552" y="442"/>
                    <a:pt x="552" y="430"/>
                  </a:cubicBezTo>
                  <a:close/>
                  <a:moveTo>
                    <a:pt x="552" y="329"/>
                  </a:moveTo>
                  <a:cubicBezTo>
                    <a:pt x="552" y="317"/>
                    <a:pt x="542" y="307"/>
                    <a:pt x="530" y="307"/>
                  </a:cubicBezTo>
                  <a:cubicBezTo>
                    <a:pt x="126" y="307"/>
                    <a:pt x="126" y="307"/>
                    <a:pt x="126" y="307"/>
                  </a:cubicBezTo>
                  <a:cubicBezTo>
                    <a:pt x="114" y="307"/>
                    <a:pt x="104" y="317"/>
                    <a:pt x="104" y="329"/>
                  </a:cubicBezTo>
                  <a:cubicBezTo>
                    <a:pt x="104" y="341"/>
                    <a:pt x="114" y="351"/>
                    <a:pt x="126" y="351"/>
                  </a:cubicBezTo>
                  <a:cubicBezTo>
                    <a:pt x="530" y="351"/>
                    <a:pt x="530" y="351"/>
                    <a:pt x="530" y="351"/>
                  </a:cubicBezTo>
                  <a:cubicBezTo>
                    <a:pt x="542" y="351"/>
                    <a:pt x="552" y="341"/>
                    <a:pt x="552" y="329"/>
                  </a:cubicBezTo>
                  <a:close/>
                  <a:moveTo>
                    <a:pt x="552" y="228"/>
                  </a:moveTo>
                  <a:cubicBezTo>
                    <a:pt x="552" y="216"/>
                    <a:pt x="542" y="206"/>
                    <a:pt x="530" y="206"/>
                  </a:cubicBezTo>
                  <a:cubicBezTo>
                    <a:pt x="126" y="206"/>
                    <a:pt x="126" y="206"/>
                    <a:pt x="126" y="206"/>
                  </a:cubicBezTo>
                  <a:cubicBezTo>
                    <a:pt x="114" y="206"/>
                    <a:pt x="104" y="216"/>
                    <a:pt x="104" y="228"/>
                  </a:cubicBezTo>
                  <a:cubicBezTo>
                    <a:pt x="104" y="240"/>
                    <a:pt x="114" y="250"/>
                    <a:pt x="126" y="250"/>
                  </a:cubicBezTo>
                  <a:cubicBezTo>
                    <a:pt x="530" y="250"/>
                    <a:pt x="530" y="250"/>
                    <a:pt x="530" y="250"/>
                  </a:cubicBezTo>
                  <a:cubicBezTo>
                    <a:pt x="542" y="250"/>
                    <a:pt x="552" y="240"/>
                    <a:pt x="552" y="228"/>
                  </a:cubicBezTo>
                  <a:close/>
                </a:path>
              </a:pathLst>
            </a:custGeom>
            <a:grpFill/>
            <a:ln w="9525" cap="flat" cmpd="sng" algn="ctr">
              <a:noFill/>
              <a:prstDash val="solid"/>
              <a:round/>
              <a:headEnd type="none" w="med" len="med"/>
              <a:tailEnd type="none" w="med" len="med"/>
            </a:ln>
            <a:extLst>
              <a:ext uri="{91240B29-F687-4F45-9708-019B960494DF}">
                <a14:hiddenLine xmlns:a14="http://schemas.microsoft.com/office/drawing/2010/main" w="9525" cap="flat" cmpd="sng" algn="ctr">
                  <a:solidFill>
                    <a:srgbClr val="9A9A9A"/>
                  </a:solidFill>
                  <a:prstDash val="solid"/>
                  <a:round/>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cs typeface="Calibri" panose="020F0502020204030204" pitchFamily="34" charset="0"/>
              </a:endParaRPr>
            </a:p>
          </p:txBody>
        </p:sp>
      </p:grpSp>
      <p:sp>
        <p:nvSpPr>
          <p:cNvPr id="74" name="TextBox 73">
            <a:extLst>
              <a:ext uri="{FF2B5EF4-FFF2-40B4-BE49-F238E27FC236}">
                <a16:creationId xmlns:a16="http://schemas.microsoft.com/office/drawing/2014/main" id="{8F345841-6265-85CB-3D54-6D8E72298E18}"/>
              </a:ext>
            </a:extLst>
          </p:cNvPr>
          <p:cNvSpPr txBox="1"/>
          <p:nvPr/>
        </p:nvSpPr>
        <p:spPr>
          <a:xfrm>
            <a:off x="754532" y="3089337"/>
            <a:ext cx="1469143"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2400" b="1" dirty="0">
                <a:solidFill>
                  <a:srgbClr val="A8B21C"/>
                </a:solidFill>
                <a:latin typeface="Calibri" panose="020F0502020204030204" pitchFamily="34" charset="0"/>
                <a:cs typeface="Calibri" panose="020F0502020204030204" pitchFamily="34" charset="0"/>
              </a:rPr>
              <a:t>Text</a:t>
            </a:r>
          </a:p>
        </p:txBody>
      </p:sp>
      <p:sp>
        <p:nvSpPr>
          <p:cNvPr id="84" name="TextBox 83">
            <a:extLst>
              <a:ext uri="{FF2B5EF4-FFF2-40B4-BE49-F238E27FC236}">
                <a16:creationId xmlns:a16="http://schemas.microsoft.com/office/drawing/2014/main" id="{8FC2B566-0D60-FB8A-113A-FE9A377968BE}"/>
              </a:ext>
            </a:extLst>
          </p:cNvPr>
          <p:cNvSpPr txBox="1"/>
          <p:nvPr/>
        </p:nvSpPr>
        <p:spPr>
          <a:xfrm>
            <a:off x="809694" y="3926844"/>
            <a:ext cx="1358819"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1200" dirty="0">
                <a:solidFill>
                  <a:srgbClr val="575757"/>
                </a:solidFill>
                <a:latin typeface="Calibri" panose="020F0502020204030204" pitchFamily="34" charset="0"/>
                <a:cs typeface="Calibri" panose="020F0502020204030204" pitchFamily="34" charset="0"/>
              </a:rPr>
              <a:t> Writing, editing, summaries, …</a:t>
            </a:r>
          </a:p>
        </p:txBody>
      </p:sp>
      <p:pic>
        <p:nvPicPr>
          <p:cNvPr id="5126" name="Picture 6" descr="ChatGPT: Aktuell leidet die AI unter einigen Problemen | NETZWELT">
            <a:extLst>
              <a:ext uri="{FF2B5EF4-FFF2-40B4-BE49-F238E27FC236}">
                <a16:creationId xmlns:a16="http://schemas.microsoft.com/office/drawing/2014/main" id="{C0483E4D-4304-3A6D-A405-B954E78D54E2}"/>
              </a:ext>
            </a:extLst>
          </p:cNvPr>
          <p:cNvPicPr>
            <a:picLocks noChangeAspect="1" noChangeArrowheads="1"/>
          </p:cNvPicPr>
          <p:nvPr/>
        </p:nvPicPr>
        <p:blipFill rotWithShape="1">
          <a:blip r:embed="rId6"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042179" y="4775339"/>
            <a:ext cx="893848" cy="370679"/>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Focus on GOPHER, DeepMind's new natural language model with over 280  billion parameters - Actu IA">
            <a:extLst>
              <a:ext uri="{FF2B5EF4-FFF2-40B4-BE49-F238E27FC236}">
                <a16:creationId xmlns:a16="http://schemas.microsoft.com/office/drawing/2014/main" id="{E4491B39-D3EB-46EA-64A4-BA827BE6D48D}"/>
              </a:ext>
            </a:extLst>
          </p:cNvPr>
          <p:cNvPicPr>
            <a:picLocks noChangeAspect="1" noChangeArrowheads="1"/>
          </p:cNvPicPr>
          <p:nvPr/>
        </p:nvPicPr>
        <p:blipFill>
          <a:blip r:embed="rId7" cstate="hqprint">
            <a:extLst>
              <a:ext uri="{BEBA8EAE-BF5A-486C-A8C5-ECC9F3942E4B}">
                <a14:imgProps xmlns:a14="http://schemas.microsoft.com/office/drawing/2010/main">
                  <a14:imgLayer r:embed="rId8">
                    <a14:imgEffect>
                      <a14:backgroundRemoval t="9456" b="89685" l="6753" r="94397">
                        <a14:foregroundMark x1="12500" y1="35244" x2="12500" y2="35244"/>
                        <a14:foregroundMark x1="9195" y1="55301" x2="9195" y2="55301"/>
                        <a14:foregroundMark x1="6753" y1="45845" x2="6753" y2="45845"/>
                        <a14:foregroundMark x1="32471" y1="38682" x2="32471" y2="38682"/>
                        <a14:foregroundMark x1="44540" y1="44126" x2="44540" y2="44126"/>
                        <a14:foregroundMark x1="53017" y1="44413" x2="53017" y2="44413"/>
                        <a14:foregroundMark x1="61207" y1="44699" x2="61207" y2="44699"/>
                        <a14:foregroundMark x1="66523" y1="40401" x2="66523" y2="40401"/>
                        <a14:foregroundMark x1="75431" y1="39255" x2="75431" y2="39255"/>
                        <a14:foregroundMark x1="78161" y1="47564" x2="78161" y2="47564"/>
                        <a14:foregroundMark x1="78161" y1="38968" x2="78161" y2="38968"/>
                        <a14:foregroundMark x1="80747" y1="46418" x2="80747" y2="46418"/>
                        <a14:foregroundMark x1="90374" y1="44126" x2="90374" y2="44126"/>
                        <a14:foregroundMark x1="94397" y1="46418" x2="94397" y2="46418"/>
                        <a14:backgroundMark x1="49138" y1="36390" x2="49138" y2="36390"/>
                        <a14:backgroundMark x1="53017" y1="52722" x2="53017" y2="52722"/>
                        <a14:backgroundMark x1="52443" y1="48138" x2="52443" y2="48138"/>
                        <a14:backgroundMark x1="61638" y1="48424" x2="61638" y2="48424"/>
                        <a14:backgroundMark x1="59195" y1="58166" x2="59195" y2="58166"/>
                      </a14:backgroundRemoval>
                    </a14:imgEffect>
                  </a14:imgLayer>
                </a14:imgProps>
              </a:ext>
              <a:ext uri="{28A0092B-C50C-407E-A947-70E740481C1C}">
                <a14:useLocalDpi xmlns:a14="http://schemas.microsoft.com/office/drawing/2010/main"/>
              </a:ext>
            </a:extLst>
          </a:blip>
          <a:srcRect/>
          <a:stretch>
            <a:fillRect/>
          </a:stretch>
        </p:blipFill>
        <p:spPr bwMode="auto">
          <a:xfrm>
            <a:off x="957789" y="5132563"/>
            <a:ext cx="1062627" cy="53284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Cohere | Enterprise NLP &amp; Language Models for Developers | Cohere">
            <a:extLst>
              <a:ext uri="{FF2B5EF4-FFF2-40B4-BE49-F238E27FC236}">
                <a16:creationId xmlns:a16="http://schemas.microsoft.com/office/drawing/2014/main" id="{1512FB1D-0D7F-BC77-09FF-A6AEE822BFFC}"/>
              </a:ext>
            </a:extLst>
          </p:cNvPr>
          <p:cNvPicPr>
            <a:picLocks noChangeAspect="1" noChangeArrowheads="1"/>
          </p:cNvPicPr>
          <p:nvPr/>
        </p:nvPicPr>
        <p:blipFill rotWithShape="1">
          <a:blip r:embed="rId9" cstate="hqprint">
            <a:extLst>
              <a:ext uri="{BEBA8EAE-BF5A-486C-A8C5-ECC9F3942E4B}">
                <a14:imgProps xmlns:a14="http://schemas.microsoft.com/office/drawing/2010/main">
                  <a14:imgLayer r:embed="rId10">
                    <a14:imgEffect>
                      <a14:backgroundRemoval t="9722" b="89583" l="3989" r="94444">
                        <a14:foregroundMark x1="8547" y1="36111" x2="8547" y2="36111"/>
                        <a14:foregroundMark x1="5840" y1="75694" x2="5840" y2="75694"/>
                        <a14:foregroundMark x1="4558" y1="31944" x2="4558" y2="31944"/>
                        <a14:foregroundMark x1="15670" y1="70139" x2="15670" y2="70139"/>
                        <a14:foregroundMark x1="26781" y1="45833" x2="26781" y2="45833"/>
                        <a14:foregroundMark x1="45014" y1="37500" x2="45014" y2="37500"/>
                        <a14:foregroundMark x1="52279" y1="35417" x2="52279" y2="35417"/>
                        <a14:foregroundMark x1="65670" y1="40278" x2="65670" y2="40278"/>
                        <a14:foregroundMark x1="77350" y1="35417" x2="77350" y2="35417"/>
                        <a14:foregroundMark x1="79202" y1="76389" x2="79202" y2="76389"/>
                        <a14:foregroundMark x1="87322" y1="51389" x2="87322" y2="51389"/>
                        <a14:foregroundMark x1="94587" y1="56944" x2="94587" y2="56944"/>
                        <a14:foregroundMark x1="4131" y1="72917" x2="4131" y2="72917"/>
                        <a14:backgroundMark x1="9829" y1="61806" x2="9829" y2="61806"/>
                        <a14:backgroundMark x1="13105" y1="52778" x2="13105" y2="52778"/>
                        <a14:backgroundMark x1="15385" y1="49306" x2="15385" y2="49306"/>
                        <a14:backgroundMark x1="14387" y1="51389" x2="14387" y2="51389"/>
                        <a14:backgroundMark x1="11966" y1="54861" x2="11966" y2="54861"/>
                      </a14:backgroundRemoval>
                    </a14:imgEffect>
                  </a14:imgLayer>
                </a14:imgProps>
              </a:ext>
              <a:ext uri="{28A0092B-C50C-407E-A947-70E740481C1C}">
                <a14:useLocalDpi xmlns:a14="http://schemas.microsoft.com/office/drawing/2010/main"/>
              </a:ext>
            </a:extLst>
          </a:blip>
          <a:srcRect/>
          <a:stretch/>
        </p:blipFill>
        <p:spPr bwMode="auto">
          <a:xfrm>
            <a:off x="954801" y="5710958"/>
            <a:ext cx="1068603" cy="220007"/>
          </a:xfrm>
          <a:prstGeom prst="rect">
            <a:avLst/>
          </a:prstGeom>
          <a:noFill/>
          <a:extLst>
            <a:ext uri="{909E8E84-426E-40DD-AFC4-6F175D3DCCD1}">
              <a14:hiddenFill xmlns:a14="http://schemas.microsoft.com/office/drawing/2010/main">
                <a:solidFill>
                  <a:srgbClr val="FFFFFF"/>
                </a:solidFill>
              </a14:hiddenFill>
            </a:ext>
          </a:extLst>
        </p:spPr>
      </p:pic>
      <p:grpSp>
        <p:nvGrpSpPr>
          <p:cNvPr id="65" name="bcgBugs_Source code">
            <a:extLst>
              <a:ext uri="{FF2B5EF4-FFF2-40B4-BE49-F238E27FC236}">
                <a16:creationId xmlns:a16="http://schemas.microsoft.com/office/drawing/2014/main" id="{0BE508E2-8EA0-296C-EC42-AEE1136A9050}"/>
              </a:ext>
            </a:extLst>
          </p:cNvPr>
          <p:cNvGrpSpPr>
            <a:grpSpLocks noChangeAspect="1"/>
          </p:cNvGrpSpPr>
          <p:nvPr/>
        </p:nvGrpSpPr>
        <p:grpSpPr>
          <a:xfrm>
            <a:off x="3038872" y="2427621"/>
            <a:ext cx="574630" cy="576633"/>
            <a:chOff x="7342982" y="2648463"/>
            <a:chExt cx="455612" cy="457200"/>
          </a:xfrm>
        </p:grpSpPr>
        <p:sp>
          <p:nvSpPr>
            <p:cNvPr id="66" name="AutoShape 50">
              <a:extLst>
                <a:ext uri="{FF2B5EF4-FFF2-40B4-BE49-F238E27FC236}">
                  <a16:creationId xmlns:a16="http://schemas.microsoft.com/office/drawing/2014/main" id="{B7914C2E-74C5-DB41-3040-E838467215C3}"/>
                </a:ext>
              </a:extLst>
            </p:cNvPr>
            <p:cNvSpPr>
              <a:spLocks noChangeAspect="1" noChangeArrowheads="1" noTextEdit="1"/>
            </p:cNvSpPr>
            <p:nvPr/>
          </p:nvSpPr>
          <p:spPr bwMode="auto">
            <a:xfrm>
              <a:off x="7342982" y="2648463"/>
              <a:ext cx="455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52">
              <a:extLst>
                <a:ext uri="{FF2B5EF4-FFF2-40B4-BE49-F238E27FC236}">
                  <a16:creationId xmlns:a16="http://schemas.microsoft.com/office/drawing/2014/main" id="{0C4FFC24-83DE-F9B7-2CCA-0A662449E84A}"/>
                </a:ext>
              </a:extLst>
            </p:cNvPr>
            <p:cNvSpPr>
              <a:spLocks noEditPoints="1"/>
            </p:cNvSpPr>
            <p:nvPr/>
          </p:nvSpPr>
          <p:spPr bwMode="auto">
            <a:xfrm>
              <a:off x="7424738" y="2702438"/>
              <a:ext cx="292100" cy="349250"/>
            </a:xfrm>
            <a:custGeom>
              <a:avLst/>
              <a:gdLst>
                <a:gd name="T0" fmla="*/ 550 w 705"/>
                <a:gd name="T1" fmla="*/ 54 h 844"/>
                <a:gd name="T2" fmla="*/ 550 w 705"/>
                <a:gd name="T3" fmla="*/ 150 h 844"/>
                <a:gd name="T4" fmla="*/ 646 w 705"/>
                <a:gd name="T5" fmla="*/ 150 h 844"/>
                <a:gd name="T6" fmla="*/ 550 w 705"/>
                <a:gd name="T7" fmla="*/ 54 h 844"/>
                <a:gd name="T8" fmla="*/ 550 w 705"/>
                <a:gd name="T9" fmla="*/ 199 h 844"/>
                <a:gd name="T10" fmla="*/ 516 w 705"/>
                <a:gd name="T11" fmla="*/ 185 h 844"/>
                <a:gd name="T12" fmla="*/ 502 w 705"/>
                <a:gd name="T13" fmla="*/ 150 h 844"/>
                <a:gd name="T14" fmla="*/ 502 w 705"/>
                <a:gd name="T15" fmla="*/ 0 h 844"/>
                <a:gd name="T16" fmla="*/ 24 w 705"/>
                <a:gd name="T17" fmla="*/ 0 h 844"/>
                <a:gd name="T18" fmla="*/ 0 w 705"/>
                <a:gd name="T19" fmla="*/ 24 h 844"/>
                <a:gd name="T20" fmla="*/ 0 w 705"/>
                <a:gd name="T21" fmla="*/ 820 h 844"/>
                <a:gd name="T22" fmla="*/ 24 w 705"/>
                <a:gd name="T23" fmla="*/ 844 h 844"/>
                <a:gd name="T24" fmla="*/ 680 w 705"/>
                <a:gd name="T25" fmla="*/ 844 h 844"/>
                <a:gd name="T26" fmla="*/ 705 w 705"/>
                <a:gd name="T27" fmla="*/ 820 h 844"/>
                <a:gd name="T28" fmla="*/ 705 w 705"/>
                <a:gd name="T29" fmla="*/ 199 h 844"/>
                <a:gd name="T30" fmla="*/ 550 w 705"/>
                <a:gd name="T31" fmla="*/ 199 h 844"/>
                <a:gd name="T32" fmla="*/ 255 w 705"/>
                <a:gd name="T33" fmla="*/ 529 h 844"/>
                <a:gd name="T34" fmla="*/ 244 w 705"/>
                <a:gd name="T35" fmla="*/ 525 h 844"/>
                <a:gd name="T36" fmla="*/ 243 w 705"/>
                <a:gd name="T37" fmla="*/ 525 h 844"/>
                <a:gd name="T38" fmla="*/ 165 w 705"/>
                <a:gd name="T39" fmla="*/ 446 h 844"/>
                <a:gd name="T40" fmla="*/ 164 w 705"/>
                <a:gd name="T41" fmla="*/ 445 h 844"/>
                <a:gd name="T42" fmla="*/ 164 w 705"/>
                <a:gd name="T43" fmla="*/ 445 h 844"/>
                <a:gd name="T44" fmla="*/ 159 w 705"/>
                <a:gd name="T45" fmla="*/ 434 h 844"/>
                <a:gd name="T46" fmla="*/ 164 w 705"/>
                <a:gd name="T47" fmla="*/ 423 h 844"/>
                <a:gd name="T48" fmla="*/ 164 w 705"/>
                <a:gd name="T49" fmla="*/ 422 h 844"/>
                <a:gd name="T50" fmla="*/ 165 w 705"/>
                <a:gd name="T51" fmla="*/ 422 h 844"/>
                <a:gd name="T52" fmla="*/ 282 w 705"/>
                <a:gd name="T53" fmla="*/ 304 h 844"/>
                <a:gd name="T54" fmla="*/ 304 w 705"/>
                <a:gd name="T55" fmla="*/ 304 h 844"/>
                <a:gd name="T56" fmla="*/ 309 w 705"/>
                <a:gd name="T57" fmla="*/ 316 h 844"/>
                <a:gd name="T58" fmla="*/ 304 w 705"/>
                <a:gd name="T59" fmla="*/ 327 h 844"/>
                <a:gd name="T60" fmla="*/ 197 w 705"/>
                <a:gd name="T61" fmla="*/ 434 h 844"/>
                <a:gd name="T62" fmla="*/ 266 w 705"/>
                <a:gd name="T63" fmla="*/ 503 h 844"/>
                <a:gd name="T64" fmla="*/ 270 w 705"/>
                <a:gd name="T65" fmla="*/ 513 h 844"/>
                <a:gd name="T66" fmla="*/ 266 w 705"/>
                <a:gd name="T67" fmla="*/ 525 h 844"/>
                <a:gd name="T68" fmla="*/ 255 w 705"/>
                <a:gd name="T69" fmla="*/ 529 h 844"/>
                <a:gd name="T70" fmla="*/ 283 w 705"/>
                <a:gd name="T71" fmla="*/ 579 h 844"/>
                <a:gd name="T72" fmla="*/ 277 w 705"/>
                <a:gd name="T73" fmla="*/ 578 h 844"/>
                <a:gd name="T74" fmla="*/ 276 w 705"/>
                <a:gd name="T75" fmla="*/ 578 h 844"/>
                <a:gd name="T76" fmla="*/ 269 w 705"/>
                <a:gd name="T77" fmla="*/ 557 h 844"/>
                <a:gd name="T78" fmla="*/ 416 w 705"/>
                <a:gd name="T79" fmla="*/ 273 h 844"/>
                <a:gd name="T80" fmla="*/ 437 w 705"/>
                <a:gd name="T81" fmla="*/ 267 h 844"/>
                <a:gd name="T82" fmla="*/ 438 w 705"/>
                <a:gd name="T83" fmla="*/ 267 h 844"/>
                <a:gd name="T84" fmla="*/ 444 w 705"/>
                <a:gd name="T85" fmla="*/ 288 h 844"/>
                <a:gd name="T86" fmla="*/ 297 w 705"/>
                <a:gd name="T87" fmla="*/ 571 h 844"/>
                <a:gd name="T88" fmla="*/ 283 w 705"/>
                <a:gd name="T89" fmla="*/ 579 h 844"/>
                <a:gd name="T90" fmla="*/ 540 w 705"/>
                <a:gd name="T91" fmla="*/ 445 h 844"/>
                <a:gd name="T92" fmla="*/ 538 w 705"/>
                <a:gd name="T93" fmla="*/ 446 h 844"/>
                <a:gd name="T94" fmla="*/ 422 w 705"/>
                <a:gd name="T95" fmla="*/ 563 h 844"/>
                <a:gd name="T96" fmla="*/ 411 w 705"/>
                <a:gd name="T97" fmla="*/ 568 h 844"/>
                <a:gd name="T98" fmla="*/ 400 w 705"/>
                <a:gd name="T99" fmla="*/ 563 h 844"/>
                <a:gd name="T100" fmla="*/ 400 w 705"/>
                <a:gd name="T101" fmla="*/ 541 h 844"/>
                <a:gd name="T102" fmla="*/ 507 w 705"/>
                <a:gd name="T103" fmla="*/ 434 h 844"/>
                <a:gd name="T104" fmla="*/ 438 w 705"/>
                <a:gd name="T105" fmla="*/ 365 h 844"/>
                <a:gd name="T106" fmla="*/ 438 w 705"/>
                <a:gd name="T107" fmla="*/ 343 h 844"/>
                <a:gd name="T108" fmla="*/ 450 w 705"/>
                <a:gd name="T109" fmla="*/ 338 h 844"/>
                <a:gd name="T110" fmla="*/ 461 w 705"/>
                <a:gd name="T111" fmla="*/ 343 h 844"/>
                <a:gd name="T112" fmla="*/ 539 w 705"/>
                <a:gd name="T113" fmla="*/ 421 h 844"/>
                <a:gd name="T114" fmla="*/ 541 w 705"/>
                <a:gd name="T115" fmla="*/ 423 h 844"/>
                <a:gd name="T116" fmla="*/ 545 w 705"/>
                <a:gd name="T117" fmla="*/ 434 h 844"/>
                <a:gd name="T118" fmla="*/ 540 w 705"/>
                <a:gd name="T119" fmla="*/ 445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5" h="844">
                  <a:moveTo>
                    <a:pt x="550" y="54"/>
                  </a:moveTo>
                  <a:cubicBezTo>
                    <a:pt x="550" y="54"/>
                    <a:pt x="550" y="54"/>
                    <a:pt x="550" y="150"/>
                  </a:cubicBezTo>
                  <a:cubicBezTo>
                    <a:pt x="550" y="150"/>
                    <a:pt x="550" y="150"/>
                    <a:pt x="646" y="150"/>
                  </a:cubicBezTo>
                  <a:lnTo>
                    <a:pt x="550" y="54"/>
                  </a:lnTo>
                  <a:close/>
                  <a:moveTo>
                    <a:pt x="550" y="199"/>
                  </a:moveTo>
                  <a:cubicBezTo>
                    <a:pt x="537" y="199"/>
                    <a:pt x="525" y="193"/>
                    <a:pt x="516" y="185"/>
                  </a:cubicBezTo>
                  <a:cubicBezTo>
                    <a:pt x="507" y="176"/>
                    <a:pt x="502" y="164"/>
                    <a:pt x="502" y="150"/>
                  </a:cubicBezTo>
                  <a:cubicBezTo>
                    <a:pt x="502" y="150"/>
                    <a:pt x="502" y="150"/>
                    <a:pt x="502" y="0"/>
                  </a:cubicBezTo>
                  <a:cubicBezTo>
                    <a:pt x="502" y="0"/>
                    <a:pt x="502" y="0"/>
                    <a:pt x="24" y="0"/>
                  </a:cubicBezTo>
                  <a:cubicBezTo>
                    <a:pt x="11" y="0"/>
                    <a:pt x="0" y="11"/>
                    <a:pt x="0" y="24"/>
                  </a:cubicBezTo>
                  <a:cubicBezTo>
                    <a:pt x="0" y="24"/>
                    <a:pt x="0" y="24"/>
                    <a:pt x="0" y="820"/>
                  </a:cubicBezTo>
                  <a:cubicBezTo>
                    <a:pt x="0" y="833"/>
                    <a:pt x="11" y="844"/>
                    <a:pt x="24" y="844"/>
                  </a:cubicBezTo>
                  <a:cubicBezTo>
                    <a:pt x="24" y="844"/>
                    <a:pt x="24" y="844"/>
                    <a:pt x="680" y="844"/>
                  </a:cubicBezTo>
                  <a:cubicBezTo>
                    <a:pt x="694" y="844"/>
                    <a:pt x="705" y="833"/>
                    <a:pt x="705" y="820"/>
                  </a:cubicBezTo>
                  <a:cubicBezTo>
                    <a:pt x="705" y="820"/>
                    <a:pt x="705" y="820"/>
                    <a:pt x="705" y="199"/>
                  </a:cubicBezTo>
                  <a:lnTo>
                    <a:pt x="550" y="199"/>
                  </a:lnTo>
                  <a:close/>
                  <a:moveTo>
                    <a:pt x="255" y="529"/>
                  </a:moveTo>
                  <a:cubicBezTo>
                    <a:pt x="251" y="529"/>
                    <a:pt x="247" y="528"/>
                    <a:pt x="244" y="525"/>
                  </a:cubicBezTo>
                  <a:cubicBezTo>
                    <a:pt x="244" y="525"/>
                    <a:pt x="244" y="525"/>
                    <a:pt x="243" y="525"/>
                  </a:cubicBezTo>
                  <a:cubicBezTo>
                    <a:pt x="165" y="446"/>
                    <a:pt x="165" y="446"/>
                    <a:pt x="165" y="446"/>
                  </a:cubicBezTo>
                  <a:cubicBezTo>
                    <a:pt x="165" y="446"/>
                    <a:pt x="164" y="445"/>
                    <a:pt x="164" y="445"/>
                  </a:cubicBezTo>
                  <a:cubicBezTo>
                    <a:pt x="164" y="445"/>
                    <a:pt x="164" y="445"/>
                    <a:pt x="164" y="445"/>
                  </a:cubicBezTo>
                  <a:cubicBezTo>
                    <a:pt x="161" y="442"/>
                    <a:pt x="159" y="438"/>
                    <a:pt x="159" y="434"/>
                  </a:cubicBezTo>
                  <a:cubicBezTo>
                    <a:pt x="159" y="430"/>
                    <a:pt x="161" y="425"/>
                    <a:pt x="164" y="423"/>
                  </a:cubicBezTo>
                  <a:cubicBezTo>
                    <a:pt x="164" y="423"/>
                    <a:pt x="164" y="422"/>
                    <a:pt x="164" y="422"/>
                  </a:cubicBezTo>
                  <a:cubicBezTo>
                    <a:pt x="164" y="422"/>
                    <a:pt x="165" y="422"/>
                    <a:pt x="165" y="422"/>
                  </a:cubicBezTo>
                  <a:cubicBezTo>
                    <a:pt x="282" y="304"/>
                    <a:pt x="282" y="304"/>
                    <a:pt x="282" y="304"/>
                  </a:cubicBezTo>
                  <a:cubicBezTo>
                    <a:pt x="288" y="298"/>
                    <a:pt x="298" y="298"/>
                    <a:pt x="304" y="304"/>
                  </a:cubicBezTo>
                  <a:cubicBezTo>
                    <a:pt x="307" y="307"/>
                    <a:pt x="309" y="312"/>
                    <a:pt x="309" y="316"/>
                  </a:cubicBezTo>
                  <a:cubicBezTo>
                    <a:pt x="308" y="320"/>
                    <a:pt x="307" y="324"/>
                    <a:pt x="304" y="327"/>
                  </a:cubicBezTo>
                  <a:cubicBezTo>
                    <a:pt x="197" y="434"/>
                    <a:pt x="197" y="434"/>
                    <a:pt x="197" y="434"/>
                  </a:cubicBezTo>
                  <a:cubicBezTo>
                    <a:pt x="266" y="503"/>
                    <a:pt x="266" y="503"/>
                    <a:pt x="266" y="503"/>
                  </a:cubicBezTo>
                  <a:cubicBezTo>
                    <a:pt x="268" y="505"/>
                    <a:pt x="270" y="509"/>
                    <a:pt x="270" y="513"/>
                  </a:cubicBezTo>
                  <a:cubicBezTo>
                    <a:pt x="270" y="517"/>
                    <a:pt x="269" y="522"/>
                    <a:pt x="266" y="525"/>
                  </a:cubicBezTo>
                  <a:cubicBezTo>
                    <a:pt x="263" y="528"/>
                    <a:pt x="259" y="529"/>
                    <a:pt x="255" y="529"/>
                  </a:cubicBezTo>
                  <a:close/>
                  <a:moveTo>
                    <a:pt x="283" y="579"/>
                  </a:moveTo>
                  <a:cubicBezTo>
                    <a:pt x="280" y="579"/>
                    <a:pt x="278" y="579"/>
                    <a:pt x="277" y="578"/>
                  </a:cubicBezTo>
                  <a:cubicBezTo>
                    <a:pt x="276" y="578"/>
                    <a:pt x="276" y="578"/>
                    <a:pt x="276" y="578"/>
                  </a:cubicBezTo>
                  <a:cubicBezTo>
                    <a:pt x="268" y="574"/>
                    <a:pt x="265" y="565"/>
                    <a:pt x="269" y="557"/>
                  </a:cubicBezTo>
                  <a:cubicBezTo>
                    <a:pt x="416" y="273"/>
                    <a:pt x="416" y="273"/>
                    <a:pt x="416" y="273"/>
                  </a:cubicBezTo>
                  <a:cubicBezTo>
                    <a:pt x="421" y="266"/>
                    <a:pt x="430" y="263"/>
                    <a:pt x="437" y="267"/>
                  </a:cubicBezTo>
                  <a:cubicBezTo>
                    <a:pt x="437" y="267"/>
                    <a:pt x="437" y="267"/>
                    <a:pt x="438" y="267"/>
                  </a:cubicBezTo>
                  <a:cubicBezTo>
                    <a:pt x="445" y="271"/>
                    <a:pt x="448" y="281"/>
                    <a:pt x="444" y="288"/>
                  </a:cubicBezTo>
                  <a:cubicBezTo>
                    <a:pt x="297" y="571"/>
                    <a:pt x="297" y="571"/>
                    <a:pt x="297" y="571"/>
                  </a:cubicBezTo>
                  <a:cubicBezTo>
                    <a:pt x="294" y="576"/>
                    <a:pt x="289" y="579"/>
                    <a:pt x="283" y="579"/>
                  </a:cubicBezTo>
                  <a:close/>
                  <a:moveTo>
                    <a:pt x="540" y="445"/>
                  </a:moveTo>
                  <a:cubicBezTo>
                    <a:pt x="540" y="445"/>
                    <a:pt x="539" y="446"/>
                    <a:pt x="538" y="446"/>
                  </a:cubicBezTo>
                  <a:cubicBezTo>
                    <a:pt x="422" y="563"/>
                    <a:pt x="422" y="563"/>
                    <a:pt x="422" y="563"/>
                  </a:cubicBezTo>
                  <a:cubicBezTo>
                    <a:pt x="419" y="566"/>
                    <a:pt x="415" y="568"/>
                    <a:pt x="411" y="568"/>
                  </a:cubicBezTo>
                  <a:cubicBezTo>
                    <a:pt x="407" y="568"/>
                    <a:pt x="403" y="566"/>
                    <a:pt x="400" y="563"/>
                  </a:cubicBezTo>
                  <a:cubicBezTo>
                    <a:pt x="394" y="557"/>
                    <a:pt x="394" y="547"/>
                    <a:pt x="400" y="541"/>
                  </a:cubicBezTo>
                  <a:cubicBezTo>
                    <a:pt x="507" y="434"/>
                    <a:pt x="507" y="434"/>
                    <a:pt x="507" y="434"/>
                  </a:cubicBezTo>
                  <a:cubicBezTo>
                    <a:pt x="438" y="365"/>
                    <a:pt x="438" y="365"/>
                    <a:pt x="438" y="365"/>
                  </a:cubicBezTo>
                  <a:cubicBezTo>
                    <a:pt x="432" y="358"/>
                    <a:pt x="433" y="348"/>
                    <a:pt x="438" y="343"/>
                  </a:cubicBezTo>
                  <a:cubicBezTo>
                    <a:pt x="441" y="340"/>
                    <a:pt x="446" y="338"/>
                    <a:pt x="450" y="338"/>
                  </a:cubicBezTo>
                  <a:cubicBezTo>
                    <a:pt x="454" y="338"/>
                    <a:pt x="458" y="340"/>
                    <a:pt x="461" y="343"/>
                  </a:cubicBezTo>
                  <a:cubicBezTo>
                    <a:pt x="539" y="421"/>
                    <a:pt x="539" y="421"/>
                    <a:pt x="539" y="421"/>
                  </a:cubicBezTo>
                  <a:cubicBezTo>
                    <a:pt x="540" y="422"/>
                    <a:pt x="540" y="422"/>
                    <a:pt x="541" y="423"/>
                  </a:cubicBezTo>
                  <a:cubicBezTo>
                    <a:pt x="543" y="425"/>
                    <a:pt x="545" y="429"/>
                    <a:pt x="545" y="434"/>
                  </a:cubicBezTo>
                  <a:cubicBezTo>
                    <a:pt x="545" y="438"/>
                    <a:pt x="543" y="442"/>
                    <a:pt x="540" y="445"/>
                  </a:cubicBezTo>
                  <a:close/>
                </a:path>
              </a:pathLst>
            </a:custGeom>
            <a:solidFill>
              <a:srgbClr val="670F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cs typeface="Calibri" panose="020F0502020204030204" pitchFamily="34" charset="0"/>
              </a:endParaRPr>
            </a:p>
          </p:txBody>
        </p:sp>
      </p:grpSp>
      <p:sp>
        <p:nvSpPr>
          <p:cNvPr id="78" name="TextBox 77">
            <a:extLst>
              <a:ext uri="{FF2B5EF4-FFF2-40B4-BE49-F238E27FC236}">
                <a16:creationId xmlns:a16="http://schemas.microsoft.com/office/drawing/2014/main" id="{A303185C-3DF9-8C66-EA7F-AA7049650530}"/>
              </a:ext>
            </a:extLst>
          </p:cNvPr>
          <p:cNvSpPr txBox="1"/>
          <p:nvPr/>
        </p:nvSpPr>
        <p:spPr>
          <a:xfrm>
            <a:off x="2591615" y="3089337"/>
            <a:ext cx="1469143"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2400" b="1" dirty="0">
                <a:solidFill>
                  <a:srgbClr val="670F31"/>
                </a:solidFill>
                <a:latin typeface="Calibri" panose="020F0502020204030204" pitchFamily="34" charset="0"/>
                <a:cs typeface="Calibri" panose="020F0502020204030204" pitchFamily="34" charset="0"/>
              </a:rPr>
              <a:t>Code</a:t>
            </a:r>
          </a:p>
        </p:txBody>
      </p:sp>
      <p:sp>
        <p:nvSpPr>
          <p:cNvPr id="88" name="TextBox 87">
            <a:extLst>
              <a:ext uri="{FF2B5EF4-FFF2-40B4-BE49-F238E27FC236}">
                <a16:creationId xmlns:a16="http://schemas.microsoft.com/office/drawing/2014/main" id="{2EE7AC74-35DB-9EFC-7668-4D6A2AF05864}"/>
              </a:ext>
            </a:extLst>
          </p:cNvPr>
          <p:cNvSpPr txBox="1"/>
          <p:nvPr/>
        </p:nvSpPr>
        <p:spPr>
          <a:xfrm>
            <a:off x="2646777" y="3926844"/>
            <a:ext cx="1358819"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1200" dirty="0">
                <a:solidFill>
                  <a:srgbClr val="575757"/>
                </a:solidFill>
                <a:latin typeface="Calibri" panose="020F0502020204030204" pitchFamily="34" charset="0"/>
                <a:cs typeface="Calibri" panose="020F0502020204030204" pitchFamily="34" charset="0"/>
              </a:rPr>
              <a:t>Code generation, documentation, review, …</a:t>
            </a:r>
          </a:p>
        </p:txBody>
      </p:sp>
      <p:pic>
        <p:nvPicPr>
          <p:cNvPr id="97" name="Picture 22" descr="GitHub Copilot vs. Amazon CodeWhisperer">
            <a:extLst>
              <a:ext uri="{FF2B5EF4-FFF2-40B4-BE49-F238E27FC236}">
                <a16:creationId xmlns:a16="http://schemas.microsoft.com/office/drawing/2014/main" id="{CAF9E1DE-E222-08A0-9A72-8A478C6532BD}"/>
              </a:ext>
            </a:extLst>
          </p:cNvPr>
          <p:cNvPicPr>
            <a:picLocks noChangeAspect="1" noChangeArrowheads="1"/>
          </p:cNvPicPr>
          <p:nvPr/>
        </p:nvPicPr>
        <p:blipFill rotWithShape="1">
          <a:blip r:embed="rId11" cstate="hqprint">
            <a:extLst>
              <a:ext uri="{BEBA8EAE-BF5A-486C-A8C5-ECC9F3942E4B}">
                <a14:imgProps xmlns:a14="http://schemas.microsoft.com/office/drawing/2010/main">
                  <a14:imgLayer r:embed="rId12">
                    <a14:imgEffect>
                      <a14:backgroundRemoval t="25680" b="72810" l="65867" r="84933">
                        <a14:foregroundMark x1="76933" y1="25680" x2="76933" y2="25680"/>
                        <a14:foregroundMark x1="83333" y1="51360" x2="83333" y2="51360"/>
                        <a14:foregroundMark x1="74000" y1="51662" x2="74000" y2="51662"/>
                        <a14:foregroundMark x1="77200" y1="51662" x2="77200" y2="51662"/>
                        <a14:foregroundMark x1="66667" y1="67976" x2="66667" y2="67976"/>
                        <a14:foregroundMark x1="68000" y1="69789" x2="68000" y2="69789"/>
                        <a14:foregroundMark x1="67867" y1="67674" x2="67867" y2="67674"/>
                        <a14:foregroundMark x1="68000" y1="71601" x2="68000" y2="71601"/>
                        <a14:foregroundMark x1="68800" y1="68882" x2="68800" y2="68882"/>
                        <a14:foregroundMark x1="69867" y1="68580" x2="69867" y2="68580"/>
                        <a14:foregroundMark x1="72000" y1="69486" x2="72000" y2="69486"/>
                        <a14:foregroundMark x1="73333" y1="70393" x2="73333" y2="70393"/>
                        <a14:foregroundMark x1="73867" y1="68882" x2="73867" y2="68882"/>
                        <a14:foregroundMark x1="76400" y1="68278" x2="76400" y2="68278"/>
                        <a14:foregroundMark x1="78533" y1="69184" x2="78533" y2="69184"/>
                        <a14:foregroundMark x1="80133" y1="69486" x2="80133" y2="69486"/>
                        <a14:foregroundMark x1="81067" y1="68882" x2="81067" y2="68882"/>
                        <a14:foregroundMark x1="81867" y1="69486" x2="81867" y2="69486"/>
                        <a14:foregroundMark x1="81867" y1="67674" x2="81867" y2="67674"/>
                        <a14:foregroundMark x1="82400" y1="68278" x2="82400" y2="68278"/>
                        <a14:foregroundMark x1="83333" y1="69184" x2="83333" y2="69184"/>
                        <a14:foregroundMark x1="84933" y1="68882" x2="84933" y2="68882"/>
                      </a14:backgroundRemoval>
                    </a14:imgEffect>
                  </a14:imgLayer>
                </a14:imgProps>
              </a:ext>
              <a:ext uri="{28A0092B-C50C-407E-A947-70E740481C1C}">
                <a14:useLocalDpi xmlns:a14="http://schemas.microsoft.com/office/drawing/2010/main"/>
              </a:ext>
            </a:extLst>
          </a:blip>
          <a:srcRect l="63607" t="28970" r="13051" b="22197"/>
          <a:stretch/>
        </p:blipFill>
        <p:spPr bwMode="auto">
          <a:xfrm>
            <a:off x="3073273" y="5165469"/>
            <a:ext cx="505828" cy="467028"/>
          </a:xfrm>
          <a:prstGeom prst="rect">
            <a:avLst/>
          </a:prstGeom>
          <a:noFill/>
          <a:extLst>
            <a:ext uri="{909E8E84-426E-40DD-AFC4-6F175D3DCCD1}">
              <a14:hiddenFill xmlns:a14="http://schemas.microsoft.com/office/drawing/2010/main">
                <a:solidFill>
                  <a:srgbClr val="FFFFFF"/>
                </a:solidFill>
              </a14:hiddenFill>
            </a:ext>
          </a:extLst>
        </p:spPr>
      </p:pic>
      <p:pic>
        <p:nvPicPr>
          <p:cNvPr id="5142" name="Picture 22" descr="GitHub Copilot vs. Amazon CodeWhisperer">
            <a:extLst>
              <a:ext uri="{FF2B5EF4-FFF2-40B4-BE49-F238E27FC236}">
                <a16:creationId xmlns:a16="http://schemas.microsoft.com/office/drawing/2014/main" id="{BC88590E-5769-3084-D812-37806DAD9A7A}"/>
              </a:ext>
            </a:extLst>
          </p:cNvPr>
          <p:cNvPicPr>
            <a:picLocks noChangeAspect="1" noChangeArrowheads="1"/>
          </p:cNvPicPr>
          <p:nvPr/>
        </p:nvPicPr>
        <p:blipFill rotWithShape="1">
          <a:blip r:embed="rId13" cstate="hqprint">
            <a:extLst>
              <a:ext uri="{BEBA8EAE-BF5A-486C-A8C5-ECC9F3942E4B}">
                <a14:imgProps xmlns:a14="http://schemas.microsoft.com/office/drawing/2010/main">
                  <a14:imgLayer r:embed="rId12">
                    <a14:imgEffect>
                      <a14:backgroundRemoval t="29305" b="67674" l="13200" r="33733">
                        <a14:foregroundMark x1="17333" y1="30816" x2="17333" y2="30816"/>
                        <a14:foregroundMark x1="20400" y1="32628" x2="20400" y2="32628"/>
                        <a14:foregroundMark x1="29067" y1="34139" x2="29067" y2="34139"/>
                        <a14:foregroundMark x1="30000" y1="52568" x2="30000" y2="52568"/>
                        <a14:foregroundMark x1="26667" y1="38066" x2="26667" y2="38066"/>
                        <a14:foregroundMark x1="23067" y1="55589" x2="23067" y2="55589"/>
                        <a14:foregroundMark x1="23067" y1="55589" x2="23067" y2="55589"/>
                        <a14:foregroundMark x1="25733" y1="42598" x2="25733" y2="42598"/>
                        <a14:foregroundMark x1="21467" y1="64350" x2="21467" y2="64350"/>
                        <a14:foregroundMark x1="13200" y1="63746" x2="13200" y2="63746"/>
                        <a14:foregroundMark x1="13733" y1="67674" x2="13733" y2="67674"/>
                        <a14:foregroundMark x1="33067" y1="48338" x2="33067" y2="48338"/>
                        <a14:foregroundMark x1="20400" y1="64048" x2="20400" y2="64048"/>
                        <a14:foregroundMark x1="22400" y1="65257" x2="22400" y2="65257"/>
                        <a14:foregroundMark x1="18000" y1="64653" x2="18000" y2="64653"/>
                        <a14:foregroundMark x1="18800" y1="64955" x2="18800" y2="64955"/>
                        <a14:foregroundMark x1="16000" y1="64653" x2="16000" y2="64653"/>
                        <a14:foregroundMark x1="23333" y1="64350" x2="23333" y2="64350"/>
                        <a14:foregroundMark x1="25067" y1="65257" x2="25067" y2="65257"/>
                        <a14:foregroundMark x1="25067" y1="63444" x2="25067" y2="63444"/>
                        <a14:foregroundMark x1="26000" y1="64653" x2="26000" y2="64653"/>
                        <a14:foregroundMark x1="26533" y1="66163" x2="26533" y2="66163"/>
                        <a14:foregroundMark x1="27467" y1="65559" x2="27467" y2="65559"/>
                        <a14:foregroundMark x1="29067" y1="65559" x2="29067" y2="65559"/>
                        <a14:foregroundMark x1="30933" y1="65257" x2="30933" y2="65257"/>
                        <a14:foregroundMark x1="32800" y1="64955" x2="32800" y2="64955"/>
                        <a14:foregroundMark x1="33733" y1="65257" x2="33733" y2="65257"/>
                        <a14:backgroundMark x1="28133" y1="66465" x2="28133" y2="66465"/>
                        <a14:backgroundMark x1="27733" y1="66163" x2="27733" y2="66163"/>
                        <a14:backgroundMark x1="27733" y1="65559" x2="27733" y2="65559"/>
                        <a14:backgroundMark x1="26267" y1="65257" x2="26267" y2="65257"/>
                        <a14:backgroundMark x1="26667" y1="65861" x2="26667" y2="65861"/>
                        <a14:backgroundMark x1="21733" y1="47130" x2="21733" y2="47130"/>
                        <a14:backgroundMark x1="17600" y1="39275" x2="17600" y2="39275"/>
                        <a14:backgroundMark x1="19200" y1="65257" x2="19200" y2="65257"/>
                      </a14:backgroundRemoval>
                    </a14:imgEffect>
                  </a14:imgLayer>
                </a14:imgProps>
              </a:ext>
              <a:ext uri="{28A0092B-C50C-407E-A947-70E740481C1C}">
                <a14:useLocalDpi xmlns:a14="http://schemas.microsoft.com/office/drawing/2010/main"/>
              </a:ext>
            </a:extLst>
          </a:blip>
          <a:srcRect l="12072" t="25969" r="64602" b="29709"/>
          <a:stretch/>
        </p:blipFill>
        <p:spPr bwMode="auto">
          <a:xfrm>
            <a:off x="3030781" y="5619319"/>
            <a:ext cx="590812" cy="495427"/>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6" descr="ChatGPT: Aktuell leidet die AI unter einigen Problemen | NETZWELT">
            <a:extLst>
              <a:ext uri="{FF2B5EF4-FFF2-40B4-BE49-F238E27FC236}">
                <a16:creationId xmlns:a16="http://schemas.microsoft.com/office/drawing/2014/main" id="{1BAD44AF-2BC2-BC11-9C27-D598E5A0BFD7}"/>
              </a:ext>
            </a:extLst>
          </p:cNvPr>
          <p:cNvPicPr>
            <a:picLocks noChangeAspect="1" noChangeArrowheads="1"/>
          </p:cNvPicPr>
          <p:nvPr/>
        </p:nvPicPr>
        <p:blipFill rotWithShape="1">
          <a:blip r:embed="rId6"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2879263" y="4775338"/>
            <a:ext cx="893848" cy="370679"/>
          </a:xfrm>
          <a:prstGeom prst="rect">
            <a:avLst/>
          </a:prstGeom>
          <a:noFill/>
          <a:extLst>
            <a:ext uri="{909E8E84-426E-40DD-AFC4-6F175D3DCCD1}">
              <a14:hiddenFill xmlns:a14="http://schemas.microsoft.com/office/drawing/2010/main">
                <a:solidFill>
                  <a:srgbClr val="FFFFFF"/>
                </a:solidFill>
              </a14:hiddenFill>
            </a:ext>
          </a:extLst>
        </p:spPr>
      </p:pic>
      <p:grpSp>
        <p:nvGrpSpPr>
          <p:cNvPr id="59" name="bcgBugs_Posters and Placemats ">
            <a:extLst>
              <a:ext uri="{FF2B5EF4-FFF2-40B4-BE49-F238E27FC236}">
                <a16:creationId xmlns:a16="http://schemas.microsoft.com/office/drawing/2014/main" id="{A7819930-E093-ED6C-7331-8C5227CEAAF3}"/>
              </a:ext>
            </a:extLst>
          </p:cNvPr>
          <p:cNvGrpSpPr>
            <a:grpSpLocks noChangeAspect="1"/>
          </p:cNvGrpSpPr>
          <p:nvPr/>
        </p:nvGrpSpPr>
        <p:grpSpPr bwMode="auto">
          <a:xfrm>
            <a:off x="4882384" y="2427621"/>
            <a:ext cx="576633" cy="576633"/>
            <a:chOff x="2018" y="1081"/>
            <a:chExt cx="288" cy="288"/>
          </a:xfrm>
        </p:grpSpPr>
        <p:sp>
          <p:nvSpPr>
            <p:cNvPr id="60" name="AutoShape 22">
              <a:extLst>
                <a:ext uri="{FF2B5EF4-FFF2-40B4-BE49-F238E27FC236}">
                  <a16:creationId xmlns:a16="http://schemas.microsoft.com/office/drawing/2014/main" id="{1B9DFC2B-90CE-4414-D67B-390E9CB4BA43}"/>
                </a:ext>
              </a:extLst>
            </p:cNvPr>
            <p:cNvSpPr>
              <a:spLocks noChangeAspect="1" noChangeArrowheads="1" noTextEdit="1"/>
            </p:cNvSpPr>
            <p:nvPr/>
          </p:nvSpPr>
          <p:spPr bwMode="auto">
            <a:xfrm>
              <a:off x="2018" y="1081"/>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4">
              <a:extLst>
                <a:ext uri="{FF2B5EF4-FFF2-40B4-BE49-F238E27FC236}">
                  <a16:creationId xmlns:a16="http://schemas.microsoft.com/office/drawing/2014/main" id="{7D8581C0-9B6B-9386-1E67-2C8D8A63C784}"/>
                </a:ext>
              </a:extLst>
            </p:cNvPr>
            <p:cNvSpPr>
              <a:spLocks noEditPoints="1"/>
            </p:cNvSpPr>
            <p:nvPr/>
          </p:nvSpPr>
          <p:spPr bwMode="auto">
            <a:xfrm>
              <a:off x="2070" y="1115"/>
              <a:ext cx="184" cy="220"/>
            </a:xfrm>
            <a:custGeom>
              <a:avLst/>
              <a:gdLst>
                <a:gd name="T0" fmla="*/ 586 w 639"/>
                <a:gd name="T1" fmla="*/ 135 h 763"/>
                <a:gd name="T2" fmla="*/ 499 w 639"/>
                <a:gd name="T3" fmla="*/ 135 h 763"/>
                <a:gd name="T4" fmla="*/ 499 w 639"/>
                <a:gd name="T5" fmla="*/ 135 h 763"/>
                <a:gd name="T6" fmla="*/ 499 w 639"/>
                <a:gd name="T7" fmla="*/ 49 h 763"/>
                <a:gd name="T8" fmla="*/ 586 w 639"/>
                <a:gd name="T9" fmla="*/ 135 h 763"/>
                <a:gd name="T10" fmla="*/ 586 w 639"/>
                <a:gd name="T11" fmla="*/ 135 h 763"/>
                <a:gd name="T12" fmla="*/ 639 w 639"/>
                <a:gd name="T13" fmla="*/ 179 h 763"/>
                <a:gd name="T14" fmla="*/ 639 w 639"/>
                <a:gd name="T15" fmla="*/ 741 h 763"/>
                <a:gd name="T16" fmla="*/ 617 w 639"/>
                <a:gd name="T17" fmla="*/ 763 h 763"/>
                <a:gd name="T18" fmla="*/ 22 w 639"/>
                <a:gd name="T19" fmla="*/ 763 h 763"/>
                <a:gd name="T20" fmla="*/ 0 w 639"/>
                <a:gd name="T21" fmla="*/ 741 h 763"/>
                <a:gd name="T22" fmla="*/ 0 w 639"/>
                <a:gd name="T23" fmla="*/ 22 h 763"/>
                <a:gd name="T24" fmla="*/ 22 w 639"/>
                <a:gd name="T25" fmla="*/ 0 h 763"/>
                <a:gd name="T26" fmla="*/ 455 w 639"/>
                <a:gd name="T27" fmla="*/ 0 h 763"/>
                <a:gd name="T28" fmla="*/ 455 w 639"/>
                <a:gd name="T29" fmla="*/ 135 h 763"/>
                <a:gd name="T30" fmla="*/ 468 w 639"/>
                <a:gd name="T31" fmla="*/ 167 h 763"/>
                <a:gd name="T32" fmla="*/ 499 w 639"/>
                <a:gd name="T33" fmla="*/ 179 h 763"/>
                <a:gd name="T34" fmla="*/ 639 w 639"/>
                <a:gd name="T35" fmla="*/ 179 h 763"/>
                <a:gd name="T36" fmla="*/ 639 w 639"/>
                <a:gd name="T37" fmla="*/ 179 h 763"/>
                <a:gd name="T38" fmla="*/ 388 w 639"/>
                <a:gd name="T39" fmla="*/ 409 h 763"/>
                <a:gd name="T40" fmla="*/ 551 w 639"/>
                <a:gd name="T41" fmla="*/ 632 h 763"/>
                <a:gd name="T42" fmla="*/ 319 w 639"/>
                <a:gd name="T43" fmla="*/ 632 h 763"/>
                <a:gd name="T44" fmla="*/ 223 w 639"/>
                <a:gd name="T45" fmla="*/ 632 h 763"/>
                <a:gd name="T46" fmla="*/ 106 w 639"/>
                <a:gd name="T47" fmla="*/ 632 h 763"/>
                <a:gd name="T48" fmla="*/ 212 w 639"/>
                <a:gd name="T49" fmla="*/ 487 h 763"/>
                <a:gd name="T50" fmla="*/ 271 w 639"/>
                <a:gd name="T51" fmla="*/ 566 h 763"/>
                <a:gd name="T52" fmla="*/ 388 w 639"/>
                <a:gd name="T53" fmla="*/ 409 h 763"/>
                <a:gd name="T54" fmla="*/ 117 w 639"/>
                <a:gd name="T55" fmla="*/ 247 h 763"/>
                <a:gd name="T56" fmla="*/ 541 w 639"/>
                <a:gd name="T57" fmla="*/ 247 h 763"/>
                <a:gd name="T58" fmla="*/ 545 w 639"/>
                <a:gd name="T59" fmla="*/ 251 h 763"/>
                <a:gd name="T60" fmla="*/ 545 w 639"/>
                <a:gd name="T61" fmla="*/ 338 h 763"/>
                <a:gd name="T62" fmla="*/ 541 w 639"/>
                <a:gd name="T63" fmla="*/ 342 h 763"/>
                <a:gd name="T64" fmla="*/ 117 w 639"/>
                <a:gd name="T65" fmla="*/ 342 h 763"/>
                <a:gd name="T66" fmla="*/ 112 w 639"/>
                <a:gd name="T67" fmla="*/ 338 h 763"/>
                <a:gd name="T68" fmla="*/ 112 w 639"/>
                <a:gd name="T69" fmla="*/ 251 h 763"/>
                <a:gd name="T70" fmla="*/ 117 w 639"/>
                <a:gd name="T71" fmla="*/ 247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9" h="763">
                  <a:moveTo>
                    <a:pt x="586" y="135"/>
                  </a:moveTo>
                  <a:cubicBezTo>
                    <a:pt x="499" y="135"/>
                    <a:pt x="499" y="135"/>
                    <a:pt x="499" y="135"/>
                  </a:cubicBezTo>
                  <a:cubicBezTo>
                    <a:pt x="499" y="135"/>
                    <a:pt x="499" y="135"/>
                    <a:pt x="499" y="135"/>
                  </a:cubicBezTo>
                  <a:cubicBezTo>
                    <a:pt x="499" y="49"/>
                    <a:pt x="499" y="49"/>
                    <a:pt x="499" y="49"/>
                  </a:cubicBezTo>
                  <a:cubicBezTo>
                    <a:pt x="586" y="135"/>
                    <a:pt x="586" y="135"/>
                    <a:pt x="586" y="135"/>
                  </a:cubicBezTo>
                  <a:cubicBezTo>
                    <a:pt x="586" y="135"/>
                    <a:pt x="586" y="135"/>
                    <a:pt x="586" y="135"/>
                  </a:cubicBezTo>
                  <a:close/>
                  <a:moveTo>
                    <a:pt x="639" y="179"/>
                  </a:moveTo>
                  <a:cubicBezTo>
                    <a:pt x="639" y="741"/>
                    <a:pt x="639" y="741"/>
                    <a:pt x="639" y="741"/>
                  </a:cubicBezTo>
                  <a:cubicBezTo>
                    <a:pt x="639" y="753"/>
                    <a:pt x="629" y="763"/>
                    <a:pt x="617" y="763"/>
                  </a:cubicBezTo>
                  <a:cubicBezTo>
                    <a:pt x="22" y="763"/>
                    <a:pt x="22" y="763"/>
                    <a:pt x="22" y="763"/>
                  </a:cubicBezTo>
                  <a:cubicBezTo>
                    <a:pt x="10" y="763"/>
                    <a:pt x="0" y="753"/>
                    <a:pt x="0" y="741"/>
                  </a:cubicBezTo>
                  <a:cubicBezTo>
                    <a:pt x="0" y="22"/>
                    <a:pt x="0" y="22"/>
                    <a:pt x="0" y="22"/>
                  </a:cubicBezTo>
                  <a:cubicBezTo>
                    <a:pt x="0" y="10"/>
                    <a:pt x="10" y="0"/>
                    <a:pt x="22" y="0"/>
                  </a:cubicBezTo>
                  <a:cubicBezTo>
                    <a:pt x="455" y="0"/>
                    <a:pt x="455" y="0"/>
                    <a:pt x="455" y="0"/>
                  </a:cubicBezTo>
                  <a:cubicBezTo>
                    <a:pt x="455" y="135"/>
                    <a:pt x="455" y="135"/>
                    <a:pt x="455" y="135"/>
                  </a:cubicBezTo>
                  <a:cubicBezTo>
                    <a:pt x="455" y="148"/>
                    <a:pt x="460" y="159"/>
                    <a:pt x="468" y="167"/>
                  </a:cubicBezTo>
                  <a:cubicBezTo>
                    <a:pt x="476" y="174"/>
                    <a:pt x="487" y="179"/>
                    <a:pt x="499" y="179"/>
                  </a:cubicBezTo>
                  <a:cubicBezTo>
                    <a:pt x="639" y="179"/>
                    <a:pt x="639" y="179"/>
                    <a:pt x="639" y="179"/>
                  </a:cubicBezTo>
                  <a:cubicBezTo>
                    <a:pt x="639" y="179"/>
                    <a:pt x="639" y="179"/>
                    <a:pt x="639" y="179"/>
                  </a:cubicBezTo>
                  <a:close/>
                  <a:moveTo>
                    <a:pt x="388" y="409"/>
                  </a:moveTo>
                  <a:cubicBezTo>
                    <a:pt x="551" y="632"/>
                    <a:pt x="551" y="632"/>
                    <a:pt x="551" y="632"/>
                  </a:cubicBezTo>
                  <a:cubicBezTo>
                    <a:pt x="319" y="632"/>
                    <a:pt x="319" y="632"/>
                    <a:pt x="319" y="632"/>
                  </a:cubicBezTo>
                  <a:cubicBezTo>
                    <a:pt x="223" y="632"/>
                    <a:pt x="223" y="632"/>
                    <a:pt x="223" y="632"/>
                  </a:cubicBezTo>
                  <a:cubicBezTo>
                    <a:pt x="106" y="632"/>
                    <a:pt x="106" y="632"/>
                    <a:pt x="106" y="632"/>
                  </a:cubicBezTo>
                  <a:cubicBezTo>
                    <a:pt x="212" y="487"/>
                    <a:pt x="212" y="487"/>
                    <a:pt x="212" y="487"/>
                  </a:cubicBezTo>
                  <a:cubicBezTo>
                    <a:pt x="271" y="566"/>
                    <a:pt x="271" y="566"/>
                    <a:pt x="271" y="566"/>
                  </a:cubicBezTo>
                  <a:cubicBezTo>
                    <a:pt x="388" y="409"/>
                    <a:pt x="388" y="409"/>
                    <a:pt x="388" y="409"/>
                  </a:cubicBezTo>
                  <a:close/>
                  <a:moveTo>
                    <a:pt x="117" y="247"/>
                  </a:moveTo>
                  <a:cubicBezTo>
                    <a:pt x="117" y="247"/>
                    <a:pt x="117" y="247"/>
                    <a:pt x="541" y="247"/>
                  </a:cubicBezTo>
                  <a:cubicBezTo>
                    <a:pt x="543" y="247"/>
                    <a:pt x="545" y="249"/>
                    <a:pt x="545" y="251"/>
                  </a:cubicBezTo>
                  <a:cubicBezTo>
                    <a:pt x="545" y="251"/>
                    <a:pt x="545" y="251"/>
                    <a:pt x="545" y="338"/>
                  </a:cubicBezTo>
                  <a:cubicBezTo>
                    <a:pt x="545" y="340"/>
                    <a:pt x="543" y="342"/>
                    <a:pt x="541" y="342"/>
                  </a:cubicBezTo>
                  <a:cubicBezTo>
                    <a:pt x="541" y="342"/>
                    <a:pt x="541" y="342"/>
                    <a:pt x="117" y="342"/>
                  </a:cubicBezTo>
                  <a:cubicBezTo>
                    <a:pt x="113" y="342"/>
                    <a:pt x="112" y="340"/>
                    <a:pt x="112" y="338"/>
                  </a:cubicBezTo>
                  <a:cubicBezTo>
                    <a:pt x="112" y="338"/>
                    <a:pt x="112" y="338"/>
                    <a:pt x="112" y="251"/>
                  </a:cubicBezTo>
                  <a:cubicBezTo>
                    <a:pt x="112" y="249"/>
                    <a:pt x="113" y="247"/>
                    <a:pt x="117" y="247"/>
                  </a:cubicBezTo>
                  <a:close/>
                </a:path>
              </a:pathLst>
            </a:custGeom>
            <a:solidFill>
              <a:srgbClr val="295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cs typeface="Calibri" panose="020F0502020204030204" pitchFamily="34" charset="0"/>
              </a:endParaRPr>
            </a:p>
          </p:txBody>
        </p:sp>
      </p:grpSp>
      <p:sp>
        <p:nvSpPr>
          <p:cNvPr id="76" name="TextBox 75">
            <a:extLst>
              <a:ext uri="{FF2B5EF4-FFF2-40B4-BE49-F238E27FC236}">
                <a16:creationId xmlns:a16="http://schemas.microsoft.com/office/drawing/2014/main" id="{C6061070-AE75-A87B-2EF7-1925A35CF490}"/>
              </a:ext>
            </a:extLst>
          </p:cNvPr>
          <p:cNvSpPr txBox="1"/>
          <p:nvPr/>
        </p:nvSpPr>
        <p:spPr>
          <a:xfrm>
            <a:off x="4436129" y="3089337"/>
            <a:ext cx="1469143"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2400" b="1" dirty="0">
                <a:solidFill>
                  <a:srgbClr val="295E7E"/>
                </a:solidFill>
                <a:latin typeface="Calibri" panose="020F0502020204030204" pitchFamily="34" charset="0"/>
                <a:cs typeface="Calibri" panose="020F0502020204030204" pitchFamily="34" charset="0"/>
              </a:rPr>
              <a:t>Graphical </a:t>
            </a:r>
            <a:br>
              <a:rPr lang="en-US" sz="2400" b="1" dirty="0">
                <a:solidFill>
                  <a:srgbClr val="295E7E"/>
                </a:solidFill>
                <a:latin typeface="Calibri" panose="020F0502020204030204" pitchFamily="34" charset="0"/>
                <a:cs typeface="Calibri" panose="020F0502020204030204" pitchFamily="34" charset="0"/>
              </a:rPr>
            </a:br>
            <a:r>
              <a:rPr lang="en-US" sz="2400" b="1" dirty="0">
                <a:solidFill>
                  <a:srgbClr val="295E7E"/>
                </a:solidFill>
                <a:latin typeface="Calibri" panose="020F0502020204030204" pitchFamily="34" charset="0"/>
                <a:cs typeface="Calibri" panose="020F0502020204030204" pitchFamily="34" charset="0"/>
              </a:rPr>
              <a:t>Media</a:t>
            </a:r>
          </a:p>
        </p:txBody>
      </p:sp>
      <p:sp>
        <p:nvSpPr>
          <p:cNvPr id="86" name="TextBox 85">
            <a:extLst>
              <a:ext uri="{FF2B5EF4-FFF2-40B4-BE49-F238E27FC236}">
                <a16:creationId xmlns:a16="http://schemas.microsoft.com/office/drawing/2014/main" id="{07367DB5-B779-90FB-E314-05E90FB9DE8C}"/>
              </a:ext>
            </a:extLst>
          </p:cNvPr>
          <p:cNvSpPr txBox="1"/>
          <p:nvPr/>
        </p:nvSpPr>
        <p:spPr>
          <a:xfrm>
            <a:off x="4491292" y="3926844"/>
            <a:ext cx="1358819"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1200" dirty="0">
                <a:solidFill>
                  <a:srgbClr val="575757"/>
                </a:solidFill>
                <a:latin typeface="Calibri" panose="020F0502020204030204" pitchFamily="34" charset="0"/>
                <a:cs typeface="Calibri" panose="020F0502020204030204" pitchFamily="34" charset="0"/>
              </a:rPr>
              <a:t>Image/ video creation, Text-2-image, … </a:t>
            </a:r>
          </a:p>
        </p:txBody>
      </p:sp>
      <p:pic>
        <p:nvPicPr>
          <p:cNvPr id="5134" name="Picture 14" descr="Dall-E 2: So erhalten Sie frühen Zugriff - Geekflare">
            <a:extLst>
              <a:ext uri="{FF2B5EF4-FFF2-40B4-BE49-F238E27FC236}">
                <a16:creationId xmlns:a16="http://schemas.microsoft.com/office/drawing/2014/main" id="{C6C4A96C-64F9-0E6B-6DD2-55EB4AAC03D0}"/>
              </a:ext>
            </a:extLst>
          </p:cNvPr>
          <p:cNvPicPr>
            <a:picLocks noChangeAspect="1" noChangeArrowheads="1"/>
          </p:cNvPicPr>
          <p:nvPr/>
        </p:nvPicPr>
        <p:blipFill rotWithShape="1">
          <a:blip r:embed="rId14" cstate="hqprint">
            <a:extLst>
              <a:ext uri="{28A0092B-C50C-407E-A947-70E740481C1C}">
                <a14:useLocalDpi xmlns:a14="http://schemas.microsoft.com/office/drawing/2010/main"/>
              </a:ext>
            </a:extLst>
          </a:blip>
          <a:srcRect/>
          <a:stretch/>
        </p:blipFill>
        <p:spPr bwMode="auto">
          <a:xfrm>
            <a:off x="4626344" y="4835292"/>
            <a:ext cx="1088715" cy="250772"/>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101">
            <a:extLst>
              <a:ext uri="{FF2B5EF4-FFF2-40B4-BE49-F238E27FC236}">
                <a16:creationId xmlns:a16="http://schemas.microsoft.com/office/drawing/2014/main" id="{73EBE985-D537-AE0C-DF51-DF0D156C712A}"/>
              </a:ext>
            </a:extLst>
          </p:cNvPr>
          <p:cNvPicPr>
            <a:picLocks noChangeAspect="1"/>
          </p:cNvPicPr>
          <p:nvPr/>
        </p:nvPicPr>
        <p:blipFill>
          <a:blip r:embed="rId15"/>
          <a:stretch>
            <a:fillRect/>
          </a:stretch>
        </p:blipFill>
        <p:spPr>
          <a:xfrm>
            <a:off x="4618046" y="5609269"/>
            <a:ext cx="1105310" cy="310427"/>
          </a:xfrm>
          <a:prstGeom prst="rect">
            <a:avLst/>
          </a:prstGeom>
        </p:spPr>
      </p:pic>
      <p:pic>
        <p:nvPicPr>
          <p:cNvPr id="95" name="Picture 94">
            <a:extLst>
              <a:ext uri="{FF2B5EF4-FFF2-40B4-BE49-F238E27FC236}">
                <a16:creationId xmlns:a16="http://schemas.microsoft.com/office/drawing/2014/main" id="{F0E16292-B44C-D6BF-3047-8AB09F1CD1CD}"/>
              </a:ext>
            </a:extLst>
          </p:cNvPr>
          <p:cNvPicPr>
            <a:picLocks noChangeAspect="1"/>
          </p:cNvPicPr>
          <p:nvPr/>
        </p:nvPicPr>
        <p:blipFill>
          <a:blip r:embed="rId16"/>
          <a:stretch>
            <a:fillRect/>
          </a:stretch>
        </p:blipFill>
        <p:spPr>
          <a:xfrm>
            <a:off x="4632768" y="5173818"/>
            <a:ext cx="1075865" cy="310427"/>
          </a:xfrm>
          <a:prstGeom prst="rect">
            <a:avLst/>
          </a:prstGeom>
        </p:spPr>
      </p:pic>
      <p:grpSp>
        <p:nvGrpSpPr>
          <p:cNvPr id="56" name="bcgBugs_Headphones ">
            <a:extLst>
              <a:ext uri="{FF2B5EF4-FFF2-40B4-BE49-F238E27FC236}">
                <a16:creationId xmlns:a16="http://schemas.microsoft.com/office/drawing/2014/main" id="{28E95FF8-6306-BD24-DA46-3750AE22EFEE}"/>
              </a:ext>
            </a:extLst>
          </p:cNvPr>
          <p:cNvGrpSpPr>
            <a:grpSpLocks noChangeAspect="1"/>
          </p:cNvGrpSpPr>
          <p:nvPr/>
        </p:nvGrpSpPr>
        <p:grpSpPr>
          <a:xfrm>
            <a:off x="6726900" y="2427621"/>
            <a:ext cx="576633" cy="576633"/>
            <a:chOff x="5730875" y="3063875"/>
            <a:chExt cx="730250" cy="730250"/>
          </a:xfrm>
        </p:grpSpPr>
        <p:sp>
          <p:nvSpPr>
            <p:cNvPr id="57" name="AutoShape 3">
              <a:extLst>
                <a:ext uri="{FF2B5EF4-FFF2-40B4-BE49-F238E27FC236}">
                  <a16:creationId xmlns:a16="http://schemas.microsoft.com/office/drawing/2014/main" id="{7921BAC2-D695-32E7-EB8C-D90A661552F8}"/>
                </a:ext>
              </a:extLst>
            </p:cNvPr>
            <p:cNvSpPr>
              <a:spLocks noChangeAspect="1" noChangeArrowheads="1" noTextEdit="1"/>
            </p:cNvSpPr>
            <p:nvPr/>
          </p:nvSpPr>
          <p:spPr bwMode="auto">
            <a:xfrm>
              <a:off x="5730875" y="3063875"/>
              <a:ext cx="7302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27D1C0A6-4355-5634-270A-399049CAC5EB}"/>
                </a:ext>
              </a:extLst>
            </p:cNvPr>
            <p:cNvSpPr>
              <a:spLocks/>
            </p:cNvSpPr>
            <p:nvPr/>
          </p:nvSpPr>
          <p:spPr bwMode="auto">
            <a:xfrm>
              <a:off x="5818188" y="3209925"/>
              <a:ext cx="555625" cy="438150"/>
            </a:xfrm>
            <a:custGeom>
              <a:avLst/>
              <a:gdLst>
                <a:gd name="connsiteX0" fmla="*/ 156936 w 555625"/>
                <a:gd name="connsiteY0" fmla="*/ 239579 h 438150"/>
                <a:gd name="connsiteX1" fmla="*/ 159147 w 555625"/>
                <a:gd name="connsiteY1" fmla="*/ 239579 h 438150"/>
                <a:gd name="connsiteX2" fmla="*/ 184207 w 555625"/>
                <a:gd name="connsiteY2" fmla="*/ 261392 h 438150"/>
                <a:gd name="connsiteX3" fmla="*/ 193789 w 555625"/>
                <a:gd name="connsiteY3" fmla="*/ 402450 h 438150"/>
                <a:gd name="connsiteX4" fmla="*/ 171677 w 555625"/>
                <a:gd name="connsiteY4" fmla="*/ 427898 h 438150"/>
                <a:gd name="connsiteX5" fmla="*/ 169466 w 555625"/>
                <a:gd name="connsiteY5" fmla="*/ 427898 h 438150"/>
                <a:gd name="connsiteX6" fmla="*/ 144406 w 555625"/>
                <a:gd name="connsiteY6" fmla="*/ 406085 h 438150"/>
                <a:gd name="connsiteX7" fmla="*/ 134824 w 555625"/>
                <a:gd name="connsiteY7" fmla="*/ 264301 h 438150"/>
                <a:gd name="connsiteX8" fmla="*/ 156936 w 555625"/>
                <a:gd name="connsiteY8" fmla="*/ 239579 h 438150"/>
                <a:gd name="connsiteX9" fmla="*/ 398424 w 555625"/>
                <a:gd name="connsiteY9" fmla="*/ 238861 h 438150"/>
                <a:gd name="connsiteX10" fmla="*/ 401331 w 555625"/>
                <a:gd name="connsiteY10" fmla="*/ 238861 h 438150"/>
                <a:gd name="connsiteX11" fmla="*/ 423135 w 555625"/>
                <a:gd name="connsiteY11" fmla="*/ 264604 h 438150"/>
                <a:gd name="connsiteX12" fmla="*/ 413687 w 555625"/>
                <a:gd name="connsiteY12" fmla="*/ 405088 h 438150"/>
                <a:gd name="connsiteX13" fmla="*/ 388249 w 555625"/>
                <a:gd name="connsiteY13" fmla="*/ 427890 h 438150"/>
                <a:gd name="connsiteX14" fmla="*/ 386068 w 555625"/>
                <a:gd name="connsiteY14" fmla="*/ 427154 h 438150"/>
                <a:gd name="connsiteX15" fmla="*/ 364264 w 555625"/>
                <a:gd name="connsiteY15" fmla="*/ 402146 h 438150"/>
                <a:gd name="connsiteX16" fmla="*/ 373713 w 555625"/>
                <a:gd name="connsiteY16" fmla="*/ 260926 h 438150"/>
                <a:gd name="connsiteX17" fmla="*/ 398424 w 555625"/>
                <a:gd name="connsiteY17" fmla="*/ 238861 h 438150"/>
                <a:gd name="connsiteX18" fmla="*/ 274888 w 555625"/>
                <a:gd name="connsiteY18" fmla="*/ 0 h 438150"/>
                <a:gd name="connsiteX19" fmla="*/ 277812 w 555625"/>
                <a:gd name="connsiteY19" fmla="*/ 0 h 438150"/>
                <a:gd name="connsiteX20" fmla="*/ 280737 w 555625"/>
                <a:gd name="connsiteY20" fmla="*/ 0 h 438150"/>
                <a:gd name="connsiteX21" fmla="*/ 358232 w 555625"/>
                <a:gd name="connsiteY21" fmla="*/ 11684 h 438150"/>
                <a:gd name="connsiteX22" fmla="*/ 403559 w 555625"/>
                <a:gd name="connsiteY22" fmla="*/ 32861 h 438150"/>
                <a:gd name="connsiteX23" fmla="*/ 446693 w 555625"/>
                <a:gd name="connsiteY23" fmla="*/ 69374 h 438150"/>
                <a:gd name="connsiteX24" fmla="*/ 475937 w 555625"/>
                <a:gd name="connsiteY24" fmla="*/ 116840 h 438150"/>
                <a:gd name="connsiteX25" fmla="*/ 494945 w 555625"/>
                <a:gd name="connsiteY25" fmla="*/ 187674 h 438150"/>
                <a:gd name="connsiteX26" fmla="*/ 498601 w 555625"/>
                <a:gd name="connsiteY26" fmla="*/ 238061 h 438150"/>
                <a:gd name="connsiteX27" fmla="*/ 498601 w 555625"/>
                <a:gd name="connsiteY27" fmla="*/ 239522 h 438150"/>
                <a:gd name="connsiteX28" fmla="*/ 500063 w 555625"/>
                <a:gd name="connsiteY28" fmla="*/ 241713 h 438150"/>
                <a:gd name="connsiteX29" fmla="*/ 538810 w 555625"/>
                <a:gd name="connsiteY29" fmla="*/ 277495 h 438150"/>
                <a:gd name="connsiteX30" fmla="*/ 555625 w 555625"/>
                <a:gd name="connsiteY30" fmla="*/ 333724 h 438150"/>
                <a:gd name="connsiteX31" fmla="*/ 555625 w 555625"/>
                <a:gd name="connsiteY31" fmla="*/ 336645 h 438150"/>
                <a:gd name="connsiteX32" fmla="*/ 546852 w 555625"/>
                <a:gd name="connsiteY32" fmla="*/ 375349 h 438150"/>
                <a:gd name="connsiteX33" fmla="*/ 510298 w 555625"/>
                <a:gd name="connsiteY33" fmla="*/ 419164 h 438150"/>
                <a:gd name="connsiteX34" fmla="*/ 454735 w 555625"/>
                <a:gd name="connsiteY34" fmla="*/ 438150 h 438150"/>
                <a:gd name="connsiteX35" fmla="*/ 454004 w 555625"/>
                <a:gd name="connsiteY35" fmla="*/ 438150 h 438150"/>
                <a:gd name="connsiteX36" fmla="*/ 440114 w 555625"/>
                <a:gd name="connsiteY36" fmla="*/ 433038 h 438150"/>
                <a:gd name="connsiteX37" fmla="*/ 435727 w 555625"/>
                <a:gd name="connsiteY37" fmla="*/ 427196 h 438150"/>
                <a:gd name="connsiteX38" fmla="*/ 434265 w 555625"/>
                <a:gd name="connsiteY38" fmla="*/ 419164 h 438150"/>
                <a:gd name="connsiteX39" fmla="*/ 434265 w 555625"/>
                <a:gd name="connsiteY39" fmla="*/ 417703 h 438150"/>
                <a:gd name="connsiteX40" fmla="*/ 444500 w 555625"/>
                <a:gd name="connsiteY40" fmla="*/ 242443 h 438150"/>
                <a:gd name="connsiteX41" fmla="*/ 444500 w 555625"/>
                <a:gd name="connsiteY41" fmla="*/ 238061 h 438150"/>
                <a:gd name="connsiteX42" fmla="*/ 438652 w 555625"/>
                <a:gd name="connsiteY42" fmla="*/ 175990 h 438150"/>
                <a:gd name="connsiteX43" fmla="*/ 426223 w 555625"/>
                <a:gd name="connsiteY43" fmla="*/ 138017 h 438150"/>
                <a:gd name="connsiteX44" fmla="*/ 406484 w 555625"/>
                <a:gd name="connsiteY44" fmla="*/ 105156 h 438150"/>
                <a:gd name="connsiteX45" fmla="*/ 374316 w 555625"/>
                <a:gd name="connsiteY45" fmla="*/ 78867 h 438150"/>
                <a:gd name="connsiteX46" fmla="*/ 324602 w 555625"/>
                <a:gd name="connsiteY46" fmla="*/ 58420 h 438150"/>
                <a:gd name="connsiteX47" fmla="*/ 280737 w 555625"/>
                <a:gd name="connsiteY47" fmla="*/ 54038 h 438150"/>
                <a:gd name="connsiteX48" fmla="*/ 277812 w 555625"/>
                <a:gd name="connsiteY48" fmla="*/ 54038 h 438150"/>
                <a:gd name="connsiteX49" fmla="*/ 274888 w 555625"/>
                <a:gd name="connsiteY49" fmla="*/ 54038 h 438150"/>
                <a:gd name="connsiteX50" fmla="*/ 231023 w 555625"/>
                <a:gd name="connsiteY50" fmla="*/ 58420 h 438150"/>
                <a:gd name="connsiteX51" fmla="*/ 181309 w 555625"/>
                <a:gd name="connsiteY51" fmla="*/ 78867 h 438150"/>
                <a:gd name="connsiteX52" fmla="*/ 149141 w 555625"/>
                <a:gd name="connsiteY52" fmla="*/ 105156 h 438150"/>
                <a:gd name="connsiteX53" fmla="*/ 129402 w 555625"/>
                <a:gd name="connsiteY53" fmla="*/ 138017 h 438150"/>
                <a:gd name="connsiteX54" fmla="*/ 116973 w 555625"/>
                <a:gd name="connsiteY54" fmla="*/ 175990 h 438150"/>
                <a:gd name="connsiteX55" fmla="*/ 111125 w 555625"/>
                <a:gd name="connsiteY55" fmla="*/ 238061 h 438150"/>
                <a:gd name="connsiteX56" fmla="*/ 111125 w 555625"/>
                <a:gd name="connsiteY56" fmla="*/ 242443 h 438150"/>
                <a:gd name="connsiteX57" fmla="*/ 121360 w 555625"/>
                <a:gd name="connsiteY57" fmla="*/ 417703 h 438150"/>
                <a:gd name="connsiteX58" fmla="*/ 121360 w 555625"/>
                <a:gd name="connsiteY58" fmla="*/ 419164 h 438150"/>
                <a:gd name="connsiteX59" fmla="*/ 119898 w 555625"/>
                <a:gd name="connsiteY59" fmla="*/ 427196 h 438150"/>
                <a:gd name="connsiteX60" fmla="*/ 115511 w 555625"/>
                <a:gd name="connsiteY60" fmla="*/ 433038 h 438150"/>
                <a:gd name="connsiteX61" fmla="*/ 101621 w 555625"/>
                <a:gd name="connsiteY61" fmla="*/ 438150 h 438150"/>
                <a:gd name="connsiteX62" fmla="*/ 100890 w 555625"/>
                <a:gd name="connsiteY62" fmla="*/ 438150 h 438150"/>
                <a:gd name="connsiteX63" fmla="*/ 45327 w 555625"/>
                <a:gd name="connsiteY63" fmla="*/ 419164 h 438150"/>
                <a:gd name="connsiteX64" fmla="*/ 8773 w 555625"/>
                <a:gd name="connsiteY64" fmla="*/ 375349 h 438150"/>
                <a:gd name="connsiteX65" fmla="*/ 0 w 555625"/>
                <a:gd name="connsiteY65" fmla="*/ 336645 h 438150"/>
                <a:gd name="connsiteX66" fmla="*/ 0 w 555625"/>
                <a:gd name="connsiteY66" fmla="*/ 333724 h 438150"/>
                <a:gd name="connsiteX67" fmla="*/ 16815 w 555625"/>
                <a:gd name="connsiteY67" fmla="*/ 277495 h 438150"/>
                <a:gd name="connsiteX68" fmla="*/ 55562 w 555625"/>
                <a:gd name="connsiteY68" fmla="*/ 241713 h 438150"/>
                <a:gd name="connsiteX69" fmla="*/ 57024 w 555625"/>
                <a:gd name="connsiteY69" fmla="*/ 239522 h 438150"/>
                <a:gd name="connsiteX70" fmla="*/ 57024 w 555625"/>
                <a:gd name="connsiteY70" fmla="*/ 238061 h 438150"/>
                <a:gd name="connsiteX71" fmla="*/ 60680 w 555625"/>
                <a:gd name="connsiteY71" fmla="*/ 187674 h 438150"/>
                <a:gd name="connsiteX72" fmla="*/ 79688 w 555625"/>
                <a:gd name="connsiteY72" fmla="*/ 116840 h 438150"/>
                <a:gd name="connsiteX73" fmla="*/ 108931 w 555625"/>
                <a:gd name="connsiteY73" fmla="*/ 69374 h 438150"/>
                <a:gd name="connsiteX74" fmla="*/ 152066 w 555625"/>
                <a:gd name="connsiteY74" fmla="*/ 32861 h 438150"/>
                <a:gd name="connsiteX75" fmla="*/ 197393 w 555625"/>
                <a:gd name="connsiteY75" fmla="*/ 11684 h 438150"/>
                <a:gd name="connsiteX76" fmla="*/ 274888 w 555625"/>
                <a:gd name="connsiteY76" fmla="*/ 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55625" h="438150">
                  <a:moveTo>
                    <a:pt x="156936" y="239579"/>
                  </a:moveTo>
                  <a:cubicBezTo>
                    <a:pt x="159147" y="239579"/>
                    <a:pt x="159147" y="239579"/>
                    <a:pt x="159147" y="239579"/>
                  </a:cubicBezTo>
                  <a:cubicBezTo>
                    <a:pt x="172414" y="238125"/>
                    <a:pt x="183470" y="248305"/>
                    <a:pt x="184207" y="261392"/>
                  </a:cubicBezTo>
                  <a:cubicBezTo>
                    <a:pt x="193789" y="402450"/>
                    <a:pt x="193789" y="402450"/>
                    <a:pt x="193789" y="402450"/>
                  </a:cubicBezTo>
                  <a:cubicBezTo>
                    <a:pt x="195263" y="415537"/>
                    <a:pt x="184944" y="427171"/>
                    <a:pt x="171677" y="427898"/>
                  </a:cubicBezTo>
                  <a:cubicBezTo>
                    <a:pt x="169466" y="427898"/>
                    <a:pt x="169466" y="427898"/>
                    <a:pt x="169466" y="427898"/>
                  </a:cubicBezTo>
                  <a:cubicBezTo>
                    <a:pt x="156199" y="428625"/>
                    <a:pt x="145143" y="419173"/>
                    <a:pt x="144406" y="406085"/>
                  </a:cubicBezTo>
                  <a:cubicBezTo>
                    <a:pt x="134824" y="264301"/>
                    <a:pt x="134824" y="264301"/>
                    <a:pt x="134824" y="264301"/>
                  </a:cubicBezTo>
                  <a:cubicBezTo>
                    <a:pt x="133350" y="251940"/>
                    <a:pt x="143669" y="240306"/>
                    <a:pt x="156936" y="239579"/>
                  </a:cubicBezTo>
                  <a:close/>
                  <a:moveTo>
                    <a:pt x="398424" y="238861"/>
                  </a:moveTo>
                  <a:cubicBezTo>
                    <a:pt x="401331" y="238861"/>
                    <a:pt x="401331" y="238861"/>
                    <a:pt x="401331" y="238861"/>
                  </a:cubicBezTo>
                  <a:cubicBezTo>
                    <a:pt x="414414" y="239596"/>
                    <a:pt x="423862" y="251365"/>
                    <a:pt x="423135" y="264604"/>
                  </a:cubicBezTo>
                  <a:cubicBezTo>
                    <a:pt x="413687" y="405088"/>
                    <a:pt x="413687" y="405088"/>
                    <a:pt x="413687" y="405088"/>
                  </a:cubicBezTo>
                  <a:cubicBezTo>
                    <a:pt x="412960" y="418328"/>
                    <a:pt x="401331" y="428625"/>
                    <a:pt x="388249" y="427890"/>
                  </a:cubicBezTo>
                  <a:cubicBezTo>
                    <a:pt x="386068" y="427154"/>
                    <a:pt x="386068" y="427154"/>
                    <a:pt x="386068" y="427154"/>
                  </a:cubicBezTo>
                  <a:cubicBezTo>
                    <a:pt x="372986" y="426419"/>
                    <a:pt x="363537" y="414650"/>
                    <a:pt x="364264" y="402146"/>
                  </a:cubicBezTo>
                  <a:cubicBezTo>
                    <a:pt x="373713" y="260926"/>
                    <a:pt x="373713" y="260926"/>
                    <a:pt x="373713" y="260926"/>
                  </a:cubicBezTo>
                  <a:cubicBezTo>
                    <a:pt x="374439" y="247687"/>
                    <a:pt x="386068" y="238125"/>
                    <a:pt x="398424" y="238861"/>
                  </a:cubicBezTo>
                  <a:close/>
                  <a:moveTo>
                    <a:pt x="274888" y="0"/>
                  </a:moveTo>
                  <a:cubicBezTo>
                    <a:pt x="275619" y="0"/>
                    <a:pt x="277081" y="0"/>
                    <a:pt x="277812" y="0"/>
                  </a:cubicBezTo>
                  <a:cubicBezTo>
                    <a:pt x="278543" y="0"/>
                    <a:pt x="280006" y="0"/>
                    <a:pt x="280737" y="0"/>
                  </a:cubicBezTo>
                  <a:cubicBezTo>
                    <a:pt x="300476" y="0"/>
                    <a:pt x="328257" y="2191"/>
                    <a:pt x="358232" y="11684"/>
                  </a:cubicBezTo>
                  <a:cubicBezTo>
                    <a:pt x="372854" y="16796"/>
                    <a:pt x="388207" y="23368"/>
                    <a:pt x="403559" y="32861"/>
                  </a:cubicBezTo>
                  <a:cubicBezTo>
                    <a:pt x="418181" y="42354"/>
                    <a:pt x="432803" y="54769"/>
                    <a:pt x="446693" y="69374"/>
                  </a:cubicBezTo>
                  <a:cubicBezTo>
                    <a:pt x="459122" y="83979"/>
                    <a:pt x="468626" y="100044"/>
                    <a:pt x="475937" y="116840"/>
                  </a:cubicBezTo>
                  <a:cubicBezTo>
                    <a:pt x="486903" y="140938"/>
                    <a:pt x="492021" y="165767"/>
                    <a:pt x="494945" y="187674"/>
                  </a:cubicBezTo>
                  <a:cubicBezTo>
                    <a:pt x="497869" y="208851"/>
                    <a:pt x="498601" y="227108"/>
                    <a:pt x="498601" y="238061"/>
                  </a:cubicBezTo>
                  <a:cubicBezTo>
                    <a:pt x="498601" y="238792"/>
                    <a:pt x="498601" y="238792"/>
                    <a:pt x="498601" y="239522"/>
                  </a:cubicBezTo>
                  <a:cubicBezTo>
                    <a:pt x="498601" y="240252"/>
                    <a:pt x="499332" y="240983"/>
                    <a:pt x="500063" y="241713"/>
                  </a:cubicBezTo>
                  <a:cubicBezTo>
                    <a:pt x="516147" y="249746"/>
                    <a:pt x="529306" y="262890"/>
                    <a:pt x="538810" y="277495"/>
                  </a:cubicBezTo>
                  <a:cubicBezTo>
                    <a:pt x="549777" y="294291"/>
                    <a:pt x="555625" y="314008"/>
                    <a:pt x="555625" y="333724"/>
                  </a:cubicBezTo>
                  <a:cubicBezTo>
                    <a:pt x="555625" y="335185"/>
                    <a:pt x="555625" y="335915"/>
                    <a:pt x="555625" y="336645"/>
                  </a:cubicBezTo>
                  <a:cubicBezTo>
                    <a:pt x="555625" y="350520"/>
                    <a:pt x="551970" y="363665"/>
                    <a:pt x="546852" y="375349"/>
                  </a:cubicBezTo>
                  <a:cubicBezTo>
                    <a:pt x="538810" y="392875"/>
                    <a:pt x="526382" y="408210"/>
                    <a:pt x="510298" y="419164"/>
                  </a:cubicBezTo>
                  <a:cubicBezTo>
                    <a:pt x="494214" y="430117"/>
                    <a:pt x="475937" y="437420"/>
                    <a:pt x="454735" y="438150"/>
                  </a:cubicBezTo>
                  <a:cubicBezTo>
                    <a:pt x="454735" y="438150"/>
                    <a:pt x="454735" y="438150"/>
                    <a:pt x="454004" y="438150"/>
                  </a:cubicBezTo>
                  <a:cubicBezTo>
                    <a:pt x="448887" y="438150"/>
                    <a:pt x="443769" y="436690"/>
                    <a:pt x="440114" y="433038"/>
                  </a:cubicBezTo>
                  <a:cubicBezTo>
                    <a:pt x="438652" y="430848"/>
                    <a:pt x="437189" y="428657"/>
                    <a:pt x="435727" y="427196"/>
                  </a:cubicBezTo>
                  <a:cubicBezTo>
                    <a:pt x="434996" y="424275"/>
                    <a:pt x="434265" y="421354"/>
                    <a:pt x="434265" y="419164"/>
                  </a:cubicBezTo>
                  <a:cubicBezTo>
                    <a:pt x="434265" y="418433"/>
                    <a:pt x="434265" y="417703"/>
                    <a:pt x="434265" y="417703"/>
                  </a:cubicBezTo>
                  <a:cubicBezTo>
                    <a:pt x="437920" y="360013"/>
                    <a:pt x="440845" y="300133"/>
                    <a:pt x="444500" y="242443"/>
                  </a:cubicBezTo>
                  <a:cubicBezTo>
                    <a:pt x="444500" y="240983"/>
                    <a:pt x="444500" y="239522"/>
                    <a:pt x="444500" y="238061"/>
                  </a:cubicBezTo>
                  <a:cubicBezTo>
                    <a:pt x="444500" y="225647"/>
                    <a:pt x="443769" y="201549"/>
                    <a:pt x="438652" y="175990"/>
                  </a:cubicBezTo>
                  <a:cubicBezTo>
                    <a:pt x="435727" y="163576"/>
                    <a:pt x="432072" y="150431"/>
                    <a:pt x="426223" y="138017"/>
                  </a:cubicBezTo>
                  <a:cubicBezTo>
                    <a:pt x="421105" y="125603"/>
                    <a:pt x="414526" y="114649"/>
                    <a:pt x="406484" y="105156"/>
                  </a:cubicBezTo>
                  <a:cubicBezTo>
                    <a:pt x="396249" y="94202"/>
                    <a:pt x="386013" y="85439"/>
                    <a:pt x="374316" y="78867"/>
                  </a:cubicBezTo>
                  <a:cubicBezTo>
                    <a:pt x="358232" y="68643"/>
                    <a:pt x="340686" y="62071"/>
                    <a:pt x="324602" y="58420"/>
                  </a:cubicBezTo>
                  <a:cubicBezTo>
                    <a:pt x="307787" y="54769"/>
                    <a:pt x="293165" y="54038"/>
                    <a:pt x="280737" y="54038"/>
                  </a:cubicBezTo>
                  <a:cubicBezTo>
                    <a:pt x="280006" y="54038"/>
                    <a:pt x="278543" y="54038"/>
                    <a:pt x="277812" y="54038"/>
                  </a:cubicBezTo>
                  <a:cubicBezTo>
                    <a:pt x="277081" y="54038"/>
                    <a:pt x="275619" y="54038"/>
                    <a:pt x="274888" y="54038"/>
                  </a:cubicBezTo>
                  <a:cubicBezTo>
                    <a:pt x="262459" y="54038"/>
                    <a:pt x="247838" y="54769"/>
                    <a:pt x="231023" y="58420"/>
                  </a:cubicBezTo>
                  <a:cubicBezTo>
                    <a:pt x="214939" y="62071"/>
                    <a:pt x="197393" y="68643"/>
                    <a:pt x="181309" y="78867"/>
                  </a:cubicBezTo>
                  <a:cubicBezTo>
                    <a:pt x="169612" y="85439"/>
                    <a:pt x="159376" y="94202"/>
                    <a:pt x="149141" y="105156"/>
                  </a:cubicBezTo>
                  <a:cubicBezTo>
                    <a:pt x="141099" y="114649"/>
                    <a:pt x="134519" y="125603"/>
                    <a:pt x="129402" y="138017"/>
                  </a:cubicBezTo>
                  <a:cubicBezTo>
                    <a:pt x="123553" y="150431"/>
                    <a:pt x="119898" y="163576"/>
                    <a:pt x="116973" y="175990"/>
                  </a:cubicBezTo>
                  <a:cubicBezTo>
                    <a:pt x="111856" y="201549"/>
                    <a:pt x="111125" y="225647"/>
                    <a:pt x="111125" y="238061"/>
                  </a:cubicBezTo>
                  <a:cubicBezTo>
                    <a:pt x="111125" y="239522"/>
                    <a:pt x="111125" y="240983"/>
                    <a:pt x="111125" y="242443"/>
                  </a:cubicBezTo>
                  <a:cubicBezTo>
                    <a:pt x="114780" y="300133"/>
                    <a:pt x="117705" y="360013"/>
                    <a:pt x="121360" y="417703"/>
                  </a:cubicBezTo>
                  <a:cubicBezTo>
                    <a:pt x="121360" y="417703"/>
                    <a:pt x="121360" y="418433"/>
                    <a:pt x="121360" y="419164"/>
                  </a:cubicBezTo>
                  <a:cubicBezTo>
                    <a:pt x="121360" y="421354"/>
                    <a:pt x="120629" y="424275"/>
                    <a:pt x="119898" y="427196"/>
                  </a:cubicBezTo>
                  <a:cubicBezTo>
                    <a:pt x="118436" y="428657"/>
                    <a:pt x="116973" y="430848"/>
                    <a:pt x="115511" y="433038"/>
                  </a:cubicBezTo>
                  <a:cubicBezTo>
                    <a:pt x="111856" y="436690"/>
                    <a:pt x="106738" y="438150"/>
                    <a:pt x="101621" y="438150"/>
                  </a:cubicBezTo>
                  <a:cubicBezTo>
                    <a:pt x="100890" y="438150"/>
                    <a:pt x="100890" y="438150"/>
                    <a:pt x="100890" y="438150"/>
                  </a:cubicBezTo>
                  <a:cubicBezTo>
                    <a:pt x="79688" y="437420"/>
                    <a:pt x="61411" y="430117"/>
                    <a:pt x="45327" y="419164"/>
                  </a:cubicBezTo>
                  <a:cubicBezTo>
                    <a:pt x="29243" y="408210"/>
                    <a:pt x="16815" y="392875"/>
                    <a:pt x="8773" y="375349"/>
                  </a:cubicBezTo>
                  <a:cubicBezTo>
                    <a:pt x="3655" y="363665"/>
                    <a:pt x="0" y="350520"/>
                    <a:pt x="0" y="336645"/>
                  </a:cubicBezTo>
                  <a:cubicBezTo>
                    <a:pt x="0" y="335915"/>
                    <a:pt x="0" y="335185"/>
                    <a:pt x="0" y="333724"/>
                  </a:cubicBezTo>
                  <a:cubicBezTo>
                    <a:pt x="0" y="314008"/>
                    <a:pt x="5848" y="294291"/>
                    <a:pt x="16815" y="277495"/>
                  </a:cubicBezTo>
                  <a:cubicBezTo>
                    <a:pt x="26319" y="262890"/>
                    <a:pt x="39478" y="249746"/>
                    <a:pt x="55562" y="241713"/>
                  </a:cubicBezTo>
                  <a:cubicBezTo>
                    <a:pt x="56293" y="240983"/>
                    <a:pt x="57024" y="240252"/>
                    <a:pt x="57024" y="239522"/>
                  </a:cubicBezTo>
                  <a:cubicBezTo>
                    <a:pt x="57024" y="238792"/>
                    <a:pt x="57024" y="238792"/>
                    <a:pt x="57024" y="238061"/>
                  </a:cubicBezTo>
                  <a:cubicBezTo>
                    <a:pt x="57024" y="227108"/>
                    <a:pt x="57756" y="208851"/>
                    <a:pt x="60680" y="187674"/>
                  </a:cubicBezTo>
                  <a:cubicBezTo>
                    <a:pt x="63604" y="165767"/>
                    <a:pt x="68722" y="140938"/>
                    <a:pt x="79688" y="116840"/>
                  </a:cubicBezTo>
                  <a:cubicBezTo>
                    <a:pt x="86999" y="100044"/>
                    <a:pt x="96503" y="83979"/>
                    <a:pt x="108931" y="69374"/>
                  </a:cubicBezTo>
                  <a:cubicBezTo>
                    <a:pt x="122822" y="54769"/>
                    <a:pt x="137444" y="42354"/>
                    <a:pt x="152066" y="32861"/>
                  </a:cubicBezTo>
                  <a:cubicBezTo>
                    <a:pt x="167418" y="23368"/>
                    <a:pt x="182771" y="16796"/>
                    <a:pt x="197393" y="11684"/>
                  </a:cubicBezTo>
                  <a:cubicBezTo>
                    <a:pt x="227367" y="2191"/>
                    <a:pt x="255149" y="0"/>
                    <a:pt x="274888" y="0"/>
                  </a:cubicBezTo>
                  <a:close/>
                </a:path>
              </a:pathLst>
            </a:custGeom>
            <a:solidFill>
              <a:srgbClr val="30C1D7"/>
            </a:solidFill>
            <a:ln>
              <a:noFill/>
            </a:ln>
          </p:spPr>
          <p:txBody>
            <a:bodyPr vert="horz" wrap="square" lIns="91440" tIns="45720" rIns="91440" bIns="45720" numCol="1" anchor="t" anchorCtr="0" compatLnSpc="1">
              <a:prstTxWarp prst="textNoShape">
                <a:avLst/>
              </a:prstTxWarp>
              <a:noAutofit/>
            </a:bodyPr>
            <a:lstStyle/>
            <a:p>
              <a:endParaRPr lang="en-US">
                <a:latin typeface="Calibri" panose="020F0502020204030204" pitchFamily="34" charset="0"/>
                <a:cs typeface="Calibri" panose="020F0502020204030204" pitchFamily="34" charset="0"/>
              </a:endParaRPr>
            </a:p>
          </p:txBody>
        </p:sp>
      </p:grpSp>
      <p:sp>
        <p:nvSpPr>
          <p:cNvPr id="75" name="TextBox 74">
            <a:extLst>
              <a:ext uri="{FF2B5EF4-FFF2-40B4-BE49-F238E27FC236}">
                <a16:creationId xmlns:a16="http://schemas.microsoft.com/office/drawing/2014/main" id="{3D9FC5EA-6754-2D03-6282-45B6F82C5918}"/>
              </a:ext>
            </a:extLst>
          </p:cNvPr>
          <p:cNvSpPr txBox="1"/>
          <p:nvPr/>
        </p:nvSpPr>
        <p:spPr>
          <a:xfrm>
            <a:off x="6280645" y="3089337"/>
            <a:ext cx="1469143"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2400" b="1">
                <a:solidFill>
                  <a:srgbClr val="30C1D7"/>
                </a:solidFill>
                <a:latin typeface="Calibri" panose="020F0502020204030204" pitchFamily="34" charset="0"/>
                <a:cs typeface="Calibri" panose="020F0502020204030204" pitchFamily="34" charset="0"/>
              </a:rPr>
              <a:t>Audio</a:t>
            </a:r>
          </a:p>
        </p:txBody>
      </p:sp>
      <p:sp>
        <p:nvSpPr>
          <p:cNvPr id="85" name="TextBox 84">
            <a:extLst>
              <a:ext uri="{FF2B5EF4-FFF2-40B4-BE49-F238E27FC236}">
                <a16:creationId xmlns:a16="http://schemas.microsoft.com/office/drawing/2014/main" id="{E32D5AEE-2A3D-3534-CDD0-E0027128074C}"/>
              </a:ext>
            </a:extLst>
          </p:cNvPr>
          <p:cNvSpPr txBox="1"/>
          <p:nvPr/>
        </p:nvSpPr>
        <p:spPr>
          <a:xfrm>
            <a:off x="6335807" y="3926844"/>
            <a:ext cx="1358819"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1200" dirty="0">
                <a:solidFill>
                  <a:srgbClr val="575757"/>
                </a:solidFill>
                <a:latin typeface="Calibri" panose="020F0502020204030204" pitchFamily="34" charset="0"/>
                <a:cs typeface="Calibri" panose="020F0502020204030204" pitchFamily="34" charset="0"/>
              </a:rPr>
              <a:t>Sound/ music creation, Text-2-Speech, Speech-2-Text, …</a:t>
            </a:r>
          </a:p>
        </p:txBody>
      </p:sp>
      <p:pic>
        <p:nvPicPr>
          <p:cNvPr id="5132" name="Picture 12">
            <a:extLst>
              <a:ext uri="{FF2B5EF4-FFF2-40B4-BE49-F238E27FC236}">
                <a16:creationId xmlns:a16="http://schemas.microsoft.com/office/drawing/2014/main" id="{D8AB9A0C-4FDF-8823-CC5B-A653E75EB663}"/>
              </a:ext>
            </a:extLst>
          </p:cNvPr>
          <p:cNvPicPr>
            <a:picLocks noChangeAspect="1" noChangeArrowheads="1"/>
          </p:cNvPicPr>
          <p:nvPr/>
        </p:nvPicPr>
        <p:blipFill>
          <a:blip r:embed="rId17" cstate="hqprint">
            <a:extLst>
              <a:ext uri="{28A0092B-C50C-407E-A947-70E740481C1C}">
                <a14:useLocalDpi xmlns:a14="http://schemas.microsoft.com/office/drawing/2010/main"/>
              </a:ext>
            </a:extLst>
          </a:blip>
          <a:srcRect/>
          <a:stretch>
            <a:fillRect/>
          </a:stretch>
        </p:blipFill>
        <p:spPr bwMode="auto">
          <a:xfrm>
            <a:off x="6424774" y="4815373"/>
            <a:ext cx="1180886" cy="290609"/>
          </a:xfrm>
          <a:prstGeom prst="rect">
            <a:avLst/>
          </a:prstGeom>
          <a:noFill/>
          <a:extLst>
            <a:ext uri="{909E8E84-426E-40DD-AFC4-6F175D3DCCD1}">
              <a14:hiddenFill xmlns:a14="http://schemas.microsoft.com/office/drawing/2010/main">
                <a:solidFill>
                  <a:srgbClr val="FFFFFF"/>
                </a:solidFill>
              </a14:hiddenFill>
            </a:ext>
          </a:extLst>
        </p:spPr>
      </p:pic>
      <p:pic>
        <p:nvPicPr>
          <p:cNvPr id="5152" name="Picture 32" descr="Soundful's AI-Powered Platform Empowers New Future For Music Creation">
            <a:extLst>
              <a:ext uri="{FF2B5EF4-FFF2-40B4-BE49-F238E27FC236}">
                <a16:creationId xmlns:a16="http://schemas.microsoft.com/office/drawing/2014/main" id="{BFC1DD88-4E29-FD5C-A79A-775552D896CA}"/>
              </a:ext>
            </a:extLst>
          </p:cNvPr>
          <p:cNvPicPr>
            <a:picLocks noChangeAspect="1" noChangeArrowheads="1"/>
          </p:cNvPicPr>
          <p:nvPr/>
        </p:nvPicPr>
        <p:blipFill rotWithShape="1">
          <a:blip r:embed="rId18"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6424773" y="5435424"/>
            <a:ext cx="1180887" cy="229979"/>
          </a:xfrm>
          <a:prstGeom prst="rect">
            <a:avLst/>
          </a:prstGeom>
          <a:noFill/>
          <a:extLst>
            <a:ext uri="{909E8E84-426E-40DD-AFC4-6F175D3DCCD1}">
              <a14:hiddenFill xmlns:a14="http://schemas.microsoft.com/office/drawing/2010/main">
                <a:solidFill>
                  <a:srgbClr val="FFFFFF"/>
                </a:solidFill>
              </a14:hiddenFill>
            </a:ext>
          </a:extLst>
        </p:spPr>
      </p:pic>
      <p:grpSp>
        <p:nvGrpSpPr>
          <p:cNvPr id="68" name="bcgBugs_Big Data + Advanced Analytics">
            <a:extLst>
              <a:ext uri="{FF2B5EF4-FFF2-40B4-BE49-F238E27FC236}">
                <a16:creationId xmlns:a16="http://schemas.microsoft.com/office/drawing/2014/main" id="{18B07C77-D591-413E-F940-AA0524671750}"/>
              </a:ext>
            </a:extLst>
          </p:cNvPr>
          <p:cNvGrpSpPr>
            <a:grpSpLocks noChangeAspect="1"/>
          </p:cNvGrpSpPr>
          <p:nvPr/>
        </p:nvGrpSpPr>
        <p:grpSpPr bwMode="auto">
          <a:xfrm>
            <a:off x="8571415" y="2427621"/>
            <a:ext cx="576633" cy="576633"/>
            <a:chOff x="1734" y="1081"/>
            <a:chExt cx="288" cy="288"/>
          </a:xfrm>
        </p:grpSpPr>
        <p:sp>
          <p:nvSpPr>
            <p:cNvPr id="69" name="AutoShape 18">
              <a:extLst>
                <a:ext uri="{FF2B5EF4-FFF2-40B4-BE49-F238E27FC236}">
                  <a16:creationId xmlns:a16="http://schemas.microsoft.com/office/drawing/2014/main" id="{669B0A53-E362-8D61-E41D-C2921E2C417C}"/>
                </a:ext>
              </a:extLst>
            </p:cNvPr>
            <p:cNvSpPr>
              <a:spLocks noChangeAspect="1" noChangeArrowheads="1" noTextEdit="1"/>
            </p:cNvSpPr>
            <p:nvPr/>
          </p:nvSpPr>
          <p:spPr bwMode="auto">
            <a:xfrm>
              <a:off x="1734" y="1081"/>
              <a:ext cx="2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0">
              <a:extLst>
                <a:ext uri="{FF2B5EF4-FFF2-40B4-BE49-F238E27FC236}">
                  <a16:creationId xmlns:a16="http://schemas.microsoft.com/office/drawing/2014/main" id="{C8DCB722-4842-CC33-64C8-FA49EBFA950E}"/>
                </a:ext>
              </a:extLst>
            </p:cNvPr>
            <p:cNvSpPr>
              <a:spLocks noEditPoints="1"/>
            </p:cNvSpPr>
            <p:nvPr/>
          </p:nvSpPr>
          <p:spPr bwMode="auto">
            <a:xfrm>
              <a:off x="1764" y="1111"/>
              <a:ext cx="228" cy="228"/>
            </a:xfrm>
            <a:custGeom>
              <a:avLst/>
              <a:gdLst>
                <a:gd name="T0" fmla="*/ 41 w 791"/>
                <a:gd name="T1" fmla="*/ 507 h 793"/>
                <a:gd name="T2" fmla="*/ 740 w 791"/>
                <a:gd name="T3" fmla="*/ 0 h 793"/>
                <a:gd name="T4" fmla="*/ 740 w 791"/>
                <a:gd name="T5" fmla="*/ 83 h 793"/>
                <a:gd name="T6" fmla="*/ 51 w 791"/>
                <a:gd name="T7" fmla="*/ 378 h 793"/>
                <a:gd name="T8" fmla="*/ 51 w 791"/>
                <a:gd name="T9" fmla="*/ 295 h 793"/>
                <a:gd name="T10" fmla="*/ 51 w 791"/>
                <a:gd name="T11" fmla="*/ 138 h 793"/>
                <a:gd name="T12" fmla="*/ 465 w 791"/>
                <a:gd name="T13" fmla="*/ 102 h 793"/>
                <a:gd name="T14" fmla="*/ 455 w 791"/>
                <a:gd name="T15" fmla="*/ 92 h 793"/>
                <a:gd name="T16" fmla="*/ 602 w 791"/>
                <a:gd name="T17" fmla="*/ 0 h 793"/>
                <a:gd name="T18" fmla="*/ 0 w 791"/>
                <a:gd name="T19" fmla="*/ 742 h 793"/>
                <a:gd name="T20" fmla="*/ 19 w 791"/>
                <a:gd name="T21" fmla="*/ 742 h 793"/>
                <a:gd name="T22" fmla="*/ 198 w 791"/>
                <a:gd name="T23" fmla="*/ 92 h 793"/>
                <a:gd name="T24" fmla="*/ 189 w 791"/>
                <a:gd name="T25" fmla="*/ 102 h 793"/>
                <a:gd name="T26" fmla="*/ 465 w 791"/>
                <a:gd name="T27" fmla="*/ 240 h 793"/>
                <a:gd name="T28" fmla="*/ 465 w 791"/>
                <a:gd name="T29" fmla="*/ 157 h 793"/>
                <a:gd name="T30" fmla="*/ 51 w 791"/>
                <a:gd name="T31" fmla="*/ 553 h 793"/>
                <a:gd name="T32" fmla="*/ 51 w 791"/>
                <a:gd name="T33" fmla="*/ 636 h 793"/>
                <a:gd name="T34" fmla="*/ 593 w 791"/>
                <a:gd name="T35" fmla="*/ 148 h 793"/>
                <a:gd name="T36" fmla="*/ 51 w 791"/>
                <a:gd name="T37" fmla="*/ 102 h 793"/>
                <a:gd name="T38" fmla="*/ 51 w 791"/>
                <a:gd name="T39" fmla="*/ 19 h 793"/>
                <a:gd name="T40" fmla="*/ 750 w 791"/>
                <a:gd name="T41" fmla="*/ 507 h 793"/>
                <a:gd name="T42" fmla="*/ 740 w 791"/>
                <a:gd name="T43" fmla="*/ 691 h 793"/>
                <a:gd name="T44" fmla="*/ 740 w 791"/>
                <a:gd name="T45" fmla="*/ 774 h 793"/>
                <a:gd name="T46" fmla="*/ 602 w 791"/>
                <a:gd name="T47" fmla="*/ 415 h 793"/>
                <a:gd name="T48" fmla="*/ 602 w 791"/>
                <a:gd name="T49" fmla="*/ 498 h 793"/>
                <a:gd name="T50" fmla="*/ 602 w 791"/>
                <a:gd name="T51" fmla="*/ 276 h 793"/>
                <a:gd name="T52" fmla="*/ 602 w 791"/>
                <a:gd name="T53" fmla="*/ 359 h 793"/>
                <a:gd name="T54" fmla="*/ 455 w 791"/>
                <a:gd name="T55" fmla="*/ 424 h 793"/>
                <a:gd name="T56" fmla="*/ 465 w 791"/>
                <a:gd name="T57" fmla="*/ 415 h 793"/>
                <a:gd name="T58" fmla="*/ 740 w 791"/>
                <a:gd name="T59" fmla="*/ 276 h 793"/>
                <a:gd name="T60" fmla="*/ 689 w 791"/>
                <a:gd name="T61" fmla="*/ 189 h 793"/>
                <a:gd name="T62" fmla="*/ 708 w 791"/>
                <a:gd name="T63" fmla="*/ 189 h 793"/>
                <a:gd name="T64" fmla="*/ 515 w 791"/>
                <a:gd name="T65" fmla="*/ 328 h 793"/>
                <a:gd name="T66" fmla="*/ 496 w 791"/>
                <a:gd name="T67" fmla="*/ 328 h 793"/>
                <a:gd name="T68" fmla="*/ 689 w 791"/>
                <a:gd name="T69" fmla="*/ 604 h 793"/>
                <a:gd name="T70" fmla="*/ 708 w 791"/>
                <a:gd name="T71" fmla="*/ 604 h 793"/>
                <a:gd name="T72" fmla="*/ 317 w 791"/>
                <a:gd name="T73" fmla="*/ 507 h 793"/>
                <a:gd name="T74" fmla="*/ 317 w 791"/>
                <a:gd name="T75" fmla="*/ 424 h 793"/>
                <a:gd name="T76" fmla="*/ 189 w 791"/>
                <a:gd name="T77" fmla="*/ 415 h 793"/>
                <a:gd name="T78" fmla="*/ 189 w 791"/>
                <a:gd name="T79" fmla="*/ 498 h 793"/>
                <a:gd name="T80" fmla="*/ 198 w 791"/>
                <a:gd name="T81" fmla="*/ 645 h 793"/>
                <a:gd name="T82" fmla="*/ 179 w 791"/>
                <a:gd name="T83" fmla="*/ 784 h 793"/>
                <a:gd name="T84" fmla="*/ 327 w 791"/>
                <a:gd name="T85" fmla="*/ 691 h 793"/>
                <a:gd name="T86" fmla="*/ 327 w 791"/>
                <a:gd name="T87" fmla="*/ 774 h 793"/>
                <a:gd name="T88" fmla="*/ 327 w 791"/>
                <a:gd name="T89" fmla="*/ 553 h 793"/>
                <a:gd name="T90" fmla="*/ 327 w 791"/>
                <a:gd name="T91" fmla="*/ 636 h 793"/>
                <a:gd name="T92" fmla="*/ 327 w 791"/>
                <a:gd name="T93" fmla="*/ 0 h 793"/>
                <a:gd name="T94" fmla="*/ 327 w 791"/>
                <a:gd name="T95" fmla="*/ 83 h 793"/>
                <a:gd name="T96" fmla="*/ 635 w 791"/>
                <a:gd name="T97" fmla="*/ 648 h 793"/>
                <a:gd name="T98" fmla="*/ 564 w 791"/>
                <a:gd name="T99" fmla="*/ 571 h 793"/>
                <a:gd name="T100" fmla="*/ 464 w 791"/>
                <a:gd name="T101" fmla="*/ 594 h 793"/>
                <a:gd name="T102" fmla="*/ 438 w 791"/>
                <a:gd name="T103" fmla="*/ 713 h 793"/>
                <a:gd name="T104" fmla="*/ 542 w 791"/>
                <a:gd name="T105" fmla="*/ 776 h 793"/>
                <a:gd name="T106" fmla="*/ 628 w 791"/>
                <a:gd name="T107" fmla="*/ 714 h 793"/>
                <a:gd name="T108" fmla="*/ 485 w 791"/>
                <a:gd name="T109" fmla="*/ 692 h 793"/>
                <a:gd name="T110" fmla="*/ 323 w 791"/>
                <a:gd name="T111" fmla="*/ 342 h 793"/>
                <a:gd name="T112" fmla="*/ 356 w 791"/>
                <a:gd name="T113" fmla="*/ 221 h 793"/>
                <a:gd name="T114" fmla="*/ 285 w 791"/>
                <a:gd name="T115" fmla="*/ 144 h 793"/>
                <a:gd name="T116" fmla="*/ 185 w 791"/>
                <a:gd name="T117" fmla="*/ 167 h 793"/>
                <a:gd name="T118" fmla="*/ 159 w 791"/>
                <a:gd name="T119" fmla="*/ 285 h 793"/>
                <a:gd name="T120" fmla="*/ 263 w 791"/>
                <a:gd name="T121" fmla="*/ 348 h 793"/>
                <a:gd name="T122" fmla="*/ 302 w 791"/>
                <a:gd name="T123" fmla="*/ 223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1" h="793">
                  <a:moveTo>
                    <a:pt x="60" y="507"/>
                  </a:moveTo>
                  <a:cubicBezTo>
                    <a:pt x="60" y="424"/>
                    <a:pt x="60" y="424"/>
                    <a:pt x="60" y="424"/>
                  </a:cubicBezTo>
                  <a:cubicBezTo>
                    <a:pt x="60" y="419"/>
                    <a:pt x="56" y="415"/>
                    <a:pt x="51" y="415"/>
                  </a:cubicBezTo>
                  <a:cubicBezTo>
                    <a:pt x="46" y="415"/>
                    <a:pt x="41" y="419"/>
                    <a:pt x="41" y="424"/>
                  </a:cubicBezTo>
                  <a:cubicBezTo>
                    <a:pt x="41" y="507"/>
                    <a:pt x="41" y="507"/>
                    <a:pt x="41" y="507"/>
                  </a:cubicBezTo>
                  <a:cubicBezTo>
                    <a:pt x="41" y="512"/>
                    <a:pt x="46" y="517"/>
                    <a:pt x="51" y="517"/>
                  </a:cubicBezTo>
                  <a:cubicBezTo>
                    <a:pt x="56" y="517"/>
                    <a:pt x="60" y="512"/>
                    <a:pt x="60" y="507"/>
                  </a:cubicBezTo>
                  <a:close/>
                  <a:moveTo>
                    <a:pt x="740" y="102"/>
                  </a:moveTo>
                  <a:cubicBezTo>
                    <a:pt x="768" y="102"/>
                    <a:pt x="791" y="79"/>
                    <a:pt x="791" y="51"/>
                  </a:cubicBezTo>
                  <a:cubicBezTo>
                    <a:pt x="791" y="23"/>
                    <a:pt x="768" y="0"/>
                    <a:pt x="740" y="0"/>
                  </a:cubicBezTo>
                  <a:cubicBezTo>
                    <a:pt x="712" y="0"/>
                    <a:pt x="689" y="23"/>
                    <a:pt x="689" y="51"/>
                  </a:cubicBezTo>
                  <a:cubicBezTo>
                    <a:pt x="689" y="79"/>
                    <a:pt x="712" y="102"/>
                    <a:pt x="740" y="102"/>
                  </a:cubicBezTo>
                  <a:close/>
                  <a:moveTo>
                    <a:pt x="740" y="19"/>
                  </a:moveTo>
                  <a:cubicBezTo>
                    <a:pt x="758" y="19"/>
                    <a:pt x="772" y="33"/>
                    <a:pt x="772" y="51"/>
                  </a:cubicBezTo>
                  <a:cubicBezTo>
                    <a:pt x="772" y="68"/>
                    <a:pt x="758" y="83"/>
                    <a:pt x="740" y="83"/>
                  </a:cubicBezTo>
                  <a:cubicBezTo>
                    <a:pt x="722" y="83"/>
                    <a:pt x="708" y="68"/>
                    <a:pt x="708" y="51"/>
                  </a:cubicBezTo>
                  <a:cubicBezTo>
                    <a:pt x="708" y="33"/>
                    <a:pt x="722" y="19"/>
                    <a:pt x="740" y="19"/>
                  </a:cubicBezTo>
                  <a:close/>
                  <a:moveTo>
                    <a:pt x="51" y="276"/>
                  </a:moveTo>
                  <a:cubicBezTo>
                    <a:pt x="23" y="276"/>
                    <a:pt x="0" y="299"/>
                    <a:pt x="0" y="328"/>
                  </a:cubicBezTo>
                  <a:cubicBezTo>
                    <a:pt x="0" y="356"/>
                    <a:pt x="23" y="378"/>
                    <a:pt x="51" y="378"/>
                  </a:cubicBezTo>
                  <a:cubicBezTo>
                    <a:pt x="79" y="378"/>
                    <a:pt x="102" y="356"/>
                    <a:pt x="102" y="328"/>
                  </a:cubicBezTo>
                  <a:cubicBezTo>
                    <a:pt x="102" y="299"/>
                    <a:pt x="79" y="276"/>
                    <a:pt x="51" y="276"/>
                  </a:cubicBezTo>
                  <a:close/>
                  <a:moveTo>
                    <a:pt x="51" y="359"/>
                  </a:moveTo>
                  <a:cubicBezTo>
                    <a:pt x="33" y="359"/>
                    <a:pt x="19" y="345"/>
                    <a:pt x="19" y="328"/>
                  </a:cubicBezTo>
                  <a:cubicBezTo>
                    <a:pt x="19" y="310"/>
                    <a:pt x="33" y="295"/>
                    <a:pt x="51" y="295"/>
                  </a:cubicBezTo>
                  <a:cubicBezTo>
                    <a:pt x="69" y="295"/>
                    <a:pt x="83" y="310"/>
                    <a:pt x="83" y="328"/>
                  </a:cubicBezTo>
                  <a:cubicBezTo>
                    <a:pt x="83" y="345"/>
                    <a:pt x="69" y="359"/>
                    <a:pt x="51" y="359"/>
                  </a:cubicBezTo>
                  <a:close/>
                  <a:moveTo>
                    <a:pt x="60" y="231"/>
                  </a:moveTo>
                  <a:cubicBezTo>
                    <a:pt x="60" y="148"/>
                    <a:pt x="60" y="148"/>
                    <a:pt x="60" y="148"/>
                  </a:cubicBezTo>
                  <a:cubicBezTo>
                    <a:pt x="60" y="142"/>
                    <a:pt x="56" y="138"/>
                    <a:pt x="51" y="138"/>
                  </a:cubicBezTo>
                  <a:cubicBezTo>
                    <a:pt x="46" y="138"/>
                    <a:pt x="41" y="142"/>
                    <a:pt x="41" y="148"/>
                  </a:cubicBezTo>
                  <a:cubicBezTo>
                    <a:pt x="41" y="231"/>
                    <a:pt x="41" y="231"/>
                    <a:pt x="41" y="231"/>
                  </a:cubicBezTo>
                  <a:cubicBezTo>
                    <a:pt x="41" y="236"/>
                    <a:pt x="46" y="240"/>
                    <a:pt x="51" y="240"/>
                  </a:cubicBezTo>
                  <a:cubicBezTo>
                    <a:pt x="56" y="240"/>
                    <a:pt x="60" y="236"/>
                    <a:pt x="60" y="231"/>
                  </a:cubicBezTo>
                  <a:close/>
                  <a:moveTo>
                    <a:pt x="465" y="102"/>
                  </a:moveTo>
                  <a:cubicBezTo>
                    <a:pt x="470" y="102"/>
                    <a:pt x="474" y="97"/>
                    <a:pt x="474" y="92"/>
                  </a:cubicBezTo>
                  <a:cubicBezTo>
                    <a:pt x="474" y="9"/>
                    <a:pt x="474" y="9"/>
                    <a:pt x="474" y="9"/>
                  </a:cubicBezTo>
                  <a:cubicBezTo>
                    <a:pt x="474" y="4"/>
                    <a:pt x="470" y="0"/>
                    <a:pt x="465" y="0"/>
                  </a:cubicBezTo>
                  <a:cubicBezTo>
                    <a:pt x="459" y="0"/>
                    <a:pt x="455" y="4"/>
                    <a:pt x="455" y="9"/>
                  </a:cubicBezTo>
                  <a:cubicBezTo>
                    <a:pt x="455" y="92"/>
                    <a:pt x="455" y="92"/>
                    <a:pt x="455" y="92"/>
                  </a:cubicBezTo>
                  <a:cubicBezTo>
                    <a:pt x="455" y="97"/>
                    <a:pt x="459" y="102"/>
                    <a:pt x="465" y="102"/>
                  </a:cubicBezTo>
                  <a:close/>
                  <a:moveTo>
                    <a:pt x="602" y="102"/>
                  </a:moveTo>
                  <a:cubicBezTo>
                    <a:pt x="607" y="102"/>
                    <a:pt x="612" y="97"/>
                    <a:pt x="612" y="92"/>
                  </a:cubicBezTo>
                  <a:cubicBezTo>
                    <a:pt x="612" y="9"/>
                    <a:pt x="612" y="9"/>
                    <a:pt x="612" y="9"/>
                  </a:cubicBezTo>
                  <a:cubicBezTo>
                    <a:pt x="612" y="4"/>
                    <a:pt x="607" y="0"/>
                    <a:pt x="602" y="0"/>
                  </a:cubicBezTo>
                  <a:cubicBezTo>
                    <a:pt x="597" y="0"/>
                    <a:pt x="593" y="4"/>
                    <a:pt x="593" y="9"/>
                  </a:cubicBezTo>
                  <a:cubicBezTo>
                    <a:pt x="593" y="92"/>
                    <a:pt x="593" y="92"/>
                    <a:pt x="593" y="92"/>
                  </a:cubicBezTo>
                  <a:cubicBezTo>
                    <a:pt x="593" y="97"/>
                    <a:pt x="597" y="102"/>
                    <a:pt x="602" y="102"/>
                  </a:cubicBezTo>
                  <a:close/>
                  <a:moveTo>
                    <a:pt x="51" y="691"/>
                  </a:moveTo>
                  <a:cubicBezTo>
                    <a:pt x="23" y="691"/>
                    <a:pt x="0" y="714"/>
                    <a:pt x="0" y="742"/>
                  </a:cubicBezTo>
                  <a:cubicBezTo>
                    <a:pt x="0" y="770"/>
                    <a:pt x="23" y="793"/>
                    <a:pt x="51" y="793"/>
                  </a:cubicBezTo>
                  <a:cubicBezTo>
                    <a:pt x="79" y="793"/>
                    <a:pt x="102" y="770"/>
                    <a:pt x="102" y="742"/>
                  </a:cubicBezTo>
                  <a:cubicBezTo>
                    <a:pt x="102" y="714"/>
                    <a:pt x="79" y="691"/>
                    <a:pt x="51" y="691"/>
                  </a:cubicBezTo>
                  <a:close/>
                  <a:moveTo>
                    <a:pt x="51" y="774"/>
                  </a:moveTo>
                  <a:cubicBezTo>
                    <a:pt x="33" y="774"/>
                    <a:pt x="19" y="760"/>
                    <a:pt x="19" y="742"/>
                  </a:cubicBezTo>
                  <a:cubicBezTo>
                    <a:pt x="19" y="725"/>
                    <a:pt x="33" y="710"/>
                    <a:pt x="51" y="710"/>
                  </a:cubicBezTo>
                  <a:cubicBezTo>
                    <a:pt x="69" y="710"/>
                    <a:pt x="83" y="725"/>
                    <a:pt x="83" y="742"/>
                  </a:cubicBezTo>
                  <a:cubicBezTo>
                    <a:pt x="83" y="760"/>
                    <a:pt x="69" y="774"/>
                    <a:pt x="51" y="774"/>
                  </a:cubicBezTo>
                  <a:close/>
                  <a:moveTo>
                    <a:pt x="189" y="102"/>
                  </a:moveTo>
                  <a:cubicBezTo>
                    <a:pt x="194" y="102"/>
                    <a:pt x="198" y="97"/>
                    <a:pt x="198" y="92"/>
                  </a:cubicBezTo>
                  <a:cubicBezTo>
                    <a:pt x="198" y="9"/>
                    <a:pt x="198" y="9"/>
                    <a:pt x="198" y="9"/>
                  </a:cubicBezTo>
                  <a:cubicBezTo>
                    <a:pt x="198" y="4"/>
                    <a:pt x="194" y="0"/>
                    <a:pt x="189" y="0"/>
                  </a:cubicBezTo>
                  <a:cubicBezTo>
                    <a:pt x="184" y="0"/>
                    <a:pt x="179" y="4"/>
                    <a:pt x="179" y="9"/>
                  </a:cubicBezTo>
                  <a:cubicBezTo>
                    <a:pt x="179" y="92"/>
                    <a:pt x="179" y="92"/>
                    <a:pt x="179" y="92"/>
                  </a:cubicBezTo>
                  <a:cubicBezTo>
                    <a:pt x="179" y="97"/>
                    <a:pt x="184" y="102"/>
                    <a:pt x="189" y="102"/>
                  </a:cubicBezTo>
                  <a:close/>
                  <a:moveTo>
                    <a:pt x="465" y="240"/>
                  </a:moveTo>
                  <a:cubicBezTo>
                    <a:pt x="493" y="240"/>
                    <a:pt x="515" y="217"/>
                    <a:pt x="515" y="189"/>
                  </a:cubicBezTo>
                  <a:cubicBezTo>
                    <a:pt x="515" y="161"/>
                    <a:pt x="493" y="138"/>
                    <a:pt x="465" y="138"/>
                  </a:cubicBezTo>
                  <a:cubicBezTo>
                    <a:pt x="436" y="138"/>
                    <a:pt x="413" y="161"/>
                    <a:pt x="413" y="189"/>
                  </a:cubicBezTo>
                  <a:cubicBezTo>
                    <a:pt x="413" y="217"/>
                    <a:pt x="436" y="240"/>
                    <a:pt x="465" y="240"/>
                  </a:cubicBezTo>
                  <a:close/>
                  <a:moveTo>
                    <a:pt x="465" y="157"/>
                  </a:moveTo>
                  <a:cubicBezTo>
                    <a:pt x="482" y="157"/>
                    <a:pt x="496" y="172"/>
                    <a:pt x="496" y="189"/>
                  </a:cubicBezTo>
                  <a:cubicBezTo>
                    <a:pt x="496" y="207"/>
                    <a:pt x="482" y="221"/>
                    <a:pt x="465" y="221"/>
                  </a:cubicBezTo>
                  <a:cubicBezTo>
                    <a:pt x="447" y="221"/>
                    <a:pt x="432" y="207"/>
                    <a:pt x="432" y="189"/>
                  </a:cubicBezTo>
                  <a:cubicBezTo>
                    <a:pt x="432" y="172"/>
                    <a:pt x="447" y="157"/>
                    <a:pt x="465" y="157"/>
                  </a:cubicBezTo>
                  <a:close/>
                  <a:moveTo>
                    <a:pt x="51" y="553"/>
                  </a:moveTo>
                  <a:cubicBezTo>
                    <a:pt x="23" y="553"/>
                    <a:pt x="0" y="576"/>
                    <a:pt x="0" y="604"/>
                  </a:cubicBezTo>
                  <a:cubicBezTo>
                    <a:pt x="0" y="632"/>
                    <a:pt x="23" y="655"/>
                    <a:pt x="51" y="655"/>
                  </a:cubicBezTo>
                  <a:cubicBezTo>
                    <a:pt x="79" y="655"/>
                    <a:pt x="102" y="632"/>
                    <a:pt x="102" y="604"/>
                  </a:cubicBezTo>
                  <a:cubicBezTo>
                    <a:pt x="102" y="576"/>
                    <a:pt x="79" y="553"/>
                    <a:pt x="51" y="553"/>
                  </a:cubicBezTo>
                  <a:close/>
                  <a:moveTo>
                    <a:pt x="51" y="636"/>
                  </a:moveTo>
                  <a:cubicBezTo>
                    <a:pt x="33" y="636"/>
                    <a:pt x="19" y="621"/>
                    <a:pt x="19" y="604"/>
                  </a:cubicBezTo>
                  <a:cubicBezTo>
                    <a:pt x="19" y="586"/>
                    <a:pt x="33" y="572"/>
                    <a:pt x="51" y="572"/>
                  </a:cubicBezTo>
                  <a:cubicBezTo>
                    <a:pt x="69" y="572"/>
                    <a:pt x="83" y="586"/>
                    <a:pt x="83" y="604"/>
                  </a:cubicBezTo>
                  <a:cubicBezTo>
                    <a:pt x="83" y="621"/>
                    <a:pt x="69" y="636"/>
                    <a:pt x="51" y="636"/>
                  </a:cubicBezTo>
                  <a:close/>
                  <a:moveTo>
                    <a:pt x="602" y="240"/>
                  </a:moveTo>
                  <a:cubicBezTo>
                    <a:pt x="607" y="240"/>
                    <a:pt x="612" y="236"/>
                    <a:pt x="612" y="231"/>
                  </a:cubicBezTo>
                  <a:cubicBezTo>
                    <a:pt x="612" y="148"/>
                    <a:pt x="612" y="148"/>
                    <a:pt x="612" y="148"/>
                  </a:cubicBezTo>
                  <a:cubicBezTo>
                    <a:pt x="612" y="142"/>
                    <a:pt x="607" y="138"/>
                    <a:pt x="602" y="138"/>
                  </a:cubicBezTo>
                  <a:cubicBezTo>
                    <a:pt x="597" y="138"/>
                    <a:pt x="593" y="142"/>
                    <a:pt x="593" y="148"/>
                  </a:cubicBezTo>
                  <a:cubicBezTo>
                    <a:pt x="593" y="231"/>
                    <a:pt x="593" y="231"/>
                    <a:pt x="593" y="231"/>
                  </a:cubicBezTo>
                  <a:cubicBezTo>
                    <a:pt x="593" y="236"/>
                    <a:pt x="597" y="240"/>
                    <a:pt x="602" y="240"/>
                  </a:cubicBezTo>
                  <a:close/>
                  <a:moveTo>
                    <a:pt x="51" y="0"/>
                  </a:moveTo>
                  <a:cubicBezTo>
                    <a:pt x="23" y="0"/>
                    <a:pt x="0" y="23"/>
                    <a:pt x="0" y="51"/>
                  </a:cubicBezTo>
                  <a:cubicBezTo>
                    <a:pt x="0" y="79"/>
                    <a:pt x="23" y="102"/>
                    <a:pt x="51" y="102"/>
                  </a:cubicBezTo>
                  <a:cubicBezTo>
                    <a:pt x="79" y="102"/>
                    <a:pt x="102" y="79"/>
                    <a:pt x="102" y="51"/>
                  </a:cubicBezTo>
                  <a:cubicBezTo>
                    <a:pt x="102" y="23"/>
                    <a:pt x="79" y="0"/>
                    <a:pt x="51" y="0"/>
                  </a:cubicBezTo>
                  <a:close/>
                  <a:moveTo>
                    <a:pt x="51" y="83"/>
                  </a:moveTo>
                  <a:cubicBezTo>
                    <a:pt x="33" y="83"/>
                    <a:pt x="19" y="68"/>
                    <a:pt x="19" y="51"/>
                  </a:cubicBezTo>
                  <a:cubicBezTo>
                    <a:pt x="19" y="33"/>
                    <a:pt x="33" y="19"/>
                    <a:pt x="51" y="19"/>
                  </a:cubicBezTo>
                  <a:cubicBezTo>
                    <a:pt x="69" y="19"/>
                    <a:pt x="83" y="33"/>
                    <a:pt x="83" y="51"/>
                  </a:cubicBezTo>
                  <a:cubicBezTo>
                    <a:pt x="83" y="68"/>
                    <a:pt x="69" y="83"/>
                    <a:pt x="51" y="83"/>
                  </a:cubicBezTo>
                  <a:close/>
                  <a:moveTo>
                    <a:pt x="731" y="507"/>
                  </a:moveTo>
                  <a:cubicBezTo>
                    <a:pt x="731" y="512"/>
                    <a:pt x="735" y="517"/>
                    <a:pt x="740" y="517"/>
                  </a:cubicBezTo>
                  <a:cubicBezTo>
                    <a:pt x="745" y="517"/>
                    <a:pt x="750" y="512"/>
                    <a:pt x="750" y="507"/>
                  </a:cubicBezTo>
                  <a:cubicBezTo>
                    <a:pt x="750" y="424"/>
                    <a:pt x="750" y="424"/>
                    <a:pt x="750" y="424"/>
                  </a:cubicBezTo>
                  <a:cubicBezTo>
                    <a:pt x="750" y="419"/>
                    <a:pt x="745" y="415"/>
                    <a:pt x="740" y="415"/>
                  </a:cubicBezTo>
                  <a:cubicBezTo>
                    <a:pt x="735" y="415"/>
                    <a:pt x="731" y="419"/>
                    <a:pt x="731" y="424"/>
                  </a:cubicBezTo>
                  <a:cubicBezTo>
                    <a:pt x="731" y="507"/>
                    <a:pt x="731" y="507"/>
                    <a:pt x="731" y="507"/>
                  </a:cubicBezTo>
                  <a:close/>
                  <a:moveTo>
                    <a:pt x="740" y="691"/>
                  </a:moveTo>
                  <a:cubicBezTo>
                    <a:pt x="712" y="691"/>
                    <a:pt x="689" y="714"/>
                    <a:pt x="689" y="742"/>
                  </a:cubicBezTo>
                  <a:cubicBezTo>
                    <a:pt x="689" y="770"/>
                    <a:pt x="712" y="793"/>
                    <a:pt x="740" y="793"/>
                  </a:cubicBezTo>
                  <a:cubicBezTo>
                    <a:pt x="768" y="793"/>
                    <a:pt x="791" y="770"/>
                    <a:pt x="791" y="742"/>
                  </a:cubicBezTo>
                  <a:cubicBezTo>
                    <a:pt x="791" y="714"/>
                    <a:pt x="768" y="691"/>
                    <a:pt x="740" y="691"/>
                  </a:cubicBezTo>
                  <a:close/>
                  <a:moveTo>
                    <a:pt x="740" y="774"/>
                  </a:moveTo>
                  <a:cubicBezTo>
                    <a:pt x="722" y="774"/>
                    <a:pt x="708" y="760"/>
                    <a:pt x="708" y="742"/>
                  </a:cubicBezTo>
                  <a:cubicBezTo>
                    <a:pt x="708" y="725"/>
                    <a:pt x="722" y="710"/>
                    <a:pt x="740" y="710"/>
                  </a:cubicBezTo>
                  <a:cubicBezTo>
                    <a:pt x="758" y="710"/>
                    <a:pt x="772" y="725"/>
                    <a:pt x="772" y="742"/>
                  </a:cubicBezTo>
                  <a:cubicBezTo>
                    <a:pt x="772" y="760"/>
                    <a:pt x="758" y="774"/>
                    <a:pt x="740" y="774"/>
                  </a:cubicBezTo>
                  <a:close/>
                  <a:moveTo>
                    <a:pt x="602" y="415"/>
                  </a:moveTo>
                  <a:cubicBezTo>
                    <a:pt x="574" y="415"/>
                    <a:pt x="551" y="437"/>
                    <a:pt x="551" y="466"/>
                  </a:cubicBezTo>
                  <a:cubicBezTo>
                    <a:pt x="551" y="494"/>
                    <a:pt x="574" y="517"/>
                    <a:pt x="602" y="517"/>
                  </a:cubicBezTo>
                  <a:cubicBezTo>
                    <a:pt x="630" y="517"/>
                    <a:pt x="653" y="494"/>
                    <a:pt x="653" y="466"/>
                  </a:cubicBezTo>
                  <a:cubicBezTo>
                    <a:pt x="653" y="437"/>
                    <a:pt x="630" y="415"/>
                    <a:pt x="602" y="415"/>
                  </a:cubicBezTo>
                  <a:close/>
                  <a:moveTo>
                    <a:pt x="602" y="498"/>
                  </a:moveTo>
                  <a:cubicBezTo>
                    <a:pt x="585" y="498"/>
                    <a:pt x="570" y="483"/>
                    <a:pt x="570" y="466"/>
                  </a:cubicBezTo>
                  <a:cubicBezTo>
                    <a:pt x="570" y="448"/>
                    <a:pt x="585" y="434"/>
                    <a:pt x="602" y="434"/>
                  </a:cubicBezTo>
                  <a:cubicBezTo>
                    <a:pt x="620" y="434"/>
                    <a:pt x="634" y="448"/>
                    <a:pt x="634" y="466"/>
                  </a:cubicBezTo>
                  <a:cubicBezTo>
                    <a:pt x="634" y="483"/>
                    <a:pt x="620" y="498"/>
                    <a:pt x="602" y="498"/>
                  </a:cubicBezTo>
                  <a:close/>
                  <a:moveTo>
                    <a:pt x="602" y="276"/>
                  </a:moveTo>
                  <a:cubicBezTo>
                    <a:pt x="574" y="276"/>
                    <a:pt x="551" y="299"/>
                    <a:pt x="551" y="328"/>
                  </a:cubicBezTo>
                  <a:cubicBezTo>
                    <a:pt x="551" y="356"/>
                    <a:pt x="574" y="378"/>
                    <a:pt x="602" y="378"/>
                  </a:cubicBezTo>
                  <a:cubicBezTo>
                    <a:pt x="630" y="378"/>
                    <a:pt x="653" y="356"/>
                    <a:pt x="653" y="328"/>
                  </a:cubicBezTo>
                  <a:cubicBezTo>
                    <a:pt x="653" y="299"/>
                    <a:pt x="630" y="276"/>
                    <a:pt x="602" y="276"/>
                  </a:cubicBezTo>
                  <a:close/>
                  <a:moveTo>
                    <a:pt x="602" y="359"/>
                  </a:moveTo>
                  <a:cubicBezTo>
                    <a:pt x="585" y="359"/>
                    <a:pt x="570" y="345"/>
                    <a:pt x="570" y="328"/>
                  </a:cubicBezTo>
                  <a:cubicBezTo>
                    <a:pt x="570" y="310"/>
                    <a:pt x="585" y="295"/>
                    <a:pt x="602" y="295"/>
                  </a:cubicBezTo>
                  <a:cubicBezTo>
                    <a:pt x="620" y="295"/>
                    <a:pt x="634" y="310"/>
                    <a:pt x="634" y="328"/>
                  </a:cubicBezTo>
                  <a:cubicBezTo>
                    <a:pt x="634" y="345"/>
                    <a:pt x="620" y="359"/>
                    <a:pt x="602" y="359"/>
                  </a:cubicBezTo>
                  <a:close/>
                  <a:moveTo>
                    <a:pt x="455" y="424"/>
                  </a:moveTo>
                  <a:cubicBezTo>
                    <a:pt x="455" y="507"/>
                    <a:pt x="455" y="507"/>
                    <a:pt x="455" y="507"/>
                  </a:cubicBezTo>
                  <a:cubicBezTo>
                    <a:pt x="455" y="512"/>
                    <a:pt x="459" y="517"/>
                    <a:pt x="465" y="517"/>
                  </a:cubicBezTo>
                  <a:cubicBezTo>
                    <a:pt x="470" y="517"/>
                    <a:pt x="474" y="512"/>
                    <a:pt x="474" y="507"/>
                  </a:cubicBezTo>
                  <a:cubicBezTo>
                    <a:pt x="474" y="424"/>
                    <a:pt x="474" y="424"/>
                    <a:pt x="474" y="424"/>
                  </a:cubicBezTo>
                  <a:cubicBezTo>
                    <a:pt x="474" y="419"/>
                    <a:pt x="470" y="415"/>
                    <a:pt x="465" y="415"/>
                  </a:cubicBezTo>
                  <a:cubicBezTo>
                    <a:pt x="459" y="415"/>
                    <a:pt x="455" y="419"/>
                    <a:pt x="455" y="424"/>
                  </a:cubicBezTo>
                  <a:close/>
                  <a:moveTo>
                    <a:pt x="740" y="378"/>
                  </a:moveTo>
                  <a:cubicBezTo>
                    <a:pt x="745" y="378"/>
                    <a:pt x="750" y="374"/>
                    <a:pt x="750" y="369"/>
                  </a:cubicBezTo>
                  <a:cubicBezTo>
                    <a:pt x="750" y="286"/>
                    <a:pt x="750" y="286"/>
                    <a:pt x="750" y="286"/>
                  </a:cubicBezTo>
                  <a:cubicBezTo>
                    <a:pt x="750" y="281"/>
                    <a:pt x="745" y="276"/>
                    <a:pt x="740" y="276"/>
                  </a:cubicBezTo>
                  <a:cubicBezTo>
                    <a:pt x="735" y="276"/>
                    <a:pt x="731" y="281"/>
                    <a:pt x="731" y="286"/>
                  </a:cubicBezTo>
                  <a:cubicBezTo>
                    <a:pt x="731" y="369"/>
                    <a:pt x="731" y="369"/>
                    <a:pt x="731" y="369"/>
                  </a:cubicBezTo>
                  <a:cubicBezTo>
                    <a:pt x="731" y="374"/>
                    <a:pt x="735" y="378"/>
                    <a:pt x="740" y="378"/>
                  </a:cubicBezTo>
                  <a:close/>
                  <a:moveTo>
                    <a:pt x="740" y="138"/>
                  </a:moveTo>
                  <a:cubicBezTo>
                    <a:pt x="712" y="138"/>
                    <a:pt x="689" y="161"/>
                    <a:pt x="689" y="189"/>
                  </a:cubicBezTo>
                  <a:cubicBezTo>
                    <a:pt x="689" y="217"/>
                    <a:pt x="712" y="240"/>
                    <a:pt x="740" y="240"/>
                  </a:cubicBezTo>
                  <a:cubicBezTo>
                    <a:pt x="768" y="240"/>
                    <a:pt x="791" y="217"/>
                    <a:pt x="791" y="189"/>
                  </a:cubicBezTo>
                  <a:cubicBezTo>
                    <a:pt x="791" y="161"/>
                    <a:pt x="768" y="138"/>
                    <a:pt x="740" y="138"/>
                  </a:cubicBezTo>
                  <a:close/>
                  <a:moveTo>
                    <a:pt x="740" y="221"/>
                  </a:moveTo>
                  <a:cubicBezTo>
                    <a:pt x="722" y="221"/>
                    <a:pt x="708" y="207"/>
                    <a:pt x="708" y="189"/>
                  </a:cubicBezTo>
                  <a:cubicBezTo>
                    <a:pt x="708" y="172"/>
                    <a:pt x="722" y="157"/>
                    <a:pt x="740" y="157"/>
                  </a:cubicBezTo>
                  <a:cubicBezTo>
                    <a:pt x="758" y="157"/>
                    <a:pt x="772" y="172"/>
                    <a:pt x="772" y="189"/>
                  </a:cubicBezTo>
                  <a:cubicBezTo>
                    <a:pt x="772" y="207"/>
                    <a:pt x="758" y="221"/>
                    <a:pt x="740" y="221"/>
                  </a:cubicBezTo>
                  <a:close/>
                  <a:moveTo>
                    <a:pt x="465" y="378"/>
                  </a:moveTo>
                  <a:cubicBezTo>
                    <a:pt x="493" y="378"/>
                    <a:pt x="515" y="356"/>
                    <a:pt x="515" y="328"/>
                  </a:cubicBezTo>
                  <a:cubicBezTo>
                    <a:pt x="515" y="299"/>
                    <a:pt x="493" y="276"/>
                    <a:pt x="465" y="276"/>
                  </a:cubicBezTo>
                  <a:cubicBezTo>
                    <a:pt x="436" y="276"/>
                    <a:pt x="413" y="299"/>
                    <a:pt x="413" y="328"/>
                  </a:cubicBezTo>
                  <a:cubicBezTo>
                    <a:pt x="413" y="356"/>
                    <a:pt x="436" y="378"/>
                    <a:pt x="465" y="378"/>
                  </a:cubicBezTo>
                  <a:close/>
                  <a:moveTo>
                    <a:pt x="465" y="295"/>
                  </a:moveTo>
                  <a:cubicBezTo>
                    <a:pt x="482" y="295"/>
                    <a:pt x="496" y="310"/>
                    <a:pt x="496" y="328"/>
                  </a:cubicBezTo>
                  <a:cubicBezTo>
                    <a:pt x="496" y="345"/>
                    <a:pt x="482" y="359"/>
                    <a:pt x="465" y="359"/>
                  </a:cubicBezTo>
                  <a:cubicBezTo>
                    <a:pt x="447" y="359"/>
                    <a:pt x="432" y="345"/>
                    <a:pt x="432" y="328"/>
                  </a:cubicBezTo>
                  <a:cubicBezTo>
                    <a:pt x="432" y="310"/>
                    <a:pt x="447" y="295"/>
                    <a:pt x="465" y="295"/>
                  </a:cubicBezTo>
                  <a:close/>
                  <a:moveTo>
                    <a:pt x="740" y="553"/>
                  </a:moveTo>
                  <a:cubicBezTo>
                    <a:pt x="712" y="553"/>
                    <a:pt x="689" y="576"/>
                    <a:pt x="689" y="604"/>
                  </a:cubicBezTo>
                  <a:cubicBezTo>
                    <a:pt x="689" y="632"/>
                    <a:pt x="712" y="655"/>
                    <a:pt x="740" y="655"/>
                  </a:cubicBezTo>
                  <a:cubicBezTo>
                    <a:pt x="768" y="655"/>
                    <a:pt x="791" y="632"/>
                    <a:pt x="791" y="604"/>
                  </a:cubicBezTo>
                  <a:cubicBezTo>
                    <a:pt x="791" y="576"/>
                    <a:pt x="768" y="553"/>
                    <a:pt x="740" y="553"/>
                  </a:cubicBezTo>
                  <a:close/>
                  <a:moveTo>
                    <a:pt x="740" y="636"/>
                  </a:moveTo>
                  <a:cubicBezTo>
                    <a:pt x="722" y="636"/>
                    <a:pt x="708" y="621"/>
                    <a:pt x="708" y="604"/>
                  </a:cubicBezTo>
                  <a:cubicBezTo>
                    <a:pt x="708" y="586"/>
                    <a:pt x="722" y="572"/>
                    <a:pt x="740" y="572"/>
                  </a:cubicBezTo>
                  <a:cubicBezTo>
                    <a:pt x="758" y="572"/>
                    <a:pt x="772" y="586"/>
                    <a:pt x="772" y="604"/>
                  </a:cubicBezTo>
                  <a:cubicBezTo>
                    <a:pt x="772" y="621"/>
                    <a:pt x="758" y="636"/>
                    <a:pt x="740" y="636"/>
                  </a:cubicBezTo>
                  <a:close/>
                  <a:moveTo>
                    <a:pt x="317" y="424"/>
                  </a:moveTo>
                  <a:cubicBezTo>
                    <a:pt x="317" y="507"/>
                    <a:pt x="317" y="507"/>
                    <a:pt x="317" y="507"/>
                  </a:cubicBezTo>
                  <a:cubicBezTo>
                    <a:pt x="317" y="512"/>
                    <a:pt x="321" y="517"/>
                    <a:pt x="327" y="517"/>
                  </a:cubicBezTo>
                  <a:cubicBezTo>
                    <a:pt x="332" y="517"/>
                    <a:pt x="336" y="512"/>
                    <a:pt x="336" y="507"/>
                  </a:cubicBezTo>
                  <a:cubicBezTo>
                    <a:pt x="336" y="424"/>
                    <a:pt x="336" y="424"/>
                    <a:pt x="336" y="424"/>
                  </a:cubicBezTo>
                  <a:cubicBezTo>
                    <a:pt x="336" y="419"/>
                    <a:pt x="332" y="415"/>
                    <a:pt x="327" y="415"/>
                  </a:cubicBezTo>
                  <a:cubicBezTo>
                    <a:pt x="321" y="415"/>
                    <a:pt x="317" y="419"/>
                    <a:pt x="317" y="424"/>
                  </a:cubicBezTo>
                  <a:close/>
                  <a:moveTo>
                    <a:pt x="189" y="415"/>
                  </a:moveTo>
                  <a:cubicBezTo>
                    <a:pt x="161" y="415"/>
                    <a:pt x="138" y="437"/>
                    <a:pt x="138" y="466"/>
                  </a:cubicBezTo>
                  <a:cubicBezTo>
                    <a:pt x="138" y="494"/>
                    <a:pt x="161" y="517"/>
                    <a:pt x="189" y="517"/>
                  </a:cubicBezTo>
                  <a:cubicBezTo>
                    <a:pt x="217" y="517"/>
                    <a:pt x="240" y="494"/>
                    <a:pt x="240" y="466"/>
                  </a:cubicBezTo>
                  <a:cubicBezTo>
                    <a:pt x="240" y="437"/>
                    <a:pt x="217" y="415"/>
                    <a:pt x="189" y="415"/>
                  </a:cubicBezTo>
                  <a:close/>
                  <a:moveTo>
                    <a:pt x="189" y="498"/>
                  </a:moveTo>
                  <a:cubicBezTo>
                    <a:pt x="171" y="498"/>
                    <a:pt x="157" y="483"/>
                    <a:pt x="157" y="466"/>
                  </a:cubicBezTo>
                  <a:cubicBezTo>
                    <a:pt x="157" y="448"/>
                    <a:pt x="171" y="434"/>
                    <a:pt x="189" y="434"/>
                  </a:cubicBezTo>
                  <a:cubicBezTo>
                    <a:pt x="206" y="434"/>
                    <a:pt x="221" y="448"/>
                    <a:pt x="221" y="466"/>
                  </a:cubicBezTo>
                  <a:cubicBezTo>
                    <a:pt x="221" y="483"/>
                    <a:pt x="206" y="498"/>
                    <a:pt x="189" y="498"/>
                  </a:cubicBezTo>
                  <a:close/>
                  <a:moveTo>
                    <a:pt x="189" y="553"/>
                  </a:moveTo>
                  <a:cubicBezTo>
                    <a:pt x="184" y="553"/>
                    <a:pt x="179" y="557"/>
                    <a:pt x="179" y="562"/>
                  </a:cubicBezTo>
                  <a:cubicBezTo>
                    <a:pt x="179" y="645"/>
                    <a:pt x="179" y="645"/>
                    <a:pt x="179" y="645"/>
                  </a:cubicBezTo>
                  <a:cubicBezTo>
                    <a:pt x="179" y="651"/>
                    <a:pt x="184" y="655"/>
                    <a:pt x="189" y="655"/>
                  </a:cubicBezTo>
                  <a:cubicBezTo>
                    <a:pt x="194" y="655"/>
                    <a:pt x="198" y="651"/>
                    <a:pt x="198" y="645"/>
                  </a:cubicBezTo>
                  <a:cubicBezTo>
                    <a:pt x="198" y="562"/>
                    <a:pt x="198" y="562"/>
                    <a:pt x="198" y="562"/>
                  </a:cubicBezTo>
                  <a:cubicBezTo>
                    <a:pt x="198" y="557"/>
                    <a:pt x="194" y="553"/>
                    <a:pt x="189" y="553"/>
                  </a:cubicBezTo>
                  <a:close/>
                  <a:moveTo>
                    <a:pt x="189" y="691"/>
                  </a:moveTo>
                  <a:cubicBezTo>
                    <a:pt x="184" y="691"/>
                    <a:pt x="179" y="696"/>
                    <a:pt x="179" y="701"/>
                  </a:cubicBezTo>
                  <a:cubicBezTo>
                    <a:pt x="179" y="784"/>
                    <a:pt x="179" y="784"/>
                    <a:pt x="179" y="784"/>
                  </a:cubicBezTo>
                  <a:cubicBezTo>
                    <a:pt x="179" y="789"/>
                    <a:pt x="184" y="793"/>
                    <a:pt x="189" y="793"/>
                  </a:cubicBezTo>
                  <a:cubicBezTo>
                    <a:pt x="194" y="793"/>
                    <a:pt x="198" y="789"/>
                    <a:pt x="198" y="784"/>
                  </a:cubicBezTo>
                  <a:cubicBezTo>
                    <a:pt x="198" y="701"/>
                    <a:pt x="198" y="701"/>
                    <a:pt x="198" y="701"/>
                  </a:cubicBezTo>
                  <a:cubicBezTo>
                    <a:pt x="198" y="696"/>
                    <a:pt x="194" y="691"/>
                    <a:pt x="189" y="691"/>
                  </a:cubicBezTo>
                  <a:close/>
                  <a:moveTo>
                    <a:pt x="327" y="691"/>
                  </a:moveTo>
                  <a:cubicBezTo>
                    <a:pt x="298" y="691"/>
                    <a:pt x="276" y="714"/>
                    <a:pt x="276" y="742"/>
                  </a:cubicBezTo>
                  <a:cubicBezTo>
                    <a:pt x="276" y="770"/>
                    <a:pt x="298" y="793"/>
                    <a:pt x="327" y="793"/>
                  </a:cubicBezTo>
                  <a:cubicBezTo>
                    <a:pt x="355" y="793"/>
                    <a:pt x="378" y="770"/>
                    <a:pt x="378" y="742"/>
                  </a:cubicBezTo>
                  <a:cubicBezTo>
                    <a:pt x="378" y="714"/>
                    <a:pt x="355" y="691"/>
                    <a:pt x="327" y="691"/>
                  </a:cubicBezTo>
                  <a:close/>
                  <a:moveTo>
                    <a:pt x="327" y="774"/>
                  </a:moveTo>
                  <a:cubicBezTo>
                    <a:pt x="309" y="774"/>
                    <a:pt x="295" y="760"/>
                    <a:pt x="295" y="742"/>
                  </a:cubicBezTo>
                  <a:cubicBezTo>
                    <a:pt x="295" y="725"/>
                    <a:pt x="309" y="710"/>
                    <a:pt x="327" y="710"/>
                  </a:cubicBezTo>
                  <a:cubicBezTo>
                    <a:pt x="344" y="710"/>
                    <a:pt x="359" y="725"/>
                    <a:pt x="359" y="742"/>
                  </a:cubicBezTo>
                  <a:cubicBezTo>
                    <a:pt x="359" y="760"/>
                    <a:pt x="344" y="774"/>
                    <a:pt x="327" y="774"/>
                  </a:cubicBezTo>
                  <a:close/>
                  <a:moveTo>
                    <a:pt x="327" y="553"/>
                  </a:moveTo>
                  <a:cubicBezTo>
                    <a:pt x="298" y="553"/>
                    <a:pt x="276" y="576"/>
                    <a:pt x="276" y="604"/>
                  </a:cubicBezTo>
                  <a:cubicBezTo>
                    <a:pt x="276" y="632"/>
                    <a:pt x="298" y="655"/>
                    <a:pt x="327" y="655"/>
                  </a:cubicBezTo>
                  <a:cubicBezTo>
                    <a:pt x="355" y="655"/>
                    <a:pt x="378" y="632"/>
                    <a:pt x="378" y="604"/>
                  </a:cubicBezTo>
                  <a:cubicBezTo>
                    <a:pt x="378" y="576"/>
                    <a:pt x="355" y="553"/>
                    <a:pt x="327" y="553"/>
                  </a:cubicBezTo>
                  <a:close/>
                  <a:moveTo>
                    <a:pt x="327" y="636"/>
                  </a:moveTo>
                  <a:cubicBezTo>
                    <a:pt x="309" y="636"/>
                    <a:pt x="295" y="621"/>
                    <a:pt x="295" y="604"/>
                  </a:cubicBezTo>
                  <a:cubicBezTo>
                    <a:pt x="295" y="586"/>
                    <a:pt x="309" y="572"/>
                    <a:pt x="327" y="572"/>
                  </a:cubicBezTo>
                  <a:cubicBezTo>
                    <a:pt x="344" y="572"/>
                    <a:pt x="359" y="586"/>
                    <a:pt x="359" y="604"/>
                  </a:cubicBezTo>
                  <a:cubicBezTo>
                    <a:pt x="359" y="621"/>
                    <a:pt x="344" y="636"/>
                    <a:pt x="327" y="636"/>
                  </a:cubicBezTo>
                  <a:close/>
                  <a:moveTo>
                    <a:pt x="327" y="0"/>
                  </a:moveTo>
                  <a:cubicBezTo>
                    <a:pt x="298" y="0"/>
                    <a:pt x="276" y="23"/>
                    <a:pt x="276" y="51"/>
                  </a:cubicBezTo>
                  <a:cubicBezTo>
                    <a:pt x="276" y="79"/>
                    <a:pt x="298" y="102"/>
                    <a:pt x="327" y="102"/>
                  </a:cubicBezTo>
                  <a:cubicBezTo>
                    <a:pt x="355" y="102"/>
                    <a:pt x="378" y="79"/>
                    <a:pt x="378" y="51"/>
                  </a:cubicBezTo>
                  <a:cubicBezTo>
                    <a:pt x="378" y="23"/>
                    <a:pt x="355" y="0"/>
                    <a:pt x="327" y="0"/>
                  </a:cubicBezTo>
                  <a:close/>
                  <a:moveTo>
                    <a:pt x="327" y="83"/>
                  </a:moveTo>
                  <a:cubicBezTo>
                    <a:pt x="309" y="83"/>
                    <a:pt x="295" y="68"/>
                    <a:pt x="295" y="51"/>
                  </a:cubicBezTo>
                  <a:cubicBezTo>
                    <a:pt x="295" y="33"/>
                    <a:pt x="309" y="19"/>
                    <a:pt x="327" y="19"/>
                  </a:cubicBezTo>
                  <a:cubicBezTo>
                    <a:pt x="344" y="19"/>
                    <a:pt x="359" y="33"/>
                    <a:pt x="359" y="51"/>
                  </a:cubicBezTo>
                  <a:cubicBezTo>
                    <a:pt x="359" y="68"/>
                    <a:pt x="344" y="83"/>
                    <a:pt x="327" y="83"/>
                  </a:cubicBezTo>
                  <a:close/>
                  <a:moveTo>
                    <a:pt x="635" y="648"/>
                  </a:moveTo>
                  <a:cubicBezTo>
                    <a:pt x="633" y="642"/>
                    <a:pt x="631" y="636"/>
                    <a:pt x="629" y="629"/>
                  </a:cubicBezTo>
                  <a:cubicBezTo>
                    <a:pt x="626" y="623"/>
                    <a:pt x="622" y="616"/>
                    <a:pt x="618" y="610"/>
                  </a:cubicBezTo>
                  <a:cubicBezTo>
                    <a:pt x="622" y="591"/>
                    <a:pt x="622" y="591"/>
                    <a:pt x="622" y="591"/>
                  </a:cubicBezTo>
                  <a:cubicBezTo>
                    <a:pt x="611" y="578"/>
                    <a:pt x="597" y="568"/>
                    <a:pt x="581" y="561"/>
                  </a:cubicBezTo>
                  <a:cubicBezTo>
                    <a:pt x="564" y="571"/>
                    <a:pt x="564" y="571"/>
                    <a:pt x="564" y="571"/>
                  </a:cubicBezTo>
                  <a:cubicBezTo>
                    <a:pt x="551" y="567"/>
                    <a:pt x="538" y="566"/>
                    <a:pt x="525" y="566"/>
                  </a:cubicBezTo>
                  <a:cubicBezTo>
                    <a:pt x="511" y="553"/>
                    <a:pt x="511" y="553"/>
                    <a:pt x="511" y="553"/>
                  </a:cubicBezTo>
                  <a:cubicBezTo>
                    <a:pt x="502" y="555"/>
                    <a:pt x="494" y="557"/>
                    <a:pt x="486" y="560"/>
                  </a:cubicBezTo>
                  <a:cubicBezTo>
                    <a:pt x="478" y="564"/>
                    <a:pt x="470" y="568"/>
                    <a:pt x="464" y="573"/>
                  </a:cubicBezTo>
                  <a:cubicBezTo>
                    <a:pt x="464" y="594"/>
                    <a:pt x="464" y="594"/>
                    <a:pt x="464" y="594"/>
                  </a:cubicBezTo>
                  <a:cubicBezTo>
                    <a:pt x="454" y="603"/>
                    <a:pt x="446" y="613"/>
                    <a:pt x="440" y="625"/>
                  </a:cubicBezTo>
                  <a:cubicBezTo>
                    <a:pt x="421" y="631"/>
                    <a:pt x="421" y="631"/>
                    <a:pt x="421" y="631"/>
                  </a:cubicBezTo>
                  <a:cubicBezTo>
                    <a:pt x="415" y="647"/>
                    <a:pt x="413" y="664"/>
                    <a:pt x="414" y="682"/>
                  </a:cubicBezTo>
                  <a:cubicBezTo>
                    <a:pt x="431" y="692"/>
                    <a:pt x="431" y="692"/>
                    <a:pt x="431" y="692"/>
                  </a:cubicBezTo>
                  <a:cubicBezTo>
                    <a:pt x="433" y="699"/>
                    <a:pt x="435" y="706"/>
                    <a:pt x="438" y="713"/>
                  </a:cubicBezTo>
                  <a:cubicBezTo>
                    <a:pt x="441" y="719"/>
                    <a:pt x="444" y="725"/>
                    <a:pt x="448" y="731"/>
                  </a:cubicBezTo>
                  <a:cubicBezTo>
                    <a:pt x="443" y="750"/>
                    <a:pt x="443" y="750"/>
                    <a:pt x="443" y="750"/>
                  </a:cubicBezTo>
                  <a:cubicBezTo>
                    <a:pt x="454" y="763"/>
                    <a:pt x="468" y="773"/>
                    <a:pt x="482" y="780"/>
                  </a:cubicBezTo>
                  <a:cubicBezTo>
                    <a:pt x="499" y="770"/>
                    <a:pt x="499" y="770"/>
                    <a:pt x="499" y="770"/>
                  </a:cubicBezTo>
                  <a:cubicBezTo>
                    <a:pt x="513" y="775"/>
                    <a:pt x="528" y="777"/>
                    <a:pt x="542" y="776"/>
                  </a:cubicBezTo>
                  <a:cubicBezTo>
                    <a:pt x="558" y="790"/>
                    <a:pt x="558" y="790"/>
                    <a:pt x="558" y="790"/>
                  </a:cubicBezTo>
                  <a:cubicBezTo>
                    <a:pt x="565" y="788"/>
                    <a:pt x="573" y="785"/>
                    <a:pt x="581" y="782"/>
                  </a:cubicBezTo>
                  <a:cubicBezTo>
                    <a:pt x="588" y="779"/>
                    <a:pt x="595" y="774"/>
                    <a:pt x="602" y="770"/>
                  </a:cubicBezTo>
                  <a:cubicBezTo>
                    <a:pt x="602" y="750"/>
                    <a:pt x="602" y="750"/>
                    <a:pt x="602" y="750"/>
                  </a:cubicBezTo>
                  <a:cubicBezTo>
                    <a:pt x="613" y="740"/>
                    <a:pt x="622" y="728"/>
                    <a:pt x="628" y="714"/>
                  </a:cubicBezTo>
                  <a:cubicBezTo>
                    <a:pt x="646" y="709"/>
                    <a:pt x="646" y="709"/>
                    <a:pt x="646" y="709"/>
                  </a:cubicBezTo>
                  <a:cubicBezTo>
                    <a:pt x="652" y="693"/>
                    <a:pt x="653" y="676"/>
                    <a:pt x="652" y="659"/>
                  </a:cubicBezTo>
                  <a:cubicBezTo>
                    <a:pt x="635" y="648"/>
                    <a:pt x="635" y="648"/>
                    <a:pt x="635" y="648"/>
                  </a:cubicBezTo>
                  <a:close/>
                  <a:moveTo>
                    <a:pt x="554" y="720"/>
                  </a:moveTo>
                  <a:cubicBezTo>
                    <a:pt x="528" y="731"/>
                    <a:pt x="497" y="719"/>
                    <a:pt x="485" y="692"/>
                  </a:cubicBezTo>
                  <a:cubicBezTo>
                    <a:pt x="474" y="665"/>
                    <a:pt x="486" y="634"/>
                    <a:pt x="512" y="623"/>
                  </a:cubicBezTo>
                  <a:cubicBezTo>
                    <a:pt x="539" y="611"/>
                    <a:pt x="570" y="624"/>
                    <a:pt x="581" y="650"/>
                  </a:cubicBezTo>
                  <a:cubicBezTo>
                    <a:pt x="593" y="677"/>
                    <a:pt x="581" y="708"/>
                    <a:pt x="554" y="720"/>
                  </a:cubicBezTo>
                  <a:close/>
                  <a:moveTo>
                    <a:pt x="301" y="355"/>
                  </a:moveTo>
                  <a:cubicBezTo>
                    <a:pt x="309" y="351"/>
                    <a:pt x="316" y="347"/>
                    <a:pt x="323" y="342"/>
                  </a:cubicBezTo>
                  <a:cubicBezTo>
                    <a:pt x="323" y="322"/>
                    <a:pt x="323" y="322"/>
                    <a:pt x="323" y="322"/>
                  </a:cubicBezTo>
                  <a:cubicBezTo>
                    <a:pt x="334" y="312"/>
                    <a:pt x="343" y="300"/>
                    <a:pt x="349" y="287"/>
                  </a:cubicBezTo>
                  <a:cubicBezTo>
                    <a:pt x="367" y="282"/>
                    <a:pt x="367" y="282"/>
                    <a:pt x="367" y="282"/>
                  </a:cubicBezTo>
                  <a:cubicBezTo>
                    <a:pt x="373" y="266"/>
                    <a:pt x="374" y="249"/>
                    <a:pt x="373" y="232"/>
                  </a:cubicBezTo>
                  <a:cubicBezTo>
                    <a:pt x="356" y="221"/>
                    <a:pt x="356" y="221"/>
                    <a:pt x="356" y="221"/>
                  </a:cubicBezTo>
                  <a:cubicBezTo>
                    <a:pt x="354" y="215"/>
                    <a:pt x="352" y="209"/>
                    <a:pt x="350" y="202"/>
                  </a:cubicBezTo>
                  <a:cubicBezTo>
                    <a:pt x="347" y="196"/>
                    <a:pt x="343" y="189"/>
                    <a:pt x="339" y="183"/>
                  </a:cubicBezTo>
                  <a:cubicBezTo>
                    <a:pt x="343" y="163"/>
                    <a:pt x="343" y="163"/>
                    <a:pt x="343" y="163"/>
                  </a:cubicBezTo>
                  <a:cubicBezTo>
                    <a:pt x="332" y="151"/>
                    <a:pt x="318" y="140"/>
                    <a:pt x="302" y="134"/>
                  </a:cubicBezTo>
                  <a:cubicBezTo>
                    <a:pt x="285" y="144"/>
                    <a:pt x="285" y="144"/>
                    <a:pt x="285" y="144"/>
                  </a:cubicBezTo>
                  <a:cubicBezTo>
                    <a:pt x="272" y="140"/>
                    <a:pt x="259" y="138"/>
                    <a:pt x="246" y="139"/>
                  </a:cubicBezTo>
                  <a:cubicBezTo>
                    <a:pt x="232" y="126"/>
                    <a:pt x="232" y="126"/>
                    <a:pt x="232" y="126"/>
                  </a:cubicBezTo>
                  <a:cubicBezTo>
                    <a:pt x="223" y="127"/>
                    <a:pt x="215" y="130"/>
                    <a:pt x="207" y="133"/>
                  </a:cubicBezTo>
                  <a:cubicBezTo>
                    <a:pt x="199" y="137"/>
                    <a:pt x="191" y="141"/>
                    <a:pt x="185" y="146"/>
                  </a:cubicBezTo>
                  <a:cubicBezTo>
                    <a:pt x="185" y="167"/>
                    <a:pt x="185" y="167"/>
                    <a:pt x="185" y="167"/>
                  </a:cubicBezTo>
                  <a:cubicBezTo>
                    <a:pt x="175" y="176"/>
                    <a:pt x="167" y="186"/>
                    <a:pt x="161" y="197"/>
                  </a:cubicBezTo>
                  <a:cubicBezTo>
                    <a:pt x="142" y="203"/>
                    <a:pt x="142" y="203"/>
                    <a:pt x="142" y="203"/>
                  </a:cubicBezTo>
                  <a:cubicBezTo>
                    <a:pt x="136" y="219"/>
                    <a:pt x="134" y="237"/>
                    <a:pt x="135" y="255"/>
                  </a:cubicBezTo>
                  <a:cubicBezTo>
                    <a:pt x="152" y="265"/>
                    <a:pt x="152" y="265"/>
                    <a:pt x="152" y="265"/>
                  </a:cubicBezTo>
                  <a:cubicBezTo>
                    <a:pt x="153" y="272"/>
                    <a:pt x="156" y="279"/>
                    <a:pt x="159" y="285"/>
                  </a:cubicBezTo>
                  <a:cubicBezTo>
                    <a:pt x="162" y="292"/>
                    <a:pt x="165" y="298"/>
                    <a:pt x="169" y="303"/>
                  </a:cubicBezTo>
                  <a:cubicBezTo>
                    <a:pt x="164" y="322"/>
                    <a:pt x="164" y="322"/>
                    <a:pt x="164" y="322"/>
                  </a:cubicBezTo>
                  <a:cubicBezTo>
                    <a:pt x="175" y="336"/>
                    <a:pt x="189" y="346"/>
                    <a:pt x="203" y="353"/>
                  </a:cubicBezTo>
                  <a:cubicBezTo>
                    <a:pt x="220" y="343"/>
                    <a:pt x="220" y="343"/>
                    <a:pt x="220" y="343"/>
                  </a:cubicBezTo>
                  <a:cubicBezTo>
                    <a:pt x="234" y="348"/>
                    <a:pt x="249" y="350"/>
                    <a:pt x="263" y="348"/>
                  </a:cubicBezTo>
                  <a:cubicBezTo>
                    <a:pt x="278" y="362"/>
                    <a:pt x="278" y="362"/>
                    <a:pt x="278" y="362"/>
                  </a:cubicBezTo>
                  <a:cubicBezTo>
                    <a:pt x="286" y="360"/>
                    <a:pt x="294" y="358"/>
                    <a:pt x="301" y="355"/>
                  </a:cubicBezTo>
                  <a:close/>
                  <a:moveTo>
                    <a:pt x="206" y="265"/>
                  </a:moveTo>
                  <a:cubicBezTo>
                    <a:pt x="195" y="238"/>
                    <a:pt x="207" y="207"/>
                    <a:pt x="233" y="196"/>
                  </a:cubicBezTo>
                  <a:cubicBezTo>
                    <a:pt x="260" y="184"/>
                    <a:pt x="291" y="196"/>
                    <a:pt x="302" y="223"/>
                  </a:cubicBezTo>
                  <a:cubicBezTo>
                    <a:pt x="314" y="249"/>
                    <a:pt x="301" y="281"/>
                    <a:pt x="275" y="292"/>
                  </a:cubicBezTo>
                  <a:cubicBezTo>
                    <a:pt x="249" y="304"/>
                    <a:pt x="218" y="292"/>
                    <a:pt x="206" y="265"/>
                  </a:cubicBezTo>
                  <a:close/>
                </a:path>
              </a:pathLst>
            </a:custGeom>
            <a:solidFill>
              <a:srgbClr val="3EAD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cs typeface="Calibri" panose="020F0502020204030204" pitchFamily="34" charset="0"/>
              </a:endParaRPr>
            </a:p>
          </p:txBody>
        </p:sp>
      </p:grpSp>
      <p:sp>
        <p:nvSpPr>
          <p:cNvPr id="79" name="TextBox 78">
            <a:extLst>
              <a:ext uri="{FF2B5EF4-FFF2-40B4-BE49-F238E27FC236}">
                <a16:creationId xmlns:a16="http://schemas.microsoft.com/office/drawing/2014/main" id="{D5C5D4C3-8B46-8BD8-665C-A990FDF2DA63}"/>
              </a:ext>
            </a:extLst>
          </p:cNvPr>
          <p:cNvSpPr txBox="1"/>
          <p:nvPr/>
        </p:nvSpPr>
        <p:spPr>
          <a:xfrm>
            <a:off x="8125161" y="3089337"/>
            <a:ext cx="1469143"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2400" b="1">
                <a:solidFill>
                  <a:srgbClr val="3EAD92"/>
                </a:solidFill>
                <a:latin typeface="Calibri" panose="020F0502020204030204" pitchFamily="34" charset="0"/>
                <a:cs typeface="Calibri" panose="020F0502020204030204" pitchFamily="34" charset="0"/>
              </a:rPr>
              <a:t>Data</a:t>
            </a:r>
          </a:p>
        </p:txBody>
      </p:sp>
      <p:sp>
        <p:nvSpPr>
          <p:cNvPr id="89" name="TextBox 88">
            <a:extLst>
              <a:ext uri="{FF2B5EF4-FFF2-40B4-BE49-F238E27FC236}">
                <a16:creationId xmlns:a16="http://schemas.microsoft.com/office/drawing/2014/main" id="{F3AC3614-355F-70EF-1404-749AA02E8F38}"/>
              </a:ext>
            </a:extLst>
          </p:cNvPr>
          <p:cNvSpPr txBox="1"/>
          <p:nvPr/>
        </p:nvSpPr>
        <p:spPr>
          <a:xfrm>
            <a:off x="8180322" y="3926844"/>
            <a:ext cx="1358819"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1200" dirty="0">
                <a:solidFill>
                  <a:srgbClr val="575757"/>
                </a:solidFill>
                <a:latin typeface="Calibri" panose="020F0502020204030204" pitchFamily="34" charset="0"/>
                <a:cs typeface="Calibri" panose="020F0502020204030204" pitchFamily="34" charset="0"/>
              </a:rPr>
              <a:t>Data generation, data search, analysis, … </a:t>
            </a:r>
          </a:p>
        </p:txBody>
      </p:sp>
      <p:pic>
        <p:nvPicPr>
          <p:cNvPr id="5144" name="Picture 24" descr="MOSTLY AI">
            <a:extLst>
              <a:ext uri="{FF2B5EF4-FFF2-40B4-BE49-F238E27FC236}">
                <a16:creationId xmlns:a16="http://schemas.microsoft.com/office/drawing/2014/main" id="{3AF1FB63-F719-FA07-B609-54F2ACD8D127}"/>
              </a:ext>
            </a:extLst>
          </p:cNvPr>
          <p:cNvPicPr>
            <a:picLocks noChangeAspect="1" noChangeArrowheads="1"/>
          </p:cNvPicPr>
          <p:nvPr/>
        </p:nvPicPr>
        <p:blipFill>
          <a:blip r:embed="rId19"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222888" y="4706761"/>
            <a:ext cx="1273690" cy="668687"/>
          </a:xfrm>
          <a:prstGeom prst="rect">
            <a:avLst/>
          </a:prstGeom>
          <a:noFill/>
          <a:extLst>
            <a:ext uri="{909E8E84-426E-40DD-AFC4-6F175D3DCCD1}">
              <a14:hiddenFill xmlns:a14="http://schemas.microsoft.com/office/drawing/2010/main">
                <a:solidFill>
                  <a:srgbClr val="FFFFFF"/>
                </a:solidFill>
              </a14:hiddenFill>
            </a:ext>
          </a:extLst>
        </p:spPr>
      </p:pic>
      <p:pic>
        <p:nvPicPr>
          <p:cNvPr id="5146" name="Picture 26">
            <a:extLst>
              <a:ext uri="{FF2B5EF4-FFF2-40B4-BE49-F238E27FC236}">
                <a16:creationId xmlns:a16="http://schemas.microsoft.com/office/drawing/2014/main" id="{88394B7A-575F-7B55-D0B0-1F55BC626FEA}"/>
              </a:ext>
            </a:extLst>
          </p:cNvPr>
          <p:cNvPicPr>
            <a:picLocks noChangeAspect="1" noChangeArrowheads="1"/>
          </p:cNvPicPr>
          <p:nvPr/>
        </p:nvPicPr>
        <p:blipFill>
          <a:blip r:embed="rId20" cstate="hqprint">
            <a:extLst>
              <a:ext uri="{28A0092B-C50C-407E-A947-70E740481C1C}">
                <a14:useLocalDpi xmlns:a14="http://schemas.microsoft.com/office/drawing/2010/main"/>
              </a:ext>
            </a:extLst>
          </a:blip>
          <a:srcRect/>
          <a:stretch>
            <a:fillRect/>
          </a:stretch>
        </p:blipFill>
        <p:spPr bwMode="auto">
          <a:xfrm>
            <a:off x="8253778" y="5380998"/>
            <a:ext cx="1211907" cy="329960"/>
          </a:xfrm>
          <a:prstGeom prst="rect">
            <a:avLst/>
          </a:prstGeom>
          <a:noFill/>
          <a:extLst>
            <a:ext uri="{909E8E84-426E-40DD-AFC4-6F175D3DCCD1}">
              <a14:hiddenFill xmlns:a14="http://schemas.microsoft.com/office/drawing/2010/main">
                <a:solidFill>
                  <a:srgbClr val="FFFFFF"/>
                </a:solidFill>
              </a14:hiddenFill>
            </a:ext>
          </a:extLst>
        </p:spPr>
      </p:pic>
      <p:sp>
        <p:nvSpPr>
          <p:cNvPr id="23" name="AutoShape 2">
            <a:extLst>
              <a:ext uri="{FF2B5EF4-FFF2-40B4-BE49-F238E27FC236}">
                <a16:creationId xmlns:a16="http://schemas.microsoft.com/office/drawing/2014/main" id="{B17CF417-C03D-CD30-4E74-B7122C74AF65}"/>
              </a:ext>
            </a:extLst>
          </p:cNvPr>
          <p:cNvSpPr>
            <a:spLocks noChangeAspect="1" noChangeArrowheads="1"/>
          </p:cNvSpPr>
          <p:nvPr/>
        </p:nvSpPr>
        <p:spPr bwMode="auto">
          <a:xfrm>
            <a:off x="9097887" y="4100771"/>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cs typeface="Calibri" panose="020F0502020204030204" pitchFamily="34" charset="0"/>
            </a:endParaRPr>
          </a:p>
        </p:txBody>
      </p:sp>
      <p:sp>
        <p:nvSpPr>
          <p:cNvPr id="51" name="AutoShape 3">
            <a:extLst>
              <a:ext uri="{FF2B5EF4-FFF2-40B4-BE49-F238E27FC236}">
                <a16:creationId xmlns:a16="http://schemas.microsoft.com/office/drawing/2014/main" id="{CDE89EB6-F752-C52B-5E82-4A54B617EFE1}"/>
              </a:ext>
            </a:extLst>
          </p:cNvPr>
          <p:cNvSpPr>
            <a:spLocks noChangeAspect="1" noChangeArrowheads="1" noTextEdit="1"/>
          </p:cNvSpPr>
          <p:nvPr/>
        </p:nvSpPr>
        <p:spPr bwMode="auto">
          <a:xfrm>
            <a:off x="9021687" y="402457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2" name="bcgBugs_Design tools ">
            <a:extLst>
              <a:ext uri="{FF2B5EF4-FFF2-40B4-BE49-F238E27FC236}">
                <a16:creationId xmlns:a16="http://schemas.microsoft.com/office/drawing/2014/main" id="{C8FDD6CE-5CD7-CAA4-A69D-03E5EB2AE349}"/>
              </a:ext>
            </a:extLst>
          </p:cNvPr>
          <p:cNvGrpSpPr>
            <a:grpSpLocks noChangeAspect="1"/>
          </p:cNvGrpSpPr>
          <p:nvPr/>
        </p:nvGrpSpPr>
        <p:grpSpPr bwMode="auto">
          <a:xfrm>
            <a:off x="10415930" y="2427621"/>
            <a:ext cx="576633" cy="576633"/>
            <a:chOff x="2652" y="972"/>
            <a:chExt cx="2376" cy="2376"/>
          </a:xfrm>
        </p:grpSpPr>
        <p:sp>
          <p:nvSpPr>
            <p:cNvPr id="63" name="AutoShape 3">
              <a:extLst>
                <a:ext uri="{FF2B5EF4-FFF2-40B4-BE49-F238E27FC236}">
                  <a16:creationId xmlns:a16="http://schemas.microsoft.com/office/drawing/2014/main" id="{C8A695E5-26D5-EA64-08C1-0117639D3BEA}"/>
                </a:ext>
              </a:extLst>
            </p:cNvPr>
            <p:cNvSpPr>
              <a:spLocks noChangeAspect="1" noChangeArrowheads="1" noTextEdit="1"/>
            </p:cNvSpPr>
            <p:nvPr/>
          </p:nvSpPr>
          <p:spPr bwMode="auto">
            <a:xfrm>
              <a:off x="2652" y="972"/>
              <a:ext cx="2376" cy="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
              <a:extLst>
                <a:ext uri="{FF2B5EF4-FFF2-40B4-BE49-F238E27FC236}">
                  <a16:creationId xmlns:a16="http://schemas.microsoft.com/office/drawing/2014/main" id="{34399905-3086-CB01-5349-05FD669571DE}"/>
                </a:ext>
              </a:extLst>
            </p:cNvPr>
            <p:cNvSpPr>
              <a:spLocks noEditPoints="1"/>
            </p:cNvSpPr>
            <p:nvPr/>
          </p:nvSpPr>
          <p:spPr bwMode="auto">
            <a:xfrm>
              <a:off x="2800" y="1160"/>
              <a:ext cx="2083" cy="2000"/>
            </a:xfrm>
            <a:custGeom>
              <a:avLst/>
              <a:gdLst>
                <a:gd name="T0" fmla="*/ 579 w 876"/>
                <a:gd name="T1" fmla="*/ 653 h 841"/>
                <a:gd name="T2" fmla="*/ 553 w 876"/>
                <a:gd name="T3" fmla="*/ 653 h 841"/>
                <a:gd name="T4" fmla="*/ 484 w 876"/>
                <a:gd name="T5" fmla="*/ 653 h 841"/>
                <a:gd name="T6" fmla="*/ 459 w 876"/>
                <a:gd name="T7" fmla="*/ 653 h 841"/>
                <a:gd name="T8" fmla="*/ 487 w 876"/>
                <a:gd name="T9" fmla="*/ 710 h 841"/>
                <a:gd name="T10" fmla="*/ 328 w 876"/>
                <a:gd name="T11" fmla="*/ 710 h 841"/>
                <a:gd name="T12" fmla="*/ 328 w 876"/>
                <a:gd name="T13" fmla="*/ 653 h 841"/>
                <a:gd name="T14" fmla="*/ 328 w 876"/>
                <a:gd name="T15" fmla="*/ 416 h 841"/>
                <a:gd name="T16" fmla="*/ 328 w 876"/>
                <a:gd name="T17" fmla="*/ 400 h 841"/>
                <a:gd name="T18" fmla="*/ 336 w 876"/>
                <a:gd name="T19" fmla="*/ 416 h 841"/>
                <a:gd name="T20" fmla="*/ 361 w 876"/>
                <a:gd name="T21" fmla="*/ 416 h 841"/>
                <a:gd name="T22" fmla="*/ 430 w 876"/>
                <a:gd name="T23" fmla="*/ 416 h 841"/>
                <a:gd name="T24" fmla="*/ 456 w 876"/>
                <a:gd name="T25" fmla="*/ 416 h 841"/>
                <a:gd name="T26" fmla="*/ 244 w 876"/>
                <a:gd name="T27" fmla="*/ 7 h 841"/>
                <a:gd name="T28" fmla="*/ 231 w 876"/>
                <a:gd name="T29" fmla="*/ 1 h 841"/>
                <a:gd name="T30" fmla="*/ 223 w 876"/>
                <a:gd name="T31" fmla="*/ 12 h 841"/>
                <a:gd name="T32" fmla="*/ 223 w 876"/>
                <a:gd name="T33" fmla="*/ 830 h 841"/>
                <a:gd name="T34" fmla="*/ 234 w 876"/>
                <a:gd name="T35" fmla="*/ 841 h 841"/>
                <a:gd name="T36" fmla="*/ 657 w 876"/>
                <a:gd name="T37" fmla="*/ 841 h 841"/>
                <a:gd name="T38" fmla="*/ 667 w 876"/>
                <a:gd name="T39" fmla="*/ 836 h 841"/>
                <a:gd name="T40" fmla="*/ 668 w 876"/>
                <a:gd name="T41" fmla="*/ 825 h 841"/>
                <a:gd name="T42" fmla="*/ 579 w 876"/>
                <a:gd name="T43" fmla="*/ 653 h 841"/>
                <a:gd name="T44" fmla="*/ 67 w 876"/>
                <a:gd name="T45" fmla="*/ 402 h 841"/>
                <a:gd name="T46" fmla="*/ 0 w 876"/>
                <a:gd name="T47" fmla="*/ 538 h 841"/>
                <a:gd name="T48" fmla="*/ 67 w 876"/>
                <a:gd name="T49" fmla="*/ 668 h 841"/>
                <a:gd name="T50" fmla="*/ 107 w 876"/>
                <a:gd name="T51" fmla="*/ 759 h 841"/>
                <a:gd name="T52" fmla="*/ 107 w 876"/>
                <a:gd name="T53" fmla="*/ 533 h 841"/>
                <a:gd name="T54" fmla="*/ 107 w 876"/>
                <a:gd name="T55" fmla="*/ 310 h 841"/>
                <a:gd name="T56" fmla="*/ 67 w 876"/>
                <a:gd name="T57" fmla="*/ 402 h 841"/>
                <a:gd name="T58" fmla="*/ 131 w 876"/>
                <a:gd name="T59" fmla="*/ 627 h 841"/>
                <a:gd name="T60" fmla="*/ 200 w 876"/>
                <a:gd name="T61" fmla="*/ 627 h 841"/>
                <a:gd name="T62" fmla="*/ 200 w 876"/>
                <a:gd name="T63" fmla="*/ 441 h 841"/>
                <a:gd name="T64" fmla="*/ 131 w 876"/>
                <a:gd name="T65" fmla="*/ 441 h 841"/>
                <a:gd name="T66" fmla="*/ 131 w 876"/>
                <a:gd name="T67" fmla="*/ 627 h 841"/>
                <a:gd name="T68" fmla="*/ 865 w 876"/>
                <a:gd name="T69" fmla="*/ 441 h 841"/>
                <a:gd name="T70" fmla="*/ 350 w 876"/>
                <a:gd name="T71" fmla="*/ 441 h 841"/>
                <a:gd name="T72" fmla="*/ 350 w 876"/>
                <a:gd name="T73" fmla="*/ 627 h 841"/>
                <a:gd name="T74" fmla="*/ 865 w 876"/>
                <a:gd name="T75" fmla="*/ 627 h 841"/>
                <a:gd name="T76" fmla="*/ 876 w 876"/>
                <a:gd name="T77" fmla="*/ 616 h 841"/>
                <a:gd name="T78" fmla="*/ 876 w 876"/>
                <a:gd name="T79" fmla="*/ 452 h 841"/>
                <a:gd name="T80" fmla="*/ 865 w 876"/>
                <a:gd name="T81" fmla="*/ 441 h 841"/>
                <a:gd name="T82" fmla="*/ 824 w 876"/>
                <a:gd name="T83" fmla="*/ 554 h 841"/>
                <a:gd name="T84" fmla="*/ 804 w 876"/>
                <a:gd name="T85" fmla="*/ 534 h 841"/>
                <a:gd name="T86" fmla="*/ 824 w 876"/>
                <a:gd name="T87" fmla="*/ 515 h 841"/>
                <a:gd name="T88" fmla="*/ 844 w 876"/>
                <a:gd name="T89" fmla="*/ 534 h 841"/>
                <a:gd name="T90" fmla="*/ 824 w 876"/>
                <a:gd name="T91" fmla="*/ 554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76" h="841">
                  <a:moveTo>
                    <a:pt x="579" y="653"/>
                  </a:moveTo>
                  <a:cubicBezTo>
                    <a:pt x="553" y="653"/>
                    <a:pt x="553" y="653"/>
                    <a:pt x="553" y="653"/>
                  </a:cubicBezTo>
                  <a:cubicBezTo>
                    <a:pt x="484" y="653"/>
                    <a:pt x="484" y="653"/>
                    <a:pt x="484" y="653"/>
                  </a:cubicBezTo>
                  <a:cubicBezTo>
                    <a:pt x="459" y="653"/>
                    <a:pt x="459" y="653"/>
                    <a:pt x="459" y="653"/>
                  </a:cubicBezTo>
                  <a:cubicBezTo>
                    <a:pt x="487" y="710"/>
                    <a:pt x="487" y="710"/>
                    <a:pt x="487" y="710"/>
                  </a:cubicBezTo>
                  <a:cubicBezTo>
                    <a:pt x="328" y="710"/>
                    <a:pt x="328" y="710"/>
                    <a:pt x="328" y="710"/>
                  </a:cubicBezTo>
                  <a:cubicBezTo>
                    <a:pt x="328" y="653"/>
                    <a:pt x="328" y="653"/>
                    <a:pt x="328" y="653"/>
                  </a:cubicBezTo>
                  <a:cubicBezTo>
                    <a:pt x="328" y="416"/>
                    <a:pt x="328" y="416"/>
                    <a:pt x="328" y="416"/>
                  </a:cubicBezTo>
                  <a:cubicBezTo>
                    <a:pt x="328" y="400"/>
                    <a:pt x="328" y="400"/>
                    <a:pt x="328" y="400"/>
                  </a:cubicBezTo>
                  <a:cubicBezTo>
                    <a:pt x="336" y="416"/>
                    <a:pt x="336" y="416"/>
                    <a:pt x="336" y="416"/>
                  </a:cubicBezTo>
                  <a:cubicBezTo>
                    <a:pt x="361" y="416"/>
                    <a:pt x="361" y="416"/>
                    <a:pt x="361" y="416"/>
                  </a:cubicBezTo>
                  <a:cubicBezTo>
                    <a:pt x="430" y="416"/>
                    <a:pt x="430" y="416"/>
                    <a:pt x="430" y="416"/>
                  </a:cubicBezTo>
                  <a:cubicBezTo>
                    <a:pt x="456" y="416"/>
                    <a:pt x="456" y="416"/>
                    <a:pt x="456" y="416"/>
                  </a:cubicBezTo>
                  <a:cubicBezTo>
                    <a:pt x="244" y="7"/>
                    <a:pt x="244" y="7"/>
                    <a:pt x="244" y="7"/>
                  </a:cubicBezTo>
                  <a:cubicBezTo>
                    <a:pt x="242" y="2"/>
                    <a:pt x="237" y="0"/>
                    <a:pt x="231" y="1"/>
                  </a:cubicBezTo>
                  <a:cubicBezTo>
                    <a:pt x="226" y="2"/>
                    <a:pt x="223" y="7"/>
                    <a:pt x="223" y="12"/>
                  </a:cubicBezTo>
                  <a:cubicBezTo>
                    <a:pt x="223" y="830"/>
                    <a:pt x="223" y="830"/>
                    <a:pt x="223" y="830"/>
                  </a:cubicBezTo>
                  <a:cubicBezTo>
                    <a:pt x="223" y="836"/>
                    <a:pt x="228" y="841"/>
                    <a:pt x="234" y="841"/>
                  </a:cubicBezTo>
                  <a:cubicBezTo>
                    <a:pt x="657" y="841"/>
                    <a:pt x="657" y="841"/>
                    <a:pt x="657" y="841"/>
                  </a:cubicBezTo>
                  <a:cubicBezTo>
                    <a:pt x="661" y="841"/>
                    <a:pt x="665" y="839"/>
                    <a:pt x="667" y="836"/>
                  </a:cubicBezTo>
                  <a:cubicBezTo>
                    <a:pt x="669" y="832"/>
                    <a:pt x="669" y="828"/>
                    <a:pt x="668" y="825"/>
                  </a:cubicBezTo>
                  <a:lnTo>
                    <a:pt x="579" y="653"/>
                  </a:lnTo>
                  <a:close/>
                  <a:moveTo>
                    <a:pt x="67" y="402"/>
                  </a:moveTo>
                  <a:cubicBezTo>
                    <a:pt x="67" y="437"/>
                    <a:pt x="0" y="466"/>
                    <a:pt x="0" y="538"/>
                  </a:cubicBezTo>
                  <a:cubicBezTo>
                    <a:pt x="0" y="608"/>
                    <a:pt x="67" y="624"/>
                    <a:pt x="67" y="668"/>
                  </a:cubicBezTo>
                  <a:cubicBezTo>
                    <a:pt x="67" y="734"/>
                    <a:pt x="107" y="759"/>
                    <a:pt x="107" y="759"/>
                  </a:cubicBezTo>
                  <a:cubicBezTo>
                    <a:pt x="107" y="759"/>
                    <a:pt x="107" y="759"/>
                    <a:pt x="107" y="533"/>
                  </a:cubicBezTo>
                  <a:cubicBezTo>
                    <a:pt x="107" y="533"/>
                    <a:pt x="107" y="533"/>
                    <a:pt x="107" y="310"/>
                  </a:cubicBezTo>
                  <a:cubicBezTo>
                    <a:pt x="107" y="310"/>
                    <a:pt x="67" y="346"/>
                    <a:pt x="67" y="402"/>
                  </a:cubicBezTo>
                  <a:close/>
                  <a:moveTo>
                    <a:pt x="131" y="627"/>
                  </a:moveTo>
                  <a:cubicBezTo>
                    <a:pt x="200" y="627"/>
                    <a:pt x="200" y="627"/>
                    <a:pt x="200" y="627"/>
                  </a:cubicBezTo>
                  <a:cubicBezTo>
                    <a:pt x="200" y="627"/>
                    <a:pt x="200" y="627"/>
                    <a:pt x="200" y="441"/>
                  </a:cubicBezTo>
                  <a:cubicBezTo>
                    <a:pt x="131" y="441"/>
                    <a:pt x="131" y="441"/>
                    <a:pt x="131" y="441"/>
                  </a:cubicBezTo>
                  <a:cubicBezTo>
                    <a:pt x="131" y="441"/>
                    <a:pt x="131" y="441"/>
                    <a:pt x="131" y="627"/>
                  </a:cubicBezTo>
                  <a:close/>
                  <a:moveTo>
                    <a:pt x="865" y="441"/>
                  </a:moveTo>
                  <a:cubicBezTo>
                    <a:pt x="350" y="441"/>
                    <a:pt x="350" y="441"/>
                    <a:pt x="350" y="441"/>
                  </a:cubicBezTo>
                  <a:cubicBezTo>
                    <a:pt x="350" y="627"/>
                    <a:pt x="350" y="627"/>
                    <a:pt x="350" y="627"/>
                  </a:cubicBezTo>
                  <a:cubicBezTo>
                    <a:pt x="865" y="627"/>
                    <a:pt x="865" y="627"/>
                    <a:pt x="865" y="627"/>
                  </a:cubicBezTo>
                  <a:cubicBezTo>
                    <a:pt x="871" y="627"/>
                    <a:pt x="876" y="623"/>
                    <a:pt x="876" y="616"/>
                  </a:cubicBezTo>
                  <a:cubicBezTo>
                    <a:pt x="876" y="452"/>
                    <a:pt x="876" y="452"/>
                    <a:pt x="876" y="452"/>
                  </a:cubicBezTo>
                  <a:cubicBezTo>
                    <a:pt x="876" y="446"/>
                    <a:pt x="871" y="441"/>
                    <a:pt x="865" y="441"/>
                  </a:cubicBezTo>
                  <a:close/>
                  <a:moveTo>
                    <a:pt x="824" y="554"/>
                  </a:moveTo>
                  <a:cubicBezTo>
                    <a:pt x="812" y="554"/>
                    <a:pt x="804" y="545"/>
                    <a:pt x="804" y="534"/>
                  </a:cubicBezTo>
                  <a:cubicBezTo>
                    <a:pt x="804" y="524"/>
                    <a:pt x="812" y="515"/>
                    <a:pt x="824" y="515"/>
                  </a:cubicBezTo>
                  <a:cubicBezTo>
                    <a:pt x="834" y="515"/>
                    <a:pt x="844" y="524"/>
                    <a:pt x="844" y="534"/>
                  </a:cubicBezTo>
                  <a:cubicBezTo>
                    <a:pt x="844" y="545"/>
                    <a:pt x="834" y="554"/>
                    <a:pt x="824" y="554"/>
                  </a:cubicBezTo>
                  <a:close/>
                </a:path>
              </a:pathLst>
            </a:custGeom>
            <a:solidFill>
              <a:srgbClr val="035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cs typeface="Calibri" panose="020F0502020204030204" pitchFamily="34" charset="0"/>
              </a:endParaRPr>
            </a:p>
          </p:txBody>
        </p:sp>
      </p:grpSp>
      <p:sp>
        <p:nvSpPr>
          <p:cNvPr id="77" name="TextBox 76">
            <a:extLst>
              <a:ext uri="{FF2B5EF4-FFF2-40B4-BE49-F238E27FC236}">
                <a16:creationId xmlns:a16="http://schemas.microsoft.com/office/drawing/2014/main" id="{D29A4013-6BB7-BC46-F763-A5A1D5AFCF66}"/>
              </a:ext>
            </a:extLst>
          </p:cNvPr>
          <p:cNvSpPr txBox="1"/>
          <p:nvPr/>
        </p:nvSpPr>
        <p:spPr>
          <a:xfrm>
            <a:off x="9969674" y="3089337"/>
            <a:ext cx="1469143"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2400" b="1">
                <a:solidFill>
                  <a:srgbClr val="03522D"/>
                </a:solidFill>
                <a:latin typeface="Calibri" panose="020F0502020204030204" pitchFamily="34" charset="0"/>
                <a:cs typeface="Calibri" panose="020F0502020204030204" pitchFamily="34" charset="0"/>
              </a:rPr>
              <a:t>Design</a:t>
            </a:r>
          </a:p>
        </p:txBody>
      </p:sp>
      <p:sp>
        <p:nvSpPr>
          <p:cNvPr id="87" name="TextBox 86">
            <a:extLst>
              <a:ext uri="{FF2B5EF4-FFF2-40B4-BE49-F238E27FC236}">
                <a16:creationId xmlns:a16="http://schemas.microsoft.com/office/drawing/2014/main" id="{C05DF8CB-C7E4-B90D-B0FE-6E07D6ED353D}"/>
              </a:ext>
            </a:extLst>
          </p:cNvPr>
          <p:cNvSpPr txBox="1"/>
          <p:nvPr/>
        </p:nvSpPr>
        <p:spPr>
          <a:xfrm>
            <a:off x="10024835" y="3926844"/>
            <a:ext cx="1358819" cy="3608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defPPr>
              <a:defRPr lang="en-US"/>
            </a:defPPr>
            <a:lvl1pPr algn="ctr">
              <a:defRPr sz="1200">
                <a:solidFill>
                  <a:srgbClr val="575757"/>
                </a:solidFill>
              </a:defRPr>
            </a:lvl1pPr>
          </a:lstStyle>
          <a:p>
            <a:r>
              <a:rPr lang="en-US" dirty="0">
                <a:latin typeface="Calibri" panose="020F0502020204030204" pitchFamily="34" charset="0"/>
                <a:cs typeface="Calibri" panose="020F0502020204030204" pitchFamily="34" charset="0"/>
              </a:rPr>
              <a:t>Design creation, testing &amp; validation, Text-2-Design, …</a:t>
            </a:r>
          </a:p>
        </p:txBody>
      </p:sp>
      <p:pic>
        <p:nvPicPr>
          <p:cNvPr id="94" name="Picture 6" descr="Autodesk, Inc. | Ansys Technology Partner">
            <a:extLst>
              <a:ext uri="{FF2B5EF4-FFF2-40B4-BE49-F238E27FC236}">
                <a16:creationId xmlns:a16="http://schemas.microsoft.com/office/drawing/2014/main" id="{D88DAE40-A89F-1858-8BCF-1848F1B67D0F}"/>
              </a:ext>
            </a:extLst>
          </p:cNvPr>
          <p:cNvPicPr>
            <a:picLocks noChangeAspect="1" noChangeArrowheads="1"/>
          </p:cNvPicPr>
          <p:nvPr/>
        </p:nvPicPr>
        <p:blipFill rotWithShape="1">
          <a:blip r:embed="rId21" cstate="hqprint">
            <a:clrChange>
              <a:clrFrom>
                <a:srgbClr val="FFFFFF"/>
              </a:clrFrom>
              <a:clrTo>
                <a:srgbClr val="FFFFFF">
                  <a:alpha val="0"/>
                </a:srgbClr>
              </a:clrTo>
            </a:clrChange>
            <a:extLst>
              <a:ext uri="{BEBA8EAE-BF5A-486C-A8C5-ECC9F3942E4B}">
                <a14:imgProps xmlns:a14="http://schemas.microsoft.com/office/drawing/2010/main">
                  <a14:imgLayer r:embed="rId22">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10063934" y="4880251"/>
            <a:ext cx="1280623" cy="160854"/>
          </a:xfrm>
          <a:prstGeom prst="rect">
            <a:avLst/>
          </a:prstGeom>
          <a:noFill/>
          <a:extLst>
            <a:ext uri="{909E8E84-426E-40DD-AFC4-6F175D3DCCD1}">
              <a14:hiddenFill xmlns:a14="http://schemas.microsoft.com/office/drawing/2010/main">
                <a:solidFill>
                  <a:srgbClr val="FFFFFF"/>
                </a:solidFill>
              </a14:hiddenFill>
            </a:ext>
          </a:extLst>
        </p:spPr>
      </p:pic>
      <p:pic>
        <p:nvPicPr>
          <p:cNvPr id="5138" name="Picture 18" descr="Neural Concept SA | Ansys Technology Partner">
            <a:extLst>
              <a:ext uri="{FF2B5EF4-FFF2-40B4-BE49-F238E27FC236}">
                <a16:creationId xmlns:a16="http://schemas.microsoft.com/office/drawing/2014/main" id="{E0FD40B4-89AC-0CF3-4A04-316C160BE4AF}"/>
              </a:ext>
            </a:extLst>
          </p:cNvPr>
          <p:cNvPicPr>
            <a:picLocks noChangeAspect="1" noChangeArrowheads="1"/>
          </p:cNvPicPr>
          <p:nvPr/>
        </p:nvPicPr>
        <p:blipFill>
          <a:blip r:embed="rId23"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265284" y="5228933"/>
            <a:ext cx="877921" cy="400302"/>
          </a:xfrm>
          <a:prstGeom prst="rect">
            <a:avLst/>
          </a:prstGeom>
          <a:noFill/>
          <a:extLst>
            <a:ext uri="{909E8E84-426E-40DD-AFC4-6F175D3DCCD1}">
              <a14:hiddenFill xmlns:a14="http://schemas.microsoft.com/office/drawing/2010/main">
                <a:solidFill>
                  <a:srgbClr val="FFFFFF"/>
                </a:solidFill>
              </a14:hiddenFill>
            </a:ext>
          </a:extLst>
        </p:spPr>
      </p:pic>
      <p:sp>
        <p:nvSpPr>
          <p:cNvPr id="4" name="ee4pFootnotes">
            <a:extLst>
              <a:ext uri="{FF2B5EF4-FFF2-40B4-BE49-F238E27FC236}">
                <a16:creationId xmlns:a16="http://schemas.microsoft.com/office/drawing/2014/main" id="{67EB5E57-4A80-EEB6-7CB6-E1486CFE8CE4}"/>
              </a:ext>
            </a:extLst>
          </p:cNvPr>
          <p:cNvSpPr>
            <a:spLocks noChangeArrowheads="1"/>
          </p:cNvSpPr>
          <p:nvPr/>
        </p:nvSpPr>
        <p:spPr bwMode="auto">
          <a:xfrm>
            <a:off x="630000" y="6421441"/>
            <a:ext cx="9030914" cy="138499"/>
          </a:xfrm>
          <a:prstGeom prst="rect">
            <a:avLst/>
          </a:prstGeom>
          <a:noFill/>
          <a:ln w="9525" algn="ctr">
            <a:noFill/>
            <a:miter lim="800000"/>
            <a:headEnd type="none" w="lg" len="lg"/>
            <a:tailEnd type="none" w="lg" len="lg"/>
          </a:ln>
        </p:spPr>
        <p:txBody>
          <a:bodyPr vert="horz" wrap="square" lIns="0" tIns="0" rIns="0" bIns="0" anchor="b" anchorCtr="0">
            <a:spAutoFit/>
          </a:bodyPr>
          <a:lstStyle/>
          <a:p>
            <a:pPr>
              <a:lnSpc>
                <a:spcPct val="90000"/>
              </a:lnSpc>
            </a:pPr>
            <a:r>
              <a:rPr lang="en-US" sz="1000" dirty="0">
                <a:solidFill>
                  <a:schemeClr val="bg1"/>
                </a:solidFill>
                <a:latin typeface="Calibri" panose="020F0502020204030204" pitchFamily="34" charset="0"/>
                <a:cs typeface="Calibri" panose="020F0502020204030204" pitchFamily="34" charset="0"/>
              </a:rPr>
              <a:t>Source: BCG</a:t>
            </a:r>
          </a:p>
        </p:txBody>
      </p:sp>
      <p:sp>
        <p:nvSpPr>
          <p:cNvPr id="8" name="Tijdelijke aanduiding voor inhoud 6">
            <a:extLst>
              <a:ext uri="{FF2B5EF4-FFF2-40B4-BE49-F238E27FC236}">
                <a16:creationId xmlns:a16="http://schemas.microsoft.com/office/drawing/2014/main" id="{3FD7CD82-570D-37B1-08D6-21A2AD098FFB}"/>
              </a:ext>
            </a:extLst>
          </p:cNvPr>
          <p:cNvSpPr>
            <a:spLocks noGrp="1"/>
          </p:cNvSpPr>
          <p:nvPr>
            <p:ph sz="quarter" idx="12"/>
          </p:nvPr>
        </p:nvSpPr>
        <p:spPr>
          <a:xfrm>
            <a:off x="672349" y="193800"/>
            <a:ext cx="3560987" cy="275666"/>
          </a:xfrm>
        </p:spPr>
        <p:txBody>
          <a:bodyPr wrap="square" anchor="ctr">
            <a:noAutofit/>
          </a:bodyPr>
          <a:lstStyle/>
          <a:p>
            <a:pPr>
              <a:spcAft>
                <a:spcPts val="600"/>
              </a:spcAft>
            </a:pPr>
            <a:r>
              <a:rPr lang="en-US" sz="1200" dirty="0"/>
              <a:t>Current dynamic and AI applications in the market</a:t>
            </a:r>
          </a:p>
        </p:txBody>
      </p:sp>
      <p:sp>
        <p:nvSpPr>
          <p:cNvPr id="9" name="Oval 20">
            <a:extLst>
              <a:ext uri="{FF2B5EF4-FFF2-40B4-BE49-F238E27FC236}">
                <a16:creationId xmlns:a16="http://schemas.microsoft.com/office/drawing/2014/main" id="{D55EC780-E9C6-EE9F-8330-AA1A0B0EB2FC}"/>
              </a:ext>
            </a:extLst>
          </p:cNvPr>
          <p:cNvSpPr>
            <a:spLocks noChangeAspect="1" noChangeArrowheads="1"/>
          </p:cNvSpPr>
          <p:nvPr/>
        </p:nvSpPr>
        <p:spPr bwMode="auto">
          <a:xfrm>
            <a:off x="212185" y="255058"/>
            <a:ext cx="336494" cy="336494"/>
          </a:xfrm>
          <a:prstGeom prst="ellipse">
            <a:avLst/>
          </a:prstGeom>
          <a:solidFill>
            <a:schemeClr val="tx2"/>
          </a:solidFill>
          <a:ln>
            <a:noFill/>
          </a:ln>
        </p:spPr>
        <p:txBody>
          <a:bodyPr vert="horz" wrap="square" lIns="0" tIns="0" rIns="0" bIns="0" numCol="1" anchor="ctr" anchorCtr="0" compatLnSpc="1">
            <a:prstTxWarp prst="textNoShape">
              <a:avLst/>
            </a:prstTxWarp>
          </a:bodyPr>
          <a:lstStyle/>
          <a:p>
            <a:pPr algn="ctr"/>
            <a:r>
              <a:rPr lang="en-US" sz="1800" dirty="0">
                <a:solidFill>
                  <a:schemeClr val="bg1"/>
                </a:solidFill>
                <a:latin typeface="Calibri" panose="020F0502020204030204" pitchFamily="34" charset="0"/>
                <a:cs typeface="Calibri" panose="020F0502020204030204" pitchFamily="34" charset="0"/>
              </a:rPr>
              <a:t>1</a:t>
            </a:r>
          </a:p>
        </p:txBody>
      </p:sp>
      <p:sp>
        <p:nvSpPr>
          <p:cNvPr id="11" name="IllustrativeStamp">
            <a:extLst>
              <a:ext uri="{FF2B5EF4-FFF2-40B4-BE49-F238E27FC236}">
                <a16:creationId xmlns:a16="http://schemas.microsoft.com/office/drawing/2014/main" id="{39115523-49FC-6BCB-DE24-02A9621A35DC}"/>
              </a:ext>
            </a:extLst>
          </p:cNvPr>
          <p:cNvSpPr/>
          <p:nvPr/>
        </p:nvSpPr>
        <p:spPr>
          <a:xfrm>
            <a:off x="10336333" y="1629680"/>
            <a:ext cx="1225296" cy="191773"/>
          </a:xfrm>
          <a:prstGeom prst="rect">
            <a:avLst/>
          </a:prstGeom>
          <a:solidFill>
            <a:srgbClr val="9A9A9A"/>
          </a:solidFill>
          <a:ln w="9525">
            <a:no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l"/>
            <a:r>
              <a:rPr lang="en-US" sz="1200" dirty="0">
                <a:solidFill>
                  <a:srgbClr val="FFFFFF"/>
                </a:solidFill>
                <a:latin typeface="Calibri" panose="020F0502020204030204" pitchFamily="34" charset="0"/>
                <a:cs typeface="Calibri" panose="020F0502020204030204" pitchFamily="34" charset="0"/>
              </a:rPr>
              <a:t>Illustrative</a:t>
            </a:r>
          </a:p>
        </p:txBody>
      </p:sp>
    </p:spTree>
    <p:custDataLst>
      <p:tags r:id="rId1"/>
    </p:custDataLst>
    <p:extLst>
      <p:ext uri="{BB962C8B-B14F-4D97-AF65-F5344CB8AC3E}">
        <p14:creationId xmlns:p14="http://schemas.microsoft.com/office/powerpoint/2010/main" val="676540531"/>
      </p:ext>
    </p:extLst>
  </p:cSld>
  <p:clrMapOvr>
    <a:masterClrMapping/>
  </p:clrMapOvr>
  <p:transition spd="med">
    <p:pull dir="d"/>
  </p:transition>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14.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15.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16.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17.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APLORISLIBID" val="L6f48ebbf-c66f-4cb0-9bcf-b9e5e23565cc.1.rcVpow=="/>
  <p:tag name="APLORISLIBHASH" val="1.162_EuW5FwNjQNqjoFXOvl1Cp0bXcu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APLORISLIBID" val="L15390943-25b2-453d-ad55-d544316ec049.1.y+DTcw=="/>
  <p:tag name="APLORISLIBHASH" val="1.162_0eOQp2ZHK4Hsup+1ii44bHlnXR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iamodel AAE">
  <a:themeElements>
    <a:clrScheme name="Aangepast 12">
      <a:dk1>
        <a:srgbClr val="0B3D53"/>
      </a:dk1>
      <a:lt1>
        <a:srgbClr val="FFFFFF"/>
      </a:lt1>
      <a:dk2>
        <a:srgbClr val="C8BE9F"/>
      </a:dk2>
      <a:lt2>
        <a:srgbClr val="ECE8DC"/>
      </a:lt2>
      <a:accent1>
        <a:srgbClr val="007BBA"/>
      </a:accent1>
      <a:accent2>
        <a:srgbClr val="842A2B"/>
      </a:accent2>
      <a:accent3>
        <a:srgbClr val="CFB312"/>
      </a:accent3>
      <a:accent4>
        <a:srgbClr val="055849"/>
      </a:accent4>
      <a:accent5>
        <a:srgbClr val="006C92"/>
      </a:accent5>
      <a:accent6>
        <a:srgbClr val="A02B7C"/>
      </a:accent6>
      <a:hlink>
        <a:srgbClr val="007BBA"/>
      </a:hlink>
      <a:folHlink>
        <a:srgbClr val="007BBA"/>
      </a:folHlink>
    </a:clrScheme>
    <a:fontScheme name="HN-pp-template">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lnDef>
  </a:objectDefaults>
  <a:extraClrSchemeLst>
    <a:extraClrScheme>
      <a:clrScheme name="HN-pp-template 1">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N-pp-template 2">
        <a:dk1>
          <a:srgbClr val="0E4133"/>
        </a:dk1>
        <a:lt1>
          <a:srgbClr val="FFFFFF"/>
        </a:lt1>
        <a:dk2>
          <a:srgbClr val="93B82B"/>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
      <a:clrScheme name="HN-pp-template 3">
        <a:dk1>
          <a:srgbClr val="0E4133"/>
        </a:dk1>
        <a:lt1>
          <a:srgbClr val="FFFFFF"/>
        </a:lt1>
        <a:dk2>
          <a:srgbClr val="D06000"/>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Standaardthema</Template>
  <TotalTime>6</TotalTime>
  <Words>2568</Words>
  <Application>Microsoft Office PowerPoint</Application>
  <PresentationFormat>Laajakuva</PresentationFormat>
  <Paragraphs>421</Paragraphs>
  <Slides>32</Slides>
  <Notes>9</Notes>
  <HiddenSlides>0</HiddenSlides>
  <MMClips>0</MMClips>
  <ScaleCrop>false</ScaleCrop>
  <HeadingPairs>
    <vt:vector size="8" baseType="variant">
      <vt:variant>
        <vt:lpstr>Käytetyt fontit</vt:lpstr>
      </vt:variant>
      <vt:variant>
        <vt:i4>13</vt:i4>
      </vt:variant>
      <vt:variant>
        <vt:lpstr>Teema</vt:lpstr>
      </vt:variant>
      <vt:variant>
        <vt:i4>1</vt:i4>
      </vt:variant>
      <vt:variant>
        <vt:lpstr>Upotetut OLE-palvelimet</vt:lpstr>
      </vt:variant>
      <vt:variant>
        <vt:i4>1</vt:i4>
      </vt:variant>
      <vt:variant>
        <vt:lpstr>Dian otsikot</vt:lpstr>
      </vt:variant>
      <vt:variant>
        <vt:i4>32</vt:i4>
      </vt:variant>
    </vt:vector>
  </HeadingPairs>
  <TitlesOfParts>
    <vt:vector size="47" baseType="lpstr">
      <vt:lpstr>Amerigo BT</vt:lpstr>
      <vt:lpstr>Arial</vt:lpstr>
      <vt:lpstr>Calibri</vt:lpstr>
      <vt:lpstr>Calibri Normaal</vt:lpstr>
      <vt:lpstr>Calibri Vet</vt:lpstr>
      <vt:lpstr>Eudoxus Sans</vt:lpstr>
      <vt:lpstr>Gill Sans MT</vt:lpstr>
      <vt:lpstr>p22-mackinac-pro</vt:lpstr>
      <vt:lpstr>Symbol</vt:lpstr>
      <vt:lpstr>Times</vt:lpstr>
      <vt:lpstr>Trebuchet MS</vt:lpstr>
      <vt:lpstr>Verdana</vt:lpstr>
      <vt:lpstr>Wingdings</vt:lpstr>
      <vt:lpstr>Diamodel AAE</vt:lpstr>
      <vt:lpstr>think-cell Slide</vt:lpstr>
      <vt:lpstr>EIOPA InsurTech Task Force – 14-3-2024  What should an actuary know about Artificial Intelligence</vt:lpstr>
      <vt:lpstr>1. Introduction</vt:lpstr>
      <vt:lpstr>Actuarial Association of Europe </vt:lpstr>
      <vt:lpstr>Artificial Intelligence and Data Science working group </vt:lpstr>
      <vt:lpstr>Artificial Intelligence and Data Science working group</vt:lpstr>
      <vt:lpstr>2. AI applications and how insurers react</vt:lpstr>
      <vt:lpstr>Objectives for this part of the presentation</vt:lpstr>
      <vt:lpstr>Technology is evolving exponentially – ever-faster with ever-bigger break-throughs</vt:lpstr>
      <vt:lpstr>GenAI complements traditional AI by providing creative solutions to non-standard problems …</vt:lpstr>
      <vt:lpstr>… and has started a revolution, going beyond the obvious</vt:lpstr>
      <vt:lpstr>PowerPoint-esitys</vt:lpstr>
      <vt:lpstr>We see a strongly increasing number of AI applications across the full value chain</vt:lpstr>
      <vt:lpstr>Deep dive underwriting | Example of Commercial Property Underwriting with GenAI-Enabled Platform I/II</vt:lpstr>
      <vt:lpstr>Deep dive underwriting | Example of Commercial Property Underwriting with GenAI-Enabled Platform II/II</vt:lpstr>
      <vt:lpstr>Accelerated by the AI Act, more and more insurers are systematically approaching AI embedding</vt:lpstr>
      <vt:lpstr>Deep dive | Example of AI use case best-practice</vt:lpstr>
      <vt:lpstr>Role of the actuary</vt:lpstr>
      <vt:lpstr>The role of the actuary</vt:lpstr>
      <vt:lpstr>The role of the actuary</vt:lpstr>
      <vt:lpstr>The role of the actuary</vt:lpstr>
      <vt:lpstr>The role of the actuary</vt:lpstr>
      <vt:lpstr>4. Explainable AI</vt:lpstr>
      <vt:lpstr>Towards a sustainable use of AI</vt:lpstr>
      <vt:lpstr>Risk Types and Descriptions </vt:lpstr>
      <vt:lpstr>Framework Overview: Addressing GenAI Challenges </vt:lpstr>
      <vt:lpstr>Hallucinations, False Information, and Harmful Content  </vt:lpstr>
      <vt:lpstr>Metrics for Hallucinations and Misinformation  </vt:lpstr>
      <vt:lpstr>Model Bias and Fairness  </vt:lpstr>
      <vt:lpstr>Metrics for Bias and Fairness</vt:lpstr>
      <vt:lpstr> IP and Privacy Violations </vt:lpstr>
      <vt:lpstr>Metrics for IP and Privacy  </vt:lpstr>
      <vt:lpstr>PowerPoint-esitys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Linda van den Akker</dc:creator>
  <cp:lastModifiedBy>Esko Kivisaari</cp:lastModifiedBy>
  <cp:revision>78</cp:revision>
  <dcterms:created xsi:type="dcterms:W3CDTF">2017-04-07T11:37:20Z</dcterms:created>
  <dcterms:modified xsi:type="dcterms:W3CDTF">2024-03-14T08:38:24Z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0d5c4f4-7a29-4385-b7a5-afbe2154ae6f_Enabled">
    <vt:lpwstr>true</vt:lpwstr>
  </property>
  <property fmtid="{D5CDD505-2E9C-101B-9397-08002B2CF9AE}" pid="3" name="MSIP_Label_b0d5c4f4-7a29-4385-b7a5-afbe2154ae6f_SetDate">
    <vt:lpwstr>2024-03-13T22:53:28Z</vt:lpwstr>
  </property>
  <property fmtid="{D5CDD505-2E9C-101B-9397-08002B2CF9AE}" pid="4" name="MSIP_Label_b0d5c4f4-7a29-4385-b7a5-afbe2154ae6f_Method">
    <vt:lpwstr>Standard</vt:lpwstr>
  </property>
  <property fmtid="{D5CDD505-2E9C-101B-9397-08002B2CF9AE}" pid="5" name="MSIP_Label_b0d5c4f4-7a29-4385-b7a5-afbe2154ae6f_Name">
    <vt:lpwstr>Confidential</vt:lpwstr>
  </property>
  <property fmtid="{D5CDD505-2E9C-101B-9397-08002B2CF9AE}" pid="6" name="MSIP_Label_b0d5c4f4-7a29-4385-b7a5-afbe2154ae6f_SiteId">
    <vt:lpwstr>2dfb2f0b-4d21-4268-9559-72926144c918</vt:lpwstr>
  </property>
  <property fmtid="{D5CDD505-2E9C-101B-9397-08002B2CF9AE}" pid="7" name="MSIP_Label_b0d5c4f4-7a29-4385-b7a5-afbe2154ae6f_ActionId">
    <vt:lpwstr>7e747ad5-319e-452c-a416-1cd06cbab130</vt:lpwstr>
  </property>
  <property fmtid="{D5CDD505-2E9C-101B-9397-08002B2CF9AE}" pid="8" name="MSIP_Label_b0d5c4f4-7a29-4385-b7a5-afbe2154ae6f_ContentBits">
    <vt:lpwstr>0</vt:lpwstr>
  </property>
</Properties>
</file>