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24"/>
  </p:notesMasterIdLst>
  <p:sldIdLst>
    <p:sldId id="256" r:id="rId5"/>
    <p:sldId id="307" r:id="rId6"/>
    <p:sldId id="285" r:id="rId7"/>
    <p:sldId id="695" r:id="rId8"/>
    <p:sldId id="259" r:id="rId9"/>
    <p:sldId id="696" r:id="rId10"/>
    <p:sldId id="280" r:id="rId11"/>
    <p:sldId id="700" r:id="rId12"/>
    <p:sldId id="697" r:id="rId13"/>
    <p:sldId id="694" r:id="rId14"/>
    <p:sldId id="698" r:id="rId15"/>
    <p:sldId id="691" r:id="rId16"/>
    <p:sldId id="308" r:id="rId17"/>
    <p:sldId id="330" r:id="rId18"/>
    <p:sldId id="331" r:id="rId19"/>
    <p:sldId id="261" r:id="rId20"/>
    <p:sldId id="699" r:id="rId21"/>
    <p:sldId id="260" r:id="rId22"/>
    <p:sldId id="309" r:id="rId23"/>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871A6A-D3F2-4D01-6C91-E145C199CFFD}" name="Koski Lena" initials="LK" userId="S::lena.koski@etk.fi::3230b5e3-1264-4685-b8bb-dd9f54bbdd3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553" autoAdjust="0"/>
  </p:normalViewPr>
  <p:slideViewPr>
    <p:cSldViewPr>
      <p:cViewPr varScale="1">
        <p:scale>
          <a:sx n="103" d="100"/>
          <a:sy n="103" d="100"/>
        </p:scale>
        <p:origin x="912"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sälä Meeri" userId="437b2767-82d4-4411-87f6-7ad8bc23da18" providerId="ADAL" clId="{740F527D-C2D0-4B82-89B4-F7812CF71383}"/>
    <pc:docChg chg="undo custSel delSld modSld sldOrd">
      <pc:chgData name="Kesälä Meeri" userId="437b2767-82d4-4411-87f6-7ad8bc23da18" providerId="ADAL" clId="{740F527D-C2D0-4B82-89B4-F7812CF71383}" dt="2024-05-15T10:24:20.144" v="631" actId="21"/>
      <pc:docMkLst>
        <pc:docMk/>
      </pc:docMkLst>
      <pc:sldChg chg="modSp mod">
        <pc:chgData name="Kesälä Meeri" userId="437b2767-82d4-4411-87f6-7ad8bc23da18" providerId="ADAL" clId="{740F527D-C2D0-4B82-89B4-F7812CF71383}" dt="2024-05-15T07:38:36.719" v="180" actId="947"/>
        <pc:sldMkLst>
          <pc:docMk/>
          <pc:sldMk cId="4205873479" sldId="256"/>
        </pc:sldMkLst>
        <pc:spChg chg="mod">
          <ac:chgData name="Kesälä Meeri" userId="437b2767-82d4-4411-87f6-7ad8bc23da18" providerId="ADAL" clId="{740F527D-C2D0-4B82-89B4-F7812CF71383}" dt="2024-05-15T07:38:36.719" v="180" actId="947"/>
          <ac:spMkLst>
            <pc:docMk/>
            <pc:sldMk cId="4205873479" sldId="256"/>
            <ac:spMk id="3" creationId="{4082D70E-36D9-417B-B818-CBDC37AF2747}"/>
          </ac:spMkLst>
        </pc:spChg>
      </pc:sldChg>
      <pc:sldChg chg="addSp delSp modSp mod ord">
        <pc:chgData name="Kesälä Meeri" userId="437b2767-82d4-4411-87f6-7ad8bc23da18" providerId="ADAL" clId="{740F527D-C2D0-4B82-89B4-F7812CF71383}" dt="2024-05-15T10:24:20.144" v="631" actId="21"/>
        <pc:sldMkLst>
          <pc:docMk/>
          <pc:sldMk cId="681740406" sldId="259"/>
        </pc:sldMkLst>
        <pc:graphicFrameChg chg="add del modGraphic">
          <ac:chgData name="Kesälä Meeri" userId="437b2767-82d4-4411-87f6-7ad8bc23da18" providerId="ADAL" clId="{740F527D-C2D0-4B82-89B4-F7812CF71383}" dt="2024-05-15T10:24:20.144" v="631" actId="21"/>
          <ac:graphicFrameMkLst>
            <pc:docMk/>
            <pc:sldMk cId="681740406" sldId="259"/>
            <ac:graphicFrameMk id="8" creationId="{E0A53ED9-2783-D64F-52D0-3CD5BFABBDC4}"/>
          </ac:graphicFrameMkLst>
        </pc:graphicFrameChg>
      </pc:sldChg>
      <pc:sldChg chg="addSp delSp modSp mod">
        <pc:chgData name="Kesälä Meeri" userId="437b2767-82d4-4411-87f6-7ad8bc23da18" providerId="ADAL" clId="{740F527D-C2D0-4B82-89B4-F7812CF71383}" dt="2024-05-15T08:43:27.913" v="620" actId="14100"/>
        <pc:sldMkLst>
          <pc:docMk/>
          <pc:sldMk cId="2510393593" sldId="307"/>
        </pc:sldMkLst>
        <pc:spChg chg="mod">
          <ac:chgData name="Kesälä Meeri" userId="437b2767-82d4-4411-87f6-7ad8bc23da18" providerId="ADAL" clId="{740F527D-C2D0-4B82-89B4-F7812CF71383}" dt="2024-05-15T08:23:53.798" v="549"/>
          <ac:spMkLst>
            <pc:docMk/>
            <pc:sldMk cId="2510393593" sldId="307"/>
            <ac:spMk id="13" creationId="{5F95784B-D1E8-B03F-2711-4488BD64338E}"/>
          </ac:spMkLst>
        </pc:spChg>
        <pc:spChg chg="del">
          <ac:chgData name="Kesälä Meeri" userId="437b2767-82d4-4411-87f6-7ad8bc23da18" providerId="ADAL" clId="{740F527D-C2D0-4B82-89B4-F7812CF71383}" dt="2024-05-15T08:05:19.732" v="317" actId="21"/>
          <ac:spMkLst>
            <pc:docMk/>
            <pc:sldMk cId="2510393593" sldId="307"/>
            <ac:spMk id="15" creationId="{3E48653F-100A-04D2-0838-1C971C2114D9}"/>
          </ac:spMkLst>
        </pc:spChg>
        <pc:spChg chg="mod">
          <ac:chgData name="Kesälä Meeri" userId="437b2767-82d4-4411-87f6-7ad8bc23da18" providerId="ADAL" clId="{740F527D-C2D0-4B82-89B4-F7812CF71383}" dt="2024-05-15T08:43:27.913" v="620" actId="14100"/>
          <ac:spMkLst>
            <pc:docMk/>
            <pc:sldMk cId="2510393593" sldId="307"/>
            <ac:spMk id="18" creationId="{CAD5E0C2-A8E2-842D-75AE-D62A4AD103F3}"/>
          </ac:spMkLst>
        </pc:spChg>
        <pc:picChg chg="add mod">
          <ac:chgData name="Kesälä Meeri" userId="437b2767-82d4-4411-87f6-7ad8bc23da18" providerId="ADAL" clId="{740F527D-C2D0-4B82-89B4-F7812CF71383}" dt="2024-05-15T08:05:46.142" v="321" actId="14100"/>
          <ac:picMkLst>
            <pc:docMk/>
            <pc:sldMk cId="2510393593" sldId="307"/>
            <ac:picMk id="2" creationId="{59B56C71-44E6-FC8D-D7AB-885F6AB0C31F}"/>
          </ac:picMkLst>
        </pc:picChg>
        <pc:picChg chg="del">
          <ac:chgData name="Kesälä Meeri" userId="437b2767-82d4-4411-87f6-7ad8bc23da18" providerId="ADAL" clId="{740F527D-C2D0-4B82-89B4-F7812CF71383}" dt="2024-05-15T08:05:24.786" v="318" actId="21"/>
          <ac:picMkLst>
            <pc:docMk/>
            <pc:sldMk cId="2510393593" sldId="307"/>
            <ac:picMk id="14" creationId="{4E41B504-CF00-1B6F-36DA-6CB367655A5D}"/>
          </ac:picMkLst>
        </pc:picChg>
        <pc:picChg chg="mod">
          <ac:chgData name="Kesälä Meeri" userId="437b2767-82d4-4411-87f6-7ad8bc23da18" providerId="ADAL" clId="{740F527D-C2D0-4B82-89B4-F7812CF71383}" dt="2024-05-15T08:18:52.052" v="427" actId="14100"/>
          <ac:picMkLst>
            <pc:docMk/>
            <pc:sldMk cId="2510393593" sldId="307"/>
            <ac:picMk id="16" creationId="{5EB3296F-E841-1033-6600-3EDED063535A}"/>
          </ac:picMkLst>
        </pc:picChg>
      </pc:sldChg>
      <pc:sldChg chg="addSp delSp modSp mod">
        <pc:chgData name="Kesälä Meeri" userId="437b2767-82d4-4411-87f6-7ad8bc23da18" providerId="ADAL" clId="{740F527D-C2D0-4B82-89B4-F7812CF71383}" dt="2024-05-15T10:23:14.303" v="628"/>
        <pc:sldMkLst>
          <pc:docMk/>
          <pc:sldMk cId="761809541" sldId="308"/>
        </pc:sldMkLst>
        <pc:spChg chg="del">
          <ac:chgData name="Kesälä Meeri" userId="437b2767-82d4-4411-87f6-7ad8bc23da18" providerId="ADAL" clId="{740F527D-C2D0-4B82-89B4-F7812CF71383}" dt="2024-05-15T07:52:27.320" v="194" actId="21"/>
          <ac:spMkLst>
            <pc:docMk/>
            <pc:sldMk cId="761809541" sldId="308"/>
            <ac:spMk id="14" creationId="{BEB4377C-E26E-044E-83BF-BA99430B6FF3}"/>
          </ac:spMkLst>
        </pc:spChg>
        <pc:graphicFrameChg chg="del mod">
          <ac:chgData name="Kesälä Meeri" userId="437b2767-82d4-4411-87f6-7ad8bc23da18" providerId="ADAL" clId="{740F527D-C2D0-4B82-89B4-F7812CF71383}" dt="2024-05-15T10:23:12.563" v="627" actId="21"/>
          <ac:graphicFrameMkLst>
            <pc:docMk/>
            <pc:sldMk cId="761809541" sldId="308"/>
            <ac:graphicFrameMk id="19" creationId="{00000000-0008-0000-0500-000003000000}"/>
          </ac:graphicFrameMkLst>
        </pc:graphicFrameChg>
        <pc:picChg chg="add">
          <ac:chgData name="Kesälä Meeri" userId="437b2767-82d4-4411-87f6-7ad8bc23da18" providerId="ADAL" clId="{740F527D-C2D0-4B82-89B4-F7812CF71383}" dt="2024-05-15T10:23:14.303" v="628"/>
          <ac:picMkLst>
            <pc:docMk/>
            <pc:sldMk cId="761809541" sldId="308"/>
            <ac:picMk id="2" creationId="{D9D66B7E-5EC9-2E0E-26AA-8DC250D0FB5D}"/>
          </ac:picMkLst>
        </pc:picChg>
      </pc:sldChg>
      <pc:sldChg chg="addSp modSp mod">
        <pc:chgData name="Kesälä Meeri" userId="437b2767-82d4-4411-87f6-7ad8bc23da18" providerId="ADAL" clId="{740F527D-C2D0-4B82-89B4-F7812CF71383}" dt="2024-05-15T08:04:19.514" v="315" actId="1076"/>
        <pc:sldMkLst>
          <pc:docMk/>
          <pc:sldMk cId="1891010698" sldId="309"/>
        </pc:sldMkLst>
        <pc:spChg chg="mod">
          <ac:chgData name="Kesälä Meeri" userId="437b2767-82d4-4411-87f6-7ad8bc23da18" providerId="ADAL" clId="{740F527D-C2D0-4B82-89B4-F7812CF71383}" dt="2024-05-15T08:01:13.596" v="311" actId="20577"/>
          <ac:spMkLst>
            <pc:docMk/>
            <pc:sldMk cId="1891010698" sldId="309"/>
            <ac:spMk id="6" creationId="{91DB7965-1CA0-2AB0-D66E-69221191E5F7}"/>
          </ac:spMkLst>
        </pc:spChg>
        <pc:picChg chg="add mod">
          <ac:chgData name="Kesälä Meeri" userId="437b2767-82d4-4411-87f6-7ad8bc23da18" providerId="ADAL" clId="{740F527D-C2D0-4B82-89B4-F7812CF71383}" dt="2024-05-15T08:04:19.514" v="315" actId="1076"/>
          <ac:picMkLst>
            <pc:docMk/>
            <pc:sldMk cId="1891010698" sldId="309"/>
            <ac:picMk id="2" creationId="{4DB10405-EB68-3799-54E2-8C6EF976C839}"/>
          </ac:picMkLst>
        </pc:picChg>
      </pc:sldChg>
      <pc:sldChg chg="addSp delSp modSp mod">
        <pc:chgData name="Kesälä Meeri" userId="437b2767-82d4-4411-87f6-7ad8bc23da18" providerId="ADAL" clId="{740F527D-C2D0-4B82-89B4-F7812CF71383}" dt="2024-05-15T10:23:23.281" v="630"/>
        <pc:sldMkLst>
          <pc:docMk/>
          <pc:sldMk cId="2841370619" sldId="330"/>
        </pc:sldMkLst>
        <pc:spChg chg="del">
          <ac:chgData name="Kesälä Meeri" userId="437b2767-82d4-4411-87f6-7ad8bc23da18" providerId="ADAL" clId="{740F527D-C2D0-4B82-89B4-F7812CF71383}" dt="2024-05-15T07:51:24.657" v="188" actId="21"/>
          <ac:spMkLst>
            <pc:docMk/>
            <pc:sldMk cId="2841370619" sldId="330"/>
            <ac:spMk id="13" creationId="{CF8A2245-8E5A-5843-9809-65372654CCE0}"/>
          </ac:spMkLst>
        </pc:spChg>
        <pc:spChg chg="mod">
          <ac:chgData name="Kesälä Meeri" userId="437b2767-82d4-4411-87f6-7ad8bc23da18" providerId="ADAL" clId="{740F527D-C2D0-4B82-89B4-F7812CF71383}" dt="2024-05-15T07:52:56" v="200" actId="14100"/>
          <ac:spMkLst>
            <pc:docMk/>
            <pc:sldMk cId="2841370619" sldId="330"/>
            <ac:spMk id="14" creationId="{8B01B988-3435-F643-A3FD-7D1077D9E97A}"/>
          </ac:spMkLst>
        </pc:spChg>
        <pc:graphicFrameChg chg="del mod">
          <ac:chgData name="Kesälä Meeri" userId="437b2767-82d4-4411-87f6-7ad8bc23da18" providerId="ADAL" clId="{740F527D-C2D0-4B82-89B4-F7812CF71383}" dt="2024-05-15T10:23:20.385" v="629" actId="21"/>
          <ac:graphicFrameMkLst>
            <pc:docMk/>
            <pc:sldMk cId="2841370619" sldId="330"/>
            <ac:graphicFrameMk id="10" creationId="{00000000-0008-0000-1300-000002000000}"/>
          </ac:graphicFrameMkLst>
        </pc:graphicFrameChg>
        <pc:picChg chg="add">
          <ac:chgData name="Kesälä Meeri" userId="437b2767-82d4-4411-87f6-7ad8bc23da18" providerId="ADAL" clId="{740F527D-C2D0-4B82-89B4-F7812CF71383}" dt="2024-05-15T10:23:23.281" v="630"/>
          <ac:picMkLst>
            <pc:docMk/>
            <pc:sldMk cId="2841370619" sldId="330"/>
            <ac:picMk id="2" creationId="{A64E12E9-7359-EC1B-2374-ACCD534BEB1B}"/>
          </ac:picMkLst>
        </pc:picChg>
      </pc:sldChg>
      <pc:sldChg chg="del">
        <pc:chgData name="Kesälä Meeri" userId="437b2767-82d4-4411-87f6-7ad8bc23da18" providerId="ADAL" clId="{740F527D-C2D0-4B82-89B4-F7812CF71383}" dt="2024-05-15T07:43:52.574" v="181" actId="2696"/>
        <pc:sldMkLst>
          <pc:docMk/>
          <pc:sldMk cId="4052258727" sldId="692"/>
        </pc:sldMkLst>
      </pc:sldChg>
      <pc:sldChg chg="modSp mod">
        <pc:chgData name="Kesälä Meeri" userId="437b2767-82d4-4411-87f6-7ad8bc23da18" providerId="ADAL" clId="{740F527D-C2D0-4B82-89B4-F7812CF71383}" dt="2024-05-15T07:54:07.646" v="205" actId="255"/>
        <pc:sldMkLst>
          <pc:docMk/>
          <pc:sldMk cId="3551690951" sldId="694"/>
        </pc:sldMkLst>
        <pc:spChg chg="mod">
          <ac:chgData name="Kesälä Meeri" userId="437b2767-82d4-4411-87f6-7ad8bc23da18" providerId="ADAL" clId="{740F527D-C2D0-4B82-89B4-F7812CF71383}" dt="2024-05-15T07:43:57.005" v="186" actId="20577"/>
          <ac:spMkLst>
            <pc:docMk/>
            <pc:sldMk cId="3551690951" sldId="694"/>
            <ac:spMk id="2" creationId="{BDAA9610-0F8A-489A-AAEC-2251A2C27786}"/>
          </ac:spMkLst>
        </pc:spChg>
        <pc:spChg chg="mod">
          <ac:chgData name="Kesälä Meeri" userId="437b2767-82d4-4411-87f6-7ad8bc23da18" providerId="ADAL" clId="{740F527D-C2D0-4B82-89B4-F7812CF71383}" dt="2024-05-15T07:53:22.557" v="202" actId="255"/>
          <ac:spMkLst>
            <pc:docMk/>
            <pc:sldMk cId="3551690951" sldId="694"/>
            <ac:spMk id="3" creationId="{5D3F73DC-9F34-4D50-870E-72B022D8829A}"/>
          </ac:spMkLst>
        </pc:spChg>
        <pc:spChg chg="mod">
          <ac:chgData name="Kesälä Meeri" userId="437b2767-82d4-4411-87f6-7ad8bc23da18" providerId="ADAL" clId="{740F527D-C2D0-4B82-89B4-F7812CF71383}" dt="2024-05-13T13:55:24.547" v="112" actId="20577"/>
          <ac:spMkLst>
            <pc:docMk/>
            <pc:sldMk cId="3551690951" sldId="694"/>
            <ac:spMk id="7" creationId="{BAD89E40-806A-464B-97DD-856E8CCBFCB3}"/>
          </ac:spMkLst>
        </pc:spChg>
        <pc:spChg chg="mod">
          <ac:chgData name="Kesälä Meeri" userId="437b2767-82d4-4411-87f6-7ad8bc23da18" providerId="ADAL" clId="{740F527D-C2D0-4B82-89B4-F7812CF71383}" dt="2024-05-15T07:54:07.646" v="205" actId="255"/>
          <ac:spMkLst>
            <pc:docMk/>
            <pc:sldMk cId="3551690951" sldId="694"/>
            <ac:spMk id="23" creationId="{96947578-9547-4449-BB07-95C5D08F42D7}"/>
          </ac:spMkLst>
        </pc:spChg>
      </pc:sldChg>
      <pc:sldChg chg="modSp mod">
        <pc:chgData name="Kesälä Meeri" userId="437b2767-82d4-4411-87f6-7ad8bc23da18" providerId="ADAL" clId="{740F527D-C2D0-4B82-89B4-F7812CF71383}" dt="2024-05-15T07:57:28.160" v="208" actId="14826"/>
        <pc:sldMkLst>
          <pc:docMk/>
          <pc:sldMk cId="3447127841" sldId="695"/>
        </pc:sldMkLst>
        <pc:spChg chg="mod">
          <ac:chgData name="Kesälä Meeri" userId="437b2767-82d4-4411-87f6-7ad8bc23da18" providerId="ADAL" clId="{740F527D-C2D0-4B82-89B4-F7812CF71383}" dt="2024-05-15T07:56:26.350" v="206" actId="255"/>
          <ac:spMkLst>
            <pc:docMk/>
            <pc:sldMk cId="3447127841" sldId="695"/>
            <ac:spMk id="10" creationId="{7AEAEBEA-575B-1D00-0056-98497D3E9D58}"/>
          </ac:spMkLst>
        </pc:spChg>
        <pc:picChg chg="mod">
          <ac:chgData name="Kesälä Meeri" userId="437b2767-82d4-4411-87f6-7ad8bc23da18" providerId="ADAL" clId="{740F527D-C2D0-4B82-89B4-F7812CF71383}" dt="2024-05-15T07:57:28.160" v="208" actId="14826"/>
          <ac:picMkLst>
            <pc:docMk/>
            <pc:sldMk cId="3447127841" sldId="695"/>
            <ac:picMk id="3" creationId="{A1F27F6D-D3ED-2647-370A-FD88E9A1ED69}"/>
          </ac:picMkLst>
        </pc:picChg>
      </pc:sldChg>
      <pc:sldChg chg="addSp delSp modSp mod">
        <pc:chgData name="Kesälä Meeri" userId="437b2767-82d4-4411-87f6-7ad8bc23da18" providerId="ADAL" clId="{740F527D-C2D0-4B82-89B4-F7812CF71383}" dt="2024-05-15T10:22:45.327" v="626" actId="1076"/>
        <pc:sldMkLst>
          <pc:docMk/>
          <pc:sldMk cId="590598568" sldId="696"/>
        </pc:sldMkLst>
        <pc:spChg chg="mod">
          <ac:chgData name="Kesälä Meeri" userId="437b2767-82d4-4411-87f6-7ad8bc23da18" providerId="ADAL" clId="{740F527D-C2D0-4B82-89B4-F7812CF71383}" dt="2024-05-15T07:57:55.869" v="210" actId="255"/>
          <ac:spMkLst>
            <pc:docMk/>
            <pc:sldMk cId="590598568" sldId="696"/>
            <ac:spMk id="10" creationId="{7AEAEBEA-575B-1D00-0056-98497D3E9D58}"/>
          </ac:spMkLst>
        </pc:spChg>
        <pc:graphicFrameChg chg="del mod">
          <ac:chgData name="Kesälä Meeri" userId="437b2767-82d4-4411-87f6-7ad8bc23da18" providerId="ADAL" clId="{740F527D-C2D0-4B82-89B4-F7812CF71383}" dt="2024-05-15T10:22:41.406" v="624" actId="21"/>
          <ac:graphicFrameMkLst>
            <pc:docMk/>
            <pc:sldMk cId="590598568" sldId="696"/>
            <ac:graphicFrameMk id="9" creationId="{34C9E3B1-E8F0-914D-C816-49D3A533FC3C}"/>
          </ac:graphicFrameMkLst>
        </pc:graphicFrameChg>
        <pc:picChg chg="add mod">
          <ac:chgData name="Kesälä Meeri" userId="437b2767-82d4-4411-87f6-7ad8bc23da18" providerId="ADAL" clId="{740F527D-C2D0-4B82-89B4-F7812CF71383}" dt="2024-05-15T10:22:45.327" v="626" actId="1076"/>
          <ac:picMkLst>
            <pc:docMk/>
            <pc:sldMk cId="590598568" sldId="696"/>
            <ac:picMk id="3" creationId="{DE007A15-3A36-7CC1-5715-360755239BD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360196-5127-45DE-8D68-0FD73DBFF542}" type="datetimeFigureOut">
              <a:rPr lang="fi-FI" smtClean="0"/>
              <a:t>15.5.2024</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DCE26-A6A5-404B-BE57-57D9F35F1DF3}" type="slidenum">
              <a:rPr lang="fi-FI" smtClean="0"/>
              <a:t>‹#›</a:t>
            </a:fld>
            <a:endParaRPr lang="fi-FI"/>
          </a:p>
        </p:txBody>
      </p:sp>
    </p:spTree>
    <p:extLst>
      <p:ext uri="{BB962C8B-B14F-4D97-AF65-F5344CB8AC3E}">
        <p14:creationId xmlns:p14="http://schemas.microsoft.com/office/powerpoint/2010/main" val="3059094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tk.fi/en/julkaisu/statutory-pensions-in-finland-long-term-projection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tk.fi/en/julkaisu/statutory-pensions-in-finland-long-term-projection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p:txBody>
      </p:sp>
      <p:sp>
        <p:nvSpPr>
          <p:cNvPr id="4" name="Dian numeron paikkamerkki 3"/>
          <p:cNvSpPr>
            <a:spLocks noGrp="1"/>
          </p:cNvSpPr>
          <p:nvPr>
            <p:ph type="sldNum" sz="quarter" idx="5"/>
          </p:nvPr>
        </p:nvSpPr>
        <p:spPr/>
        <p:txBody>
          <a:bodyPr/>
          <a:lstStyle/>
          <a:p>
            <a:fld id="{1DDDCE26-A6A5-404B-BE57-57D9F35F1DF3}" type="slidenum">
              <a:rPr lang="fi-FI" smtClean="0"/>
              <a:t>3</a:t>
            </a:fld>
            <a:endParaRPr lang="fi-FI"/>
          </a:p>
        </p:txBody>
      </p:sp>
    </p:spTree>
    <p:extLst>
      <p:ext uri="{BB962C8B-B14F-4D97-AF65-F5344CB8AC3E}">
        <p14:creationId xmlns:p14="http://schemas.microsoft.com/office/powerpoint/2010/main" val="2953429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a:p>
            <a:r>
              <a:rPr lang="fi-FI" dirty="0"/>
              <a:t>The </a:t>
            </a:r>
            <a:r>
              <a:rPr lang="fi-FI" dirty="0" err="1"/>
              <a:t>realised</a:t>
            </a:r>
            <a:r>
              <a:rPr lang="fi-FI" dirty="0"/>
              <a:t> and </a:t>
            </a:r>
            <a:r>
              <a:rPr lang="fi-FI" dirty="0" err="1"/>
              <a:t>projected</a:t>
            </a:r>
            <a:r>
              <a:rPr lang="fi-FI" dirty="0"/>
              <a:t> </a:t>
            </a:r>
            <a:r>
              <a:rPr lang="fi-FI" dirty="0" err="1"/>
              <a:t>development</a:t>
            </a:r>
            <a:r>
              <a:rPr lang="fi-FI" dirty="0"/>
              <a:t> of </a:t>
            </a:r>
            <a:r>
              <a:rPr lang="fi-FI" dirty="0" err="1"/>
              <a:t>private-sector</a:t>
            </a:r>
            <a:r>
              <a:rPr lang="fi-FI" dirty="0"/>
              <a:t> </a:t>
            </a:r>
            <a:r>
              <a:rPr lang="fi-FI" dirty="0" err="1"/>
              <a:t>employees</a:t>
            </a:r>
            <a:r>
              <a:rPr lang="fi-FI" dirty="0"/>
              <a:t>’ </a:t>
            </a:r>
            <a:r>
              <a:rPr lang="fi-FI" dirty="0" err="1"/>
              <a:t>pension</a:t>
            </a:r>
            <a:r>
              <a:rPr lang="fi-FI" dirty="0"/>
              <a:t> </a:t>
            </a:r>
            <a:r>
              <a:rPr lang="fi-FI" dirty="0" err="1"/>
              <a:t>expenditure</a:t>
            </a:r>
            <a:r>
              <a:rPr lang="fi-FI" dirty="0"/>
              <a:t> and </a:t>
            </a:r>
            <a:r>
              <a:rPr lang="fi-FI" dirty="0" err="1"/>
              <a:t>contributions</a:t>
            </a:r>
            <a:r>
              <a:rPr lang="fi-FI" dirty="0"/>
              <a:t> in proportion to the </a:t>
            </a:r>
            <a:r>
              <a:rPr lang="fi-FI" dirty="0" err="1"/>
              <a:t>equivalent</a:t>
            </a:r>
            <a:r>
              <a:rPr lang="fi-FI" dirty="0"/>
              <a:t> </a:t>
            </a:r>
            <a:r>
              <a:rPr lang="fi-FI" dirty="0" err="1"/>
              <a:t>wage</a:t>
            </a:r>
            <a:r>
              <a:rPr lang="fi-FI" dirty="0"/>
              <a:t> </a:t>
            </a:r>
            <a:r>
              <a:rPr lang="fi-FI" dirty="0" err="1"/>
              <a:t>sum</a:t>
            </a:r>
            <a:r>
              <a:rPr lang="fi-FI" dirty="0"/>
              <a:t>. </a:t>
            </a:r>
            <a:endParaRPr lang="en-US" dirty="0"/>
          </a:p>
        </p:txBody>
      </p:sp>
      <p:sp>
        <p:nvSpPr>
          <p:cNvPr id="4" name="Dian numeron paikkamerkki 3"/>
          <p:cNvSpPr>
            <a:spLocks noGrp="1"/>
          </p:cNvSpPr>
          <p:nvPr>
            <p:ph type="sldNum" sz="quarter" idx="10"/>
          </p:nvPr>
        </p:nvSpPr>
        <p:spPr/>
        <p:txBody>
          <a:bodyPr/>
          <a:lstStyle/>
          <a:p>
            <a:fld id="{0BFF4739-A7F8-4941-9D4B-58F3C8C589E6}" type="slidenum">
              <a:rPr lang="fi-FI" smtClean="0"/>
              <a:t>4</a:t>
            </a:fld>
            <a:endParaRPr lang="fi-FI"/>
          </a:p>
        </p:txBody>
      </p:sp>
      <p:sp>
        <p:nvSpPr>
          <p:cNvPr id="7" name="Tekstiruutu 6">
            <a:hlinkClick r:id="rId3"/>
          </p:cNvPr>
          <p:cNvSpPr txBox="1"/>
          <p:nvPr/>
        </p:nvSpPr>
        <p:spPr>
          <a:xfrm>
            <a:off x="706188" y="4815121"/>
            <a:ext cx="3850606" cy="461665"/>
          </a:xfrm>
          <a:prstGeom prst="rect">
            <a:avLst/>
          </a:prstGeom>
          <a:noFill/>
        </p:spPr>
        <p:txBody>
          <a:bodyPr wrap="none" rtlCol="0">
            <a:spAutoFit/>
          </a:bodyPr>
          <a:lstStyle/>
          <a:p>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Statutory</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pensions</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in Finland: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long-term</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projections</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2016. </a:t>
            </a:r>
          </a:p>
          <a:p>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Finnish</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Centre </a:t>
            </a:r>
            <a:r>
              <a:rPr lang="fi-FI" sz="1200">
                <a:solidFill>
                  <a:srgbClr val="0000FF"/>
                </a:solidFill>
                <a:latin typeface="Calibri" panose="020F0502020204030204" pitchFamily="34" charset="0"/>
                <a:ea typeface="Verdana" panose="020B0604030504040204" pitchFamily="34" charset="0"/>
                <a:cs typeface="Verdana" panose="020B0604030504040204" pitchFamily="34" charset="0"/>
              </a:rPr>
              <a:t>for Pensions,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Reports</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02/2017.</a:t>
            </a:r>
            <a:endParaRPr lang="en-US" sz="1200" dirty="0">
              <a:solidFill>
                <a:srgbClr val="0000FF"/>
              </a:solidFill>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56705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a:p>
            <a:r>
              <a:rPr lang="fi-FI" dirty="0"/>
              <a:t>The </a:t>
            </a:r>
            <a:r>
              <a:rPr lang="fi-FI" dirty="0" err="1"/>
              <a:t>realised</a:t>
            </a:r>
            <a:r>
              <a:rPr lang="fi-FI" dirty="0"/>
              <a:t> and </a:t>
            </a:r>
            <a:r>
              <a:rPr lang="fi-FI" dirty="0" err="1"/>
              <a:t>projected</a:t>
            </a:r>
            <a:r>
              <a:rPr lang="fi-FI" dirty="0"/>
              <a:t> </a:t>
            </a:r>
            <a:r>
              <a:rPr lang="fi-FI" dirty="0" err="1"/>
              <a:t>development</a:t>
            </a:r>
            <a:r>
              <a:rPr lang="fi-FI" dirty="0"/>
              <a:t> of </a:t>
            </a:r>
            <a:r>
              <a:rPr lang="fi-FI" dirty="0" err="1"/>
              <a:t>private-sector</a:t>
            </a:r>
            <a:r>
              <a:rPr lang="fi-FI" dirty="0"/>
              <a:t> </a:t>
            </a:r>
            <a:r>
              <a:rPr lang="fi-FI" dirty="0" err="1"/>
              <a:t>employees</a:t>
            </a:r>
            <a:r>
              <a:rPr lang="fi-FI" dirty="0"/>
              <a:t>’ </a:t>
            </a:r>
            <a:r>
              <a:rPr lang="fi-FI" dirty="0" err="1"/>
              <a:t>pension</a:t>
            </a:r>
            <a:r>
              <a:rPr lang="fi-FI" dirty="0"/>
              <a:t> </a:t>
            </a:r>
            <a:r>
              <a:rPr lang="fi-FI" dirty="0" err="1"/>
              <a:t>expenditure</a:t>
            </a:r>
            <a:r>
              <a:rPr lang="fi-FI" dirty="0"/>
              <a:t> and </a:t>
            </a:r>
            <a:r>
              <a:rPr lang="fi-FI" dirty="0" err="1"/>
              <a:t>contributions</a:t>
            </a:r>
            <a:r>
              <a:rPr lang="fi-FI" dirty="0"/>
              <a:t> in proportion to the </a:t>
            </a:r>
            <a:r>
              <a:rPr lang="fi-FI" dirty="0" err="1"/>
              <a:t>equivalent</a:t>
            </a:r>
            <a:r>
              <a:rPr lang="fi-FI" dirty="0"/>
              <a:t> </a:t>
            </a:r>
            <a:r>
              <a:rPr lang="fi-FI" dirty="0" err="1"/>
              <a:t>wage</a:t>
            </a:r>
            <a:r>
              <a:rPr lang="fi-FI" dirty="0"/>
              <a:t> </a:t>
            </a:r>
            <a:r>
              <a:rPr lang="fi-FI" dirty="0" err="1"/>
              <a:t>sum</a:t>
            </a:r>
            <a:r>
              <a:rPr lang="fi-FI" dirty="0"/>
              <a:t>. </a:t>
            </a:r>
            <a:endParaRPr lang="en-US" dirty="0"/>
          </a:p>
        </p:txBody>
      </p:sp>
      <p:sp>
        <p:nvSpPr>
          <p:cNvPr id="4" name="Dian numeron paikkamerkki 3"/>
          <p:cNvSpPr>
            <a:spLocks noGrp="1"/>
          </p:cNvSpPr>
          <p:nvPr>
            <p:ph type="sldNum" sz="quarter" idx="10"/>
          </p:nvPr>
        </p:nvSpPr>
        <p:spPr/>
        <p:txBody>
          <a:bodyPr/>
          <a:lstStyle/>
          <a:p>
            <a:fld id="{0BFF4739-A7F8-4941-9D4B-58F3C8C589E6}" type="slidenum">
              <a:rPr lang="fi-FI" smtClean="0"/>
              <a:t>6</a:t>
            </a:fld>
            <a:endParaRPr lang="fi-FI"/>
          </a:p>
        </p:txBody>
      </p:sp>
      <p:sp>
        <p:nvSpPr>
          <p:cNvPr id="7" name="Tekstiruutu 6">
            <a:hlinkClick r:id="rId3"/>
          </p:cNvPr>
          <p:cNvSpPr txBox="1"/>
          <p:nvPr/>
        </p:nvSpPr>
        <p:spPr>
          <a:xfrm>
            <a:off x="706188" y="4815121"/>
            <a:ext cx="3850606" cy="461665"/>
          </a:xfrm>
          <a:prstGeom prst="rect">
            <a:avLst/>
          </a:prstGeom>
          <a:noFill/>
        </p:spPr>
        <p:txBody>
          <a:bodyPr wrap="none" rtlCol="0">
            <a:spAutoFit/>
          </a:bodyPr>
          <a:lstStyle/>
          <a:p>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Statutory</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pensions</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in Finland: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long-term</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projections</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2016. </a:t>
            </a:r>
          </a:p>
          <a:p>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Finnish</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Centre </a:t>
            </a:r>
            <a:r>
              <a:rPr lang="fi-FI" sz="1200">
                <a:solidFill>
                  <a:srgbClr val="0000FF"/>
                </a:solidFill>
                <a:latin typeface="Calibri" panose="020F0502020204030204" pitchFamily="34" charset="0"/>
                <a:ea typeface="Verdana" panose="020B0604030504040204" pitchFamily="34" charset="0"/>
                <a:cs typeface="Verdana" panose="020B0604030504040204" pitchFamily="34" charset="0"/>
              </a:rPr>
              <a:t>for Pensions, </a:t>
            </a:r>
            <a:r>
              <a:rPr lang="fi-FI" sz="1200" dirty="0" err="1">
                <a:solidFill>
                  <a:srgbClr val="0000FF"/>
                </a:solidFill>
                <a:latin typeface="Calibri" panose="020F0502020204030204" pitchFamily="34" charset="0"/>
                <a:ea typeface="Verdana" panose="020B0604030504040204" pitchFamily="34" charset="0"/>
                <a:cs typeface="Verdana" panose="020B0604030504040204" pitchFamily="34" charset="0"/>
              </a:rPr>
              <a:t>Reports</a:t>
            </a:r>
            <a:r>
              <a:rPr lang="fi-FI" sz="1200" dirty="0">
                <a:solidFill>
                  <a:srgbClr val="0000FF"/>
                </a:solidFill>
                <a:latin typeface="Calibri" panose="020F0502020204030204" pitchFamily="34" charset="0"/>
                <a:ea typeface="Verdana" panose="020B0604030504040204" pitchFamily="34" charset="0"/>
                <a:cs typeface="Verdana" panose="020B0604030504040204" pitchFamily="34" charset="0"/>
              </a:rPr>
              <a:t> 02/2017.</a:t>
            </a:r>
            <a:endParaRPr lang="en-US" sz="1200" dirty="0">
              <a:solidFill>
                <a:srgbClr val="0000FF"/>
              </a:solidFill>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36920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I" dirty="0"/>
          </a:p>
        </p:txBody>
      </p:sp>
      <p:sp>
        <p:nvSpPr>
          <p:cNvPr id="4" name="Slide Number Placeholder 3"/>
          <p:cNvSpPr>
            <a:spLocks noGrp="1"/>
          </p:cNvSpPr>
          <p:nvPr>
            <p:ph type="sldNum" sz="quarter" idx="5"/>
          </p:nvPr>
        </p:nvSpPr>
        <p:spPr/>
        <p:txBody>
          <a:bodyPr/>
          <a:lstStyle/>
          <a:p>
            <a:fld id="{1DDDCE26-A6A5-404B-BE57-57D9F35F1DF3}" type="slidenum">
              <a:rPr lang="fi-FI" smtClean="0"/>
              <a:t>11</a:t>
            </a:fld>
            <a:endParaRPr lang="fi-FI"/>
          </a:p>
        </p:txBody>
      </p:sp>
    </p:spTree>
    <p:extLst>
      <p:ext uri="{BB962C8B-B14F-4D97-AF65-F5344CB8AC3E}">
        <p14:creationId xmlns:p14="http://schemas.microsoft.com/office/powerpoint/2010/main" val="453096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I" dirty="0"/>
          </a:p>
        </p:txBody>
      </p:sp>
      <p:sp>
        <p:nvSpPr>
          <p:cNvPr id="4" name="Slide Number Placeholder 3"/>
          <p:cNvSpPr>
            <a:spLocks noGrp="1"/>
          </p:cNvSpPr>
          <p:nvPr>
            <p:ph type="sldNum" sz="quarter" idx="5"/>
          </p:nvPr>
        </p:nvSpPr>
        <p:spPr/>
        <p:txBody>
          <a:bodyPr/>
          <a:lstStyle/>
          <a:p>
            <a:fld id="{1DDDCE26-A6A5-404B-BE57-57D9F35F1DF3}" type="slidenum">
              <a:rPr lang="fi-FI" smtClean="0"/>
              <a:t>13</a:t>
            </a:fld>
            <a:endParaRPr lang="fi-FI"/>
          </a:p>
        </p:txBody>
      </p:sp>
    </p:spTree>
    <p:extLst>
      <p:ext uri="{BB962C8B-B14F-4D97-AF65-F5344CB8AC3E}">
        <p14:creationId xmlns:p14="http://schemas.microsoft.com/office/powerpoint/2010/main" val="5394860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sp>
        <p:nvSpPr>
          <p:cNvPr id="7" name="Rectangle 10">
            <a:extLst>
              <a:ext uri="{FF2B5EF4-FFF2-40B4-BE49-F238E27FC236}">
                <a16:creationId xmlns:a16="http://schemas.microsoft.com/office/drawing/2014/main" id="{9C117ACD-DB48-469D-B3A5-3D8882FD2EBA}"/>
              </a:ext>
            </a:extLst>
          </p:cNvPr>
          <p:cNvSpPr/>
          <p:nvPr/>
        </p:nvSpPr>
        <p:spPr bwMode="white">
          <a:xfrm>
            <a:off x="1" y="1"/>
            <a:ext cx="12191999" cy="5854356"/>
          </a:xfrm>
          <a:prstGeom prst="rect">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FI" sz="2667" dirty="0">
              <a:latin typeface="Verdana" panose="020B0604030504040204" pitchFamily="34" charset="0"/>
              <a:ea typeface="Verdana" panose="020B0604030504040204" pitchFamily="34" charset="0"/>
              <a:cs typeface="Verdana" panose="020B0604030504040204" pitchFamily="34" charset="0"/>
            </a:endParaRPr>
          </a:p>
        </p:txBody>
      </p:sp>
      <p:sp>
        <p:nvSpPr>
          <p:cNvPr id="2" name="Otsikko 1">
            <a:extLst>
              <a:ext uri="{FF2B5EF4-FFF2-40B4-BE49-F238E27FC236}">
                <a16:creationId xmlns:a16="http://schemas.microsoft.com/office/drawing/2014/main" id="{8B2878A9-06AD-4811-B821-8DC94694F366}"/>
              </a:ext>
            </a:extLst>
          </p:cNvPr>
          <p:cNvSpPr>
            <a:spLocks noGrp="1"/>
          </p:cNvSpPr>
          <p:nvPr>
            <p:ph type="ctrTitle" hasCustomPrompt="1"/>
          </p:nvPr>
        </p:nvSpPr>
        <p:spPr>
          <a:xfrm>
            <a:off x="828000" y="648000"/>
            <a:ext cx="7452000" cy="2520000"/>
          </a:xfrm>
        </p:spPr>
        <p:txBody>
          <a:bodyPr anchor="t">
            <a:noAutofit/>
          </a:bodyPr>
          <a:lstStyle>
            <a:lvl1pPr algn="l">
              <a:defRPr sz="5100">
                <a:solidFill>
                  <a:schemeClr val="bg1"/>
                </a:solidFill>
              </a:defRPr>
            </a:lvl1p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br>
              <a:rPr lang="fi-FI" dirty="0"/>
            </a:br>
            <a:r>
              <a:rPr lang="fi-FI" dirty="0"/>
              <a:t>kolmas rivi</a:t>
            </a:r>
          </a:p>
        </p:txBody>
      </p:sp>
      <p:sp>
        <p:nvSpPr>
          <p:cNvPr id="3" name="Alaotsikko 2">
            <a:extLst>
              <a:ext uri="{FF2B5EF4-FFF2-40B4-BE49-F238E27FC236}">
                <a16:creationId xmlns:a16="http://schemas.microsoft.com/office/drawing/2014/main" id="{758AB152-6134-4ECF-B98C-A3B847F87E68}"/>
              </a:ext>
            </a:extLst>
          </p:cNvPr>
          <p:cNvSpPr>
            <a:spLocks noGrp="1"/>
          </p:cNvSpPr>
          <p:nvPr>
            <p:ph type="subTitle" idx="1"/>
          </p:nvPr>
        </p:nvSpPr>
        <p:spPr>
          <a:xfrm>
            <a:off x="828000" y="3726000"/>
            <a:ext cx="7452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endParaRPr lang="fi-FI" dirty="0"/>
          </a:p>
        </p:txBody>
      </p:sp>
      <p:sp>
        <p:nvSpPr>
          <p:cNvPr id="4" name="Päivämäärän paikkamerkki 3">
            <a:extLst>
              <a:ext uri="{FF2B5EF4-FFF2-40B4-BE49-F238E27FC236}">
                <a16:creationId xmlns:a16="http://schemas.microsoft.com/office/drawing/2014/main" id="{3058B3E6-66CA-4E3D-8B75-C9C94F0443F6}"/>
              </a:ext>
            </a:extLst>
          </p:cNvPr>
          <p:cNvSpPr>
            <a:spLocks noGrp="1"/>
          </p:cNvSpPr>
          <p:nvPr>
            <p:ph type="dt" sz="half" idx="10"/>
          </p:nvPr>
        </p:nvSpPr>
        <p:spPr/>
        <p:txBody>
          <a:bodyPr/>
          <a:lstStyle>
            <a:lvl1pPr>
              <a:defRPr>
                <a:noFill/>
              </a:defRPr>
            </a:lvl1pPr>
          </a:lstStyle>
          <a:p>
            <a:r>
              <a:rPr lang="fi-FI"/>
              <a:t>7 June 2024</a:t>
            </a:r>
          </a:p>
        </p:txBody>
      </p:sp>
      <p:sp>
        <p:nvSpPr>
          <p:cNvPr id="5" name="Alatunnisteen paikkamerkki 4">
            <a:extLst>
              <a:ext uri="{FF2B5EF4-FFF2-40B4-BE49-F238E27FC236}">
                <a16:creationId xmlns:a16="http://schemas.microsoft.com/office/drawing/2014/main" id="{1F072CC3-34DB-4A9B-B2A8-A80DC8D2C6BD}"/>
              </a:ext>
            </a:extLst>
          </p:cNvPr>
          <p:cNvSpPr>
            <a:spLocks noGrp="1"/>
          </p:cNvSpPr>
          <p:nvPr>
            <p:ph type="ftr" sz="quarter" idx="11"/>
          </p:nvPr>
        </p:nvSpPr>
        <p:spPr/>
        <p:txBody>
          <a:bodyPr/>
          <a:lstStyle>
            <a:lvl1pPr>
              <a:defRPr>
                <a:noFill/>
              </a:defRPr>
            </a:lvl1pPr>
          </a:lstStyle>
          <a:p>
            <a:r>
              <a:rPr lang="fi-FI"/>
              <a:t>Meeri Kesälä   |   Finnish Centre for Pensions   |</a:t>
            </a:r>
          </a:p>
        </p:txBody>
      </p:sp>
      <p:sp>
        <p:nvSpPr>
          <p:cNvPr id="6" name="Dian numeron paikkamerkki 5">
            <a:extLst>
              <a:ext uri="{FF2B5EF4-FFF2-40B4-BE49-F238E27FC236}">
                <a16:creationId xmlns:a16="http://schemas.microsoft.com/office/drawing/2014/main" id="{02455EC8-A487-4296-8764-0DC6EAA0C308}"/>
              </a:ext>
            </a:extLst>
          </p:cNvPr>
          <p:cNvSpPr>
            <a:spLocks noGrp="1"/>
          </p:cNvSpPr>
          <p:nvPr>
            <p:ph type="sldNum" sz="quarter" idx="12"/>
          </p:nvPr>
        </p:nvSpPr>
        <p:spPr/>
        <p:txBody>
          <a:bodyPr/>
          <a:lstStyle>
            <a:lvl1pPr>
              <a:defRPr>
                <a:noFill/>
              </a:defRPr>
            </a:lvl1pPr>
          </a:lstStyle>
          <a:p>
            <a:fld id="{BE2D8D75-17F6-474C-8CC8-AD93DCE1F39D}" type="slidenum">
              <a:rPr lang="fi-FI" smtClean="0"/>
              <a:t>‹#›</a:t>
            </a:fld>
            <a:endParaRPr lang="fi-FI"/>
          </a:p>
        </p:txBody>
      </p:sp>
      <p:pic>
        <p:nvPicPr>
          <p:cNvPr id="8" name="Picture 3" descr="A picture containing clock&#10;&#10;Description automatically generated">
            <a:extLst>
              <a:ext uri="{FF2B5EF4-FFF2-40B4-BE49-F238E27FC236}">
                <a16:creationId xmlns:a16="http://schemas.microsoft.com/office/drawing/2014/main" id="{72916907-F6A6-4BA7-A4F3-FDE9736405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8800" y="0"/>
            <a:ext cx="2743200" cy="6858000"/>
          </a:xfrm>
          <a:prstGeom prst="rect">
            <a:avLst/>
          </a:prstGeom>
        </p:spPr>
      </p:pic>
      <p:pic>
        <p:nvPicPr>
          <p:cNvPr id="11" name="Kuva 10" descr="Logo of the The Finnish Centre for Pensions">
            <a:extLst>
              <a:ext uri="{FF2B5EF4-FFF2-40B4-BE49-F238E27FC236}">
                <a16:creationId xmlns:a16="http://schemas.microsoft.com/office/drawing/2014/main" id="{E2C459D6-8EC1-43D7-8884-538DD9E119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black">
          <a:xfrm>
            <a:off x="918000" y="6094800"/>
            <a:ext cx="3567271" cy="468000"/>
          </a:xfrm>
          <a:prstGeom prst="rect">
            <a:avLst/>
          </a:prstGeom>
        </p:spPr>
      </p:pic>
    </p:spTree>
    <p:extLst>
      <p:ext uri="{BB962C8B-B14F-4D97-AF65-F5344CB8AC3E}">
        <p14:creationId xmlns:p14="http://schemas.microsoft.com/office/powerpoint/2010/main" val="408178836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Valkoinen">
    <p:spTree>
      <p:nvGrpSpPr>
        <p:cNvPr id="1" name=""/>
        <p:cNvGrpSpPr/>
        <p:nvPr/>
      </p:nvGrpSpPr>
      <p:grpSpPr>
        <a:xfrm>
          <a:off x="0" y="0"/>
          <a:ext cx="0" cy="0"/>
          <a:chOff x="0" y="0"/>
          <a:chExt cx="0" cy="0"/>
        </a:xfrm>
      </p:grpSpPr>
      <p:sp>
        <p:nvSpPr>
          <p:cNvPr id="2" name="Päivämäärän paikkamerkki 1">
            <a:extLst>
              <a:ext uri="{FF2B5EF4-FFF2-40B4-BE49-F238E27FC236}">
                <a16:creationId xmlns:a16="http://schemas.microsoft.com/office/drawing/2014/main" id="{60947D24-850B-43C5-B5BE-8D8502732142}"/>
              </a:ext>
            </a:extLst>
          </p:cNvPr>
          <p:cNvSpPr>
            <a:spLocks noGrp="1"/>
          </p:cNvSpPr>
          <p:nvPr>
            <p:ph type="dt" sz="half" idx="10"/>
          </p:nvPr>
        </p:nvSpPr>
        <p:spPr>
          <a:noFill/>
        </p:spPr>
        <p:txBody>
          <a:bodyPr/>
          <a:lstStyle>
            <a:lvl1pPr>
              <a:defRPr>
                <a:noFill/>
              </a:defRPr>
            </a:lvl1pPr>
          </a:lstStyle>
          <a:p>
            <a:r>
              <a:rPr lang="fi-FI"/>
              <a:t>7 June 2024</a:t>
            </a:r>
          </a:p>
        </p:txBody>
      </p:sp>
      <p:sp>
        <p:nvSpPr>
          <p:cNvPr id="3" name="Alatunnisteen paikkamerkki 2">
            <a:extLst>
              <a:ext uri="{FF2B5EF4-FFF2-40B4-BE49-F238E27FC236}">
                <a16:creationId xmlns:a16="http://schemas.microsoft.com/office/drawing/2014/main" id="{D2C258F1-CFA0-4A2D-AA8A-E76D9FC299D2}"/>
              </a:ext>
            </a:extLst>
          </p:cNvPr>
          <p:cNvSpPr>
            <a:spLocks noGrp="1"/>
          </p:cNvSpPr>
          <p:nvPr>
            <p:ph type="ftr" sz="quarter" idx="11"/>
          </p:nvPr>
        </p:nvSpPr>
        <p:spPr>
          <a:noFill/>
        </p:spPr>
        <p:txBody>
          <a:bodyPr/>
          <a:lstStyle>
            <a:lvl1pPr>
              <a:defRPr>
                <a:noFill/>
              </a:defRPr>
            </a:lvl1pPr>
          </a:lstStyle>
          <a:p>
            <a:r>
              <a:rPr lang="fi-FI"/>
              <a:t>Meeri Kesälä   |   Finnish Centre for Pensions   |</a:t>
            </a:r>
          </a:p>
        </p:txBody>
      </p:sp>
      <p:sp>
        <p:nvSpPr>
          <p:cNvPr id="4" name="Dian numeron paikkamerkki 3">
            <a:extLst>
              <a:ext uri="{FF2B5EF4-FFF2-40B4-BE49-F238E27FC236}">
                <a16:creationId xmlns:a16="http://schemas.microsoft.com/office/drawing/2014/main" id="{ED2C7633-EC37-4F00-8D6E-ADED1F938B9F}"/>
              </a:ext>
            </a:extLst>
          </p:cNvPr>
          <p:cNvSpPr>
            <a:spLocks noGrp="1"/>
          </p:cNvSpPr>
          <p:nvPr>
            <p:ph type="sldNum" sz="quarter" idx="12"/>
          </p:nvPr>
        </p:nvSpPr>
        <p:spPr>
          <a:noFill/>
        </p:spPr>
        <p:txBody>
          <a:bodyPr/>
          <a:lstStyle>
            <a:lvl1pPr>
              <a:defRPr>
                <a:noFill/>
              </a:defRPr>
            </a:lvl1pPr>
          </a:lstStyle>
          <a:p>
            <a:fld id="{BE2D8D75-17F6-474C-8CC8-AD93DCE1F39D}" type="slidenum">
              <a:rPr lang="fi-FI" smtClean="0"/>
              <a:t>‹#›</a:t>
            </a:fld>
            <a:endParaRPr lang="fi-FI"/>
          </a:p>
        </p:txBody>
      </p:sp>
    </p:spTree>
    <p:extLst>
      <p:ext uri="{BB962C8B-B14F-4D97-AF65-F5344CB8AC3E}">
        <p14:creationId xmlns:p14="http://schemas.microsoft.com/office/powerpoint/2010/main" val="2476249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Salintäyttödia">
    <p:spTree>
      <p:nvGrpSpPr>
        <p:cNvPr id="1" name=""/>
        <p:cNvGrpSpPr/>
        <p:nvPr/>
      </p:nvGrpSpPr>
      <p:grpSpPr>
        <a:xfrm>
          <a:off x="0" y="0"/>
          <a:ext cx="0" cy="0"/>
          <a:chOff x="0" y="0"/>
          <a:chExt cx="0" cy="0"/>
        </a:xfrm>
      </p:grpSpPr>
      <p:sp>
        <p:nvSpPr>
          <p:cNvPr id="2" name="Päivämäärän paikkamerkki 1">
            <a:extLst>
              <a:ext uri="{FF2B5EF4-FFF2-40B4-BE49-F238E27FC236}">
                <a16:creationId xmlns:a16="http://schemas.microsoft.com/office/drawing/2014/main" id="{60947D24-850B-43C5-B5BE-8D8502732142}"/>
              </a:ext>
            </a:extLst>
          </p:cNvPr>
          <p:cNvSpPr>
            <a:spLocks noGrp="1"/>
          </p:cNvSpPr>
          <p:nvPr>
            <p:ph type="dt" sz="half" idx="10"/>
          </p:nvPr>
        </p:nvSpPr>
        <p:spPr/>
        <p:txBody>
          <a:bodyPr/>
          <a:lstStyle>
            <a:lvl1pPr>
              <a:defRPr>
                <a:noFill/>
              </a:defRPr>
            </a:lvl1pPr>
          </a:lstStyle>
          <a:p>
            <a:r>
              <a:rPr lang="fi-FI"/>
              <a:t>7 June 2024</a:t>
            </a:r>
          </a:p>
        </p:txBody>
      </p:sp>
      <p:sp>
        <p:nvSpPr>
          <p:cNvPr id="3" name="Alatunnisteen paikkamerkki 2">
            <a:extLst>
              <a:ext uri="{FF2B5EF4-FFF2-40B4-BE49-F238E27FC236}">
                <a16:creationId xmlns:a16="http://schemas.microsoft.com/office/drawing/2014/main" id="{D2C258F1-CFA0-4A2D-AA8A-E76D9FC299D2}"/>
              </a:ext>
            </a:extLst>
          </p:cNvPr>
          <p:cNvSpPr>
            <a:spLocks noGrp="1"/>
          </p:cNvSpPr>
          <p:nvPr>
            <p:ph type="ftr" sz="quarter" idx="11"/>
          </p:nvPr>
        </p:nvSpPr>
        <p:spPr/>
        <p:txBody>
          <a:bodyPr/>
          <a:lstStyle>
            <a:lvl1pPr>
              <a:defRPr>
                <a:noFill/>
              </a:defRPr>
            </a:lvl1pPr>
          </a:lstStyle>
          <a:p>
            <a:r>
              <a:rPr lang="fi-FI"/>
              <a:t>Meeri Kesälä   |   Finnish Centre for Pensions   |</a:t>
            </a:r>
          </a:p>
        </p:txBody>
      </p:sp>
      <p:sp>
        <p:nvSpPr>
          <p:cNvPr id="4" name="Dian numeron paikkamerkki 3">
            <a:extLst>
              <a:ext uri="{FF2B5EF4-FFF2-40B4-BE49-F238E27FC236}">
                <a16:creationId xmlns:a16="http://schemas.microsoft.com/office/drawing/2014/main" id="{ED2C7633-EC37-4F00-8D6E-ADED1F938B9F}"/>
              </a:ext>
            </a:extLst>
          </p:cNvPr>
          <p:cNvSpPr>
            <a:spLocks noGrp="1"/>
          </p:cNvSpPr>
          <p:nvPr>
            <p:ph type="sldNum" sz="quarter" idx="12"/>
          </p:nvPr>
        </p:nvSpPr>
        <p:spPr/>
        <p:txBody>
          <a:bodyPr/>
          <a:lstStyle>
            <a:lvl1pPr>
              <a:defRPr>
                <a:noFill/>
              </a:defRPr>
            </a:lvl1pPr>
          </a:lstStyle>
          <a:p>
            <a:fld id="{BE2D8D75-17F6-474C-8CC8-AD93DCE1F39D}" type="slidenum">
              <a:rPr lang="fi-FI" smtClean="0"/>
              <a:t>‹#›</a:t>
            </a:fld>
            <a:endParaRPr lang="fi-FI"/>
          </a:p>
        </p:txBody>
      </p:sp>
      <p:pic>
        <p:nvPicPr>
          <p:cNvPr id="6" name="Kuva 5" descr="Logo of the The Finnish Centre for Pensions">
            <a:extLst>
              <a:ext uri="{FF2B5EF4-FFF2-40B4-BE49-F238E27FC236}">
                <a16:creationId xmlns:a16="http://schemas.microsoft.com/office/drawing/2014/main" id="{25CAFAED-2660-44F6-ACA6-1225705B7A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black">
          <a:xfrm>
            <a:off x="676492" y="2581200"/>
            <a:ext cx="10839016" cy="1422000"/>
          </a:xfrm>
          <a:prstGeom prst="rect">
            <a:avLst/>
          </a:prstGeom>
        </p:spPr>
      </p:pic>
    </p:spTree>
    <p:extLst>
      <p:ext uri="{BB962C8B-B14F-4D97-AF65-F5344CB8AC3E}">
        <p14:creationId xmlns:p14="http://schemas.microsoft.com/office/powerpoint/2010/main" val="2893711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0_Titeldia 2">
    <p:spTree>
      <p:nvGrpSpPr>
        <p:cNvPr id="1" name=""/>
        <p:cNvGrpSpPr/>
        <p:nvPr/>
      </p:nvGrpSpPr>
      <p:grpSpPr>
        <a:xfrm>
          <a:off x="0" y="0"/>
          <a:ext cx="0" cy="0"/>
          <a:chOff x="0" y="0"/>
          <a:chExt cx="0" cy="0"/>
        </a:xfrm>
      </p:grpSpPr>
      <p:sp>
        <p:nvSpPr>
          <p:cNvPr id="27" name="Rechteck 26"/>
          <p:cNvSpPr/>
          <p:nvPr userDrawn="1"/>
        </p:nvSpPr>
        <p:spPr bwMode="auto">
          <a:xfrm>
            <a:off x="0" y="6523714"/>
            <a:ext cx="12192000" cy="321587"/>
          </a:xfrm>
          <a:prstGeom prst="rect">
            <a:avLst/>
          </a:prstGeom>
          <a:solidFill>
            <a:srgbClr val="005684"/>
          </a:solidFill>
          <a:ln w="9525" cap="flat" cmpd="sng" algn="ctr">
            <a:solidFill>
              <a:srgbClr val="00568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z="1050" b="1" i="0" dirty="0">
              <a:solidFill>
                <a:schemeClr val="bg1"/>
              </a:solidFill>
              <a:latin typeface="Calibri Normaal"/>
              <a:ea typeface="Calibri" charset="0"/>
              <a:cs typeface="Calibri" charset="0"/>
            </a:endParaRPr>
          </a:p>
        </p:txBody>
      </p:sp>
      <p:sp>
        <p:nvSpPr>
          <p:cNvPr id="28" name="Rechtwinkliges Dreieck 27"/>
          <p:cNvSpPr/>
          <p:nvPr userDrawn="1"/>
        </p:nvSpPr>
        <p:spPr bwMode="auto">
          <a:xfrm>
            <a:off x="0" y="5556250"/>
            <a:ext cx="1244600" cy="1295900"/>
          </a:xfrm>
          <a:prstGeom prst="rtTriangle">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29" name="Rechtwinkliges Dreieck 28"/>
          <p:cNvSpPr/>
          <p:nvPr userDrawn="1"/>
        </p:nvSpPr>
        <p:spPr bwMode="auto">
          <a:xfrm rot="16200000">
            <a:off x="11123550" y="5770501"/>
            <a:ext cx="1080000" cy="1107700"/>
          </a:xfrm>
          <a:prstGeom prst="r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34" name="Rechteck 33"/>
          <p:cNvSpPr/>
          <p:nvPr userDrawn="1"/>
        </p:nvSpPr>
        <p:spPr bwMode="auto">
          <a:xfrm>
            <a:off x="-1" y="5562600"/>
            <a:ext cx="12219943" cy="93471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pic>
        <p:nvPicPr>
          <p:cNvPr id="30" name="Grafik 29" descr="Ein Bild, das Gebäude, draußen, Urlaubsort, mehrere enthält.&#10;&#10;Automatisch generierte Beschreibung">
            <a:extLst>
              <a:ext uri="{FF2B5EF4-FFF2-40B4-BE49-F238E27FC236}">
                <a16:creationId xmlns:a16="http://schemas.microsoft.com/office/drawing/2014/main" id="{9171A11C-CC89-32F5-5B56-86F9B1976E1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3972" y="1235420"/>
            <a:ext cx="12219943" cy="5238254"/>
          </a:xfrm>
          <a:prstGeom prst="rect">
            <a:avLst/>
          </a:prstGeom>
        </p:spPr>
      </p:pic>
      <p:sp>
        <p:nvSpPr>
          <p:cNvPr id="13317" name="Text Box 5"/>
          <p:cNvSpPr txBox="1">
            <a:spLocks noChangeArrowheads="1"/>
          </p:cNvSpPr>
          <p:nvPr/>
        </p:nvSpPr>
        <p:spPr bwMode="auto">
          <a:xfrm>
            <a:off x="1401234" y="5194300"/>
            <a:ext cx="320601" cy="40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19" name="Text Box 7"/>
          <p:cNvSpPr txBox="1">
            <a:spLocks noChangeArrowheads="1"/>
          </p:cNvSpPr>
          <p:nvPr/>
        </p:nvSpPr>
        <p:spPr bwMode="auto">
          <a:xfrm>
            <a:off x="1524000" y="1905000"/>
            <a:ext cx="8636000" cy="40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pic>
        <p:nvPicPr>
          <p:cNvPr id="17" name="Afbeelding 16"/>
          <p:cNvPicPr/>
          <p:nvPr userDrawn="1"/>
        </p:nvPicPr>
        <p:blipFill>
          <a:blip r:embed="rId3" cstate="screen">
            <a:extLst>
              <a:ext uri="{28A0092B-C50C-407E-A947-70E740481C1C}">
                <a14:useLocalDpi xmlns:a14="http://schemas.microsoft.com/office/drawing/2010/main"/>
              </a:ext>
            </a:extLst>
          </a:blip>
          <a:stretch>
            <a:fillRect/>
          </a:stretch>
        </p:blipFill>
        <p:spPr>
          <a:xfrm>
            <a:off x="111261" y="205100"/>
            <a:ext cx="2536405" cy="880224"/>
          </a:xfrm>
          <a:prstGeom prst="rect">
            <a:avLst/>
          </a:prstGeom>
        </p:spPr>
      </p:pic>
      <p:sp>
        <p:nvSpPr>
          <p:cNvPr id="21" name="Tijdelijke aanduiding voor voettekst 10"/>
          <p:cNvSpPr>
            <a:spLocks noGrp="1"/>
          </p:cNvSpPr>
          <p:nvPr>
            <p:ph type="ftr" sz="quarter" idx="3"/>
          </p:nvPr>
        </p:nvSpPr>
        <p:spPr>
          <a:xfrm>
            <a:off x="0" y="6523715"/>
            <a:ext cx="4014187" cy="321586"/>
          </a:xfrm>
          <a:prstGeom prst="rect">
            <a:avLst/>
          </a:prstGeom>
        </p:spPr>
        <p:txBody>
          <a:bodyPr vert="horz" lIns="180000" tIns="18000" rIns="91440" bIns="0" rtlCol="0" anchor="ctr"/>
          <a:lstStyle>
            <a:lvl1pPr algn="l">
              <a:defRPr lang="en-US" sz="1200" b="1" i="0" smtClean="0">
                <a:solidFill>
                  <a:schemeClr val="bg1"/>
                </a:solidFill>
                <a:effectLst/>
                <a:latin typeface="Calibri Normaal"/>
                <a:ea typeface="Calibri Normaal"/>
                <a:cs typeface="Calibri" charset="0"/>
              </a:defRPr>
            </a:lvl1pPr>
          </a:lstStyle>
          <a:p>
            <a:r>
              <a:rPr lang="de-DE" dirty="0"/>
              <a:t>ECA 2024</a:t>
            </a:r>
          </a:p>
        </p:txBody>
      </p:sp>
      <p:sp>
        <p:nvSpPr>
          <p:cNvPr id="22" name="Tijdelijke aanduiding voor voettekst 10"/>
          <p:cNvSpPr txBox="1">
            <a:spLocks/>
          </p:cNvSpPr>
          <p:nvPr userDrawn="1"/>
        </p:nvSpPr>
        <p:spPr>
          <a:xfrm>
            <a:off x="4081406" y="6559056"/>
            <a:ext cx="4014187" cy="280729"/>
          </a:xfrm>
          <a:prstGeom prst="rect">
            <a:avLst/>
          </a:prstGeom>
        </p:spPr>
        <p:txBody>
          <a:bodyPr vert="horz" lIns="0" tIns="36000" rIns="91440" bIns="45720" rtlCol="0" anchor="ctr"/>
          <a:lstStyle>
            <a:defPPr>
              <a:defRPr lang="en-US"/>
            </a:defPPr>
            <a:lvl1pPr algn="l" rtl="0" eaLnBrk="0" fontAlgn="base" hangingPunct="0">
              <a:spcBef>
                <a:spcPct val="0"/>
              </a:spcBef>
              <a:spcAft>
                <a:spcPct val="0"/>
              </a:spcAft>
              <a:defRPr lang="en-US" sz="1200" b="1" i="0" kern="1200" smtClean="0">
                <a:solidFill>
                  <a:schemeClr val="bg1"/>
                </a:solidFill>
                <a:effectLst/>
                <a:latin typeface="Calibri" charset="0"/>
                <a:ea typeface="Calibri" charset="0"/>
                <a:cs typeface="Calibri"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pPr algn="ctr"/>
            <a:r>
              <a:rPr lang="de-DE" sz="1200" dirty="0">
                <a:solidFill>
                  <a:schemeClr val="bg1"/>
                </a:solidFill>
                <a:latin typeface="Calibri Normaal"/>
              </a:rPr>
              <a:t>www.eca2024.org</a:t>
            </a:r>
          </a:p>
        </p:txBody>
      </p:sp>
      <p:sp>
        <p:nvSpPr>
          <p:cNvPr id="24" name="Tijdelijke aanduiding voor dianummer 2"/>
          <p:cNvSpPr txBox="1">
            <a:spLocks/>
          </p:cNvSpPr>
          <p:nvPr userDrawn="1"/>
        </p:nvSpPr>
        <p:spPr>
          <a:xfrm>
            <a:off x="9838627" y="6559056"/>
            <a:ext cx="2353373" cy="298943"/>
          </a:xfrm>
          <a:prstGeom prst="rect">
            <a:avLst/>
          </a:prstGeom>
        </p:spPr>
        <p:txBody>
          <a:bodyPr vert="horz" lIns="91440" tIns="36000" rIns="180000" bIns="45720" rtlCol="0" anchor="ctr"/>
          <a:lstStyle>
            <a:defPPr>
              <a:defRPr lang="en-US"/>
            </a:defPPr>
            <a:lvl1pPr algn="r" rtl="0" eaLnBrk="0" fontAlgn="base" hangingPunct="0">
              <a:spcBef>
                <a:spcPct val="0"/>
              </a:spcBef>
              <a:spcAft>
                <a:spcPct val="0"/>
              </a:spcAft>
              <a:defRPr sz="1200" b="1" i="0" kern="1200">
                <a:solidFill>
                  <a:schemeClr val="tx1"/>
                </a:solidFill>
                <a:latin typeface="Calibri Normaal" charset="0"/>
                <a:ea typeface="Calibri Normaal" charset="0"/>
                <a:cs typeface="Calibri Normaal"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fld id="{306CB06F-8D94-B64C-AC66-62AFBAF0736E}" type="slidenum">
              <a:rPr lang="nl-NL" smtClean="0"/>
              <a:pPr/>
              <a:t>‹#›</a:t>
            </a:fld>
            <a:endParaRPr lang="nl-NL" dirty="0"/>
          </a:p>
        </p:txBody>
      </p:sp>
      <p:sp>
        <p:nvSpPr>
          <p:cNvPr id="26" name="Tijdelijke aanduiding voor voettekst 3"/>
          <p:cNvSpPr txBox="1">
            <a:spLocks/>
          </p:cNvSpPr>
          <p:nvPr userDrawn="1"/>
        </p:nvSpPr>
        <p:spPr>
          <a:xfrm>
            <a:off x="4960860" y="6611588"/>
            <a:ext cx="4014187"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i="0" kern="1200" smtClean="0">
                <a:solidFill>
                  <a:schemeClr val="bg1"/>
                </a:solidFill>
                <a:effectLst/>
                <a:latin typeface="Calibri" charset="0"/>
                <a:ea typeface="Calibri" charset="0"/>
                <a:cs typeface="Calibri"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pPr algn="ctr"/>
            <a:endParaRPr lang="en-US" sz="1100" dirty="0"/>
          </a:p>
        </p:txBody>
      </p:sp>
      <p:sp>
        <p:nvSpPr>
          <p:cNvPr id="33" name="Rechteck 32"/>
          <p:cNvSpPr/>
          <p:nvPr userDrawn="1"/>
        </p:nvSpPr>
        <p:spPr bwMode="auto">
          <a:xfrm>
            <a:off x="0" y="6475143"/>
            <a:ext cx="12219943" cy="61741"/>
          </a:xfrm>
          <a:prstGeom prst="rect">
            <a:avLst/>
          </a:prstGeom>
          <a:solidFill>
            <a:srgbClr val="DDC4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2" name="Rechteck 1"/>
          <p:cNvSpPr/>
          <p:nvPr userDrawn="1"/>
        </p:nvSpPr>
        <p:spPr bwMode="auto">
          <a:xfrm>
            <a:off x="848510" y="1720542"/>
            <a:ext cx="10077637" cy="4291045"/>
          </a:xfrm>
          <a:prstGeom prst="rect">
            <a:avLst/>
          </a:prstGeom>
          <a:solidFill>
            <a:schemeClr val="bg1">
              <a:alpha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noProof="0" dirty="0">
              <a:ln>
                <a:noFill/>
              </a:ln>
              <a:solidFill>
                <a:schemeClr val="tx1"/>
              </a:solidFill>
              <a:effectLst/>
              <a:latin typeface="Times" charset="0"/>
              <a:ea typeface="ＭＳ Ｐゴシック" charset="0"/>
            </a:endParaRPr>
          </a:p>
        </p:txBody>
      </p:sp>
      <p:sp>
        <p:nvSpPr>
          <p:cNvPr id="3" name="Rechteck 2"/>
          <p:cNvSpPr/>
          <p:nvPr userDrawn="1"/>
        </p:nvSpPr>
        <p:spPr bwMode="auto">
          <a:xfrm>
            <a:off x="359764" y="1469036"/>
            <a:ext cx="4601096" cy="959371"/>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3200" b="0" i="0" u="none" strike="noStrike" cap="none" normalizeH="0" baseline="0" dirty="0">
              <a:ln>
                <a:noFill/>
              </a:ln>
              <a:solidFill>
                <a:schemeClr val="bg1"/>
              </a:solidFill>
              <a:effectLst/>
              <a:latin typeface="Calibri Normaal"/>
              <a:ea typeface="ＭＳ Ｐゴシック" charset="0"/>
            </a:endParaRPr>
          </a:p>
        </p:txBody>
      </p:sp>
      <p:pic>
        <p:nvPicPr>
          <p:cNvPr id="7" name="Grafik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10327" y="66124"/>
            <a:ext cx="1508261" cy="1131196"/>
          </a:xfrm>
          <a:prstGeom prst="rect">
            <a:avLst/>
          </a:prstGeom>
        </p:spPr>
      </p:pic>
      <p:pic>
        <p:nvPicPr>
          <p:cNvPr id="8" name="Grafik 7">
            <a:extLst>
              <a:ext uri="{FF2B5EF4-FFF2-40B4-BE49-F238E27FC236}">
                <a16:creationId xmlns:a16="http://schemas.microsoft.com/office/drawing/2014/main" id="{29F0F1BF-8833-7F0F-CC8B-4000935619D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83835" y="129106"/>
            <a:ext cx="729879" cy="988570"/>
          </a:xfrm>
          <a:prstGeom prst="rect">
            <a:avLst/>
          </a:prstGeom>
        </p:spPr>
      </p:pic>
    </p:spTree>
    <p:extLst>
      <p:ext uri="{BB962C8B-B14F-4D97-AF65-F5344CB8AC3E}">
        <p14:creationId xmlns:p14="http://schemas.microsoft.com/office/powerpoint/2010/main" val="2790356789"/>
      </p:ext>
    </p:extLst>
  </p:cSld>
  <p:clrMapOvr>
    <a:masterClrMapping/>
  </p:clrMapOvr>
  <p:transition spd="med">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Kop en veel tekst 2">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22514" y="715163"/>
            <a:ext cx="9793061" cy="648392"/>
          </a:xfrm>
        </p:spPr>
        <p:txBody>
          <a:bodyPr>
            <a:normAutofit/>
          </a:bodyPr>
          <a:lstStyle>
            <a:lvl1pPr>
              <a:defRPr sz="3200">
                <a:solidFill>
                  <a:srgbClr val="005684"/>
                </a:solidFill>
              </a:defRPr>
            </a:lvl1pPr>
          </a:lstStyle>
          <a:p>
            <a:r>
              <a:rPr lang="en-US" noProof="0" dirty="0"/>
              <a:t>Edit title </a:t>
            </a:r>
            <a:endParaRPr lang="en-GB" noProof="0" dirty="0"/>
          </a:p>
        </p:txBody>
      </p:sp>
      <p:sp>
        <p:nvSpPr>
          <p:cNvPr id="3" name="Tijdelijke aanduiding voor dianummer 2"/>
          <p:cNvSpPr>
            <a:spLocks noGrp="1"/>
          </p:cNvSpPr>
          <p:nvPr>
            <p:ph type="sldNum" sz="quarter" idx="10"/>
          </p:nvPr>
        </p:nvSpPr>
        <p:spPr>
          <a:xfrm>
            <a:off x="9838627" y="6559056"/>
            <a:ext cx="2353373" cy="321586"/>
          </a:xfrm>
        </p:spPr>
        <p:txBody>
          <a:bodyPr/>
          <a:lstStyle/>
          <a:p>
            <a:fld id="{306CB06F-8D94-B64C-AC66-62AFBAF0736E}" type="slidenum">
              <a:rPr lang="nl-NL" smtClean="0"/>
              <a:pPr/>
              <a:t>‹#›</a:t>
            </a:fld>
            <a:endParaRPr lang="nl-NL" dirty="0"/>
          </a:p>
        </p:txBody>
      </p:sp>
      <p:sp>
        <p:nvSpPr>
          <p:cNvPr id="7" name="Inhaltsplatzhalter 5"/>
          <p:cNvSpPr>
            <a:spLocks noGrp="1"/>
          </p:cNvSpPr>
          <p:nvPr>
            <p:ph sz="quarter" idx="15" hasCustomPrompt="1"/>
          </p:nvPr>
        </p:nvSpPr>
        <p:spPr>
          <a:xfrm>
            <a:off x="522515" y="1424728"/>
            <a:ext cx="10245400" cy="4867275"/>
          </a:xfrm>
        </p:spPr>
        <p:txBody>
          <a:bodyPr/>
          <a:lstStyle>
            <a:lvl1pPr marL="342900" indent="-342900">
              <a:buFont typeface="Wingdings" panose="05000000000000000000" pitchFamily="2" charset="2"/>
              <a:buChar char="§"/>
              <a:defRPr sz="2400">
                <a:solidFill>
                  <a:schemeClr val="tx1"/>
                </a:solidFill>
              </a:defRPr>
            </a:lvl1pPr>
            <a:lvl2pPr marL="623888" indent="-260350">
              <a:buFont typeface="Courier New" panose="02070309020205020404" pitchFamily="49" charset="0"/>
              <a:buChar char="o"/>
              <a:defRPr sz="2000">
                <a:solidFill>
                  <a:schemeClr val="tx1"/>
                </a:solidFill>
              </a:defRPr>
            </a:lvl2pPr>
            <a:lvl3pPr marL="900113" indent="-276225">
              <a:buFont typeface="Arial" panose="020B0604020202020204" pitchFamily="34" charset="0"/>
              <a:buChar char="•"/>
              <a:defRPr sz="2000">
                <a:solidFill>
                  <a:schemeClr val="tx1"/>
                </a:solidFill>
              </a:defRPr>
            </a:lvl3pPr>
            <a:lvl4pPr marL="1160463" indent="-260350">
              <a:buFont typeface="Symbol" panose="05050102010706020507" pitchFamily="18" charset="2"/>
              <a:buChar char="-"/>
              <a:defRPr sz="2000">
                <a:solidFill>
                  <a:schemeClr val="tx1"/>
                </a:solidFill>
              </a:defRPr>
            </a:lvl4pPr>
            <a:lvl5pPr marL="1524000" indent="-261938">
              <a:defRPr sz="2000">
                <a:solidFill>
                  <a:schemeClr val="tx1"/>
                </a:solidFill>
              </a:defRPr>
            </a:lvl5pPr>
          </a:lstStyle>
          <a:p>
            <a:pPr lvl="0"/>
            <a:r>
              <a:rPr lang="en-GB" noProof="0" dirty="0"/>
              <a:t>Edit text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ijdelijke aanduiding voor voettekst 3"/>
          <p:cNvSpPr txBox="1">
            <a:spLocks/>
          </p:cNvSpPr>
          <p:nvPr userDrawn="1"/>
        </p:nvSpPr>
        <p:spPr>
          <a:xfrm>
            <a:off x="4960860" y="6611588"/>
            <a:ext cx="4014187"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i="0" kern="1200" smtClean="0">
                <a:solidFill>
                  <a:schemeClr val="bg1"/>
                </a:solidFill>
                <a:effectLst/>
                <a:latin typeface="Calibri" charset="0"/>
                <a:ea typeface="Calibri" charset="0"/>
                <a:cs typeface="Calibri"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pPr algn="ctr"/>
            <a:endParaRPr lang="en-US" sz="1100" dirty="0"/>
          </a:p>
        </p:txBody>
      </p:sp>
      <p:sp>
        <p:nvSpPr>
          <p:cNvPr id="10" name="Tijdelijke aanduiding voor voettekst 10"/>
          <p:cNvSpPr>
            <a:spLocks noGrp="1"/>
          </p:cNvSpPr>
          <p:nvPr>
            <p:ph type="ftr" sz="quarter" idx="3"/>
          </p:nvPr>
        </p:nvSpPr>
        <p:spPr>
          <a:xfrm>
            <a:off x="0" y="6523715"/>
            <a:ext cx="4014187" cy="321586"/>
          </a:xfrm>
          <a:prstGeom prst="rect">
            <a:avLst/>
          </a:prstGeom>
        </p:spPr>
        <p:txBody>
          <a:bodyPr vert="horz" lIns="180000" tIns="36000" rIns="91440" bIns="0" rtlCol="0" anchor="ctr"/>
          <a:lstStyle>
            <a:lvl1pPr algn="l">
              <a:defRPr lang="en-US" sz="1200" b="1" i="0" smtClean="0">
                <a:solidFill>
                  <a:schemeClr val="bg1"/>
                </a:solidFill>
                <a:effectLst/>
                <a:latin typeface="Calibri Normaal"/>
                <a:ea typeface="Calibri Normaal"/>
                <a:cs typeface="Calibri" charset="0"/>
              </a:defRPr>
            </a:lvl1pPr>
          </a:lstStyle>
          <a:p>
            <a:r>
              <a:rPr lang="de-DE" dirty="0"/>
              <a:t>ECA 2024</a:t>
            </a:r>
          </a:p>
        </p:txBody>
      </p:sp>
      <p:pic>
        <p:nvPicPr>
          <p:cNvPr id="4" name="Grafik 3">
            <a:extLst>
              <a:ext uri="{FF2B5EF4-FFF2-40B4-BE49-F238E27FC236}">
                <a16:creationId xmlns:a16="http://schemas.microsoft.com/office/drawing/2014/main" id="{78F1A6A8-5515-3324-8A27-418B0500CA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75610" y="549165"/>
            <a:ext cx="1422790" cy="875563"/>
          </a:xfrm>
          <a:prstGeom prst="rect">
            <a:avLst/>
          </a:prstGeom>
        </p:spPr>
      </p:pic>
    </p:spTree>
    <p:extLst>
      <p:ext uri="{BB962C8B-B14F-4D97-AF65-F5344CB8AC3E}">
        <p14:creationId xmlns:p14="http://schemas.microsoft.com/office/powerpoint/2010/main" val="4033894724"/>
      </p:ext>
    </p:extLst>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65DC22B-6DFD-4B9A-AAB2-0C4DD637F106}"/>
              </a:ext>
            </a:extLst>
          </p:cNvPr>
          <p:cNvSpPr>
            <a:spLocks noGrp="1"/>
          </p:cNvSpPr>
          <p:nvPr>
            <p:ph type="title"/>
          </p:nvPr>
        </p:nvSpPr>
        <p:spPr/>
        <p:txBody>
          <a:bodyPr/>
          <a:lstStyle/>
          <a:p>
            <a:r>
              <a:rPr lang="fi-FI"/>
              <a:t>Muokkaa ots. perustyyl. napsautt.</a:t>
            </a:r>
          </a:p>
        </p:txBody>
      </p:sp>
      <p:sp>
        <p:nvSpPr>
          <p:cNvPr id="3" name="Sisällön paikkamerkki 2">
            <a:extLst>
              <a:ext uri="{FF2B5EF4-FFF2-40B4-BE49-F238E27FC236}">
                <a16:creationId xmlns:a16="http://schemas.microsoft.com/office/drawing/2014/main" id="{FD5FB8CB-E308-4676-808C-B38AC70554A2}"/>
              </a:ext>
            </a:extLst>
          </p:cNvPr>
          <p:cNvSpPr>
            <a:spLocks noGrp="1"/>
          </p:cNvSpPr>
          <p:nvPr>
            <p:ph idx="1"/>
          </p:nvPr>
        </p:nvSpPr>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Päivämäärän paikkamerkki 3">
            <a:extLst>
              <a:ext uri="{FF2B5EF4-FFF2-40B4-BE49-F238E27FC236}">
                <a16:creationId xmlns:a16="http://schemas.microsoft.com/office/drawing/2014/main" id="{D1373424-4C49-4C80-A574-66E6C638B88D}"/>
              </a:ext>
            </a:extLst>
          </p:cNvPr>
          <p:cNvSpPr>
            <a:spLocks noGrp="1"/>
          </p:cNvSpPr>
          <p:nvPr>
            <p:ph type="dt" sz="half" idx="10"/>
          </p:nvPr>
        </p:nvSpPr>
        <p:spPr/>
        <p:txBody>
          <a:bodyPr/>
          <a:lstStyle/>
          <a:p>
            <a:r>
              <a:rPr lang="fi-FI"/>
              <a:t>7 June 2024</a:t>
            </a:r>
            <a:endParaRPr lang="fi-FI" dirty="0"/>
          </a:p>
        </p:txBody>
      </p:sp>
      <p:sp>
        <p:nvSpPr>
          <p:cNvPr id="5" name="Alatunnisteen paikkamerkki 4">
            <a:extLst>
              <a:ext uri="{FF2B5EF4-FFF2-40B4-BE49-F238E27FC236}">
                <a16:creationId xmlns:a16="http://schemas.microsoft.com/office/drawing/2014/main" id="{DFB2587F-8248-4941-92F2-C2EBD697553A}"/>
              </a:ext>
            </a:extLst>
          </p:cNvPr>
          <p:cNvSpPr>
            <a:spLocks noGrp="1"/>
          </p:cNvSpPr>
          <p:nvPr>
            <p:ph type="ftr" sz="quarter" idx="11"/>
          </p:nvPr>
        </p:nvSpPr>
        <p:spPr/>
        <p:txBody>
          <a:bodyPr/>
          <a:lstStyle/>
          <a:p>
            <a:r>
              <a:rPr lang="fi-FI"/>
              <a:t>Meeri Kesälä   |   Finnish Centre for Pensions   |</a:t>
            </a:r>
            <a:endParaRPr lang="fi-FI" dirty="0"/>
          </a:p>
        </p:txBody>
      </p:sp>
      <p:sp>
        <p:nvSpPr>
          <p:cNvPr id="6" name="Dian numeron paikkamerkki 5">
            <a:extLst>
              <a:ext uri="{FF2B5EF4-FFF2-40B4-BE49-F238E27FC236}">
                <a16:creationId xmlns:a16="http://schemas.microsoft.com/office/drawing/2014/main" id="{D88AC32D-6F25-49DF-9157-20C026751D45}"/>
              </a:ext>
            </a:extLst>
          </p:cNvPr>
          <p:cNvSpPr>
            <a:spLocks noGrp="1"/>
          </p:cNvSpPr>
          <p:nvPr>
            <p:ph type="sldNum" sz="quarter" idx="12"/>
          </p:nvPr>
        </p:nvSpPr>
        <p:spPr/>
        <p:txBody>
          <a:bodyPr/>
          <a:lstStyle/>
          <a:p>
            <a:fld id="{BE2D8D75-17F6-474C-8CC8-AD93DCE1F39D}" type="slidenum">
              <a:rPr lang="fi-FI" smtClean="0"/>
              <a:t>‹#›</a:t>
            </a:fld>
            <a:endParaRPr lang="fi-FI"/>
          </a:p>
        </p:txBody>
      </p:sp>
    </p:spTree>
    <p:extLst>
      <p:ext uri="{BB962C8B-B14F-4D97-AF65-F5344CB8AC3E}">
        <p14:creationId xmlns:p14="http://schemas.microsoft.com/office/powerpoint/2010/main" val="671588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Kaksi sisältökohdetta">
    <p:spTree>
      <p:nvGrpSpPr>
        <p:cNvPr id="1" name=""/>
        <p:cNvGrpSpPr/>
        <p:nvPr/>
      </p:nvGrpSpPr>
      <p:grpSpPr>
        <a:xfrm>
          <a:off x="0" y="0"/>
          <a:ext cx="0" cy="0"/>
          <a:chOff x="0" y="0"/>
          <a:chExt cx="0" cy="0"/>
        </a:xfrm>
      </p:grpSpPr>
      <p:sp>
        <p:nvSpPr>
          <p:cNvPr id="8" name="Otsikko 7">
            <a:extLst>
              <a:ext uri="{FF2B5EF4-FFF2-40B4-BE49-F238E27FC236}">
                <a16:creationId xmlns:a16="http://schemas.microsoft.com/office/drawing/2014/main" id="{F0F42AE7-1B54-4615-87CC-3B1105EAAB71}"/>
              </a:ext>
            </a:extLst>
          </p:cNvPr>
          <p:cNvSpPr>
            <a:spLocks noGrp="1"/>
          </p:cNvSpPr>
          <p:nvPr>
            <p:ph type="title"/>
          </p:nvPr>
        </p:nvSpPr>
        <p:spPr/>
        <p:txBody>
          <a:bodyPr/>
          <a:lstStyle/>
          <a:p>
            <a:r>
              <a:rPr lang="fi-FI"/>
              <a:t>Muokkaa ots. perustyyl. napsautt.</a:t>
            </a:r>
          </a:p>
        </p:txBody>
      </p:sp>
      <p:sp>
        <p:nvSpPr>
          <p:cNvPr id="3" name="Sisällön paikkamerkki 2">
            <a:extLst>
              <a:ext uri="{FF2B5EF4-FFF2-40B4-BE49-F238E27FC236}">
                <a16:creationId xmlns:a16="http://schemas.microsoft.com/office/drawing/2014/main" id="{AAB04214-152C-4822-8FF7-32ACF968241C}"/>
              </a:ext>
            </a:extLst>
          </p:cNvPr>
          <p:cNvSpPr>
            <a:spLocks noGrp="1"/>
          </p:cNvSpPr>
          <p:nvPr>
            <p:ph sz="half" idx="1"/>
          </p:nvPr>
        </p:nvSpPr>
        <p:spPr>
          <a:xfrm>
            <a:off x="838200" y="1800000"/>
            <a:ext cx="4680000" cy="43560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Sisällön paikkamerkki 3">
            <a:extLst>
              <a:ext uri="{FF2B5EF4-FFF2-40B4-BE49-F238E27FC236}">
                <a16:creationId xmlns:a16="http://schemas.microsoft.com/office/drawing/2014/main" id="{9B655070-F452-4BFF-B5E6-3919D2427708}"/>
              </a:ext>
            </a:extLst>
          </p:cNvPr>
          <p:cNvSpPr>
            <a:spLocks noGrp="1"/>
          </p:cNvSpPr>
          <p:nvPr>
            <p:ph sz="half" idx="2"/>
          </p:nvPr>
        </p:nvSpPr>
        <p:spPr>
          <a:xfrm>
            <a:off x="5688000" y="1800000"/>
            <a:ext cx="4680000" cy="43560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Päivämäärän paikkamerkki 4">
            <a:extLst>
              <a:ext uri="{FF2B5EF4-FFF2-40B4-BE49-F238E27FC236}">
                <a16:creationId xmlns:a16="http://schemas.microsoft.com/office/drawing/2014/main" id="{C2492A5E-EFE7-4124-B3FD-6299C55E4A36}"/>
              </a:ext>
            </a:extLst>
          </p:cNvPr>
          <p:cNvSpPr>
            <a:spLocks noGrp="1"/>
          </p:cNvSpPr>
          <p:nvPr>
            <p:ph type="dt" sz="half" idx="10"/>
          </p:nvPr>
        </p:nvSpPr>
        <p:spPr/>
        <p:txBody>
          <a:bodyPr/>
          <a:lstStyle/>
          <a:p>
            <a:r>
              <a:rPr lang="fi-FI"/>
              <a:t>7 June 2024</a:t>
            </a:r>
            <a:endParaRPr lang="fi-FI" dirty="0"/>
          </a:p>
        </p:txBody>
      </p:sp>
      <p:sp>
        <p:nvSpPr>
          <p:cNvPr id="6" name="Alatunnisteen paikkamerkki 5">
            <a:extLst>
              <a:ext uri="{FF2B5EF4-FFF2-40B4-BE49-F238E27FC236}">
                <a16:creationId xmlns:a16="http://schemas.microsoft.com/office/drawing/2014/main" id="{13A98128-BF65-4964-A43F-7D9934C3BD61}"/>
              </a:ext>
            </a:extLst>
          </p:cNvPr>
          <p:cNvSpPr>
            <a:spLocks noGrp="1"/>
          </p:cNvSpPr>
          <p:nvPr>
            <p:ph type="ftr" sz="quarter" idx="11"/>
          </p:nvPr>
        </p:nvSpPr>
        <p:spPr/>
        <p:txBody>
          <a:bodyPr/>
          <a:lstStyle/>
          <a:p>
            <a:r>
              <a:rPr lang="fi-FI"/>
              <a:t>Meeri Kesälä   |   Finnish Centre for Pensions   |</a:t>
            </a:r>
            <a:endParaRPr lang="fi-FI" dirty="0"/>
          </a:p>
        </p:txBody>
      </p:sp>
      <p:sp>
        <p:nvSpPr>
          <p:cNvPr id="7" name="Dian numeron paikkamerkki 6">
            <a:extLst>
              <a:ext uri="{FF2B5EF4-FFF2-40B4-BE49-F238E27FC236}">
                <a16:creationId xmlns:a16="http://schemas.microsoft.com/office/drawing/2014/main" id="{CF344E38-90BB-4B68-AE64-6AA1614F42A4}"/>
              </a:ext>
            </a:extLst>
          </p:cNvPr>
          <p:cNvSpPr>
            <a:spLocks noGrp="1"/>
          </p:cNvSpPr>
          <p:nvPr>
            <p:ph type="sldNum" sz="quarter" idx="12"/>
          </p:nvPr>
        </p:nvSpPr>
        <p:spPr/>
        <p:txBody>
          <a:bodyPr/>
          <a:lstStyle/>
          <a:p>
            <a:fld id="{BE2D8D75-17F6-474C-8CC8-AD93DCE1F39D}" type="slidenum">
              <a:rPr lang="fi-FI" smtClean="0"/>
              <a:t>‹#›</a:t>
            </a:fld>
            <a:endParaRPr lang="fi-FI"/>
          </a:p>
        </p:txBody>
      </p:sp>
    </p:spTree>
    <p:extLst>
      <p:ext uri="{BB962C8B-B14F-4D97-AF65-F5344CB8AC3E}">
        <p14:creationId xmlns:p14="http://schemas.microsoft.com/office/powerpoint/2010/main" val="15815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Osan ylätunniste">
    <p:spTree>
      <p:nvGrpSpPr>
        <p:cNvPr id="1" name=""/>
        <p:cNvGrpSpPr/>
        <p:nvPr/>
      </p:nvGrpSpPr>
      <p:grpSpPr>
        <a:xfrm>
          <a:off x="0" y="0"/>
          <a:ext cx="0" cy="0"/>
          <a:chOff x="0" y="0"/>
          <a:chExt cx="0" cy="0"/>
        </a:xfrm>
      </p:grpSpPr>
      <p:sp>
        <p:nvSpPr>
          <p:cNvPr id="7" name="Rectangle 10">
            <a:extLst>
              <a:ext uri="{FF2B5EF4-FFF2-40B4-BE49-F238E27FC236}">
                <a16:creationId xmlns:a16="http://schemas.microsoft.com/office/drawing/2014/main" id="{9C117ACD-DB48-469D-B3A5-3D8882FD2EBA}"/>
              </a:ext>
            </a:extLst>
          </p:cNvPr>
          <p:cNvSpPr/>
          <p:nvPr/>
        </p:nvSpPr>
        <p:spPr bwMode="white">
          <a:xfrm>
            <a:off x="1" y="1"/>
            <a:ext cx="12191999" cy="5854356"/>
          </a:xfrm>
          <a:prstGeom prst="rect">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FI" sz="2667" dirty="0">
              <a:latin typeface="Verdana" panose="020B0604030504040204" pitchFamily="34" charset="0"/>
              <a:ea typeface="Verdana" panose="020B0604030504040204" pitchFamily="34" charset="0"/>
              <a:cs typeface="Verdana" panose="020B0604030504040204" pitchFamily="34" charset="0"/>
            </a:endParaRPr>
          </a:p>
        </p:txBody>
      </p:sp>
      <p:sp>
        <p:nvSpPr>
          <p:cNvPr id="2" name="Otsikko 1">
            <a:extLst>
              <a:ext uri="{FF2B5EF4-FFF2-40B4-BE49-F238E27FC236}">
                <a16:creationId xmlns:a16="http://schemas.microsoft.com/office/drawing/2014/main" id="{8B2878A9-06AD-4811-B821-8DC94694F366}"/>
              </a:ext>
            </a:extLst>
          </p:cNvPr>
          <p:cNvSpPr>
            <a:spLocks noGrp="1"/>
          </p:cNvSpPr>
          <p:nvPr>
            <p:ph type="ctrTitle" hasCustomPrompt="1"/>
          </p:nvPr>
        </p:nvSpPr>
        <p:spPr>
          <a:xfrm>
            <a:off x="1701888" y="2880000"/>
            <a:ext cx="7452000" cy="2520000"/>
          </a:xfrm>
        </p:spPr>
        <p:txBody>
          <a:bodyPr anchor="t">
            <a:noAutofit/>
          </a:bodyPr>
          <a:lstStyle>
            <a:lvl1pPr algn="l">
              <a:defRPr sz="4000">
                <a:solidFill>
                  <a:schemeClr val="bg1"/>
                </a:solidFill>
              </a:defRPr>
            </a:lvl1p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br>
              <a:rPr lang="fi-FI" dirty="0"/>
            </a:br>
            <a:r>
              <a:rPr lang="fi-FI" dirty="0"/>
              <a:t>kolmas rivi</a:t>
            </a:r>
          </a:p>
        </p:txBody>
      </p:sp>
      <p:sp>
        <p:nvSpPr>
          <p:cNvPr id="8" name="Tekstin paikkamerkki 7">
            <a:extLst>
              <a:ext uri="{FF2B5EF4-FFF2-40B4-BE49-F238E27FC236}">
                <a16:creationId xmlns:a16="http://schemas.microsoft.com/office/drawing/2014/main" id="{5A87F165-4A60-4FA4-B6E7-3DA90B9B574F}"/>
              </a:ext>
            </a:extLst>
          </p:cNvPr>
          <p:cNvSpPr>
            <a:spLocks noGrp="1"/>
          </p:cNvSpPr>
          <p:nvPr>
            <p:ph type="body" sz="quarter" idx="13" hasCustomPrompt="1"/>
          </p:nvPr>
        </p:nvSpPr>
        <p:spPr>
          <a:xfrm>
            <a:off x="1827927" y="729000"/>
            <a:ext cx="2800057" cy="2340000"/>
          </a:xfrm>
        </p:spPr>
        <p:txBody>
          <a:bodyPr lIns="0" tIns="0" rIns="0" bIns="0" anchor="b">
            <a:noAutofit/>
          </a:bodyPr>
          <a:lstStyle>
            <a:lvl1pPr marL="0" indent="0">
              <a:buFontTx/>
              <a:buNone/>
              <a:defRPr sz="20000">
                <a:solidFill>
                  <a:srgbClr val="02B7FA"/>
                </a:solidFill>
              </a:defRPr>
            </a:lvl1pPr>
            <a:lvl2pPr>
              <a:defRPr>
                <a:solidFill>
                  <a:srgbClr val="02B7FA"/>
                </a:solidFill>
              </a:defRPr>
            </a:lvl2pPr>
            <a:lvl3pPr>
              <a:defRPr>
                <a:solidFill>
                  <a:srgbClr val="02B7FA"/>
                </a:solidFill>
              </a:defRPr>
            </a:lvl3pPr>
            <a:lvl4pPr>
              <a:defRPr>
                <a:solidFill>
                  <a:srgbClr val="02B7FA"/>
                </a:solidFill>
              </a:defRPr>
            </a:lvl4pPr>
            <a:lvl5pPr>
              <a:defRPr>
                <a:solidFill>
                  <a:srgbClr val="02B7FA"/>
                </a:solidFill>
              </a:defRPr>
            </a:lvl5pPr>
          </a:lstStyle>
          <a:p>
            <a:pPr lvl="0"/>
            <a:r>
              <a:rPr lang="fi-FI" dirty="0"/>
              <a:t>1</a:t>
            </a:r>
          </a:p>
        </p:txBody>
      </p:sp>
      <p:sp>
        <p:nvSpPr>
          <p:cNvPr id="4" name="Päivämäärän paikkamerkki 3">
            <a:extLst>
              <a:ext uri="{FF2B5EF4-FFF2-40B4-BE49-F238E27FC236}">
                <a16:creationId xmlns:a16="http://schemas.microsoft.com/office/drawing/2014/main" id="{3058B3E6-66CA-4E3D-8B75-C9C94F0443F6}"/>
              </a:ext>
            </a:extLst>
          </p:cNvPr>
          <p:cNvSpPr>
            <a:spLocks noGrp="1"/>
          </p:cNvSpPr>
          <p:nvPr>
            <p:ph type="dt" sz="half" idx="10"/>
          </p:nvPr>
        </p:nvSpPr>
        <p:spPr/>
        <p:txBody>
          <a:bodyPr/>
          <a:lstStyle>
            <a:lvl1pPr>
              <a:defRPr>
                <a:noFill/>
              </a:defRPr>
            </a:lvl1pPr>
          </a:lstStyle>
          <a:p>
            <a:r>
              <a:rPr lang="fi-FI"/>
              <a:t>7 June 2024</a:t>
            </a:r>
          </a:p>
        </p:txBody>
      </p:sp>
      <p:sp>
        <p:nvSpPr>
          <p:cNvPr id="5" name="Alatunnisteen paikkamerkki 4">
            <a:extLst>
              <a:ext uri="{FF2B5EF4-FFF2-40B4-BE49-F238E27FC236}">
                <a16:creationId xmlns:a16="http://schemas.microsoft.com/office/drawing/2014/main" id="{1F072CC3-34DB-4A9B-B2A8-A80DC8D2C6BD}"/>
              </a:ext>
            </a:extLst>
          </p:cNvPr>
          <p:cNvSpPr>
            <a:spLocks noGrp="1"/>
          </p:cNvSpPr>
          <p:nvPr>
            <p:ph type="ftr" sz="quarter" idx="11"/>
          </p:nvPr>
        </p:nvSpPr>
        <p:spPr/>
        <p:txBody>
          <a:bodyPr/>
          <a:lstStyle>
            <a:lvl1pPr>
              <a:defRPr>
                <a:noFill/>
              </a:defRPr>
            </a:lvl1pPr>
          </a:lstStyle>
          <a:p>
            <a:r>
              <a:rPr lang="fi-FI"/>
              <a:t>Meeri Kesälä   |   Finnish Centre for Pensions   |</a:t>
            </a:r>
          </a:p>
        </p:txBody>
      </p:sp>
      <p:sp>
        <p:nvSpPr>
          <p:cNvPr id="6" name="Dian numeron paikkamerkki 5">
            <a:extLst>
              <a:ext uri="{FF2B5EF4-FFF2-40B4-BE49-F238E27FC236}">
                <a16:creationId xmlns:a16="http://schemas.microsoft.com/office/drawing/2014/main" id="{02455EC8-A487-4296-8764-0DC6EAA0C308}"/>
              </a:ext>
            </a:extLst>
          </p:cNvPr>
          <p:cNvSpPr>
            <a:spLocks noGrp="1"/>
          </p:cNvSpPr>
          <p:nvPr>
            <p:ph type="sldNum" sz="quarter" idx="12"/>
          </p:nvPr>
        </p:nvSpPr>
        <p:spPr/>
        <p:txBody>
          <a:bodyPr/>
          <a:lstStyle>
            <a:lvl1pPr>
              <a:defRPr>
                <a:noFill/>
              </a:defRPr>
            </a:lvl1pPr>
          </a:lstStyle>
          <a:p>
            <a:fld id="{BE2D8D75-17F6-474C-8CC8-AD93DCE1F39D}" type="slidenum">
              <a:rPr lang="fi-FI" smtClean="0"/>
              <a:t>‹#›</a:t>
            </a:fld>
            <a:endParaRPr lang="fi-FI"/>
          </a:p>
        </p:txBody>
      </p:sp>
      <p:sp>
        <p:nvSpPr>
          <p:cNvPr id="10" name="Rectangle 11">
            <a:extLst>
              <a:ext uri="{FF2B5EF4-FFF2-40B4-BE49-F238E27FC236}">
                <a16:creationId xmlns:a16="http://schemas.microsoft.com/office/drawing/2014/main" id="{2F9D6407-38A2-412E-9FDD-229851FEA85E}"/>
              </a:ext>
            </a:extLst>
          </p:cNvPr>
          <p:cNvSpPr/>
          <p:nvPr/>
        </p:nvSpPr>
        <p:spPr>
          <a:xfrm>
            <a:off x="9449182" y="0"/>
            <a:ext cx="2743200" cy="6858000"/>
          </a:xfrm>
          <a:prstGeom prst="rect">
            <a:avLst/>
          </a:prstGeom>
          <a:solidFill>
            <a:srgbClr val="02B7FA">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sz="2667" dirty="0">
              <a:latin typeface="Verdana" panose="020B0604030504040204" pitchFamily="34" charset="0"/>
              <a:ea typeface="Verdana" panose="020B0604030504040204" pitchFamily="34" charset="0"/>
              <a:cs typeface="Verdana" panose="020B0604030504040204" pitchFamily="34" charset="0"/>
            </a:endParaRPr>
          </a:p>
        </p:txBody>
      </p:sp>
      <p:cxnSp>
        <p:nvCxnSpPr>
          <p:cNvPr id="12" name="Straight Connector 7">
            <a:extLst>
              <a:ext uri="{FF2B5EF4-FFF2-40B4-BE49-F238E27FC236}">
                <a16:creationId xmlns:a16="http://schemas.microsoft.com/office/drawing/2014/main" id="{CDE6C3BF-87D3-4CF5-B8CB-E4E0AD63780B}"/>
              </a:ext>
            </a:extLst>
          </p:cNvPr>
          <p:cNvCxnSpPr>
            <a:cxnSpLocks/>
          </p:cNvCxnSpPr>
          <p:nvPr/>
        </p:nvCxnSpPr>
        <p:spPr>
          <a:xfrm>
            <a:off x="1834293" y="2669060"/>
            <a:ext cx="2793691" cy="0"/>
          </a:xfrm>
          <a:prstGeom prst="line">
            <a:avLst/>
          </a:prstGeom>
          <a:ln w="53975">
            <a:solidFill>
              <a:srgbClr val="02B7FA"/>
            </a:solidFill>
          </a:ln>
        </p:spPr>
        <p:style>
          <a:lnRef idx="1">
            <a:schemeClr val="accent1"/>
          </a:lnRef>
          <a:fillRef idx="0">
            <a:schemeClr val="accent1"/>
          </a:fillRef>
          <a:effectRef idx="0">
            <a:schemeClr val="accent1"/>
          </a:effectRef>
          <a:fontRef idx="minor">
            <a:schemeClr val="tx1"/>
          </a:fontRef>
        </p:style>
      </p:cxnSp>
      <p:pic>
        <p:nvPicPr>
          <p:cNvPr id="13" name="Kuva 9" descr="Eläketurvakeskuksen logo">
            <a:extLst>
              <a:ext uri="{FF2B5EF4-FFF2-40B4-BE49-F238E27FC236}">
                <a16:creationId xmlns:a16="http://schemas.microsoft.com/office/drawing/2014/main" id="{CA666818-1CF3-4C80-994B-51E863A63B7F}"/>
              </a:ext>
            </a:extLst>
          </p:cNvPr>
          <p:cNvPicPr>
            <a:picLocks noChangeAspect="1"/>
          </p:cNvPicPr>
          <p:nvPr/>
        </p:nvPicPr>
        <p:blipFill>
          <a:blip r:embed="rId2">
            <a:alphaModFix/>
          </a:blip>
          <a:stretch>
            <a:fillRect/>
          </a:stretch>
        </p:blipFill>
        <p:spPr>
          <a:xfrm>
            <a:off x="11903259" y="6484048"/>
            <a:ext cx="258413" cy="258413"/>
          </a:xfrm>
          <a:prstGeom prst="rect">
            <a:avLst/>
          </a:prstGeom>
        </p:spPr>
      </p:pic>
    </p:spTree>
    <p:extLst>
      <p:ext uri="{BB962C8B-B14F-4D97-AF65-F5344CB8AC3E}">
        <p14:creationId xmlns:p14="http://schemas.microsoft.com/office/powerpoint/2010/main" val="25478273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Osan ylätunniste 2">
    <p:spTree>
      <p:nvGrpSpPr>
        <p:cNvPr id="1" name=""/>
        <p:cNvGrpSpPr/>
        <p:nvPr/>
      </p:nvGrpSpPr>
      <p:grpSpPr>
        <a:xfrm>
          <a:off x="0" y="0"/>
          <a:ext cx="0" cy="0"/>
          <a:chOff x="0" y="0"/>
          <a:chExt cx="0" cy="0"/>
        </a:xfrm>
      </p:grpSpPr>
      <p:sp>
        <p:nvSpPr>
          <p:cNvPr id="7" name="Rectangle 10">
            <a:extLst>
              <a:ext uri="{FF2B5EF4-FFF2-40B4-BE49-F238E27FC236}">
                <a16:creationId xmlns:a16="http://schemas.microsoft.com/office/drawing/2014/main" id="{9C117ACD-DB48-469D-B3A5-3D8882FD2EBA}"/>
              </a:ext>
            </a:extLst>
          </p:cNvPr>
          <p:cNvSpPr/>
          <p:nvPr/>
        </p:nvSpPr>
        <p:spPr bwMode="white">
          <a:xfrm>
            <a:off x="1" y="1"/>
            <a:ext cx="12191999" cy="5854356"/>
          </a:xfrm>
          <a:prstGeom prst="rect">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FI" sz="2667" dirty="0">
              <a:latin typeface="Verdana" panose="020B0604030504040204" pitchFamily="34" charset="0"/>
              <a:ea typeface="Verdana" panose="020B0604030504040204" pitchFamily="34" charset="0"/>
              <a:cs typeface="Verdana" panose="020B0604030504040204" pitchFamily="34" charset="0"/>
            </a:endParaRPr>
          </a:p>
        </p:txBody>
      </p:sp>
      <p:sp>
        <p:nvSpPr>
          <p:cNvPr id="2" name="Otsikko 1">
            <a:extLst>
              <a:ext uri="{FF2B5EF4-FFF2-40B4-BE49-F238E27FC236}">
                <a16:creationId xmlns:a16="http://schemas.microsoft.com/office/drawing/2014/main" id="{8B2878A9-06AD-4811-B821-8DC94694F366}"/>
              </a:ext>
            </a:extLst>
          </p:cNvPr>
          <p:cNvSpPr>
            <a:spLocks noGrp="1"/>
          </p:cNvSpPr>
          <p:nvPr>
            <p:ph type="ctrTitle" hasCustomPrompt="1"/>
          </p:nvPr>
        </p:nvSpPr>
        <p:spPr>
          <a:xfrm>
            <a:off x="1701888" y="2880000"/>
            <a:ext cx="7452000" cy="2520000"/>
          </a:xfrm>
        </p:spPr>
        <p:txBody>
          <a:bodyPr anchor="t">
            <a:noAutofit/>
          </a:bodyPr>
          <a:lstStyle>
            <a:lvl1pPr algn="l">
              <a:defRPr sz="4000">
                <a:solidFill>
                  <a:schemeClr val="bg1"/>
                </a:solidFill>
              </a:defRPr>
            </a:lvl1p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br>
              <a:rPr lang="fi-FI" dirty="0"/>
            </a:br>
            <a:r>
              <a:rPr lang="fi-FI" dirty="0"/>
              <a:t>kolmas rivi</a:t>
            </a:r>
          </a:p>
        </p:txBody>
      </p:sp>
      <p:sp>
        <p:nvSpPr>
          <p:cNvPr id="11" name="Kuvan paikkamerkki 7">
            <a:extLst>
              <a:ext uri="{FF2B5EF4-FFF2-40B4-BE49-F238E27FC236}">
                <a16:creationId xmlns:a16="http://schemas.microsoft.com/office/drawing/2014/main" id="{D768870C-60F1-4837-9381-D55FCC60A8D2}"/>
              </a:ext>
            </a:extLst>
          </p:cNvPr>
          <p:cNvSpPr>
            <a:spLocks noGrp="1"/>
          </p:cNvSpPr>
          <p:nvPr>
            <p:ph type="pic" sz="quarter" idx="13" hasCustomPrompt="1"/>
          </p:nvPr>
        </p:nvSpPr>
        <p:spPr>
          <a:xfrm>
            <a:off x="1800000" y="813600"/>
            <a:ext cx="1663200" cy="1663200"/>
          </a:xfrm>
        </p:spPr>
        <p:txBody>
          <a:bodyPr/>
          <a:lstStyle>
            <a:lvl1pPr marL="0" indent="0">
              <a:spcAft>
                <a:spcPts val="0"/>
              </a:spcAft>
              <a:buNone/>
              <a:defRPr sz="1400">
                <a:solidFill>
                  <a:schemeClr val="bg1"/>
                </a:solidFill>
              </a:defRPr>
            </a:lvl1pPr>
          </a:lstStyle>
          <a:p>
            <a:r>
              <a:rPr lang="fi-FI" dirty="0"/>
              <a:t>Napsauta </a:t>
            </a:r>
            <a:br>
              <a:rPr lang="fi-FI" dirty="0"/>
            </a:br>
            <a:r>
              <a:rPr lang="fi-FI" dirty="0"/>
              <a:t>Lisää &gt; Kuvakkeet</a:t>
            </a:r>
            <a:br>
              <a:rPr lang="fi-FI" dirty="0"/>
            </a:br>
            <a:r>
              <a:rPr lang="fi-FI" dirty="0"/>
              <a:t>Muuta täyttöväri Muodon muotoilu</a:t>
            </a:r>
          </a:p>
        </p:txBody>
      </p:sp>
      <p:sp>
        <p:nvSpPr>
          <p:cNvPr id="4" name="Päivämäärän paikkamerkki 3">
            <a:extLst>
              <a:ext uri="{FF2B5EF4-FFF2-40B4-BE49-F238E27FC236}">
                <a16:creationId xmlns:a16="http://schemas.microsoft.com/office/drawing/2014/main" id="{3058B3E6-66CA-4E3D-8B75-C9C94F0443F6}"/>
              </a:ext>
            </a:extLst>
          </p:cNvPr>
          <p:cNvSpPr>
            <a:spLocks noGrp="1"/>
          </p:cNvSpPr>
          <p:nvPr>
            <p:ph type="dt" sz="half" idx="10"/>
          </p:nvPr>
        </p:nvSpPr>
        <p:spPr/>
        <p:txBody>
          <a:bodyPr/>
          <a:lstStyle>
            <a:lvl1pPr>
              <a:defRPr>
                <a:noFill/>
              </a:defRPr>
            </a:lvl1pPr>
          </a:lstStyle>
          <a:p>
            <a:r>
              <a:rPr lang="fi-FI"/>
              <a:t>7 June 2024</a:t>
            </a:r>
          </a:p>
        </p:txBody>
      </p:sp>
      <p:sp>
        <p:nvSpPr>
          <p:cNvPr id="5" name="Alatunnisteen paikkamerkki 4">
            <a:extLst>
              <a:ext uri="{FF2B5EF4-FFF2-40B4-BE49-F238E27FC236}">
                <a16:creationId xmlns:a16="http://schemas.microsoft.com/office/drawing/2014/main" id="{1F072CC3-34DB-4A9B-B2A8-A80DC8D2C6BD}"/>
              </a:ext>
            </a:extLst>
          </p:cNvPr>
          <p:cNvSpPr>
            <a:spLocks noGrp="1"/>
          </p:cNvSpPr>
          <p:nvPr>
            <p:ph type="ftr" sz="quarter" idx="11"/>
          </p:nvPr>
        </p:nvSpPr>
        <p:spPr/>
        <p:txBody>
          <a:bodyPr/>
          <a:lstStyle>
            <a:lvl1pPr>
              <a:defRPr>
                <a:noFill/>
              </a:defRPr>
            </a:lvl1pPr>
          </a:lstStyle>
          <a:p>
            <a:r>
              <a:rPr lang="fi-FI"/>
              <a:t>Meeri Kesälä   |   Finnish Centre for Pensions   |</a:t>
            </a:r>
          </a:p>
        </p:txBody>
      </p:sp>
      <p:sp>
        <p:nvSpPr>
          <p:cNvPr id="6" name="Dian numeron paikkamerkki 5">
            <a:extLst>
              <a:ext uri="{FF2B5EF4-FFF2-40B4-BE49-F238E27FC236}">
                <a16:creationId xmlns:a16="http://schemas.microsoft.com/office/drawing/2014/main" id="{02455EC8-A487-4296-8764-0DC6EAA0C308}"/>
              </a:ext>
            </a:extLst>
          </p:cNvPr>
          <p:cNvSpPr>
            <a:spLocks noGrp="1"/>
          </p:cNvSpPr>
          <p:nvPr>
            <p:ph type="sldNum" sz="quarter" idx="12"/>
          </p:nvPr>
        </p:nvSpPr>
        <p:spPr/>
        <p:txBody>
          <a:bodyPr/>
          <a:lstStyle>
            <a:lvl1pPr>
              <a:defRPr>
                <a:noFill/>
              </a:defRPr>
            </a:lvl1pPr>
          </a:lstStyle>
          <a:p>
            <a:fld id="{BE2D8D75-17F6-474C-8CC8-AD93DCE1F39D}" type="slidenum">
              <a:rPr lang="fi-FI" smtClean="0"/>
              <a:t>‹#›</a:t>
            </a:fld>
            <a:endParaRPr lang="fi-FI"/>
          </a:p>
        </p:txBody>
      </p:sp>
      <p:cxnSp>
        <p:nvCxnSpPr>
          <p:cNvPr id="12" name="Straight Connector 7">
            <a:extLst>
              <a:ext uri="{FF2B5EF4-FFF2-40B4-BE49-F238E27FC236}">
                <a16:creationId xmlns:a16="http://schemas.microsoft.com/office/drawing/2014/main" id="{CDE6C3BF-87D3-4CF5-B8CB-E4E0AD63780B}"/>
              </a:ext>
            </a:extLst>
          </p:cNvPr>
          <p:cNvCxnSpPr>
            <a:cxnSpLocks/>
          </p:cNvCxnSpPr>
          <p:nvPr/>
        </p:nvCxnSpPr>
        <p:spPr>
          <a:xfrm>
            <a:off x="1834293" y="2669060"/>
            <a:ext cx="2793691" cy="0"/>
          </a:xfrm>
          <a:prstGeom prst="line">
            <a:avLst/>
          </a:prstGeom>
          <a:ln w="53975">
            <a:solidFill>
              <a:srgbClr val="02B7FA"/>
            </a:solidFill>
          </a:ln>
        </p:spPr>
        <p:style>
          <a:lnRef idx="1">
            <a:schemeClr val="accent1"/>
          </a:lnRef>
          <a:fillRef idx="0">
            <a:schemeClr val="accent1"/>
          </a:fillRef>
          <a:effectRef idx="0">
            <a:schemeClr val="accent1"/>
          </a:effectRef>
          <a:fontRef idx="minor">
            <a:schemeClr val="tx1"/>
          </a:fontRef>
        </p:style>
      </p:cxnSp>
      <p:sp>
        <p:nvSpPr>
          <p:cNvPr id="15" name="Rectangle 11">
            <a:extLst>
              <a:ext uri="{FF2B5EF4-FFF2-40B4-BE49-F238E27FC236}">
                <a16:creationId xmlns:a16="http://schemas.microsoft.com/office/drawing/2014/main" id="{AF23F68D-027B-4C02-9804-C672AB9C379C}"/>
              </a:ext>
            </a:extLst>
          </p:cNvPr>
          <p:cNvSpPr/>
          <p:nvPr/>
        </p:nvSpPr>
        <p:spPr>
          <a:xfrm>
            <a:off x="9450000" y="0"/>
            <a:ext cx="2743200" cy="6858000"/>
          </a:xfrm>
          <a:prstGeom prst="rect">
            <a:avLst/>
          </a:prstGeom>
          <a:solidFill>
            <a:srgbClr val="02B7FA">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sz="2667" dirty="0">
              <a:latin typeface="Verdana" panose="020B0604030504040204" pitchFamily="34" charset="0"/>
              <a:ea typeface="Verdana" panose="020B0604030504040204" pitchFamily="34" charset="0"/>
              <a:cs typeface="Verdana" panose="020B0604030504040204" pitchFamily="34" charset="0"/>
            </a:endParaRPr>
          </a:p>
        </p:txBody>
      </p:sp>
      <p:pic>
        <p:nvPicPr>
          <p:cNvPr id="14" name="Kuva 9" descr="Eläketurvakeskuksen logo">
            <a:extLst>
              <a:ext uri="{FF2B5EF4-FFF2-40B4-BE49-F238E27FC236}">
                <a16:creationId xmlns:a16="http://schemas.microsoft.com/office/drawing/2014/main" id="{6DB0D98C-733A-4140-AEAD-305D7474C83E}"/>
              </a:ext>
            </a:extLst>
          </p:cNvPr>
          <p:cNvPicPr>
            <a:picLocks noChangeAspect="1"/>
          </p:cNvPicPr>
          <p:nvPr/>
        </p:nvPicPr>
        <p:blipFill>
          <a:blip r:embed="rId2">
            <a:alphaModFix/>
          </a:blip>
          <a:stretch>
            <a:fillRect/>
          </a:stretch>
        </p:blipFill>
        <p:spPr>
          <a:xfrm>
            <a:off x="11903259" y="6484048"/>
            <a:ext cx="258413" cy="258413"/>
          </a:xfrm>
          <a:prstGeom prst="rect">
            <a:avLst/>
          </a:prstGeom>
        </p:spPr>
      </p:pic>
    </p:spTree>
    <p:extLst>
      <p:ext uri="{BB962C8B-B14F-4D97-AF65-F5344CB8AC3E}">
        <p14:creationId xmlns:p14="http://schemas.microsoft.com/office/powerpoint/2010/main" val="36002888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Osan ylätunniste 3">
    <p:spTree>
      <p:nvGrpSpPr>
        <p:cNvPr id="1" name=""/>
        <p:cNvGrpSpPr/>
        <p:nvPr/>
      </p:nvGrpSpPr>
      <p:grpSpPr>
        <a:xfrm>
          <a:off x="0" y="0"/>
          <a:ext cx="0" cy="0"/>
          <a:chOff x="0" y="0"/>
          <a:chExt cx="0" cy="0"/>
        </a:xfrm>
      </p:grpSpPr>
      <p:sp>
        <p:nvSpPr>
          <p:cNvPr id="7" name="Rectangle 10">
            <a:extLst>
              <a:ext uri="{FF2B5EF4-FFF2-40B4-BE49-F238E27FC236}">
                <a16:creationId xmlns:a16="http://schemas.microsoft.com/office/drawing/2014/main" id="{9C117ACD-DB48-469D-B3A5-3D8882FD2EBA}"/>
              </a:ext>
            </a:extLst>
          </p:cNvPr>
          <p:cNvSpPr/>
          <p:nvPr/>
        </p:nvSpPr>
        <p:spPr bwMode="white">
          <a:xfrm>
            <a:off x="1" y="1"/>
            <a:ext cx="12191999" cy="5854356"/>
          </a:xfrm>
          <a:prstGeom prst="rect">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FI" sz="2667" dirty="0">
              <a:latin typeface="Verdana" panose="020B0604030504040204" pitchFamily="34" charset="0"/>
              <a:ea typeface="Verdana" panose="020B0604030504040204" pitchFamily="34" charset="0"/>
              <a:cs typeface="Verdana" panose="020B0604030504040204" pitchFamily="34" charset="0"/>
            </a:endParaRPr>
          </a:p>
        </p:txBody>
      </p:sp>
      <p:sp>
        <p:nvSpPr>
          <p:cNvPr id="2" name="Otsikko 1">
            <a:extLst>
              <a:ext uri="{FF2B5EF4-FFF2-40B4-BE49-F238E27FC236}">
                <a16:creationId xmlns:a16="http://schemas.microsoft.com/office/drawing/2014/main" id="{8B2878A9-06AD-4811-B821-8DC94694F366}"/>
              </a:ext>
            </a:extLst>
          </p:cNvPr>
          <p:cNvSpPr>
            <a:spLocks noGrp="1"/>
          </p:cNvSpPr>
          <p:nvPr>
            <p:ph type="ctrTitle" hasCustomPrompt="1"/>
          </p:nvPr>
        </p:nvSpPr>
        <p:spPr>
          <a:xfrm>
            <a:off x="1701888" y="2880000"/>
            <a:ext cx="7452000" cy="2520000"/>
          </a:xfrm>
        </p:spPr>
        <p:txBody>
          <a:bodyPr anchor="t">
            <a:noAutofit/>
          </a:bodyPr>
          <a:lstStyle>
            <a:lvl1pPr algn="l">
              <a:defRPr sz="4000">
                <a:solidFill>
                  <a:schemeClr val="bg1"/>
                </a:solidFill>
              </a:defRPr>
            </a:lvl1p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br>
              <a:rPr lang="fi-FI" dirty="0"/>
            </a:br>
            <a:r>
              <a:rPr lang="fi-FI" dirty="0"/>
              <a:t>kolmas rivi</a:t>
            </a:r>
          </a:p>
        </p:txBody>
      </p:sp>
      <p:sp>
        <p:nvSpPr>
          <p:cNvPr id="4" name="Päivämäärän paikkamerkki 3">
            <a:extLst>
              <a:ext uri="{FF2B5EF4-FFF2-40B4-BE49-F238E27FC236}">
                <a16:creationId xmlns:a16="http://schemas.microsoft.com/office/drawing/2014/main" id="{3058B3E6-66CA-4E3D-8B75-C9C94F0443F6}"/>
              </a:ext>
            </a:extLst>
          </p:cNvPr>
          <p:cNvSpPr>
            <a:spLocks noGrp="1"/>
          </p:cNvSpPr>
          <p:nvPr>
            <p:ph type="dt" sz="half" idx="10"/>
          </p:nvPr>
        </p:nvSpPr>
        <p:spPr/>
        <p:txBody>
          <a:bodyPr/>
          <a:lstStyle>
            <a:lvl1pPr>
              <a:defRPr>
                <a:noFill/>
              </a:defRPr>
            </a:lvl1pPr>
          </a:lstStyle>
          <a:p>
            <a:r>
              <a:rPr lang="fi-FI"/>
              <a:t>7 June 2024</a:t>
            </a:r>
          </a:p>
        </p:txBody>
      </p:sp>
      <p:sp>
        <p:nvSpPr>
          <p:cNvPr id="5" name="Alatunnisteen paikkamerkki 4">
            <a:extLst>
              <a:ext uri="{FF2B5EF4-FFF2-40B4-BE49-F238E27FC236}">
                <a16:creationId xmlns:a16="http://schemas.microsoft.com/office/drawing/2014/main" id="{1F072CC3-34DB-4A9B-B2A8-A80DC8D2C6BD}"/>
              </a:ext>
            </a:extLst>
          </p:cNvPr>
          <p:cNvSpPr>
            <a:spLocks noGrp="1"/>
          </p:cNvSpPr>
          <p:nvPr>
            <p:ph type="ftr" sz="quarter" idx="11"/>
          </p:nvPr>
        </p:nvSpPr>
        <p:spPr/>
        <p:txBody>
          <a:bodyPr/>
          <a:lstStyle>
            <a:lvl1pPr>
              <a:defRPr>
                <a:noFill/>
              </a:defRPr>
            </a:lvl1pPr>
          </a:lstStyle>
          <a:p>
            <a:r>
              <a:rPr lang="fi-FI"/>
              <a:t>Meeri Kesälä   |   Finnish Centre for Pensions   |</a:t>
            </a:r>
          </a:p>
        </p:txBody>
      </p:sp>
      <p:sp>
        <p:nvSpPr>
          <p:cNvPr id="6" name="Dian numeron paikkamerkki 5">
            <a:extLst>
              <a:ext uri="{FF2B5EF4-FFF2-40B4-BE49-F238E27FC236}">
                <a16:creationId xmlns:a16="http://schemas.microsoft.com/office/drawing/2014/main" id="{02455EC8-A487-4296-8764-0DC6EAA0C308}"/>
              </a:ext>
            </a:extLst>
          </p:cNvPr>
          <p:cNvSpPr>
            <a:spLocks noGrp="1"/>
          </p:cNvSpPr>
          <p:nvPr>
            <p:ph type="sldNum" sz="quarter" idx="12"/>
          </p:nvPr>
        </p:nvSpPr>
        <p:spPr/>
        <p:txBody>
          <a:bodyPr/>
          <a:lstStyle>
            <a:lvl1pPr>
              <a:defRPr>
                <a:noFill/>
              </a:defRPr>
            </a:lvl1pPr>
          </a:lstStyle>
          <a:p>
            <a:fld id="{BE2D8D75-17F6-474C-8CC8-AD93DCE1F39D}" type="slidenum">
              <a:rPr lang="fi-FI" smtClean="0"/>
              <a:t>‹#›</a:t>
            </a:fld>
            <a:endParaRPr lang="fi-FI"/>
          </a:p>
        </p:txBody>
      </p:sp>
      <p:sp>
        <p:nvSpPr>
          <p:cNvPr id="10" name="Rectangle 11">
            <a:extLst>
              <a:ext uri="{FF2B5EF4-FFF2-40B4-BE49-F238E27FC236}">
                <a16:creationId xmlns:a16="http://schemas.microsoft.com/office/drawing/2014/main" id="{2F9D6407-38A2-412E-9FDD-229851FEA85E}"/>
              </a:ext>
            </a:extLst>
          </p:cNvPr>
          <p:cNvSpPr/>
          <p:nvPr/>
        </p:nvSpPr>
        <p:spPr>
          <a:xfrm>
            <a:off x="9450000" y="0"/>
            <a:ext cx="2743200" cy="6858000"/>
          </a:xfrm>
          <a:prstGeom prst="rect">
            <a:avLst/>
          </a:prstGeom>
          <a:solidFill>
            <a:srgbClr val="02B7FA">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sz="2667" dirty="0">
              <a:latin typeface="Verdana" panose="020B0604030504040204" pitchFamily="34" charset="0"/>
              <a:ea typeface="Verdana" panose="020B0604030504040204" pitchFamily="34" charset="0"/>
              <a:cs typeface="Verdana" panose="020B0604030504040204" pitchFamily="34" charset="0"/>
            </a:endParaRPr>
          </a:p>
        </p:txBody>
      </p:sp>
      <p:cxnSp>
        <p:nvCxnSpPr>
          <p:cNvPr id="12" name="Straight Connector 7">
            <a:extLst>
              <a:ext uri="{FF2B5EF4-FFF2-40B4-BE49-F238E27FC236}">
                <a16:creationId xmlns:a16="http://schemas.microsoft.com/office/drawing/2014/main" id="{CDE6C3BF-87D3-4CF5-B8CB-E4E0AD63780B}"/>
              </a:ext>
            </a:extLst>
          </p:cNvPr>
          <p:cNvCxnSpPr>
            <a:cxnSpLocks/>
          </p:cNvCxnSpPr>
          <p:nvPr/>
        </p:nvCxnSpPr>
        <p:spPr>
          <a:xfrm>
            <a:off x="1834293" y="2669060"/>
            <a:ext cx="2793691" cy="0"/>
          </a:xfrm>
          <a:prstGeom prst="line">
            <a:avLst/>
          </a:prstGeom>
          <a:ln w="53975">
            <a:solidFill>
              <a:srgbClr val="02B7FA"/>
            </a:solidFill>
          </a:ln>
        </p:spPr>
        <p:style>
          <a:lnRef idx="1">
            <a:schemeClr val="accent1"/>
          </a:lnRef>
          <a:fillRef idx="0">
            <a:schemeClr val="accent1"/>
          </a:fillRef>
          <a:effectRef idx="0">
            <a:schemeClr val="accent1"/>
          </a:effectRef>
          <a:fontRef idx="minor">
            <a:schemeClr val="tx1"/>
          </a:fontRef>
        </p:style>
      </p:cxnSp>
      <p:pic>
        <p:nvPicPr>
          <p:cNvPr id="13" name="Kuva 9" descr="Eläketurvakeskuksen logo">
            <a:extLst>
              <a:ext uri="{FF2B5EF4-FFF2-40B4-BE49-F238E27FC236}">
                <a16:creationId xmlns:a16="http://schemas.microsoft.com/office/drawing/2014/main" id="{083C6EFE-AD9F-4C6D-A8ED-471EB94A6855}"/>
              </a:ext>
            </a:extLst>
          </p:cNvPr>
          <p:cNvPicPr>
            <a:picLocks noChangeAspect="1"/>
          </p:cNvPicPr>
          <p:nvPr/>
        </p:nvPicPr>
        <p:blipFill>
          <a:blip r:embed="rId2">
            <a:alphaModFix/>
          </a:blip>
          <a:stretch>
            <a:fillRect/>
          </a:stretch>
        </p:blipFill>
        <p:spPr>
          <a:xfrm>
            <a:off x="11903259" y="6484048"/>
            <a:ext cx="258413" cy="258413"/>
          </a:xfrm>
          <a:prstGeom prst="rect">
            <a:avLst/>
          </a:prstGeom>
        </p:spPr>
      </p:pic>
    </p:spTree>
    <p:extLst>
      <p:ext uri="{BB962C8B-B14F-4D97-AF65-F5344CB8AC3E}">
        <p14:creationId xmlns:p14="http://schemas.microsoft.com/office/powerpoint/2010/main" val="3759801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10" name="Otsikko 9">
            <a:extLst>
              <a:ext uri="{FF2B5EF4-FFF2-40B4-BE49-F238E27FC236}">
                <a16:creationId xmlns:a16="http://schemas.microsoft.com/office/drawing/2014/main" id="{F21763E8-780D-4E17-ADF0-EB164C9117CA}"/>
              </a:ext>
            </a:extLst>
          </p:cNvPr>
          <p:cNvSpPr>
            <a:spLocks noGrp="1"/>
          </p:cNvSpPr>
          <p:nvPr>
            <p:ph type="title"/>
          </p:nvPr>
        </p:nvSpPr>
        <p:spPr/>
        <p:txBody>
          <a:bodyPr/>
          <a:lstStyle/>
          <a:p>
            <a:r>
              <a:rPr lang="fi-FI"/>
              <a:t>Muokkaa ots. perustyyl. napsautt.</a:t>
            </a:r>
            <a:endParaRPr lang="fi-FI" dirty="0"/>
          </a:p>
        </p:txBody>
      </p:sp>
      <p:sp>
        <p:nvSpPr>
          <p:cNvPr id="3" name="Tekstin paikkamerkki 2">
            <a:extLst>
              <a:ext uri="{FF2B5EF4-FFF2-40B4-BE49-F238E27FC236}">
                <a16:creationId xmlns:a16="http://schemas.microsoft.com/office/drawing/2014/main" id="{FC912101-3E06-4CDE-BE73-7A1773E73A1E}"/>
              </a:ext>
            </a:extLst>
          </p:cNvPr>
          <p:cNvSpPr>
            <a:spLocks noGrp="1"/>
          </p:cNvSpPr>
          <p:nvPr>
            <p:ph type="body" idx="1"/>
          </p:nvPr>
        </p:nvSpPr>
        <p:spPr>
          <a:xfrm>
            <a:off x="839788" y="1681163"/>
            <a:ext cx="4680000" cy="823912"/>
          </a:xfrm>
        </p:spPr>
        <p:txBody>
          <a:bodyPr anchor="b">
            <a:noAutofit/>
          </a:bodyPr>
          <a:lstStyle>
            <a:lvl1pPr marL="0" indent="0">
              <a:buNone/>
              <a:defRPr sz="2800" b="1">
                <a:solidFill>
                  <a:srgbClr val="0356B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E335A4CF-35D1-423B-9B70-4E10DE27FDBA}"/>
              </a:ext>
            </a:extLst>
          </p:cNvPr>
          <p:cNvSpPr>
            <a:spLocks noGrp="1"/>
          </p:cNvSpPr>
          <p:nvPr>
            <p:ph sz="half" idx="2"/>
          </p:nvPr>
        </p:nvSpPr>
        <p:spPr>
          <a:xfrm>
            <a:off x="839788" y="2505075"/>
            <a:ext cx="4680000" cy="3654000"/>
          </a:xfrm>
        </p:spPr>
        <p:txBody>
          <a:bodyPr>
            <a:normAutofit/>
          </a:bodyPr>
          <a:lstStyle>
            <a:lvl1pPr>
              <a:defRPr sz="2200"/>
            </a:lvl1pPr>
            <a:lvl2pPr>
              <a:defRPr sz="2200"/>
            </a:lvl2pPr>
            <a:lvl3pPr>
              <a:defRPr sz="2200"/>
            </a:lvl3pPr>
            <a:lvl4pPr>
              <a:defRPr sz="2200"/>
            </a:lvl4pPr>
            <a:lvl5pPr>
              <a:defRPr sz="2200"/>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Tekstin paikkamerkki 4">
            <a:extLst>
              <a:ext uri="{FF2B5EF4-FFF2-40B4-BE49-F238E27FC236}">
                <a16:creationId xmlns:a16="http://schemas.microsoft.com/office/drawing/2014/main" id="{35D40127-4909-4379-875B-DD6E19DABFBA}"/>
              </a:ext>
            </a:extLst>
          </p:cNvPr>
          <p:cNvSpPr>
            <a:spLocks noGrp="1"/>
          </p:cNvSpPr>
          <p:nvPr>
            <p:ph type="body" sz="quarter" idx="3"/>
          </p:nvPr>
        </p:nvSpPr>
        <p:spPr>
          <a:xfrm>
            <a:off x="5688000" y="1681163"/>
            <a:ext cx="4680000" cy="823912"/>
          </a:xfrm>
        </p:spPr>
        <p:txBody>
          <a:bodyPr anchor="b">
            <a:noAutofit/>
          </a:bodyPr>
          <a:lstStyle>
            <a:lvl1pPr marL="0" indent="0">
              <a:buNone/>
              <a:defRPr sz="2800" b="1">
                <a:solidFill>
                  <a:srgbClr val="0356B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Sisällön paikkamerkki 5">
            <a:extLst>
              <a:ext uri="{FF2B5EF4-FFF2-40B4-BE49-F238E27FC236}">
                <a16:creationId xmlns:a16="http://schemas.microsoft.com/office/drawing/2014/main" id="{736FDEC8-C7CA-4CE8-A0E4-E969AD6C48A8}"/>
              </a:ext>
            </a:extLst>
          </p:cNvPr>
          <p:cNvSpPr>
            <a:spLocks noGrp="1"/>
          </p:cNvSpPr>
          <p:nvPr>
            <p:ph sz="quarter" idx="4"/>
          </p:nvPr>
        </p:nvSpPr>
        <p:spPr>
          <a:xfrm>
            <a:off x="5688000" y="2505075"/>
            <a:ext cx="4680000" cy="3654000"/>
          </a:xfrm>
        </p:spPr>
        <p:txBody>
          <a:bodyPr>
            <a:normAutofit/>
          </a:bodyPr>
          <a:lstStyle>
            <a:lvl1pPr>
              <a:defRPr sz="2200"/>
            </a:lvl1pPr>
            <a:lvl2pPr>
              <a:defRPr sz="2200"/>
            </a:lvl2pPr>
            <a:lvl3pPr>
              <a:defRPr sz="2200"/>
            </a:lvl3pPr>
            <a:lvl4pPr>
              <a:defRPr sz="2200"/>
            </a:lvl4pPr>
            <a:lvl5pPr>
              <a:defRPr sz="2200"/>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Päivämäärän paikkamerkki 6">
            <a:extLst>
              <a:ext uri="{FF2B5EF4-FFF2-40B4-BE49-F238E27FC236}">
                <a16:creationId xmlns:a16="http://schemas.microsoft.com/office/drawing/2014/main" id="{21251AC8-D15F-4DDB-8372-255EB67F9C25}"/>
              </a:ext>
            </a:extLst>
          </p:cNvPr>
          <p:cNvSpPr>
            <a:spLocks noGrp="1"/>
          </p:cNvSpPr>
          <p:nvPr>
            <p:ph type="dt" sz="half" idx="10"/>
          </p:nvPr>
        </p:nvSpPr>
        <p:spPr/>
        <p:txBody>
          <a:bodyPr/>
          <a:lstStyle/>
          <a:p>
            <a:r>
              <a:rPr lang="fi-FI"/>
              <a:t>7 June 2024</a:t>
            </a:r>
            <a:endParaRPr lang="fi-FI" dirty="0"/>
          </a:p>
        </p:txBody>
      </p:sp>
      <p:sp>
        <p:nvSpPr>
          <p:cNvPr id="8" name="Alatunnisteen paikkamerkki 7">
            <a:extLst>
              <a:ext uri="{FF2B5EF4-FFF2-40B4-BE49-F238E27FC236}">
                <a16:creationId xmlns:a16="http://schemas.microsoft.com/office/drawing/2014/main" id="{A223E51B-98B7-4B9C-8D3B-19D185CB530F}"/>
              </a:ext>
            </a:extLst>
          </p:cNvPr>
          <p:cNvSpPr>
            <a:spLocks noGrp="1"/>
          </p:cNvSpPr>
          <p:nvPr>
            <p:ph type="ftr" sz="quarter" idx="11"/>
          </p:nvPr>
        </p:nvSpPr>
        <p:spPr/>
        <p:txBody>
          <a:bodyPr/>
          <a:lstStyle/>
          <a:p>
            <a:r>
              <a:rPr lang="fi-FI"/>
              <a:t>Meeri Kesälä   |   Finnish Centre for Pensions   |</a:t>
            </a:r>
            <a:endParaRPr lang="fi-FI" dirty="0"/>
          </a:p>
        </p:txBody>
      </p:sp>
      <p:sp>
        <p:nvSpPr>
          <p:cNvPr id="9" name="Dian numeron paikkamerkki 8">
            <a:extLst>
              <a:ext uri="{FF2B5EF4-FFF2-40B4-BE49-F238E27FC236}">
                <a16:creationId xmlns:a16="http://schemas.microsoft.com/office/drawing/2014/main" id="{DAEF83FF-1417-4F84-ADAF-628D62D6D118}"/>
              </a:ext>
            </a:extLst>
          </p:cNvPr>
          <p:cNvSpPr>
            <a:spLocks noGrp="1"/>
          </p:cNvSpPr>
          <p:nvPr>
            <p:ph type="sldNum" sz="quarter" idx="12"/>
          </p:nvPr>
        </p:nvSpPr>
        <p:spPr/>
        <p:txBody>
          <a:bodyPr/>
          <a:lstStyle/>
          <a:p>
            <a:fld id="{BE2D8D75-17F6-474C-8CC8-AD93DCE1F39D}" type="slidenum">
              <a:rPr lang="fi-FI" smtClean="0"/>
              <a:t>‹#›</a:t>
            </a:fld>
            <a:endParaRPr lang="fi-FI"/>
          </a:p>
        </p:txBody>
      </p:sp>
    </p:spTree>
    <p:extLst>
      <p:ext uri="{BB962C8B-B14F-4D97-AF65-F5344CB8AC3E}">
        <p14:creationId xmlns:p14="http://schemas.microsoft.com/office/powerpoint/2010/main" val="3400283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Vain otsikko">
    <p:spTree>
      <p:nvGrpSpPr>
        <p:cNvPr id="1" name=""/>
        <p:cNvGrpSpPr/>
        <p:nvPr/>
      </p:nvGrpSpPr>
      <p:grpSpPr>
        <a:xfrm>
          <a:off x="0" y="0"/>
          <a:ext cx="0" cy="0"/>
          <a:chOff x="0" y="0"/>
          <a:chExt cx="0" cy="0"/>
        </a:xfrm>
      </p:grpSpPr>
      <p:sp>
        <p:nvSpPr>
          <p:cNvPr id="6" name="Otsikko 5">
            <a:extLst>
              <a:ext uri="{FF2B5EF4-FFF2-40B4-BE49-F238E27FC236}">
                <a16:creationId xmlns:a16="http://schemas.microsoft.com/office/drawing/2014/main" id="{DFFDB868-DDE1-4BDC-952B-62A7D2E3A2F1}"/>
              </a:ext>
            </a:extLst>
          </p:cNvPr>
          <p:cNvSpPr>
            <a:spLocks noGrp="1"/>
          </p:cNvSpPr>
          <p:nvPr>
            <p:ph type="title"/>
          </p:nvPr>
        </p:nvSpPr>
        <p:spPr/>
        <p:txBody>
          <a:bodyPr/>
          <a:lstStyle/>
          <a:p>
            <a:r>
              <a:rPr lang="fi-FI"/>
              <a:t>Muokkaa ots. perustyyl. napsautt.</a:t>
            </a:r>
          </a:p>
        </p:txBody>
      </p:sp>
      <p:sp>
        <p:nvSpPr>
          <p:cNvPr id="3" name="Päivämäärän paikkamerkki 2">
            <a:extLst>
              <a:ext uri="{FF2B5EF4-FFF2-40B4-BE49-F238E27FC236}">
                <a16:creationId xmlns:a16="http://schemas.microsoft.com/office/drawing/2014/main" id="{C71E33E2-0206-415F-A599-AB0A18C78830}"/>
              </a:ext>
            </a:extLst>
          </p:cNvPr>
          <p:cNvSpPr>
            <a:spLocks noGrp="1"/>
          </p:cNvSpPr>
          <p:nvPr>
            <p:ph type="dt" sz="half" idx="10"/>
          </p:nvPr>
        </p:nvSpPr>
        <p:spPr/>
        <p:txBody>
          <a:bodyPr/>
          <a:lstStyle/>
          <a:p>
            <a:r>
              <a:rPr lang="fi-FI"/>
              <a:t>7 June 2024</a:t>
            </a:r>
            <a:endParaRPr lang="fi-FI" dirty="0"/>
          </a:p>
        </p:txBody>
      </p:sp>
      <p:sp>
        <p:nvSpPr>
          <p:cNvPr id="4" name="Alatunnisteen paikkamerkki 3">
            <a:extLst>
              <a:ext uri="{FF2B5EF4-FFF2-40B4-BE49-F238E27FC236}">
                <a16:creationId xmlns:a16="http://schemas.microsoft.com/office/drawing/2014/main" id="{232BA7F6-4067-473E-B7BC-A05EEFAF44B3}"/>
              </a:ext>
            </a:extLst>
          </p:cNvPr>
          <p:cNvSpPr>
            <a:spLocks noGrp="1"/>
          </p:cNvSpPr>
          <p:nvPr>
            <p:ph type="ftr" sz="quarter" idx="11"/>
          </p:nvPr>
        </p:nvSpPr>
        <p:spPr/>
        <p:txBody>
          <a:bodyPr/>
          <a:lstStyle/>
          <a:p>
            <a:r>
              <a:rPr lang="fi-FI"/>
              <a:t>Meeri Kesälä   |   Finnish Centre for Pensions   |</a:t>
            </a:r>
            <a:endParaRPr lang="fi-FI" dirty="0"/>
          </a:p>
        </p:txBody>
      </p:sp>
      <p:sp>
        <p:nvSpPr>
          <p:cNvPr id="5" name="Dian numeron paikkamerkki 4">
            <a:extLst>
              <a:ext uri="{FF2B5EF4-FFF2-40B4-BE49-F238E27FC236}">
                <a16:creationId xmlns:a16="http://schemas.microsoft.com/office/drawing/2014/main" id="{DFE03C28-A618-43E4-A36E-C7D2F181BEB1}"/>
              </a:ext>
            </a:extLst>
          </p:cNvPr>
          <p:cNvSpPr>
            <a:spLocks noGrp="1"/>
          </p:cNvSpPr>
          <p:nvPr>
            <p:ph type="sldNum" sz="quarter" idx="12"/>
          </p:nvPr>
        </p:nvSpPr>
        <p:spPr/>
        <p:txBody>
          <a:bodyPr/>
          <a:lstStyle/>
          <a:p>
            <a:fld id="{BE2D8D75-17F6-474C-8CC8-AD93DCE1F39D}" type="slidenum">
              <a:rPr lang="fi-FI" smtClean="0"/>
              <a:t>‹#›</a:t>
            </a:fld>
            <a:endParaRPr lang="fi-FI"/>
          </a:p>
        </p:txBody>
      </p:sp>
    </p:spTree>
    <p:extLst>
      <p:ext uri="{BB962C8B-B14F-4D97-AF65-F5344CB8AC3E}">
        <p14:creationId xmlns:p14="http://schemas.microsoft.com/office/powerpoint/2010/main" val="2892957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a:extLst>
              <a:ext uri="{FF2B5EF4-FFF2-40B4-BE49-F238E27FC236}">
                <a16:creationId xmlns:a16="http://schemas.microsoft.com/office/drawing/2014/main" id="{60947D24-850B-43C5-B5BE-8D8502732142}"/>
              </a:ext>
            </a:extLst>
          </p:cNvPr>
          <p:cNvSpPr>
            <a:spLocks noGrp="1"/>
          </p:cNvSpPr>
          <p:nvPr>
            <p:ph type="dt" sz="half" idx="10"/>
          </p:nvPr>
        </p:nvSpPr>
        <p:spPr/>
        <p:txBody>
          <a:bodyPr/>
          <a:lstStyle/>
          <a:p>
            <a:r>
              <a:rPr lang="fi-FI"/>
              <a:t>7 June 2024</a:t>
            </a:r>
            <a:endParaRPr lang="fi-FI" dirty="0"/>
          </a:p>
        </p:txBody>
      </p:sp>
      <p:sp>
        <p:nvSpPr>
          <p:cNvPr id="3" name="Alatunnisteen paikkamerkki 2">
            <a:extLst>
              <a:ext uri="{FF2B5EF4-FFF2-40B4-BE49-F238E27FC236}">
                <a16:creationId xmlns:a16="http://schemas.microsoft.com/office/drawing/2014/main" id="{D2C258F1-CFA0-4A2D-AA8A-E76D9FC299D2}"/>
              </a:ext>
            </a:extLst>
          </p:cNvPr>
          <p:cNvSpPr>
            <a:spLocks noGrp="1"/>
          </p:cNvSpPr>
          <p:nvPr>
            <p:ph type="ftr" sz="quarter" idx="11"/>
          </p:nvPr>
        </p:nvSpPr>
        <p:spPr/>
        <p:txBody>
          <a:bodyPr/>
          <a:lstStyle/>
          <a:p>
            <a:r>
              <a:rPr lang="fi-FI"/>
              <a:t>Meeri Kesälä   |   Finnish Centre for Pensions   |</a:t>
            </a:r>
            <a:endParaRPr lang="fi-FI" dirty="0"/>
          </a:p>
        </p:txBody>
      </p:sp>
      <p:sp>
        <p:nvSpPr>
          <p:cNvPr id="4" name="Dian numeron paikkamerkki 3">
            <a:extLst>
              <a:ext uri="{FF2B5EF4-FFF2-40B4-BE49-F238E27FC236}">
                <a16:creationId xmlns:a16="http://schemas.microsoft.com/office/drawing/2014/main" id="{ED2C7633-EC37-4F00-8D6E-ADED1F938B9F}"/>
              </a:ext>
            </a:extLst>
          </p:cNvPr>
          <p:cNvSpPr>
            <a:spLocks noGrp="1"/>
          </p:cNvSpPr>
          <p:nvPr>
            <p:ph type="sldNum" sz="quarter" idx="12"/>
          </p:nvPr>
        </p:nvSpPr>
        <p:spPr/>
        <p:txBody>
          <a:bodyPr/>
          <a:lstStyle/>
          <a:p>
            <a:fld id="{BE2D8D75-17F6-474C-8CC8-AD93DCE1F39D}" type="slidenum">
              <a:rPr lang="fi-FI" smtClean="0"/>
              <a:t>‹#›</a:t>
            </a:fld>
            <a:endParaRPr lang="fi-FI"/>
          </a:p>
        </p:txBody>
      </p:sp>
    </p:spTree>
    <p:extLst>
      <p:ext uri="{BB962C8B-B14F-4D97-AF65-F5344CB8AC3E}">
        <p14:creationId xmlns:p14="http://schemas.microsoft.com/office/powerpoint/2010/main" val="288401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BA143BE1-8661-4D45-AECE-D0B1278558DB}"/>
              </a:ext>
            </a:extLst>
          </p:cNvPr>
          <p:cNvSpPr>
            <a:spLocks noGrp="1"/>
          </p:cNvSpPr>
          <p:nvPr>
            <p:ph type="title"/>
          </p:nvPr>
        </p:nvSpPr>
        <p:spPr>
          <a:xfrm>
            <a:off x="828000" y="359999"/>
            <a:ext cx="9540000" cy="1332000"/>
          </a:xfrm>
          <a:prstGeom prst="rect">
            <a:avLst/>
          </a:prstGeom>
        </p:spPr>
        <p:txBody>
          <a:bodyPr vert="horz" lIns="91440" tIns="45720" rIns="91440" bIns="45720" rtlCol="0" anchor="t">
            <a:noAutofit/>
          </a:body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p>
        </p:txBody>
      </p:sp>
      <p:sp>
        <p:nvSpPr>
          <p:cNvPr id="3" name="Tekstin paikkamerkki 2">
            <a:extLst>
              <a:ext uri="{FF2B5EF4-FFF2-40B4-BE49-F238E27FC236}">
                <a16:creationId xmlns:a16="http://schemas.microsoft.com/office/drawing/2014/main" id="{AC890FB5-6E08-44F5-97D1-2A59DD95DCC1}"/>
              </a:ext>
            </a:extLst>
          </p:cNvPr>
          <p:cNvSpPr>
            <a:spLocks noGrp="1"/>
          </p:cNvSpPr>
          <p:nvPr>
            <p:ph type="body" idx="1"/>
          </p:nvPr>
        </p:nvSpPr>
        <p:spPr>
          <a:xfrm>
            <a:off x="828000" y="1800000"/>
            <a:ext cx="9540000" cy="4356000"/>
          </a:xfrm>
          <a:prstGeom prst="rect">
            <a:avLst/>
          </a:prstGeom>
        </p:spPr>
        <p:txBody>
          <a:bodyPr vert="horz" lIns="91440" tIns="45720" rIns="91440" bIns="45720" rtlCol="0">
            <a:noAutofit/>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a:p>
            <a:pPr lvl="5"/>
            <a:r>
              <a:rPr lang="fi-FI" dirty="0"/>
              <a:t>6</a:t>
            </a:r>
          </a:p>
          <a:p>
            <a:pPr lvl="6"/>
            <a:r>
              <a:rPr lang="fi-FI" dirty="0"/>
              <a:t>7</a:t>
            </a:r>
          </a:p>
          <a:p>
            <a:pPr lvl="7"/>
            <a:r>
              <a:rPr lang="fi-FI" dirty="0"/>
              <a:t>8</a:t>
            </a:r>
          </a:p>
          <a:p>
            <a:pPr lvl="8"/>
            <a:r>
              <a:rPr lang="fi-FI" dirty="0"/>
              <a:t>9</a:t>
            </a:r>
          </a:p>
        </p:txBody>
      </p:sp>
      <p:sp>
        <p:nvSpPr>
          <p:cNvPr id="4" name="Päivämäärän paikkamerkki 3">
            <a:extLst>
              <a:ext uri="{FF2B5EF4-FFF2-40B4-BE49-F238E27FC236}">
                <a16:creationId xmlns:a16="http://schemas.microsoft.com/office/drawing/2014/main" id="{F7246B17-BEA2-4059-BDD8-8F3EAA0BBCF3}"/>
              </a:ext>
            </a:extLst>
          </p:cNvPr>
          <p:cNvSpPr>
            <a:spLocks noGrp="1"/>
          </p:cNvSpPr>
          <p:nvPr>
            <p:ph type="dt" sz="half" idx="2"/>
          </p:nvPr>
        </p:nvSpPr>
        <p:spPr>
          <a:xfrm>
            <a:off x="10415505" y="6443902"/>
            <a:ext cx="876143" cy="324000"/>
          </a:xfrm>
          <a:prstGeom prst="rect">
            <a:avLst/>
          </a:prstGeom>
        </p:spPr>
        <p:txBody>
          <a:bodyPr vert="horz" lIns="0" tIns="45720" rIns="0" bIns="45720" rtlCol="0" anchor="ctr"/>
          <a:lstStyle>
            <a:lvl1pPr algn="ctr">
              <a:defRPr sz="1300">
                <a:solidFill>
                  <a:srgbClr val="0356B5"/>
                </a:solidFill>
              </a:defRPr>
            </a:lvl1pPr>
          </a:lstStyle>
          <a:p>
            <a:r>
              <a:rPr lang="fi-FI"/>
              <a:t>7 June 2024</a:t>
            </a:r>
          </a:p>
        </p:txBody>
      </p:sp>
      <p:sp>
        <p:nvSpPr>
          <p:cNvPr id="5" name="Alatunnisteen paikkamerkki 4">
            <a:extLst>
              <a:ext uri="{FF2B5EF4-FFF2-40B4-BE49-F238E27FC236}">
                <a16:creationId xmlns:a16="http://schemas.microsoft.com/office/drawing/2014/main" id="{E72E9CED-19E7-4F6D-85FB-CEC7B28FCC82}"/>
              </a:ext>
            </a:extLst>
          </p:cNvPr>
          <p:cNvSpPr>
            <a:spLocks noGrp="1"/>
          </p:cNvSpPr>
          <p:nvPr>
            <p:ph type="ftr" sz="quarter" idx="3"/>
          </p:nvPr>
        </p:nvSpPr>
        <p:spPr>
          <a:xfrm>
            <a:off x="4449600" y="6443902"/>
            <a:ext cx="6046162" cy="324000"/>
          </a:xfrm>
          <a:prstGeom prst="rect">
            <a:avLst/>
          </a:prstGeom>
        </p:spPr>
        <p:txBody>
          <a:bodyPr vert="horz" lIns="36000" tIns="45720" rIns="72000" bIns="45720" rtlCol="0" anchor="ctr"/>
          <a:lstStyle>
            <a:lvl1pPr algn="r">
              <a:defRPr sz="1300">
                <a:solidFill>
                  <a:srgbClr val="0356B5"/>
                </a:solidFill>
              </a:defRPr>
            </a:lvl1pPr>
          </a:lstStyle>
          <a:p>
            <a:r>
              <a:rPr lang="fi-FI"/>
              <a:t>Meeri Kesälä   |   Finnish Centre for Pensions   |</a:t>
            </a:r>
          </a:p>
        </p:txBody>
      </p:sp>
      <p:sp>
        <p:nvSpPr>
          <p:cNvPr id="6" name="Dian numeron paikkamerkki 5">
            <a:extLst>
              <a:ext uri="{FF2B5EF4-FFF2-40B4-BE49-F238E27FC236}">
                <a16:creationId xmlns:a16="http://schemas.microsoft.com/office/drawing/2014/main" id="{CB08F3D9-2AF6-4460-8917-ADEC3FCC0D34}"/>
              </a:ext>
            </a:extLst>
          </p:cNvPr>
          <p:cNvSpPr>
            <a:spLocks noGrp="1"/>
          </p:cNvSpPr>
          <p:nvPr>
            <p:ph type="sldNum" sz="quarter" idx="4"/>
          </p:nvPr>
        </p:nvSpPr>
        <p:spPr>
          <a:xfrm>
            <a:off x="11320957" y="6443902"/>
            <a:ext cx="403145" cy="324000"/>
          </a:xfrm>
          <a:prstGeom prst="rect">
            <a:avLst/>
          </a:prstGeom>
        </p:spPr>
        <p:txBody>
          <a:bodyPr vert="horz" lIns="91440" tIns="45720" rIns="91440" bIns="45720" rtlCol="0" anchor="ctr"/>
          <a:lstStyle>
            <a:lvl1pPr algn="l">
              <a:defRPr sz="1300">
                <a:solidFill>
                  <a:srgbClr val="0356B5"/>
                </a:solidFill>
              </a:defRPr>
            </a:lvl1pPr>
          </a:lstStyle>
          <a:p>
            <a:fld id="{BE2D8D75-17F6-474C-8CC8-AD93DCE1F39D}" type="slidenum">
              <a:rPr lang="fi-FI" smtClean="0"/>
              <a:t>‹#›</a:t>
            </a:fld>
            <a:endParaRPr lang="fi-FI"/>
          </a:p>
        </p:txBody>
      </p:sp>
      <p:sp>
        <p:nvSpPr>
          <p:cNvPr id="8" name="Rectangle 15">
            <a:extLst>
              <a:ext uri="{FF2B5EF4-FFF2-40B4-BE49-F238E27FC236}">
                <a16:creationId xmlns:a16="http://schemas.microsoft.com/office/drawing/2014/main" id="{839E96D7-C7DA-4AEC-BF21-A248ABEA5D56}"/>
              </a:ext>
            </a:extLst>
          </p:cNvPr>
          <p:cNvSpPr/>
          <p:nvPr/>
        </p:nvSpPr>
        <p:spPr>
          <a:xfrm flipH="1">
            <a:off x="11873949" y="0"/>
            <a:ext cx="318052" cy="6858000"/>
          </a:xfrm>
          <a:prstGeom prst="rect">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FI" sz="2667" dirty="0">
              <a:solidFill>
                <a:srgbClr val="02B7FA"/>
              </a:solidFill>
              <a:latin typeface="Verdana" panose="020B0604030504040204" pitchFamily="34" charset="0"/>
              <a:ea typeface="Verdana" panose="020B0604030504040204" pitchFamily="34" charset="0"/>
              <a:cs typeface="Verdana" panose="020B0604030504040204" pitchFamily="34" charset="0"/>
            </a:endParaRPr>
          </a:p>
        </p:txBody>
      </p:sp>
      <p:pic>
        <p:nvPicPr>
          <p:cNvPr id="9" name="Kuva 9" descr="Eläketurvakeskuksen logo">
            <a:extLst>
              <a:ext uri="{FF2B5EF4-FFF2-40B4-BE49-F238E27FC236}">
                <a16:creationId xmlns:a16="http://schemas.microsoft.com/office/drawing/2014/main" id="{EE2097D6-2B2D-4742-9264-D5F1B4DA9D69}"/>
              </a:ext>
            </a:extLst>
          </p:cNvPr>
          <p:cNvPicPr>
            <a:picLocks noChangeAspect="1"/>
          </p:cNvPicPr>
          <p:nvPr/>
        </p:nvPicPr>
        <p:blipFill>
          <a:blip r:embed="rId15">
            <a:alphaModFix/>
          </a:blip>
          <a:stretch>
            <a:fillRect/>
          </a:stretch>
        </p:blipFill>
        <p:spPr>
          <a:xfrm>
            <a:off x="11903259" y="6484048"/>
            <a:ext cx="258413" cy="258413"/>
          </a:xfrm>
          <a:prstGeom prst="rect">
            <a:avLst/>
          </a:prstGeom>
        </p:spPr>
      </p:pic>
      <p:sp>
        <p:nvSpPr>
          <p:cNvPr id="11" name="Tekstiruutu 10">
            <a:extLst>
              <a:ext uri="{FF2B5EF4-FFF2-40B4-BE49-F238E27FC236}">
                <a16:creationId xmlns:a16="http://schemas.microsoft.com/office/drawing/2014/main" id="{072C6F10-C4C8-4EDF-AB16-1870D8610815}"/>
              </a:ext>
            </a:extLst>
          </p:cNvPr>
          <p:cNvSpPr txBox="1"/>
          <p:nvPr/>
        </p:nvSpPr>
        <p:spPr>
          <a:xfrm>
            <a:off x="11179885" y="6452008"/>
            <a:ext cx="261610" cy="324000"/>
          </a:xfrm>
          <a:prstGeom prst="rect">
            <a:avLst/>
          </a:prstGeom>
          <a:noFill/>
        </p:spPr>
        <p:txBody>
          <a:bodyPr wrap="none" rtlCol="0">
            <a:spAutoFit/>
          </a:bodyPr>
          <a:lstStyle/>
          <a:p>
            <a:r>
              <a:rPr lang="fi-FI" sz="1300" dirty="0">
                <a:solidFill>
                  <a:srgbClr val="0356B5"/>
                </a:solidFill>
              </a:rPr>
              <a:t>|</a:t>
            </a:r>
          </a:p>
        </p:txBody>
      </p:sp>
    </p:spTree>
    <p:extLst>
      <p:ext uri="{BB962C8B-B14F-4D97-AF65-F5344CB8AC3E}">
        <p14:creationId xmlns:p14="http://schemas.microsoft.com/office/powerpoint/2010/main" val="262886276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Lst>
  <p:hf hdr="0"/>
  <p:txStyles>
    <p:titleStyle>
      <a:lvl1pPr algn="l" defTabSz="914400" rtl="0" eaLnBrk="1" latinLnBrk="0" hangingPunct="1">
        <a:lnSpc>
          <a:spcPct val="100000"/>
        </a:lnSpc>
        <a:spcBef>
          <a:spcPct val="0"/>
        </a:spcBef>
        <a:buNone/>
        <a:defRPr sz="4000" b="1" kern="1200">
          <a:solidFill>
            <a:srgbClr val="0356B5"/>
          </a:solidFill>
          <a:latin typeface="+mj-lt"/>
          <a:ea typeface="+mj-ea"/>
          <a:cs typeface="+mj-cs"/>
        </a:defRPr>
      </a:lvl1pPr>
    </p:titleStyle>
    <p:bodyStyle>
      <a:lvl1pPr marL="216000" indent="-216000" algn="l" defTabSz="914400" rtl="0" eaLnBrk="1" latinLnBrk="0" hangingPunct="1">
        <a:lnSpc>
          <a:spcPct val="100000"/>
        </a:lnSpc>
        <a:spcBef>
          <a:spcPts val="0"/>
        </a:spcBef>
        <a:spcAft>
          <a:spcPts val="1200"/>
        </a:spcAft>
        <a:buClr>
          <a:srgbClr val="0356B5"/>
        </a:buClr>
        <a:buFont typeface="Arial" panose="020B0604020202020204" pitchFamily="34" charset="0"/>
        <a:buChar char="•"/>
        <a:defRPr sz="2600" kern="1200">
          <a:solidFill>
            <a:schemeClr val="tx1"/>
          </a:solidFill>
          <a:latin typeface="+mn-lt"/>
          <a:ea typeface="+mn-ea"/>
          <a:cs typeface="+mn-cs"/>
        </a:defRPr>
      </a:lvl1pPr>
      <a:lvl2pPr marL="720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2pPr>
      <a:lvl3pPr marL="1080000" indent="-216000" algn="l" defTabSz="914400" rtl="0" eaLnBrk="1" latinLnBrk="0" hangingPunct="1">
        <a:lnSpc>
          <a:spcPct val="100000"/>
        </a:lnSpc>
        <a:spcBef>
          <a:spcPts val="0"/>
        </a:spcBef>
        <a:spcAft>
          <a:spcPts val="600"/>
        </a:spcAft>
        <a:buClrTx/>
        <a:buSzPct val="100000"/>
        <a:buFont typeface="Calibri" panose="020F0502020204030204" pitchFamily="34" charset="0"/>
        <a:buChar char="◦"/>
        <a:defRPr sz="2200" kern="1200">
          <a:solidFill>
            <a:schemeClr val="tx1"/>
          </a:solidFill>
          <a:latin typeface="+mn-lt"/>
          <a:ea typeface="+mn-ea"/>
          <a:cs typeface="+mn-cs"/>
        </a:defRPr>
      </a:lvl3pPr>
      <a:lvl4pPr marL="1440000" indent="-216000" algn="l" defTabSz="914400" rtl="0" eaLnBrk="1" latinLnBrk="0" hangingPunct="1">
        <a:lnSpc>
          <a:spcPct val="100000"/>
        </a:lnSpc>
        <a:spcBef>
          <a:spcPts val="0"/>
        </a:spcBef>
        <a:spcAft>
          <a:spcPts val="600"/>
        </a:spcAft>
        <a:buClr>
          <a:srgbClr val="0356B5"/>
        </a:buClr>
        <a:buFont typeface="Arial" panose="020B0604020202020204" pitchFamily="34" charset="0"/>
        <a:buChar char="•"/>
        <a:defRPr sz="2200" kern="1200">
          <a:solidFill>
            <a:schemeClr val="tx1"/>
          </a:solidFill>
          <a:latin typeface="+mn-lt"/>
          <a:ea typeface="+mn-ea"/>
          <a:cs typeface="+mn-cs"/>
        </a:defRPr>
      </a:lvl4pPr>
      <a:lvl5pPr marL="1980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5pPr>
      <a:lvl6pPr marL="2412000" indent="-216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6pPr>
      <a:lvl7pPr marL="2844000" indent="-216000" algn="l" defTabSz="914400" rtl="0" eaLnBrk="1" latinLnBrk="0" hangingPunct="1">
        <a:lnSpc>
          <a:spcPct val="100000"/>
        </a:lnSpc>
        <a:spcBef>
          <a:spcPts val="0"/>
        </a:spcBef>
        <a:spcAft>
          <a:spcPts val="600"/>
        </a:spcAft>
        <a:buClr>
          <a:srgbClr val="0356B5"/>
        </a:buClr>
        <a:buFont typeface="Arial" panose="020B0604020202020204" pitchFamily="34" charset="0"/>
        <a:buChar char="•"/>
        <a:defRPr sz="2200" kern="1200">
          <a:solidFill>
            <a:schemeClr val="tx1"/>
          </a:solidFill>
          <a:latin typeface="+mn-lt"/>
          <a:ea typeface="+mn-ea"/>
          <a:cs typeface="+mn-cs"/>
        </a:defRPr>
      </a:lvl7pPr>
      <a:lvl8pPr marL="3312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8pPr>
      <a:lvl9pPr marL="3780000" indent="-216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515">
          <p15:clr>
            <a:srgbClr val="F26B43"/>
          </p15:clr>
        </p15:guide>
        <p15:guide id="3" pos="6534">
          <p15:clr>
            <a:srgbClr val="F26B43"/>
          </p15:clr>
        </p15:guide>
        <p15:guide id="4" orient="horz" pos="1129">
          <p15:clr>
            <a:srgbClr val="F26B43"/>
          </p15:clr>
        </p15:guide>
        <p15:guide id="5" orient="horz" pos="388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doria.fi/handle/10024/187723" TargetMode="External"/><Relationship Id="rId2" Type="http://schemas.openxmlformats.org/officeDocument/2006/relationships/hyperlink" Target="https://www.etk.fi/en/finnish-pension-system/financing-and-investments/pension-contributions/disability-pension-contributions/" TargetMode="External"/><Relationship Id="rId1" Type="http://schemas.openxmlformats.org/officeDocument/2006/relationships/slideLayout" Target="../slideLayouts/slideLayout2.xml"/><Relationship Id="rId4" Type="http://schemas.openxmlformats.org/officeDocument/2006/relationships/hyperlink" Target="https://urn.fi/URN:ISBN:978-951-691-267-0"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F2BBC01-00AA-416D-98B2-2FF8F2C742B4}"/>
              </a:ext>
            </a:extLst>
          </p:cNvPr>
          <p:cNvSpPr>
            <a:spLocks noGrp="1"/>
          </p:cNvSpPr>
          <p:nvPr>
            <p:ph type="ctrTitle"/>
          </p:nvPr>
        </p:nvSpPr>
        <p:spPr/>
        <p:txBody>
          <a:bodyPr/>
          <a:lstStyle/>
          <a:p>
            <a:r>
              <a:rPr lang="en-US" sz="3600" dirty="0"/>
              <a:t>Interpreting IFRS accounting standards on disability pension insurance: example from Finland</a:t>
            </a:r>
            <a:endParaRPr lang="fi-FI" sz="3600" dirty="0"/>
          </a:p>
        </p:txBody>
      </p:sp>
      <p:sp>
        <p:nvSpPr>
          <p:cNvPr id="3" name="Alaotsikko 2">
            <a:extLst>
              <a:ext uri="{FF2B5EF4-FFF2-40B4-BE49-F238E27FC236}">
                <a16:creationId xmlns:a16="http://schemas.microsoft.com/office/drawing/2014/main" id="{4082D70E-36D9-417B-B818-CBDC37AF2747}"/>
              </a:ext>
            </a:extLst>
          </p:cNvPr>
          <p:cNvSpPr>
            <a:spLocks noGrp="1"/>
          </p:cNvSpPr>
          <p:nvPr>
            <p:ph type="subTitle" idx="1"/>
          </p:nvPr>
        </p:nvSpPr>
        <p:spPr/>
        <p:txBody>
          <a:bodyPr/>
          <a:lstStyle/>
          <a:p>
            <a:r>
              <a:rPr lang="fi-FI" dirty="0"/>
              <a:t>Meeri Kesälä</a:t>
            </a:r>
          </a:p>
          <a:p>
            <a:r>
              <a:rPr lang="fi-FI" dirty="0"/>
              <a:t>5</a:t>
            </a:r>
            <a:r>
              <a:rPr lang="fi-FI" baseline="30000" dirty="0"/>
              <a:t>th</a:t>
            </a:r>
            <a:r>
              <a:rPr lang="fi-FI" dirty="0"/>
              <a:t> European </a:t>
            </a:r>
            <a:r>
              <a:rPr lang="fi-FI" dirty="0" err="1"/>
              <a:t>Congress</a:t>
            </a:r>
            <a:r>
              <a:rPr lang="fi-FI" dirty="0"/>
              <a:t> of </a:t>
            </a:r>
            <a:r>
              <a:rPr lang="fi-FI" dirty="0" err="1"/>
              <a:t>Actuaries</a:t>
            </a:r>
            <a:endParaRPr lang="fi-FI" dirty="0"/>
          </a:p>
          <a:p>
            <a:r>
              <a:rPr lang="fi-FI" dirty="0"/>
              <a:t>www.eca2024.org</a:t>
            </a:r>
          </a:p>
        </p:txBody>
      </p:sp>
      <p:sp>
        <p:nvSpPr>
          <p:cNvPr id="4" name="Päivämäärän paikkamerkki 3">
            <a:extLst>
              <a:ext uri="{FF2B5EF4-FFF2-40B4-BE49-F238E27FC236}">
                <a16:creationId xmlns:a16="http://schemas.microsoft.com/office/drawing/2014/main" id="{5B8600B3-2F14-4C48-B782-15B2F271E61D}"/>
              </a:ext>
            </a:extLst>
          </p:cNvPr>
          <p:cNvSpPr>
            <a:spLocks noGrp="1"/>
          </p:cNvSpPr>
          <p:nvPr>
            <p:ph type="dt" sz="half" idx="10"/>
          </p:nvPr>
        </p:nvSpPr>
        <p:spPr/>
        <p:txBody>
          <a:bodyPr/>
          <a:lstStyle/>
          <a:p>
            <a:r>
              <a:rPr lang="fi-FI"/>
              <a:t>7 June 2024</a:t>
            </a:r>
          </a:p>
        </p:txBody>
      </p:sp>
      <p:sp>
        <p:nvSpPr>
          <p:cNvPr id="5" name="Alatunnisteen paikkamerkki 4">
            <a:extLst>
              <a:ext uri="{FF2B5EF4-FFF2-40B4-BE49-F238E27FC236}">
                <a16:creationId xmlns:a16="http://schemas.microsoft.com/office/drawing/2014/main" id="{1F5548EB-B39A-409D-BB60-3F71984F3E95}"/>
              </a:ext>
            </a:extLst>
          </p:cNvPr>
          <p:cNvSpPr>
            <a:spLocks noGrp="1"/>
          </p:cNvSpPr>
          <p:nvPr>
            <p:ph type="ftr" sz="quarter" idx="11"/>
          </p:nvPr>
        </p:nvSpPr>
        <p:spPr/>
        <p:txBody>
          <a:bodyPr/>
          <a:lstStyle/>
          <a:p>
            <a:r>
              <a:rPr lang="fi-FI"/>
              <a:t>Meeri Kesälä   |   Finnish Centre for Pensions   |</a:t>
            </a:r>
          </a:p>
        </p:txBody>
      </p:sp>
      <p:sp>
        <p:nvSpPr>
          <p:cNvPr id="6" name="Dian numeron paikkamerkki 5">
            <a:extLst>
              <a:ext uri="{FF2B5EF4-FFF2-40B4-BE49-F238E27FC236}">
                <a16:creationId xmlns:a16="http://schemas.microsoft.com/office/drawing/2014/main" id="{0CF8AE2E-A109-4A41-B9AD-28477A502891}"/>
              </a:ext>
            </a:extLst>
          </p:cNvPr>
          <p:cNvSpPr>
            <a:spLocks noGrp="1"/>
          </p:cNvSpPr>
          <p:nvPr>
            <p:ph type="sldNum" sz="quarter" idx="12"/>
          </p:nvPr>
        </p:nvSpPr>
        <p:spPr/>
        <p:txBody>
          <a:bodyPr/>
          <a:lstStyle/>
          <a:p>
            <a:fld id="{BE2D8D75-17F6-474C-8CC8-AD93DCE1F39D}" type="slidenum">
              <a:rPr lang="fi-FI" smtClean="0"/>
              <a:t>1</a:t>
            </a:fld>
            <a:endParaRPr lang="fi-FI"/>
          </a:p>
        </p:txBody>
      </p:sp>
    </p:spTree>
    <p:extLst>
      <p:ext uri="{BB962C8B-B14F-4D97-AF65-F5344CB8AC3E}">
        <p14:creationId xmlns:p14="http://schemas.microsoft.com/office/powerpoint/2010/main" val="4205873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EA283F8-7440-B848-835F-DF8BA0EF411B}"/>
              </a:ext>
              <a:ext uri="{C183D7F6-B498-43B3-948B-1728B52AA6E4}">
                <adec:decorative xmlns:adec="http://schemas.microsoft.com/office/drawing/2017/decorative" val="1"/>
              </a:ext>
            </a:extLst>
          </p:cNvPr>
          <p:cNvSpPr/>
          <p:nvPr/>
        </p:nvSpPr>
        <p:spPr bwMode="black">
          <a:xfrm>
            <a:off x="5967901" y="1072507"/>
            <a:ext cx="5756201" cy="517183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dirty="0"/>
          </a:p>
        </p:txBody>
      </p:sp>
      <p:sp>
        <p:nvSpPr>
          <p:cNvPr id="12" name="Rectangle 11">
            <a:extLst>
              <a:ext uri="{FF2B5EF4-FFF2-40B4-BE49-F238E27FC236}">
                <a16:creationId xmlns:a16="http://schemas.microsoft.com/office/drawing/2014/main" id="{286A3F46-E544-A642-8856-6471786EB394}"/>
              </a:ext>
              <a:ext uri="{C183D7F6-B498-43B3-948B-1728B52AA6E4}">
                <adec:decorative xmlns:adec="http://schemas.microsoft.com/office/drawing/2017/decorative" val="1"/>
              </a:ext>
            </a:extLst>
          </p:cNvPr>
          <p:cNvSpPr/>
          <p:nvPr/>
        </p:nvSpPr>
        <p:spPr bwMode="black">
          <a:xfrm>
            <a:off x="143703" y="1072507"/>
            <a:ext cx="5693044" cy="517183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dirty="0"/>
          </a:p>
        </p:txBody>
      </p:sp>
      <p:sp>
        <p:nvSpPr>
          <p:cNvPr id="2" name="Otsikko 1">
            <a:extLst>
              <a:ext uri="{FF2B5EF4-FFF2-40B4-BE49-F238E27FC236}">
                <a16:creationId xmlns:a16="http://schemas.microsoft.com/office/drawing/2014/main" id="{BDAA9610-0F8A-489A-AAEC-2251A2C27786}"/>
              </a:ext>
            </a:extLst>
          </p:cNvPr>
          <p:cNvSpPr>
            <a:spLocks noGrp="1"/>
          </p:cNvSpPr>
          <p:nvPr>
            <p:ph type="title"/>
          </p:nvPr>
        </p:nvSpPr>
        <p:spPr>
          <a:xfrm>
            <a:off x="828000" y="143725"/>
            <a:ext cx="11028640" cy="692737"/>
          </a:xfrm>
        </p:spPr>
        <p:txBody>
          <a:bodyPr/>
          <a:lstStyle/>
          <a:p>
            <a:r>
              <a:rPr lang="en-GB" sz="3500" dirty="0"/>
              <a:t>Experience rating – Current model </a:t>
            </a:r>
          </a:p>
        </p:txBody>
      </p:sp>
      <p:sp>
        <p:nvSpPr>
          <p:cNvPr id="3" name="Sisällön paikkamerkki 2">
            <a:extLst>
              <a:ext uri="{FF2B5EF4-FFF2-40B4-BE49-F238E27FC236}">
                <a16:creationId xmlns:a16="http://schemas.microsoft.com/office/drawing/2014/main" id="{5D3F73DC-9F34-4D50-870E-72B022D8829A}"/>
              </a:ext>
            </a:extLst>
          </p:cNvPr>
          <p:cNvSpPr>
            <a:spLocks noGrp="1"/>
          </p:cNvSpPr>
          <p:nvPr>
            <p:ph idx="1"/>
          </p:nvPr>
        </p:nvSpPr>
        <p:spPr>
          <a:xfrm>
            <a:off x="366613" y="1216350"/>
            <a:ext cx="5504813" cy="3436786"/>
          </a:xfrm>
        </p:spPr>
        <p:txBody>
          <a:bodyPr/>
          <a:lstStyle/>
          <a:p>
            <a:pPr marL="0" indent="0">
              <a:buNone/>
            </a:pPr>
            <a:r>
              <a:rPr lang="en-GB" sz="2400" b="1" dirty="0">
                <a:solidFill>
                  <a:schemeClr val="tx2"/>
                </a:solidFill>
                <a:latin typeface="+mj-lt"/>
              </a:rPr>
              <a:t>Employer’s size affects the experience-rated contribution </a:t>
            </a:r>
          </a:p>
          <a:p>
            <a:r>
              <a:rPr lang="en-GB" sz="2000" dirty="0"/>
              <a:t>Full experience-rated contribution for employers with an annual wage sum of over €36 million </a:t>
            </a:r>
          </a:p>
          <a:p>
            <a:r>
              <a:rPr lang="en-GB" sz="2000" dirty="0"/>
              <a:t>Partial experience-rated contribution if annual wage sum is over €2 million</a:t>
            </a:r>
          </a:p>
          <a:p>
            <a:pPr lvl="1"/>
            <a:r>
              <a:rPr lang="en-GB" sz="1800" dirty="0"/>
              <a:t>Experience-rated</a:t>
            </a:r>
            <a:br>
              <a:rPr lang="en-GB" sz="1800" dirty="0"/>
            </a:br>
            <a:r>
              <a:rPr lang="en-GB" sz="1800" dirty="0"/>
              <a:t>component of </a:t>
            </a:r>
            <a:br>
              <a:rPr lang="en-GB" sz="1800" dirty="0"/>
            </a:br>
            <a:r>
              <a:rPr lang="en-GB" sz="1800" dirty="0"/>
              <a:t>the contribution </a:t>
            </a:r>
            <a:br>
              <a:rPr lang="en-GB" sz="1800" dirty="0"/>
            </a:br>
            <a:r>
              <a:rPr lang="en-GB" sz="1800" dirty="0"/>
              <a:t>increases linearly</a:t>
            </a:r>
          </a:p>
          <a:p>
            <a:pPr lvl="1"/>
            <a:endParaRPr lang="en-GB" sz="1600" dirty="0"/>
          </a:p>
          <a:p>
            <a:pPr lvl="1"/>
            <a:endParaRPr lang="en-GB" sz="2000" dirty="0"/>
          </a:p>
          <a:p>
            <a:pPr marL="0" indent="0">
              <a:buNone/>
            </a:pPr>
            <a:endParaRPr lang="en-GB" b="1" dirty="0">
              <a:solidFill>
                <a:schemeClr val="accent1"/>
              </a:solidFill>
              <a:latin typeface="+mj-lt"/>
            </a:endParaRPr>
          </a:p>
        </p:txBody>
      </p:sp>
      <p:sp>
        <p:nvSpPr>
          <p:cNvPr id="6" name="Dian numeron paikkamerkki 5">
            <a:extLst>
              <a:ext uri="{FF2B5EF4-FFF2-40B4-BE49-F238E27FC236}">
                <a16:creationId xmlns:a16="http://schemas.microsoft.com/office/drawing/2014/main" id="{C916103E-DF18-47DB-91C6-56DBF99E7FCC}"/>
              </a:ext>
            </a:extLst>
          </p:cNvPr>
          <p:cNvSpPr>
            <a:spLocks noGrp="1"/>
          </p:cNvSpPr>
          <p:nvPr>
            <p:ph type="sldNum" sz="quarter" idx="12"/>
          </p:nvPr>
        </p:nvSpPr>
        <p:spPr/>
        <p:txBody>
          <a:bodyPr/>
          <a:lstStyle/>
          <a:p>
            <a:fld id="{BE2D8D75-17F6-474C-8CC8-AD93DCE1F39D}" type="slidenum">
              <a:rPr lang="en-GB" smtClean="0"/>
              <a:t>10</a:t>
            </a:fld>
            <a:endParaRPr lang="en-GB" dirty="0"/>
          </a:p>
        </p:txBody>
      </p:sp>
      <p:sp>
        <p:nvSpPr>
          <p:cNvPr id="7" name="Sisällön paikkamerkki 2">
            <a:extLst>
              <a:ext uri="{FF2B5EF4-FFF2-40B4-BE49-F238E27FC236}">
                <a16:creationId xmlns:a16="http://schemas.microsoft.com/office/drawing/2014/main" id="{BAD89E40-806A-464B-97DD-856E8CCBFCB3}"/>
              </a:ext>
            </a:extLst>
          </p:cNvPr>
          <p:cNvSpPr txBox="1">
            <a:spLocks/>
          </p:cNvSpPr>
          <p:nvPr/>
        </p:nvSpPr>
        <p:spPr>
          <a:xfrm>
            <a:off x="6100308" y="1216350"/>
            <a:ext cx="5623794" cy="2572690"/>
          </a:xfrm>
          <a:prstGeom prst="rect">
            <a:avLst/>
          </a:prstGeom>
        </p:spPr>
        <p:txBody>
          <a:bodyPr vert="horz" lIns="91440" tIns="45720" rIns="91440" bIns="45720" rtlCol="0">
            <a:noAutofit/>
          </a:bodyPr>
          <a:lstStyle>
            <a:lvl1pPr marL="216000" indent="-216000" algn="l" defTabSz="914400" rtl="0" eaLnBrk="1" latinLnBrk="0" hangingPunct="1">
              <a:lnSpc>
                <a:spcPct val="100000"/>
              </a:lnSpc>
              <a:spcBef>
                <a:spcPts val="0"/>
              </a:spcBef>
              <a:spcAft>
                <a:spcPts val="1200"/>
              </a:spcAft>
              <a:buClr>
                <a:srgbClr val="0356B5"/>
              </a:buClr>
              <a:buFont typeface="Arial" panose="020B0604020202020204" pitchFamily="34" charset="0"/>
              <a:buChar char="•"/>
              <a:defRPr sz="2600" kern="1200">
                <a:solidFill>
                  <a:schemeClr val="tx1"/>
                </a:solidFill>
                <a:latin typeface="+mn-lt"/>
                <a:ea typeface="+mn-ea"/>
                <a:cs typeface="+mn-cs"/>
              </a:defRPr>
            </a:lvl1pPr>
            <a:lvl2pPr marL="720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2pPr>
            <a:lvl3pPr marL="1080000" indent="-216000" algn="l" defTabSz="914400" rtl="0" eaLnBrk="1" latinLnBrk="0" hangingPunct="1">
              <a:lnSpc>
                <a:spcPct val="100000"/>
              </a:lnSpc>
              <a:spcBef>
                <a:spcPts val="0"/>
              </a:spcBef>
              <a:spcAft>
                <a:spcPts val="600"/>
              </a:spcAft>
              <a:buClrTx/>
              <a:buSzPct val="100000"/>
              <a:buFont typeface="Calibri" panose="020F0502020204030204" pitchFamily="34" charset="0"/>
              <a:buChar char="◦"/>
              <a:defRPr sz="2200" kern="1200">
                <a:solidFill>
                  <a:schemeClr val="tx1"/>
                </a:solidFill>
                <a:latin typeface="+mn-lt"/>
                <a:ea typeface="+mn-ea"/>
                <a:cs typeface="+mn-cs"/>
              </a:defRPr>
            </a:lvl3pPr>
            <a:lvl4pPr marL="1440000" indent="-216000" algn="l" defTabSz="914400" rtl="0" eaLnBrk="1" latinLnBrk="0" hangingPunct="1">
              <a:lnSpc>
                <a:spcPct val="100000"/>
              </a:lnSpc>
              <a:spcBef>
                <a:spcPts val="0"/>
              </a:spcBef>
              <a:spcAft>
                <a:spcPts val="600"/>
              </a:spcAft>
              <a:buClr>
                <a:srgbClr val="0356B5"/>
              </a:buClr>
              <a:buFont typeface="Arial" panose="020B0604020202020204" pitchFamily="34" charset="0"/>
              <a:buChar char="•"/>
              <a:defRPr sz="2200" kern="1200">
                <a:solidFill>
                  <a:schemeClr val="tx1"/>
                </a:solidFill>
                <a:latin typeface="+mn-lt"/>
                <a:ea typeface="+mn-ea"/>
                <a:cs typeface="+mn-cs"/>
              </a:defRPr>
            </a:lvl4pPr>
            <a:lvl5pPr marL="1980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5pPr>
            <a:lvl6pPr marL="2412000" indent="-216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6pPr>
            <a:lvl7pPr marL="2844000" indent="-216000" algn="l" defTabSz="914400" rtl="0" eaLnBrk="1" latinLnBrk="0" hangingPunct="1">
              <a:lnSpc>
                <a:spcPct val="100000"/>
              </a:lnSpc>
              <a:spcBef>
                <a:spcPts val="0"/>
              </a:spcBef>
              <a:spcAft>
                <a:spcPts val="600"/>
              </a:spcAft>
              <a:buClr>
                <a:srgbClr val="0356B5"/>
              </a:buClr>
              <a:buFont typeface="Arial" panose="020B0604020202020204" pitchFamily="34" charset="0"/>
              <a:buChar char="•"/>
              <a:defRPr sz="2200" kern="1200">
                <a:solidFill>
                  <a:schemeClr val="tx1"/>
                </a:solidFill>
                <a:latin typeface="+mn-lt"/>
                <a:ea typeface="+mn-ea"/>
                <a:cs typeface="+mn-cs"/>
              </a:defRPr>
            </a:lvl7pPr>
            <a:lvl8pPr marL="3312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8pPr>
            <a:lvl9pPr marL="3780000" indent="-216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9pPr>
          </a:lstStyle>
          <a:p>
            <a:pPr marL="0" indent="0">
              <a:buNone/>
            </a:pPr>
            <a:r>
              <a:rPr lang="en-GB" sz="2400" b="1" dirty="0">
                <a:solidFill>
                  <a:schemeClr val="tx2"/>
                </a:solidFill>
                <a:latin typeface="+mj-lt"/>
              </a:rPr>
              <a:t>Until 2024, only permanent disability affected the experience-rated contribution</a:t>
            </a:r>
          </a:p>
          <a:p>
            <a:r>
              <a:rPr lang="en-GB" sz="2000" dirty="0"/>
              <a:t>Disability benefits are either temporary or permanent </a:t>
            </a:r>
          </a:p>
          <a:p>
            <a:r>
              <a:rPr lang="en-GB" sz="2000" dirty="0"/>
              <a:t>To encourage rehabilitation, temporary disability benefit does not yet affect the contribution category</a:t>
            </a:r>
            <a:endParaRPr lang="en-GB" sz="1600" dirty="0"/>
          </a:p>
          <a:p>
            <a:pPr lvl="1"/>
            <a:endParaRPr lang="en-GB" sz="1600" dirty="0"/>
          </a:p>
        </p:txBody>
      </p:sp>
      <p:sp>
        <p:nvSpPr>
          <p:cNvPr id="19" name="TextBox 18">
            <a:extLst>
              <a:ext uri="{FF2B5EF4-FFF2-40B4-BE49-F238E27FC236}">
                <a16:creationId xmlns:a16="http://schemas.microsoft.com/office/drawing/2014/main" id="{08EBE73D-EC77-8044-B04F-C0C869872246}"/>
              </a:ext>
            </a:extLst>
          </p:cNvPr>
          <p:cNvSpPr txBox="1"/>
          <p:nvPr/>
        </p:nvSpPr>
        <p:spPr>
          <a:xfrm>
            <a:off x="72484" y="6476592"/>
            <a:ext cx="1480534" cy="276999"/>
          </a:xfrm>
          <a:prstGeom prst="rect">
            <a:avLst/>
          </a:prstGeom>
          <a:noFill/>
        </p:spPr>
        <p:txBody>
          <a:bodyPr wrap="none" rtlCol="0">
            <a:spAutoFit/>
          </a:bodyPr>
          <a:lstStyle/>
          <a:p>
            <a:pPr algn="l"/>
            <a:r>
              <a:rPr lang="en-GB" sz="1200" dirty="0"/>
              <a:t>Photos: </a:t>
            </a:r>
            <a:r>
              <a:rPr lang="en-GB" sz="1200" dirty="0" err="1"/>
              <a:t>Gettyimages</a:t>
            </a:r>
            <a:endParaRPr lang="en-GB" sz="1200" dirty="0"/>
          </a:p>
        </p:txBody>
      </p:sp>
      <p:pic>
        <p:nvPicPr>
          <p:cNvPr id="9" name="Picture 8">
            <a:extLst>
              <a:ext uri="{FF2B5EF4-FFF2-40B4-BE49-F238E27FC236}">
                <a16:creationId xmlns:a16="http://schemas.microsoft.com/office/drawing/2014/main" id="{0EC95DF3-4319-FE44-ADFC-847EF8FF95A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47461" y="3501320"/>
            <a:ext cx="2359138" cy="2808000"/>
          </a:xfrm>
          <a:prstGeom prst="rect">
            <a:avLst/>
          </a:prstGeom>
        </p:spPr>
      </p:pic>
      <p:pic>
        <p:nvPicPr>
          <p:cNvPr id="11" name="Picture 10">
            <a:extLst>
              <a:ext uri="{FF2B5EF4-FFF2-40B4-BE49-F238E27FC236}">
                <a16:creationId xmlns:a16="http://schemas.microsoft.com/office/drawing/2014/main" id="{AF0FB885-D606-9347-9D68-69D8996CF15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9164" y="3536959"/>
            <a:ext cx="2297714" cy="2807162"/>
          </a:xfrm>
          <a:prstGeom prst="rect">
            <a:avLst/>
          </a:prstGeom>
        </p:spPr>
      </p:pic>
      <p:sp>
        <p:nvSpPr>
          <p:cNvPr id="21" name="Päivämäärän paikkamerkki 3">
            <a:extLst>
              <a:ext uri="{FF2B5EF4-FFF2-40B4-BE49-F238E27FC236}">
                <a16:creationId xmlns:a16="http://schemas.microsoft.com/office/drawing/2014/main" id="{27B08520-7F43-3643-A632-542F49624973}"/>
              </a:ext>
            </a:extLst>
          </p:cNvPr>
          <p:cNvSpPr>
            <a:spLocks noGrp="1"/>
          </p:cNvSpPr>
          <p:nvPr>
            <p:ph type="dt" sz="half" idx="10"/>
          </p:nvPr>
        </p:nvSpPr>
        <p:spPr>
          <a:xfrm>
            <a:off x="10272464" y="6443902"/>
            <a:ext cx="1048493" cy="324000"/>
          </a:xfrm>
        </p:spPr>
        <p:txBody>
          <a:bodyPr/>
          <a:lstStyle/>
          <a:p>
            <a:r>
              <a:rPr lang="fi-FI"/>
              <a:t>7 June 2024</a:t>
            </a:r>
            <a:endParaRPr lang="en-GB" dirty="0"/>
          </a:p>
        </p:txBody>
      </p:sp>
      <p:sp>
        <p:nvSpPr>
          <p:cNvPr id="22" name="Alatunnisteen paikkamerkki 4">
            <a:extLst>
              <a:ext uri="{FF2B5EF4-FFF2-40B4-BE49-F238E27FC236}">
                <a16:creationId xmlns:a16="http://schemas.microsoft.com/office/drawing/2014/main" id="{C627607E-3A5D-AC43-ADF8-27C691D57961}"/>
              </a:ext>
            </a:extLst>
          </p:cNvPr>
          <p:cNvSpPr>
            <a:spLocks noGrp="1"/>
          </p:cNvSpPr>
          <p:nvPr>
            <p:ph type="ftr" sz="quarter" idx="11"/>
          </p:nvPr>
        </p:nvSpPr>
        <p:spPr>
          <a:xfrm>
            <a:off x="5663952" y="6443902"/>
            <a:ext cx="4750018" cy="324000"/>
          </a:xfrm>
        </p:spPr>
        <p:txBody>
          <a:bodyPr/>
          <a:lstStyle/>
          <a:p>
            <a:r>
              <a:rPr lang="en-GB" dirty="0"/>
              <a:t>Meeri Kesälä   |   Finnish Centre for Pensions   |</a:t>
            </a:r>
          </a:p>
        </p:txBody>
      </p:sp>
      <p:sp>
        <p:nvSpPr>
          <p:cNvPr id="23" name="Sisällön paikkamerkki 2">
            <a:extLst>
              <a:ext uri="{FF2B5EF4-FFF2-40B4-BE49-F238E27FC236}">
                <a16:creationId xmlns:a16="http://schemas.microsoft.com/office/drawing/2014/main" id="{96947578-9547-4449-BB07-95C5D08F42D7}"/>
              </a:ext>
            </a:extLst>
          </p:cNvPr>
          <p:cNvSpPr txBox="1">
            <a:spLocks/>
          </p:cNvSpPr>
          <p:nvPr/>
        </p:nvSpPr>
        <p:spPr>
          <a:xfrm>
            <a:off x="6100309" y="3536958"/>
            <a:ext cx="2729160" cy="2484330"/>
          </a:xfrm>
          <a:prstGeom prst="rect">
            <a:avLst/>
          </a:prstGeom>
        </p:spPr>
        <p:txBody>
          <a:bodyPr vert="horz" lIns="91440" tIns="45720" rIns="91440" bIns="45720" rtlCol="0">
            <a:noAutofit/>
          </a:bodyPr>
          <a:lstStyle>
            <a:lvl1pPr marL="216000" indent="-216000" algn="l" defTabSz="914400" rtl="0" eaLnBrk="1" latinLnBrk="0" hangingPunct="1">
              <a:lnSpc>
                <a:spcPct val="100000"/>
              </a:lnSpc>
              <a:spcBef>
                <a:spcPts val="0"/>
              </a:spcBef>
              <a:spcAft>
                <a:spcPts val="1200"/>
              </a:spcAft>
              <a:buClr>
                <a:srgbClr val="0356B5"/>
              </a:buClr>
              <a:buFont typeface="Arial" panose="020B0604020202020204" pitchFamily="34" charset="0"/>
              <a:buChar char="•"/>
              <a:defRPr sz="2600" kern="1200">
                <a:solidFill>
                  <a:schemeClr val="tx1"/>
                </a:solidFill>
                <a:latin typeface="+mn-lt"/>
                <a:ea typeface="+mn-ea"/>
                <a:cs typeface="+mn-cs"/>
              </a:defRPr>
            </a:lvl1pPr>
            <a:lvl2pPr marL="720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2pPr>
            <a:lvl3pPr marL="1080000" indent="-216000" algn="l" defTabSz="914400" rtl="0" eaLnBrk="1" latinLnBrk="0" hangingPunct="1">
              <a:lnSpc>
                <a:spcPct val="100000"/>
              </a:lnSpc>
              <a:spcBef>
                <a:spcPts val="0"/>
              </a:spcBef>
              <a:spcAft>
                <a:spcPts val="600"/>
              </a:spcAft>
              <a:buClrTx/>
              <a:buSzPct val="100000"/>
              <a:buFont typeface="Calibri" panose="020F0502020204030204" pitchFamily="34" charset="0"/>
              <a:buChar char="◦"/>
              <a:defRPr sz="2200" kern="1200">
                <a:solidFill>
                  <a:schemeClr val="tx1"/>
                </a:solidFill>
                <a:latin typeface="+mn-lt"/>
                <a:ea typeface="+mn-ea"/>
                <a:cs typeface="+mn-cs"/>
              </a:defRPr>
            </a:lvl3pPr>
            <a:lvl4pPr marL="1440000" indent="-216000" algn="l" defTabSz="914400" rtl="0" eaLnBrk="1" latinLnBrk="0" hangingPunct="1">
              <a:lnSpc>
                <a:spcPct val="100000"/>
              </a:lnSpc>
              <a:spcBef>
                <a:spcPts val="0"/>
              </a:spcBef>
              <a:spcAft>
                <a:spcPts val="600"/>
              </a:spcAft>
              <a:buClr>
                <a:srgbClr val="0356B5"/>
              </a:buClr>
              <a:buFont typeface="Arial" panose="020B0604020202020204" pitchFamily="34" charset="0"/>
              <a:buChar char="•"/>
              <a:defRPr sz="2200" kern="1200">
                <a:solidFill>
                  <a:schemeClr val="tx1"/>
                </a:solidFill>
                <a:latin typeface="+mn-lt"/>
                <a:ea typeface="+mn-ea"/>
                <a:cs typeface="+mn-cs"/>
              </a:defRPr>
            </a:lvl4pPr>
            <a:lvl5pPr marL="1980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5pPr>
            <a:lvl6pPr marL="2412000" indent="-216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6pPr>
            <a:lvl7pPr marL="2844000" indent="-216000" algn="l" defTabSz="914400" rtl="0" eaLnBrk="1" latinLnBrk="0" hangingPunct="1">
              <a:lnSpc>
                <a:spcPct val="100000"/>
              </a:lnSpc>
              <a:spcBef>
                <a:spcPts val="0"/>
              </a:spcBef>
              <a:spcAft>
                <a:spcPts val="600"/>
              </a:spcAft>
              <a:buClr>
                <a:srgbClr val="0356B5"/>
              </a:buClr>
              <a:buFont typeface="Arial" panose="020B0604020202020204" pitchFamily="34" charset="0"/>
              <a:buChar char="•"/>
              <a:defRPr sz="2200" kern="1200">
                <a:solidFill>
                  <a:schemeClr val="tx1"/>
                </a:solidFill>
                <a:latin typeface="+mn-lt"/>
                <a:ea typeface="+mn-ea"/>
                <a:cs typeface="+mn-cs"/>
              </a:defRPr>
            </a:lvl7pPr>
            <a:lvl8pPr marL="3312000" indent="-288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8pPr>
            <a:lvl9pPr marL="3780000" indent="-216000" algn="l" defTabSz="914400" rtl="0" eaLnBrk="1" latinLnBrk="0" hangingPunct="1">
              <a:lnSpc>
                <a:spcPct val="100000"/>
              </a:lnSpc>
              <a:spcBef>
                <a:spcPts val="0"/>
              </a:spcBef>
              <a:spcAft>
                <a:spcPts val="600"/>
              </a:spcAft>
              <a:buClrTx/>
              <a:buFont typeface="Calibri" panose="020F0502020204030204" pitchFamily="34" charset="0"/>
              <a:buChar char="◦"/>
              <a:defRPr sz="2200" kern="1200">
                <a:solidFill>
                  <a:schemeClr val="tx1"/>
                </a:solidFill>
                <a:latin typeface="+mn-lt"/>
                <a:ea typeface="+mn-ea"/>
                <a:cs typeface="+mn-cs"/>
              </a:defRPr>
            </a:lvl9pPr>
          </a:lstStyle>
          <a:p>
            <a:pPr marL="0" indent="0">
              <a:buNone/>
            </a:pPr>
            <a:endParaRPr lang="en-GB" sz="1600" dirty="0"/>
          </a:p>
          <a:p>
            <a:r>
              <a:rPr lang="en-GB" sz="1800" dirty="0"/>
              <a:t>In case of permanent disability, the time interval between becoming disabled and affecting the employer’s contribution can be several years</a:t>
            </a:r>
          </a:p>
          <a:p>
            <a:pPr lvl="1"/>
            <a:endParaRPr lang="en-GB" sz="1600" dirty="0"/>
          </a:p>
        </p:txBody>
      </p:sp>
    </p:spTree>
    <p:extLst>
      <p:ext uri="{BB962C8B-B14F-4D97-AF65-F5344CB8AC3E}">
        <p14:creationId xmlns:p14="http://schemas.microsoft.com/office/powerpoint/2010/main" val="3551690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7FAAE27-A17F-4318-BFA5-DAE8F2F92497}"/>
              </a:ext>
            </a:extLst>
          </p:cNvPr>
          <p:cNvSpPr>
            <a:spLocks noGrp="1"/>
          </p:cNvSpPr>
          <p:nvPr>
            <p:ph type="title"/>
          </p:nvPr>
        </p:nvSpPr>
        <p:spPr>
          <a:xfrm>
            <a:off x="828000" y="213366"/>
            <a:ext cx="10092536" cy="792088"/>
          </a:xfrm>
        </p:spPr>
        <p:txBody>
          <a:bodyPr anchor="t">
            <a:normAutofit/>
          </a:bodyPr>
          <a:lstStyle/>
          <a:p>
            <a:r>
              <a:rPr lang="en-GB" dirty="0"/>
              <a:t>Timeline of effect of incentives (example)</a:t>
            </a:r>
          </a:p>
        </p:txBody>
      </p:sp>
      <p:sp>
        <p:nvSpPr>
          <p:cNvPr id="6" name="Dian numeron paikkamerkki 5">
            <a:extLst>
              <a:ext uri="{FF2B5EF4-FFF2-40B4-BE49-F238E27FC236}">
                <a16:creationId xmlns:a16="http://schemas.microsoft.com/office/drawing/2014/main" id="{48117F95-EC57-4AB7-AEC8-CA39184A16A6}"/>
              </a:ext>
            </a:extLst>
          </p:cNvPr>
          <p:cNvSpPr>
            <a:spLocks noGrp="1"/>
          </p:cNvSpPr>
          <p:nvPr>
            <p:ph type="sldNum" sz="quarter" idx="12"/>
          </p:nvPr>
        </p:nvSpPr>
        <p:spPr>
          <a:xfrm>
            <a:off x="11320957" y="6443902"/>
            <a:ext cx="403145" cy="324000"/>
          </a:xfrm>
        </p:spPr>
        <p:txBody>
          <a:bodyPr anchor="ctr">
            <a:normAutofit/>
          </a:bodyPr>
          <a:lstStyle/>
          <a:p>
            <a:pPr>
              <a:spcAft>
                <a:spcPts val="600"/>
              </a:spcAft>
            </a:pPr>
            <a:fld id="{BE2D8D75-17F6-474C-8CC8-AD93DCE1F39D}" type="slidenum">
              <a:rPr lang="en-GB" smtClean="0"/>
              <a:pPr>
                <a:spcAft>
                  <a:spcPts val="600"/>
                </a:spcAft>
              </a:pPr>
              <a:t>11</a:t>
            </a:fld>
            <a:endParaRPr lang="en-GB" dirty="0"/>
          </a:p>
        </p:txBody>
      </p:sp>
      <p:graphicFrame>
        <p:nvGraphicFramePr>
          <p:cNvPr id="15" name="Taulukko 15">
            <a:extLst>
              <a:ext uri="{FF2B5EF4-FFF2-40B4-BE49-F238E27FC236}">
                <a16:creationId xmlns:a16="http://schemas.microsoft.com/office/drawing/2014/main" id="{BD664A3C-2C5D-4781-9CF8-798B76FE424D}"/>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290352519"/>
              </p:ext>
            </p:extLst>
          </p:nvPr>
        </p:nvGraphicFramePr>
        <p:xfrm>
          <a:off x="767408" y="2542787"/>
          <a:ext cx="10596248" cy="1478208"/>
        </p:xfrm>
        <a:graphic>
          <a:graphicData uri="http://schemas.openxmlformats.org/drawingml/2006/table">
            <a:tbl>
              <a:tblPr firstRow="1" bandRow="1">
                <a:tableStyleId>{5C22544A-7EE6-4342-B048-85BDC9FD1C3A}</a:tableStyleId>
              </a:tblPr>
              <a:tblGrid>
                <a:gridCol w="743822">
                  <a:extLst>
                    <a:ext uri="{9D8B030D-6E8A-4147-A177-3AD203B41FA5}">
                      <a16:colId xmlns:a16="http://schemas.microsoft.com/office/drawing/2014/main" val="698720633"/>
                    </a:ext>
                  </a:extLst>
                </a:gridCol>
                <a:gridCol w="743822">
                  <a:extLst>
                    <a:ext uri="{9D8B030D-6E8A-4147-A177-3AD203B41FA5}">
                      <a16:colId xmlns:a16="http://schemas.microsoft.com/office/drawing/2014/main" val="566360828"/>
                    </a:ext>
                  </a:extLst>
                </a:gridCol>
                <a:gridCol w="743822">
                  <a:extLst>
                    <a:ext uri="{9D8B030D-6E8A-4147-A177-3AD203B41FA5}">
                      <a16:colId xmlns:a16="http://schemas.microsoft.com/office/drawing/2014/main" val="1948758429"/>
                    </a:ext>
                  </a:extLst>
                </a:gridCol>
                <a:gridCol w="1247900">
                  <a:extLst>
                    <a:ext uri="{9D8B030D-6E8A-4147-A177-3AD203B41FA5}">
                      <a16:colId xmlns:a16="http://schemas.microsoft.com/office/drawing/2014/main" val="3483396459"/>
                    </a:ext>
                  </a:extLst>
                </a:gridCol>
                <a:gridCol w="1186147">
                  <a:extLst>
                    <a:ext uri="{9D8B030D-6E8A-4147-A177-3AD203B41FA5}">
                      <a16:colId xmlns:a16="http://schemas.microsoft.com/office/drawing/2014/main" val="3963842543"/>
                    </a:ext>
                  </a:extLst>
                </a:gridCol>
                <a:gridCol w="1739683">
                  <a:extLst>
                    <a:ext uri="{9D8B030D-6E8A-4147-A177-3AD203B41FA5}">
                      <a16:colId xmlns:a16="http://schemas.microsoft.com/office/drawing/2014/main" val="440907811"/>
                    </a:ext>
                  </a:extLst>
                </a:gridCol>
                <a:gridCol w="711688">
                  <a:extLst>
                    <a:ext uri="{9D8B030D-6E8A-4147-A177-3AD203B41FA5}">
                      <a16:colId xmlns:a16="http://schemas.microsoft.com/office/drawing/2014/main" val="1913912850"/>
                    </a:ext>
                  </a:extLst>
                </a:gridCol>
                <a:gridCol w="711688">
                  <a:extLst>
                    <a:ext uri="{9D8B030D-6E8A-4147-A177-3AD203B41FA5}">
                      <a16:colId xmlns:a16="http://schemas.microsoft.com/office/drawing/2014/main" val="199838203"/>
                    </a:ext>
                  </a:extLst>
                </a:gridCol>
                <a:gridCol w="711688">
                  <a:extLst>
                    <a:ext uri="{9D8B030D-6E8A-4147-A177-3AD203B41FA5}">
                      <a16:colId xmlns:a16="http://schemas.microsoft.com/office/drawing/2014/main" val="1914529179"/>
                    </a:ext>
                  </a:extLst>
                </a:gridCol>
                <a:gridCol w="711688">
                  <a:extLst>
                    <a:ext uri="{9D8B030D-6E8A-4147-A177-3AD203B41FA5}">
                      <a16:colId xmlns:a16="http://schemas.microsoft.com/office/drawing/2014/main" val="40323129"/>
                    </a:ext>
                  </a:extLst>
                </a:gridCol>
                <a:gridCol w="790765">
                  <a:extLst>
                    <a:ext uri="{9D8B030D-6E8A-4147-A177-3AD203B41FA5}">
                      <a16:colId xmlns:a16="http://schemas.microsoft.com/office/drawing/2014/main" val="2168614260"/>
                    </a:ext>
                  </a:extLst>
                </a:gridCol>
                <a:gridCol w="553535">
                  <a:extLst>
                    <a:ext uri="{9D8B030D-6E8A-4147-A177-3AD203B41FA5}">
                      <a16:colId xmlns:a16="http://schemas.microsoft.com/office/drawing/2014/main" val="1513717310"/>
                    </a:ext>
                  </a:extLst>
                </a:gridCol>
              </a:tblGrid>
              <a:tr h="684758">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i-FI" b="1">
                          <a:solidFill>
                            <a:schemeClr val="tx1"/>
                          </a:solidFill>
                        </a:rPr>
                        <a:t>Finland</a:t>
                      </a:r>
                      <a:endParaRPr lang="fi-FI" b="1"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3">
                        <a:lumMod val="40000"/>
                        <a:lumOff val="60000"/>
                      </a:schemeClr>
                    </a:solidFill>
                  </a:tcPr>
                </a:tc>
                <a:tc hMerge="1">
                  <a:txBody>
                    <a:bodyPr/>
                    <a:lstStyle/>
                    <a:p>
                      <a:endParaRPr lang="fi-FI" dirty="0"/>
                    </a:p>
                  </a:txBody>
                  <a:tcPr/>
                </a:tc>
                <a:tc hMerge="1">
                  <a:txBody>
                    <a:bodyPr/>
                    <a:lstStyle/>
                    <a:p>
                      <a:endParaRPr lang="fi-FI" dirty="0"/>
                    </a:p>
                  </a:txBody>
                  <a:tcPr/>
                </a:tc>
                <a:tc>
                  <a:txBody>
                    <a:bodyPr/>
                    <a:lstStyle/>
                    <a:p>
                      <a:pPr algn="ctr"/>
                      <a:r>
                        <a:rPr lang="en-GB" b="0" dirty="0">
                          <a:solidFill>
                            <a:schemeClr val="tx1"/>
                          </a:solidFill>
                        </a:rPr>
                        <a:t>Sickness</a:t>
                      </a:r>
                    </a:p>
                    <a:p>
                      <a:pPr algn="ctr"/>
                      <a:r>
                        <a:rPr lang="en-GB" b="0" dirty="0">
                          <a:solidFill>
                            <a:schemeClr val="tx1"/>
                          </a:solidFill>
                        </a:rPr>
                        <a:t> </a:t>
                      </a:r>
                      <a:r>
                        <a:rPr lang="en-GB" b="0" noProof="0" dirty="0">
                          <a:solidFill>
                            <a:schemeClr val="tx1"/>
                          </a:solidFill>
                        </a:rPr>
                        <a:t>benefit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3">
                        <a:lumMod val="40000"/>
                        <a:lumOff val="60000"/>
                      </a:schemeClr>
                    </a:solidFill>
                  </a:tcPr>
                </a:tc>
                <a:tc gridSpan="2">
                  <a:txBody>
                    <a:bodyPr/>
                    <a:lstStyle/>
                    <a:p>
                      <a:pPr algn="ctr"/>
                      <a:r>
                        <a:rPr lang="en-GB" b="0" dirty="0">
                          <a:solidFill>
                            <a:schemeClr val="tx1"/>
                          </a:solidFill>
                        </a:rPr>
                        <a:t>Fixed-term disability</a:t>
                      </a:r>
                    </a:p>
                    <a:p>
                      <a:pPr algn="ctr"/>
                      <a:r>
                        <a:rPr lang="en-GB" b="0" dirty="0">
                          <a:solidFill>
                            <a:schemeClr val="tx1"/>
                          </a:solidFill>
                        </a:rPr>
                        <a:t>benefit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3">
                        <a:lumMod val="40000"/>
                        <a:lumOff val="60000"/>
                      </a:schemeClr>
                    </a:solidFill>
                  </a:tcPr>
                </a:tc>
                <a:tc hMerge="1">
                  <a:txBody>
                    <a:bodyPr/>
                    <a:lstStyle/>
                    <a:p>
                      <a:endParaRPr lang="fi-FI" dirty="0"/>
                    </a:p>
                  </a:txBody>
                  <a:tcPr/>
                </a:tc>
                <a:tc gridSpan="6">
                  <a:txBody>
                    <a:bodyPr/>
                    <a:lstStyle/>
                    <a:p>
                      <a:pPr algn="ctr"/>
                      <a:r>
                        <a:rPr lang="en-GB" b="0" dirty="0">
                          <a:solidFill>
                            <a:schemeClr val="tx1"/>
                          </a:solidFill>
                        </a:rPr>
                        <a:t>Disability pension</a:t>
                      </a:r>
                    </a:p>
                  </a:txBody>
                  <a:tcPr>
                    <a:lnL w="12700" cap="flat" cmpd="sng" algn="ctr">
                      <a:solidFill>
                        <a:schemeClr val="tx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3">
                        <a:lumMod val="40000"/>
                        <a:lumOff val="60000"/>
                      </a:schemeClr>
                    </a:solidFill>
                  </a:tcPr>
                </a:tc>
                <a:tc hMerge="1">
                  <a:txBody>
                    <a:bodyPr/>
                    <a:lstStyle/>
                    <a:p>
                      <a:endParaRPr lang="fi-FI" dirty="0"/>
                    </a:p>
                  </a:txBody>
                  <a:tcPr/>
                </a:tc>
                <a:tc hMerge="1">
                  <a:txBody>
                    <a:bodyPr/>
                    <a:lstStyle/>
                    <a:p>
                      <a:endParaRPr lang="fi-FI" dirty="0"/>
                    </a:p>
                  </a:txBody>
                  <a:tcPr/>
                </a:tc>
                <a:tc hMerge="1">
                  <a:txBody>
                    <a:bodyPr/>
                    <a:lstStyle/>
                    <a:p>
                      <a:endParaRPr lang="fi-FI" dirty="0"/>
                    </a:p>
                  </a:txBody>
                  <a:tcPr/>
                </a:tc>
                <a:tc hMerge="1">
                  <a:txBody>
                    <a:bodyPr/>
                    <a:lstStyle/>
                    <a:p>
                      <a:endParaRPr lang="fi-FI" dirty="0"/>
                    </a:p>
                  </a:txBody>
                  <a:tcPr/>
                </a:tc>
                <a:tc hMerge="1">
                  <a:txBody>
                    <a:bodyPr/>
                    <a:lstStyle/>
                    <a:p>
                      <a:endParaRPr lang="fi-FI" dirty="0"/>
                    </a:p>
                  </a:txBody>
                  <a:tcPr/>
                </a:tc>
                <a:extLst>
                  <a:ext uri="{0D108BD9-81ED-4DB2-BD59-A6C34878D82A}">
                    <a16:rowId xmlns:a16="http://schemas.microsoft.com/office/drawing/2014/main" val="3737186822"/>
                  </a:ext>
                </a:extLst>
              </a:tr>
              <a:tr h="396725">
                <a:tc>
                  <a:txBody>
                    <a:bodyPr/>
                    <a:lstStyle/>
                    <a:p>
                      <a:pPr algn="ctr"/>
                      <a:r>
                        <a:rPr lang="fi-FI"/>
                        <a:t>…</a:t>
                      </a:r>
                      <a:endParaRPr lang="fi-FI" dirty="0"/>
                    </a:p>
                  </a:txBody>
                  <a:tcPr anchor="ctr">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2013</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2014</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2015</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2016</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2017</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2018</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2019</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2020</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2021</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2022</a:t>
                      </a:r>
                      <a:endParaRPr lang="fi-FI"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fi-FI"/>
                        <a:t>…</a:t>
                      </a:r>
                      <a:endParaRPr lang="fi-FI" dirty="0"/>
                    </a:p>
                  </a:txBody>
                  <a:tcPr anchor="ctr">
                    <a:lnL w="12700" cap="flat" cmpd="sng" algn="ctr">
                      <a:solidFill>
                        <a:schemeClr val="tx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67285327"/>
                  </a:ext>
                </a:extLst>
              </a:tr>
              <a:tr h="396725">
                <a:tc gridSpan="3">
                  <a:txBody>
                    <a:bodyPr/>
                    <a:lstStyle/>
                    <a:p>
                      <a:pPr algn="ctr"/>
                      <a:r>
                        <a:rPr lang="en-GB" noProof="0" dirty="0"/>
                        <a:t>Employment</a:t>
                      </a:r>
                    </a:p>
                  </a:txBody>
                  <a:tcPr anchor="ctr">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hMerge="1">
                  <a:txBody>
                    <a:bodyPr/>
                    <a:lstStyle/>
                    <a:p>
                      <a:endParaRPr lang="fi-FI" dirty="0"/>
                    </a:p>
                  </a:txBody>
                  <a:tcPr/>
                </a:tc>
                <a:tc hMerge="1">
                  <a:txBody>
                    <a:bodyPr/>
                    <a:lstStyle/>
                    <a:p>
                      <a:endParaRPr lang="fi-FI" dirty="0"/>
                    </a:p>
                  </a:txBody>
                  <a:tcPr/>
                </a:tc>
                <a:tc gridSpan="3">
                  <a:txBody>
                    <a:bodyPr/>
                    <a:lstStyle/>
                    <a:p>
                      <a:pPr algn="ctr"/>
                      <a:r>
                        <a:rPr lang="en-GB" noProof="0" dirty="0"/>
                        <a:t>Temporary disability 3 </a:t>
                      </a:r>
                      <a:r>
                        <a:rPr lang="en-GB" noProof="0" dirty="0" err="1"/>
                        <a:t>yrs</a:t>
                      </a:r>
                      <a:endParaRPr lang="en-GB"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hMerge="1">
                  <a:txBody>
                    <a:bodyPr/>
                    <a:lstStyle/>
                    <a:p>
                      <a:endParaRPr lang="fi-FI"/>
                    </a:p>
                  </a:txBody>
                  <a:tcPr/>
                </a:tc>
                <a:tc hMerge="1">
                  <a:txBody>
                    <a:bodyPr/>
                    <a:lstStyle/>
                    <a:p>
                      <a:endParaRPr lang="fi-FI" dirty="0"/>
                    </a:p>
                  </a:txBody>
                  <a:tcPr/>
                </a:tc>
                <a:tc gridSpan="6">
                  <a:txBody>
                    <a:bodyPr/>
                    <a:lstStyle/>
                    <a:p>
                      <a:pPr algn="ctr"/>
                      <a:r>
                        <a:rPr lang="en-GB" noProof="0" dirty="0"/>
                        <a:t>Permanent disability</a:t>
                      </a:r>
                    </a:p>
                  </a:txBody>
                  <a:tcPr anchor="ctr">
                    <a:lnL w="12700" cap="flat" cmpd="sng" algn="ctr">
                      <a:solidFill>
                        <a:schemeClr val="tx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hMerge="1">
                  <a:txBody>
                    <a:bodyPr/>
                    <a:lstStyle/>
                    <a:p>
                      <a:endParaRPr lang="fi-FI"/>
                    </a:p>
                  </a:txBody>
                  <a:tcPr/>
                </a:tc>
                <a:tc hMerge="1">
                  <a:txBody>
                    <a:bodyPr/>
                    <a:lstStyle/>
                    <a:p>
                      <a:endParaRPr lang="fi-FI"/>
                    </a:p>
                  </a:txBody>
                  <a:tcPr/>
                </a:tc>
                <a:tc hMerge="1">
                  <a:txBody>
                    <a:bodyPr/>
                    <a:lstStyle/>
                    <a:p>
                      <a:endParaRPr lang="fi-FI"/>
                    </a:p>
                  </a:txBody>
                  <a:tcPr/>
                </a:tc>
                <a:tc hMerge="1">
                  <a:txBody>
                    <a:bodyPr/>
                    <a:lstStyle/>
                    <a:p>
                      <a:endParaRPr lang="fi-FI"/>
                    </a:p>
                  </a:txBody>
                  <a:tcPr/>
                </a:tc>
                <a:tc hMerge="1">
                  <a:txBody>
                    <a:bodyPr/>
                    <a:lstStyle/>
                    <a:p>
                      <a:endParaRPr lang="fi-FI" dirty="0"/>
                    </a:p>
                  </a:txBody>
                  <a:tcPr/>
                </a:tc>
                <a:extLst>
                  <a:ext uri="{0D108BD9-81ED-4DB2-BD59-A6C34878D82A}">
                    <a16:rowId xmlns:a16="http://schemas.microsoft.com/office/drawing/2014/main" val="2643515557"/>
                  </a:ext>
                </a:extLst>
              </a:tr>
            </a:tbl>
          </a:graphicData>
        </a:graphic>
      </p:graphicFrame>
      <p:sp>
        <p:nvSpPr>
          <p:cNvPr id="16" name="Nuoli: Alas 15">
            <a:extLst>
              <a:ext uri="{FF2B5EF4-FFF2-40B4-BE49-F238E27FC236}">
                <a16:creationId xmlns:a16="http://schemas.microsoft.com/office/drawing/2014/main" id="{EB3F617A-0B41-4EA6-A604-F009970020C4}"/>
              </a:ext>
              <a:ext uri="{C183D7F6-B498-43B3-948B-1728B52AA6E4}">
                <adec:decorative xmlns:adec="http://schemas.microsoft.com/office/drawing/2017/decorative" val="1"/>
              </a:ext>
            </a:extLst>
          </p:cNvPr>
          <p:cNvSpPr/>
          <p:nvPr/>
        </p:nvSpPr>
        <p:spPr bwMode="black">
          <a:xfrm>
            <a:off x="8729709" y="2212525"/>
            <a:ext cx="390627" cy="345010"/>
          </a:xfrm>
          <a:prstGeom prst="downArrow">
            <a:avLst>
              <a:gd name="adj1" fmla="val 50000"/>
              <a:gd name="adj2" fmla="val 5276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dirty="0"/>
          </a:p>
        </p:txBody>
      </p:sp>
      <p:sp>
        <p:nvSpPr>
          <p:cNvPr id="17" name="Nuoli: Alas 16">
            <a:extLst>
              <a:ext uri="{FF2B5EF4-FFF2-40B4-BE49-F238E27FC236}">
                <a16:creationId xmlns:a16="http://schemas.microsoft.com/office/drawing/2014/main" id="{DA99775B-AEC1-4467-A8BE-3BF87AD55FE6}"/>
              </a:ext>
              <a:ext uri="{C183D7F6-B498-43B3-948B-1728B52AA6E4}">
                <adec:decorative xmlns:adec="http://schemas.microsoft.com/office/drawing/2017/decorative" val="1"/>
              </a:ext>
            </a:extLst>
          </p:cNvPr>
          <p:cNvSpPr/>
          <p:nvPr/>
        </p:nvSpPr>
        <p:spPr bwMode="black">
          <a:xfrm>
            <a:off x="9480376" y="2212525"/>
            <a:ext cx="390627" cy="345010"/>
          </a:xfrm>
          <a:prstGeom prst="downArrow">
            <a:avLst>
              <a:gd name="adj1" fmla="val 50000"/>
              <a:gd name="adj2" fmla="val 5276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dirty="0"/>
          </a:p>
        </p:txBody>
      </p:sp>
      <p:sp>
        <p:nvSpPr>
          <p:cNvPr id="8" name="Down Arrow Callout 7">
            <a:extLst>
              <a:ext uri="{FF2B5EF4-FFF2-40B4-BE49-F238E27FC236}">
                <a16:creationId xmlns:a16="http://schemas.microsoft.com/office/drawing/2014/main" id="{B1C794D4-4DF4-9646-8CC3-56254C4F33F0}"/>
              </a:ext>
              <a:ext uri="{C183D7F6-B498-43B3-948B-1728B52AA6E4}">
                <adec:decorative xmlns:adec="http://schemas.microsoft.com/office/drawing/2017/decorative" val="1"/>
              </a:ext>
            </a:extLst>
          </p:cNvPr>
          <p:cNvSpPr/>
          <p:nvPr/>
        </p:nvSpPr>
        <p:spPr bwMode="black">
          <a:xfrm>
            <a:off x="2423592" y="1844823"/>
            <a:ext cx="1152128" cy="731517"/>
          </a:xfrm>
          <a:prstGeom prst="downArrowCallout">
            <a:avLst>
              <a:gd name="adj1" fmla="val 34235"/>
              <a:gd name="adj2" fmla="val 23461"/>
              <a:gd name="adj3" fmla="val 25000"/>
              <a:gd name="adj4" fmla="val 64977"/>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rPr>
              <a:t>Falling ill</a:t>
            </a:r>
          </a:p>
        </p:txBody>
      </p:sp>
      <p:sp>
        <p:nvSpPr>
          <p:cNvPr id="9" name="Rectangle 8">
            <a:extLst>
              <a:ext uri="{FF2B5EF4-FFF2-40B4-BE49-F238E27FC236}">
                <a16:creationId xmlns:a16="http://schemas.microsoft.com/office/drawing/2014/main" id="{8C1D43C7-2AC4-7845-A1EF-23B46B97DECE}"/>
              </a:ext>
              <a:ext uri="{C183D7F6-B498-43B3-948B-1728B52AA6E4}">
                <adec:decorative xmlns:adec="http://schemas.microsoft.com/office/drawing/2017/decorative" val="1"/>
              </a:ext>
            </a:extLst>
          </p:cNvPr>
          <p:cNvSpPr/>
          <p:nvPr/>
        </p:nvSpPr>
        <p:spPr bwMode="black">
          <a:xfrm>
            <a:off x="7680176" y="1844822"/>
            <a:ext cx="3240360" cy="4235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Increase of </a:t>
            </a:r>
            <a:r>
              <a:rPr lang="en-GB" sz="2000" dirty="0" err="1"/>
              <a:t>TyEL</a:t>
            </a:r>
            <a:r>
              <a:rPr lang="en-GB" sz="2000" dirty="0"/>
              <a:t> contribution</a:t>
            </a:r>
          </a:p>
        </p:txBody>
      </p:sp>
      <p:sp>
        <p:nvSpPr>
          <p:cNvPr id="23" name="Päivämäärän paikkamerkki 3">
            <a:extLst>
              <a:ext uri="{FF2B5EF4-FFF2-40B4-BE49-F238E27FC236}">
                <a16:creationId xmlns:a16="http://schemas.microsoft.com/office/drawing/2014/main" id="{318815B5-AD1A-DE48-B06B-48FCC425EAC1}"/>
              </a:ext>
            </a:extLst>
          </p:cNvPr>
          <p:cNvSpPr>
            <a:spLocks noGrp="1"/>
          </p:cNvSpPr>
          <p:nvPr>
            <p:ph type="dt" sz="half" idx="10"/>
          </p:nvPr>
        </p:nvSpPr>
        <p:spPr>
          <a:xfrm>
            <a:off x="10272464" y="6443902"/>
            <a:ext cx="1048493" cy="324000"/>
          </a:xfrm>
        </p:spPr>
        <p:txBody>
          <a:bodyPr/>
          <a:lstStyle/>
          <a:p>
            <a:r>
              <a:rPr lang="fi-FI"/>
              <a:t>7 June 2024</a:t>
            </a:r>
            <a:endParaRPr lang="en-GB" dirty="0"/>
          </a:p>
        </p:txBody>
      </p:sp>
      <p:sp>
        <p:nvSpPr>
          <p:cNvPr id="24" name="Alatunnisteen paikkamerkki 4">
            <a:extLst>
              <a:ext uri="{FF2B5EF4-FFF2-40B4-BE49-F238E27FC236}">
                <a16:creationId xmlns:a16="http://schemas.microsoft.com/office/drawing/2014/main" id="{AE409C4F-889F-854F-9D59-058C147F1146}"/>
              </a:ext>
            </a:extLst>
          </p:cNvPr>
          <p:cNvSpPr>
            <a:spLocks noGrp="1"/>
          </p:cNvSpPr>
          <p:nvPr>
            <p:ph type="ftr" sz="quarter" idx="11"/>
          </p:nvPr>
        </p:nvSpPr>
        <p:spPr>
          <a:xfrm>
            <a:off x="5663952" y="6443902"/>
            <a:ext cx="4750018" cy="324000"/>
          </a:xfrm>
        </p:spPr>
        <p:txBody>
          <a:bodyPr/>
          <a:lstStyle/>
          <a:p>
            <a:r>
              <a:rPr lang="en-GB" dirty="0"/>
              <a:t>Meeri Kesälä   |   Finnish Centre for Pensions   |</a:t>
            </a:r>
          </a:p>
        </p:txBody>
      </p:sp>
      <p:sp>
        <p:nvSpPr>
          <p:cNvPr id="3" name="Otsikko 1">
            <a:extLst>
              <a:ext uri="{FF2B5EF4-FFF2-40B4-BE49-F238E27FC236}">
                <a16:creationId xmlns:a16="http://schemas.microsoft.com/office/drawing/2014/main" id="{0D1094E7-D4C3-FC87-5166-D10779FE0257}"/>
              </a:ext>
            </a:extLst>
          </p:cNvPr>
          <p:cNvSpPr txBox="1">
            <a:spLocks/>
          </p:cNvSpPr>
          <p:nvPr/>
        </p:nvSpPr>
        <p:spPr>
          <a:xfrm>
            <a:off x="828000" y="1217466"/>
            <a:ext cx="10092536" cy="792088"/>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4000" b="1" kern="1200">
                <a:solidFill>
                  <a:srgbClr val="0356B5"/>
                </a:solidFill>
                <a:latin typeface="+mj-lt"/>
                <a:ea typeface="+mj-ea"/>
                <a:cs typeface="+mj-cs"/>
              </a:defRPr>
            </a:lvl1pPr>
          </a:lstStyle>
          <a:p>
            <a:r>
              <a:rPr lang="en-GB" sz="2800" dirty="0">
                <a:solidFill>
                  <a:schemeClr val="tx1"/>
                </a:solidFill>
              </a:rPr>
              <a:t>Current model</a:t>
            </a:r>
          </a:p>
        </p:txBody>
      </p:sp>
      <p:sp>
        <p:nvSpPr>
          <p:cNvPr id="4" name="Otsikko 1">
            <a:extLst>
              <a:ext uri="{FF2B5EF4-FFF2-40B4-BE49-F238E27FC236}">
                <a16:creationId xmlns:a16="http://schemas.microsoft.com/office/drawing/2014/main" id="{6E59D2A9-A6B7-1822-8E3F-3CF095C41966}"/>
              </a:ext>
            </a:extLst>
          </p:cNvPr>
          <p:cNvSpPr txBox="1">
            <a:spLocks/>
          </p:cNvSpPr>
          <p:nvPr/>
        </p:nvSpPr>
        <p:spPr>
          <a:xfrm>
            <a:off x="801782" y="5162284"/>
            <a:ext cx="10092536" cy="792088"/>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4000" b="1" kern="1200">
                <a:solidFill>
                  <a:srgbClr val="0356B5"/>
                </a:solidFill>
                <a:latin typeface="+mj-lt"/>
                <a:ea typeface="+mj-ea"/>
                <a:cs typeface="+mj-cs"/>
              </a:defRPr>
            </a:lvl1pPr>
          </a:lstStyle>
          <a:p>
            <a:r>
              <a:rPr lang="en-GB" sz="2800" dirty="0">
                <a:solidFill>
                  <a:schemeClr val="tx1"/>
                </a:solidFill>
              </a:rPr>
              <a:t>Coinsurance model</a:t>
            </a:r>
          </a:p>
        </p:txBody>
      </p:sp>
      <p:pic>
        <p:nvPicPr>
          <p:cNvPr id="5" name="Kuva 4">
            <a:extLst>
              <a:ext uri="{FF2B5EF4-FFF2-40B4-BE49-F238E27FC236}">
                <a16:creationId xmlns:a16="http://schemas.microsoft.com/office/drawing/2014/main" id="{D81A9BFE-B2C3-2DF5-5517-E987437939F8}"/>
              </a:ext>
            </a:extLst>
          </p:cNvPr>
          <p:cNvPicPr>
            <a:picLocks noChangeAspect="1"/>
          </p:cNvPicPr>
          <p:nvPr/>
        </p:nvPicPr>
        <p:blipFill>
          <a:blip r:embed="rId3"/>
          <a:stretch>
            <a:fillRect/>
          </a:stretch>
        </p:blipFill>
        <p:spPr>
          <a:xfrm>
            <a:off x="4005696" y="5162284"/>
            <a:ext cx="3316511" cy="542591"/>
          </a:xfrm>
          <a:prstGeom prst="rect">
            <a:avLst/>
          </a:prstGeom>
        </p:spPr>
      </p:pic>
      <p:sp>
        <p:nvSpPr>
          <p:cNvPr id="7" name="Nuoli: Alas 6">
            <a:extLst>
              <a:ext uri="{FF2B5EF4-FFF2-40B4-BE49-F238E27FC236}">
                <a16:creationId xmlns:a16="http://schemas.microsoft.com/office/drawing/2014/main" id="{4AAB6CF0-9112-9959-B6D9-E83594EC7217}"/>
              </a:ext>
              <a:ext uri="{C183D7F6-B498-43B3-948B-1728B52AA6E4}">
                <adec:decorative xmlns:adec="http://schemas.microsoft.com/office/drawing/2017/decorative" val="1"/>
              </a:ext>
            </a:extLst>
          </p:cNvPr>
          <p:cNvSpPr/>
          <p:nvPr/>
        </p:nvSpPr>
        <p:spPr bwMode="black">
          <a:xfrm rot="10800000">
            <a:off x="4439815" y="4077072"/>
            <a:ext cx="438911" cy="1085212"/>
          </a:xfrm>
          <a:prstGeom prst="downArrow">
            <a:avLst>
              <a:gd name="adj1" fmla="val 50000"/>
              <a:gd name="adj2" fmla="val 5276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00" dirty="0"/>
          </a:p>
        </p:txBody>
      </p:sp>
      <p:pic>
        <p:nvPicPr>
          <p:cNvPr id="10" name="Kuva 9">
            <a:extLst>
              <a:ext uri="{FF2B5EF4-FFF2-40B4-BE49-F238E27FC236}">
                <a16:creationId xmlns:a16="http://schemas.microsoft.com/office/drawing/2014/main" id="{FA53095F-2AF5-743A-5153-81EFC7B8046D}"/>
              </a:ext>
            </a:extLst>
          </p:cNvPr>
          <p:cNvPicPr>
            <a:picLocks noChangeAspect="1"/>
          </p:cNvPicPr>
          <p:nvPr/>
        </p:nvPicPr>
        <p:blipFill>
          <a:blip r:embed="rId4"/>
          <a:stretch>
            <a:fillRect/>
          </a:stretch>
        </p:blipFill>
        <p:spPr>
          <a:xfrm>
            <a:off x="7313276" y="4049048"/>
            <a:ext cx="438950" cy="1085182"/>
          </a:xfrm>
          <a:prstGeom prst="rect">
            <a:avLst/>
          </a:prstGeom>
        </p:spPr>
      </p:pic>
      <p:sp>
        <p:nvSpPr>
          <p:cNvPr id="12" name="Suorakulmio 11">
            <a:extLst>
              <a:ext uri="{FF2B5EF4-FFF2-40B4-BE49-F238E27FC236}">
                <a16:creationId xmlns:a16="http://schemas.microsoft.com/office/drawing/2014/main" id="{B712C7CE-CFD8-9E04-EA86-6D067210BFA9}"/>
              </a:ext>
            </a:extLst>
          </p:cNvPr>
          <p:cNvSpPr/>
          <p:nvPr/>
        </p:nvSpPr>
        <p:spPr bwMode="black">
          <a:xfrm>
            <a:off x="7401074" y="5134230"/>
            <a:ext cx="3735485" cy="79208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t>Possible refund (if permanent disability avoided)</a:t>
            </a:r>
          </a:p>
        </p:txBody>
      </p:sp>
    </p:spTree>
    <p:extLst>
      <p:ext uri="{BB962C8B-B14F-4D97-AF65-F5344CB8AC3E}">
        <p14:creationId xmlns:p14="http://schemas.microsoft.com/office/powerpoint/2010/main" val="1440167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066CC50-4572-4EB8-9937-D6DF59307934}"/>
              </a:ext>
            </a:extLst>
          </p:cNvPr>
          <p:cNvSpPr>
            <a:spLocks noGrp="1"/>
          </p:cNvSpPr>
          <p:nvPr>
            <p:ph type="title"/>
          </p:nvPr>
        </p:nvSpPr>
        <p:spPr/>
        <p:txBody>
          <a:bodyPr/>
          <a:lstStyle/>
          <a:p>
            <a:r>
              <a:rPr lang="en-GB" dirty="0">
                <a:ea typeface="Calibri"/>
                <a:cs typeface="Calibri"/>
              </a:rPr>
              <a:t>Incentive effects of the Finnish experience-rating model according to questionnaire</a:t>
            </a:r>
            <a:endParaRPr lang="fi-FI" dirty="0"/>
          </a:p>
        </p:txBody>
      </p:sp>
      <p:sp>
        <p:nvSpPr>
          <p:cNvPr id="3" name="Sisällön paikkamerkki 2">
            <a:extLst>
              <a:ext uri="{FF2B5EF4-FFF2-40B4-BE49-F238E27FC236}">
                <a16:creationId xmlns:a16="http://schemas.microsoft.com/office/drawing/2014/main" id="{20A7EBB8-5256-4ADC-AAB8-6F67A724EA8C}"/>
              </a:ext>
            </a:extLst>
          </p:cNvPr>
          <p:cNvSpPr>
            <a:spLocks noGrp="1"/>
          </p:cNvSpPr>
          <p:nvPr>
            <p:ph idx="1"/>
          </p:nvPr>
        </p:nvSpPr>
        <p:spPr>
          <a:xfrm>
            <a:off x="828000" y="1800000"/>
            <a:ext cx="8148320" cy="4005264"/>
          </a:xfrm>
        </p:spPr>
        <p:txBody>
          <a:bodyPr/>
          <a:lstStyle/>
          <a:p>
            <a:r>
              <a:rPr lang="en-GB" dirty="0">
                <a:solidFill>
                  <a:srgbClr val="000000"/>
                </a:solidFill>
                <a:ea typeface="Calibri"/>
                <a:cs typeface="Calibri"/>
              </a:rPr>
              <a:t>Employer questionnaire conducted by the Finnish Centre for Pensions (</a:t>
            </a:r>
            <a:r>
              <a:rPr lang="en-GB" sz="2400" dirty="0">
                <a:solidFill>
                  <a:srgbClr val="000000"/>
                </a:solidFill>
                <a:ea typeface="Calibri"/>
                <a:cs typeface="Calibri"/>
              </a:rPr>
              <a:t>Liukko &amp; Polvinen &amp; Kesälä &amp; Varis 2017)</a:t>
            </a:r>
            <a:endParaRPr lang="fi-FI" sz="2400" dirty="0"/>
          </a:p>
          <a:p>
            <a:pPr lvl="1"/>
            <a:endParaRPr lang="fi-FI" dirty="0"/>
          </a:p>
          <a:p>
            <a:pPr lvl="1"/>
            <a:r>
              <a:rPr lang="en-GB" dirty="0">
                <a:solidFill>
                  <a:srgbClr val="000000"/>
                </a:solidFill>
                <a:ea typeface="Calibri"/>
                <a:cs typeface="Calibri"/>
              </a:rPr>
              <a:t>The larger the employer, the more often the experience-rating model spurs to taking care of workers’ ability to work</a:t>
            </a:r>
          </a:p>
          <a:p>
            <a:pPr lvl="1"/>
            <a:endParaRPr lang="fi-FI" dirty="0"/>
          </a:p>
          <a:p>
            <a:pPr lvl="1"/>
            <a:r>
              <a:rPr lang="en-GB" dirty="0">
                <a:solidFill>
                  <a:srgbClr val="000000"/>
                </a:solidFill>
                <a:ea typeface="Calibri"/>
                <a:cs typeface="Calibri"/>
              </a:rPr>
              <a:t>Also unintended effects on recruiting risk groups</a:t>
            </a:r>
          </a:p>
          <a:p>
            <a:pPr lvl="1"/>
            <a:endParaRPr lang="fi-FI" dirty="0"/>
          </a:p>
          <a:p>
            <a:pPr lvl="1"/>
            <a:r>
              <a:rPr lang="en-GB" dirty="0">
                <a:solidFill>
                  <a:srgbClr val="000000"/>
                </a:solidFill>
                <a:ea typeface="Calibri"/>
                <a:cs typeface="Calibri"/>
              </a:rPr>
              <a:t>Experience-rating model perceived to be complicated and partly unfair</a:t>
            </a:r>
          </a:p>
        </p:txBody>
      </p:sp>
      <p:sp>
        <p:nvSpPr>
          <p:cNvPr id="6" name="Dian numeron paikkamerkki 5">
            <a:extLst>
              <a:ext uri="{FF2B5EF4-FFF2-40B4-BE49-F238E27FC236}">
                <a16:creationId xmlns:a16="http://schemas.microsoft.com/office/drawing/2014/main" id="{C1FB5945-74D5-4F9F-A1F9-899FEED82E27}"/>
              </a:ext>
            </a:extLst>
          </p:cNvPr>
          <p:cNvSpPr>
            <a:spLocks noGrp="1"/>
          </p:cNvSpPr>
          <p:nvPr>
            <p:ph type="sldNum" sz="quarter" idx="12"/>
          </p:nvPr>
        </p:nvSpPr>
        <p:spPr/>
        <p:txBody>
          <a:bodyPr/>
          <a:lstStyle/>
          <a:p>
            <a:fld id="{BE2D8D75-17F6-474C-8CC8-AD93DCE1F39D}" type="slidenum">
              <a:rPr lang="fi-FI" smtClean="0"/>
              <a:t>12</a:t>
            </a:fld>
            <a:endParaRPr lang="fi-FI"/>
          </a:p>
        </p:txBody>
      </p:sp>
      <p:sp>
        <p:nvSpPr>
          <p:cNvPr id="7" name="Päivämäärän paikkamerkki 3">
            <a:extLst>
              <a:ext uri="{FF2B5EF4-FFF2-40B4-BE49-F238E27FC236}">
                <a16:creationId xmlns:a16="http://schemas.microsoft.com/office/drawing/2014/main" id="{E3954D5C-2338-9648-B0B2-EA40DD75BD52}"/>
              </a:ext>
            </a:extLst>
          </p:cNvPr>
          <p:cNvSpPr>
            <a:spLocks noGrp="1"/>
          </p:cNvSpPr>
          <p:nvPr>
            <p:ph type="dt" sz="half" idx="10"/>
          </p:nvPr>
        </p:nvSpPr>
        <p:spPr>
          <a:xfrm>
            <a:off x="10272464" y="6443902"/>
            <a:ext cx="1048493" cy="324000"/>
          </a:xfrm>
        </p:spPr>
        <p:txBody>
          <a:bodyPr/>
          <a:lstStyle/>
          <a:p>
            <a:r>
              <a:rPr lang="fi-FI"/>
              <a:t>7 June 2024</a:t>
            </a:r>
            <a:endParaRPr lang="fi-FI" dirty="0"/>
          </a:p>
        </p:txBody>
      </p:sp>
      <p:sp>
        <p:nvSpPr>
          <p:cNvPr id="8" name="Alatunnisteen paikkamerkki 4">
            <a:extLst>
              <a:ext uri="{FF2B5EF4-FFF2-40B4-BE49-F238E27FC236}">
                <a16:creationId xmlns:a16="http://schemas.microsoft.com/office/drawing/2014/main" id="{9CAE0C3C-ECC9-7E41-A10E-F3861CA18B5F}"/>
              </a:ext>
            </a:extLst>
          </p:cNvPr>
          <p:cNvSpPr>
            <a:spLocks noGrp="1"/>
          </p:cNvSpPr>
          <p:nvPr>
            <p:ph type="ftr" sz="quarter" idx="11"/>
          </p:nvPr>
        </p:nvSpPr>
        <p:spPr>
          <a:xfrm>
            <a:off x="5663952" y="6443902"/>
            <a:ext cx="4750018" cy="324000"/>
          </a:xfrm>
        </p:spPr>
        <p:txBody>
          <a:bodyPr/>
          <a:lstStyle/>
          <a:p>
            <a:r>
              <a:rPr lang="fi-FI"/>
              <a:t>Meeri Kesälä   |   Finnish Centre for Pensions   |</a:t>
            </a:r>
            <a:endParaRPr lang="fi-FI" dirty="0"/>
          </a:p>
        </p:txBody>
      </p:sp>
    </p:spTree>
    <p:extLst>
      <p:ext uri="{BB962C8B-B14F-4D97-AF65-F5344CB8AC3E}">
        <p14:creationId xmlns:p14="http://schemas.microsoft.com/office/powerpoint/2010/main" val="3174924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latunnisteen paikkamerkki 5"/>
          <p:cNvSpPr>
            <a:spLocks noGrp="1"/>
          </p:cNvSpPr>
          <p:nvPr>
            <p:ph type="ftr" sz="quarter" idx="3"/>
          </p:nvPr>
        </p:nvSpPr>
        <p:spPr>
          <a:xfrm>
            <a:off x="609585" y="6448308"/>
            <a:ext cx="5021193" cy="365125"/>
          </a:xfrm>
          <a:prstGeom prst="rect">
            <a:avLst/>
          </a:prstGeom>
        </p:spPr>
        <p:txBody>
          <a:bodyPr vert="horz" lIns="91440" tIns="45720" rIns="91440" bIns="45720" rtlCol="0" anchor="ctr"/>
          <a:lstStyle>
            <a:defPPr>
              <a:defRPr lang="fi-FI"/>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i-FI"/>
              <a:t>Meeri Kesälä   |   Finnish Centre for Pensions   |</a:t>
            </a:r>
            <a:endParaRPr lang="fi-FI" sz="1300" dirty="0"/>
          </a:p>
        </p:txBody>
      </p:sp>
      <p:sp>
        <p:nvSpPr>
          <p:cNvPr id="11" name="Otsikko 1">
            <a:extLst>
              <a:ext uri="{FF2B5EF4-FFF2-40B4-BE49-F238E27FC236}">
                <a16:creationId xmlns:a16="http://schemas.microsoft.com/office/drawing/2014/main" id="{0F63B7FE-48F0-D442-A4B6-F560308FA44B}"/>
              </a:ext>
            </a:extLst>
          </p:cNvPr>
          <p:cNvSpPr txBox="1">
            <a:spLocks/>
          </p:cNvSpPr>
          <p:nvPr/>
        </p:nvSpPr>
        <p:spPr>
          <a:xfrm>
            <a:off x="191344" y="2924944"/>
            <a:ext cx="9540000" cy="1332000"/>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b="1" kern="1200">
                <a:solidFill>
                  <a:srgbClr val="0356B5"/>
                </a:solidFill>
                <a:latin typeface="+mj-lt"/>
                <a:ea typeface="+mj-ea"/>
                <a:cs typeface="+mj-cs"/>
              </a:defRPr>
            </a:lvl1pPr>
          </a:lstStyle>
          <a:p>
            <a:endParaRPr lang="fi-FI" sz="2000" dirty="0"/>
          </a:p>
        </p:txBody>
      </p:sp>
      <p:sp>
        <p:nvSpPr>
          <p:cNvPr id="13" name="Otsikko 1">
            <a:extLst>
              <a:ext uri="{FF2B5EF4-FFF2-40B4-BE49-F238E27FC236}">
                <a16:creationId xmlns:a16="http://schemas.microsoft.com/office/drawing/2014/main" id="{D32AF48D-F851-C141-9927-72DE8176D48F}"/>
              </a:ext>
            </a:extLst>
          </p:cNvPr>
          <p:cNvSpPr>
            <a:spLocks noGrp="1"/>
          </p:cNvSpPr>
          <p:nvPr>
            <p:ph type="title"/>
          </p:nvPr>
        </p:nvSpPr>
        <p:spPr>
          <a:xfrm>
            <a:off x="0" y="188640"/>
            <a:ext cx="11856640" cy="792088"/>
          </a:xfrm>
        </p:spPr>
        <p:txBody>
          <a:bodyPr anchor="t">
            <a:noAutofit/>
          </a:bodyPr>
          <a:lstStyle/>
          <a:p>
            <a:pPr algn="ctr"/>
            <a:r>
              <a:rPr lang="en-GB" sz="2000" b="0" dirty="0">
                <a:solidFill>
                  <a:schemeClr val="tx1"/>
                </a:solidFill>
              </a:rPr>
              <a:t>Does the experience-rating model spur your company</a:t>
            </a:r>
            <a:br>
              <a:rPr lang="en-GB" sz="2000" b="0" dirty="0">
                <a:solidFill>
                  <a:schemeClr val="tx1"/>
                </a:solidFill>
              </a:rPr>
            </a:br>
            <a:r>
              <a:rPr lang="en-GB" sz="2000" b="0" dirty="0">
                <a:solidFill>
                  <a:schemeClr val="tx1"/>
                </a:solidFill>
              </a:rPr>
              <a:t>to take care of your workers’ ability to work? </a:t>
            </a:r>
          </a:p>
        </p:txBody>
      </p:sp>
      <p:sp>
        <p:nvSpPr>
          <p:cNvPr id="17" name="Dian numeron paikkamerkki 5">
            <a:extLst>
              <a:ext uri="{FF2B5EF4-FFF2-40B4-BE49-F238E27FC236}">
                <a16:creationId xmlns:a16="http://schemas.microsoft.com/office/drawing/2014/main" id="{950F9EFE-1341-9649-88FA-BD9532A73904}"/>
              </a:ext>
            </a:extLst>
          </p:cNvPr>
          <p:cNvSpPr>
            <a:spLocks noGrp="1"/>
          </p:cNvSpPr>
          <p:nvPr>
            <p:ph type="sldNum" sz="quarter" idx="12"/>
          </p:nvPr>
        </p:nvSpPr>
        <p:spPr>
          <a:xfrm>
            <a:off x="11320957" y="6443902"/>
            <a:ext cx="403145" cy="324000"/>
          </a:xfrm>
        </p:spPr>
        <p:txBody>
          <a:bodyPr/>
          <a:lstStyle/>
          <a:p>
            <a:fld id="{BE2D8D75-17F6-474C-8CC8-AD93DCE1F39D}" type="slidenum">
              <a:rPr lang="fi-FI" smtClean="0"/>
              <a:t>13</a:t>
            </a:fld>
            <a:endParaRPr lang="fi-FI"/>
          </a:p>
        </p:txBody>
      </p:sp>
      <p:sp>
        <p:nvSpPr>
          <p:cNvPr id="10" name="Päivämäärän paikkamerkki 3">
            <a:extLst>
              <a:ext uri="{FF2B5EF4-FFF2-40B4-BE49-F238E27FC236}">
                <a16:creationId xmlns:a16="http://schemas.microsoft.com/office/drawing/2014/main" id="{B906685E-2361-B840-B78E-6A82618C5FA0}"/>
              </a:ext>
            </a:extLst>
          </p:cNvPr>
          <p:cNvSpPr>
            <a:spLocks noGrp="1"/>
          </p:cNvSpPr>
          <p:nvPr>
            <p:ph type="dt" sz="half" idx="10"/>
          </p:nvPr>
        </p:nvSpPr>
        <p:spPr>
          <a:xfrm>
            <a:off x="10272464" y="6443902"/>
            <a:ext cx="1048493" cy="324000"/>
          </a:xfrm>
        </p:spPr>
        <p:txBody>
          <a:bodyPr/>
          <a:lstStyle/>
          <a:p>
            <a:r>
              <a:rPr lang="fi-FI"/>
              <a:t>7 June 2024</a:t>
            </a:r>
            <a:endParaRPr lang="fi-FI" dirty="0"/>
          </a:p>
        </p:txBody>
      </p:sp>
      <p:sp>
        <p:nvSpPr>
          <p:cNvPr id="12" name="Alatunnisteen paikkamerkki 4">
            <a:extLst>
              <a:ext uri="{FF2B5EF4-FFF2-40B4-BE49-F238E27FC236}">
                <a16:creationId xmlns:a16="http://schemas.microsoft.com/office/drawing/2014/main" id="{5B0EF4DB-627B-9140-BFC8-DFD34F6D51CA}"/>
              </a:ext>
            </a:extLst>
          </p:cNvPr>
          <p:cNvSpPr>
            <a:spLocks noGrp="1"/>
          </p:cNvSpPr>
          <p:nvPr>
            <p:ph type="ftr" sz="quarter" idx="11"/>
          </p:nvPr>
        </p:nvSpPr>
        <p:spPr>
          <a:xfrm>
            <a:off x="5663952" y="6443902"/>
            <a:ext cx="4750018" cy="324000"/>
          </a:xfrm>
        </p:spPr>
        <p:txBody>
          <a:bodyPr/>
          <a:lstStyle/>
          <a:p>
            <a:r>
              <a:rPr lang="fi-FI" dirty="0"/>
              <a:t>Meeri Kesälä | Finnish Centre for </a:t>
            </a:r>
            <a:r>
              <a:rPr lang="fi-FI" dirty="0" err="1"/>
              <a:t>Pensions</a:t>
            </a:r>
            <a:r>
              <a:rPr lang="fi-FI" dirty="0"/>
              <a:t> |</a:t>
            </a:r>
          </a:p>
        </p:txBody>
      </p:sp>
      <p:pic>
        <p:nvPicPr>
          <p:cNvPr id="2" name="Kuva 1">
            <a:extLst>
              <a:ext uri="{FF2B5EF4-FFF2-40B4-BE49-F238E27FC236}">
                <a16:creationId xmlns:a16="http://schemas.microsoft.com/office/drawing/2014/main" id="{D9D66B7E-5EC9-2E0E-26AA-8DC250D0FB5D}"/>
              </a:ext>
            </a:extLst>
          </p:cNvPr>
          <p:cNvPicPr>
            <a:picLocks noChangeAspect="1"/>
          </p:cNvPicPr>
          <p:nvPr/>
        </p:nvPicPr>
        <p:blipFill>
          <a:blip r:embed="rId3"/>
          <a:stretch>
            <a:fillRect/>
          </a:stretch>
        </p:blipFill>
        <p:spPr>
          <a:xfrm>
            <a:off x="1450445" y="1020871"/>
            <a:ext cx="9291109" cy="4816257"/>
          </a:xfrm>
          <a:prstGeom prst="rect">
            <a:avLst/>
          </a:prstGeom>
        </p:spPr>
      </p:pic>
    </p:spTree>
    <p:extLst>
      <p:ext uri="{BB962C8B-B14F-4D97-AF65-F5344CB8AC3E}">
        <p14:creationId xmlns:p14="http://schemas.microsoft.com/office/powerpoint/2010/main" val="761809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tsikko 1">
            <a:extLst>
              <a:ext uri="{FF2B5EF4-FFF2-40B4-BE49-F238E27FC236}">
                <a16:creationId xmlns:a16="http://schemas.microsoft.com/office/drawing/2014/main" id="{8B01B988-3435-F643-A3FD-7D1077D9E97A}"/>
              </a:ext>
            </a:extLst>
          </p:cNvPr>
          <p:cNvSpPr txBox="1">
            <a:spLocks/>
          </p:cNvSpPr>
          <p:nvPr/>
        </p:nvSpPr>
        <p:spPr>
          <a:xfrm>
            <a:off x="1055440" y="188640"/>
            <a:ext cx="9372951" cy="792088"/>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b="1" kern="1200">
                <a:solidFill>
                  <a:srgbClr val="0356B5"/>
                </a:solidFill>
                <a:latin typeface="+mj-lt"/>
                <a:ea typeface="+mj-ea"/>
                <a:cs typeface="+mj-cs"/>
              </a:defRPr>
            </a:lvl1pPr>
          </a:lstStyle>
          <a:p>
            <a:pPr algn="ctr"/>
            <a:r>
              <a:rPr lang="en-GB" sz="1800" b="0" dirty="0">
                <a:solidFill>
                  <a:schemeClr val="tx1"/>
                </a:solidFill>
              </a:rPr>
              <a:t>Has the financing model of disability pensions (experience-rating model)</a:t>
            </a:r>
          </a:p>
          <a:p>
            <a:pPr algn="ctr"/>
            <a:r>
              <a:rPr lang="en-GB" sz="1800" b="0" dirty="0">
                <a:solidFill>
                  <a:schemeClr val="tx1"/>
                </a:solidFill>
              </a:rPr>
              <a:t>affected how your company recruits?</a:t>
            </a:r>
          </a:p>
        </p:txBody>
      </p:sp>
      <p:sp>
        <p:nvSpPr>
          <p:cNvPr id="17" name="Dian numeron paikkamerkki 5">
            <a:extLst>
              <a:ext uri="{FF2B5EF4-FFF2-40B4-BE49-F238E27FC236}">
                <a16:creationId xmlns:a16="http://schemas.microsoft.com/office/drawing/2014/main" id="{23148987-31B0-E04B-BC32-9FA5CF528794}"/>
              </a:ext>
            </a:extLst>
          </p:cNvPr>
          <p:cNvSpPr>
            <a:spLocks noGrp="1"/>
          </p:cNvSpPr>
          <p:nvPr>
            <p:ph type="sldNum" sz="quarter" idx="12"/>
          </p:nvPr>
        </p:nvSpPr>
        <p:spPr>
          <a:xfrm>
            <a:off x="11320957" y="6443902"/>
            <a:ext cx="403145" cy="324000"/>
          </a:xfrm>
        </p:spPr>
        <p:txBody>
          <a:bodyPr/>
          <a:lstStyle/>
          <a:p>
            <a:fld id="{BE2D8D75-17F6-474C-8CC8-AD93DCE1F39D}" type="slidenum">
              <a:rPr lang="fi-FI" smtClean="0"/>
              <a:t>14</a:t>
            </a:fld>
            <a:endParaRPr lang="fi-FI"/>
          </a:p>
        </p:txBody>
      </p:sp>
      <p:sp>
        <p:nvSpPr>
          <p:cNvPr id="8" name="Päivämäärän paikkamerkki 3">
            <a:extLst>
              <a:ext uri="{FF2B5EF4-FFF2-40B4-BE49-F238E27FC236}">
                <a16:creationId xmlns:a16="http://schemas.microsoft.com/office/drawing/2014/main" id="{C773DD1F-5D8F-CA4A-989D-BFE55E5EFC55}"/>
              </a:ext>
            </a:extLst>
          </p:cNvPr>
          <p:cNvSpPr>
            <a:spLocks noGrp="1"/>
          </p:cNvSpPr>
          <p:nvPr>
            <p:ph type="dt" sz="half" idx="10"/>
          </p:nvPr>
        </p:nvSpPr>
        <p:spPr>
          <a:xfrm>
            <a:off x="10272464" y="6443902"/>
            <a:ext cx="1048493" cy="324000"/>
          </a:xfrm>
        </p:spPr>
        <p:txBody>
          <a:bodyPr/>
          <a:lstStyle/>
          <a:p>
            <a:r>
              <a:rPr lang="fi-FI"/>
              <a:t>7 June 2024</a:t>
            </a:r>
            <a:endParaRPr lang="fi-FI" dirty="0"/>
          </a:p>
        </p:txBody>
      </p:sp>
      <p:sp>
        <p:nvSpPr>
          <p:cNvPr id="9" name="Alatunnisteen paikkamerkki 4">
            <a:extLst>
              <a:ext uri="{FF2B5EF4-FFF2-40B4-BE49-F238E27FC236}">
                <a16:creationId xmlns:a16="http://schemas.microsoft.com/office/drawing/2014/main" id="{C09EDE4E-02CE-B54B-A394-98A9D9E904E6}"/>
              </a:ext>
            </a:extLst>
          </p:cNvPr>
          <p:cNvSpPr>
            <a:spLocks noGrp="1"/>
          </p:cNvSpPr>
          <p:nvPr>
            <p:ph type="ftr" sz="quarter" idx="11"/>
          </p:nvPr>
        </p:nvSpPr>
        <p:spPr>
          <a:xfrm>
            <a:off x="5663952" y="6443902"/>
            <a:ext cx="4750018" cy="324000"/>
          </a:xfrm>
        </p:spPr>
        <p:txBody>
          <a:bodyPr/>
          <a:lstStyle/>
          <a:p>
            <a:r>
              <a:rPr lang="fi-FI"/>
              <a:t>Meeri Kesälä   |   Finnish Centre for Pensions   |</a:t>
            </a:r>
            <a:endParaRPr lang="fi-FI" dirty="0"/>
          </a:p>
        </p:txBody>
      </p:sp>
      <p:pic>
        <p:nvPicPr>
          <p:cNvPr id="2" name="Kuva 1">
            <a:extLst>
              <a:ext uri="{FF2B5EF4-FFF2-40B4-BE49-F238E27FC236}">
                <a16:creationId xmlns:a16="http://schemas.microsoft.com/office/drawing/2014/main" id="{A64E12E9-7359-EC1B-2374-ACCD534BEB1B}"/>
              </a:ext>
            </a:extLst>
          </p:cNvPr>
          <p:cNvPicPr>
            <a:picLocks noChangeAspect="1"/>
          </p:cNvPicPr>
          <p:nvPr/>
        </p:nvPicPr>
        <p:blipFill>
          <a:blip r:embed="rId2"/>
          <a:stretch>
            <a:fillRect/>
          </a:stretch>
        </p:blipFill>
        <p:spPr>
          <a:xfrm>
            <a:off x="1136474" y="847120"/>
            <a:ext cx="9919052" cy="5163760"/>
          </a:xfrm>
          <a:prstGeom prst="rect">
            <a:avLst/>
          </a:prstGeom>
        </p:spPr>
      </p:pic>
    </p:spTree>
    <p:extLst>
      <p:ext uri="{BB962C8B-B14F-4D97-AF65-F5344CB8AC3E}">
        <p14:creationId xmlns:p14="http://schemas.microsoft.com/office/powerpoint/2010/main" val="2841370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F4C10B1-C80E-4AAF-BAB3-AADC2731E2D6}"/>
              </a:ext>
            </a:extLst>
          </p:cNvPr>
          <p:cNvSpPr>
            <a:spLocks noGrp="1"/>
          </p:cNvSpPr>
          <p:nvPr>
            <p:ph type="title"/>
          </p:nvPr>
        </p:nvSpPr>
        <p:spPr>
          <a:xfrm>
            <a:off x="828000" y="359999"/>
            <a:ext cx="9540000" cy="1332000"/>
          </a:xfrm>
        </p:spPr>
        <p:txBody>
          <a:bodyPr anchor="t">
            <a:normAutofit fontScale="90000"/>
          </a:bodyPr>
          <a:lstStyle/>
          <a:p>
            <a:r>
              <a:rPr lang="en-GB" dirty="0">
                <a:ea typeface="Calibri"/>
                <a:cs typeface="Calibri"/>
              </a:rPr>
              <a:t>Experience-rating for employers reduces disability inflow according to register studies </a:t>
            </a:r>
            <a:endParaRPr lang="en-GB" dirty="0"/>
          </a:p>
        </p:txBody>
      </p:sp>
      <p:sp>
        <p:nvSpPr>
          <p:cNvPr id="3" name="Sisällön paikkamerkki 2">
            <a:extLst>
              <a:ext uri="{FF2B5EF4-FFF2-40B4-BE49-F238E27FC236}">
                <a16:creationId xmlns:a16="http://schemas.microsoft.com/office/drawing/2014/main" id="{9AFCF285-E2D7-48EA-9FE9-B618421DDCB2}"/>
              </a:ext>
            </a:extLst>
          </p:cNvPr>
          <p:cNvSpPr>
            <a:spLocks noGrp="1"/>
          </p:cNvSpPr>
          <p:nvPr>
            <p:ph sz="half" idx="1"/>
          </p:nvPr>
        </p:nvSpPr>
        <p:spPr>
          <a:xfrm>
            <a:off x="4871864" y="2065372"/>
            <a:ext cx="6336704" cy="4356000"/>
          </a:xfrm>
        </p:spPr>
        <p:txBody>
          <a:bodyPr>
            <a:noAutofit/>
          </a:bodyPr>
          <a:lstStyle/>
          <a:p>
            <a:pPr>
              <a:lnSpc>
                <a:spcPct val="90000"/>
              </a:lnSpc>
            </a:pPr>
            <a:r>
              <a:rPr lang="en-GB" sz="2200" dirty="0"/>
              <a:t>Previous coinsurance model </a:t>
            </a:r>
          </a:p>
          <a:p>
            <a:pPr lvl="1">
              <a:lnSpc>
                <a:spcPct val="90000"/>
              </a:lnSpc>
            </a:pPr>
            <a:r>
              <a:rPr lang="en-GB" sz="1800" dirty="0" err="1"/>
              <a:t>Korkeamäki</a:t>
            </a:r>
            <a:r>
              <a:rPr lang="en-GB" sz="1800" dirty="0"/>
              <a:t>, </a:t>
            </a:r>
            <a:r>
              <a:rPr lang="en-GB" sz="1800" dirty="0" err="1"/>
              <a:t>Ossi</a:t>
            </a:r>
            <a:r>
              <a:rPr lang="en-GB" sz="1800" dirty="0"/>
              <a:t> and Kyyrä, Tomi (2012). Institutional Rules, Labour Demand and Retirement Through Disability Programme Participation. Journal of Population Economics 25 (2), 439-468.</a:t>
            </a:r>
          </a:p>
          <a:p>
            <a:pPr>
              <a:lnSpc>
                <a:spcPct val="90000"/>
              </a:lnSpc>
            </a:pPr>
            <a:r>
              <a:rPr lang="en-GB" sz="2200" dirty="0"/>
              <a:t>Current contribution class model</a:t>
            </a:r>
          </a:p>
          <a:p>
            <a:pPr lvl="1">
              <a:lnSpc>
                <a:spcPct val="90000"/>
              </a:lnSpc>
            </a:pPr>
            <a:r>
              <a:rPr lang="en-GB" sz="1800" dirty="0"/>
              <a:t>Kyyrä, Tomi; </a:t>
            </a:r>
            <a:r>
              <a:rPr lang="en-GB" sz="1800" dirty="0" err="1"/>
              <a:t>Tuomala</a:t>
            </a:r>
            <a:r>
              <a:rPr lang="en-GB" sz="1800" dirty="0"/>
              <a:t>, Juha. (2023) The effects of employers’ disability and unemployment insurance costs on benefit inflows. Labour Economics 85: 102434.</a:t>
            </a:r>
          </a:p>
          <a:p>
            <a:pPr lvl="1">
              <a:lnSpc>
                <a:spcPct val="90000"/>
              </a:lnSpc>
            </a:pPr>
            <a:endParaRPr lang="en-GB" sz="2200" dirty="0"/>
          </a:p>
          <a:p>
            <a:pPr>
              <a:lnSpc>
                <a:spcPct val="90000"/>
              </a:lnSpc>
            </a:pPr>
            <a:endParaRPr lang="en-GB" sz="2200" dirty="0"/>
          </a:p>
        </p:txBody>
      </p:sp>
      <p:sp>
        <p:nvSpPr>
          <p:cNvPr id="6" name="Dian numeron paikkamerkki 5">
            <a:extLst>
              <a:ext uri="{FF2B5EF4-FFF2-40B4-BE49-F238E27FC236}">
                <a16:creationId xmlns:a16="http://schemas.microsoft.com/office/drawing/2014/main" id="{30B74DDE-FF87-404F-A66E-324D6CA9CFCD}"/>
              </a:ext>
            </a:extLst>
          </p:cNvPr>
          <p:cNvSpPr>
            <a:spLocks noGrp="1"/>
          </p:cNvSpPr>
          <p:nvPr>
            <p:ph type="sldNum" sz="quarter" idx="12"/>
          </p:nvPr>
        </p:nvSpPr>
        <p:spPr>
          <a:xfrm>
            <a:off x="11320957" y="6443902"/>
            <a:ext cx="403145" cy="324000"/>
          </a:xfrm>
        </p:spPr>
        <p:txBody>
          <a:bodyPr anchor="ctr">
            <a:normAutofit/>
          </a:bodyPr>
          <a:lstStyle/>
          <a:p>
            <a:pPr>
              <a:spcAft>
                <a:spcPts val="600"/>
              </a:spcAft>
            </a:pPr>
            <a:fld id="{BE2D8D75-17F6-474C-8CC8-AD93DCE1F39D}" type="slidenum">
              <a:rPr lang="en-GB" smtClean="0"/>
              <a:pPr>
                <a:spcAft>
                  <a:spcPts val="600"/>
                </a:spcAft>
              </a:pPr>
              <a:t>15</a:t>
            </a:fld>
            <a:endParaRPr lang="en-GB" dirty="0"/>
          </a:p>
        </p:txBody>
      </p:sp>
      <p:sp>
        <p:nvSpPr>
          <p:cNvPr id="12" name="TextBox 11">
            <a:extLst>
              <a:ext uri="{FF2B5EF4-FFF2-40B4-BE49-F238E27FC236}">
                <a16:creationId xmlns:a16="http://schemas.microsoft.com/office/drawing/2014/main" id="{9A066060-9676-9547-88BE-741E27D6C150}"/>
              </a:ext>
            </a:extLst>
          </p:cNvPr>
          <p:cNvSpPr txBox="1"/>
          <p:nvPr/>
        </p:nvSpPr>
        <p:spPr>
          <a:xfrm>
            <a:off x="191344" y="6476592"/>
            <a:ext cx="1419619" cy="276999"/>
          </a:xfrm>
          <a:prstGeom prst="rect">
            <a:avLst/>
          </a:prstGeom>
          <a:noFill/>
        </p:spPr>
        <p:txBody>
          <a:bodyPr wrap="none" rtlCol="0">
            <a:spAutoFit/>
          </a:bodyPr>
          <a:lstStyle/>
          <a:p>
            <a:pPr algn="l"/>
            <a:r>
              <a:rPr lang="en-GB" sz="1200" dirty="0"/>
              <a:t>Photo: </a:t>
            </a:r>
            <a:r>
              <a:rPr lang="en-GB" sz="1200" dirty="0" err="1"/>
              <a:t>Gettyimages</a:t>
            </a:r>
            <a:endParaRPr lang="en-GB" sz="1200" dirty="0"/>
          </a:p>
        </p:txBody>
      </p:sp>
      <p:pic>
        <p:nvPicPr>
          <p:cNvPr id="8" name="Picture 7">
            <a:extLst>
              <a:ext uri="{FF2B5EF4-FFF2-40B4-BE49-F238E27FC236}">
                <a16:creationId xmlns:a16="http://schemas.microsoft.com/office/drawing/2014/main" id="{1B5BE6C4-4964-6044-913F-53DCB88ACB1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00" y="2111322"/>
            <a:ext cx="3880568" cy="3880568"/>
          </a:xfrm>
          <a:prstGeom prst="ellipse">
            <a:avLst/>
          </a:prstGeom>
        </p:spPr>
      </p:pic>
      <p:sp>
        <p:nvSpPr>
          <p:cNvPr id="9" name="Päivämäärän paikkamerkki 3">
            <a:extLst>
              <a:ext uri="{FF2B5EF4-FFF2-40B4-BE49-F238E27FC236}">
                <a16:creationId xmlns:a16="http://schemas.microsoft.com/office/drawing/2014/main" id="{3CB6028B-BBFA-EB4E-99D8-44275D7F20B4}"/>
              </a:ext>
            </a:extLst>
          </p:cNvPr>
          <p:cNvSpPr>
            <a:spLocks noGrp="1"/>
          </p:cNvSpPr>
          <p:nvPr>
            <p:ph type="dt" sz="half" idx="10"/>
          </p:nvPr>
        </p:nvSpPr>
        <p:spPr>
          <a:xfrm>
            <a:off x="10272464" y="6443902"/>
            <a:ext cx="1048493" cy="324000"/>
          </a:xfrm>
        </p:spPr>
        <p:txBody>
          <a:bodyPr/>
          <a:lstStyle/>
          <a:p>
            <a:r>
              <a:rPr lang="fi-FI"/>
              <a:t>7 June 2024</a:t>
            </a:r>
            <a:endParaRPr lang="en-GB" dirty="0"/>
          </a:p>
        </p:txBody>
      </p:sp>
      <p:sp>
        <p:nvSpPr>
          <p:cNvPr id="10" name="Alatunnisteen paikkamerkki 4">
            <a:extLst>
              <a:ext uri="{FF2B5EF4-FFF2-40B4-BE49-F238E27FC236}">
                <a16:creationId xmlns:a16="http://schemas.microsoft.com/office/drawing/2014/main" id="{D29F47C6-CD71-224E-A420-5C985E65749F}"/>
              </a:ext>
            </a:extLst>
          </p:cNvPr>
          <p:cNvSpPr>
            <a:spLocks noGrp="1"/>
          </p:cNvSpPr>
          <p:nvPr>
            <p:ph type="ftr" sz="quarter" idx="11"/>
          </p:nvPr>
        </p:nvSpPr>
        <p:spPr>
          <a:xfrm>
            <a:off x="5663952" y="6443902"/>
            <a:ext cx="4750018" cy="324000"/>
          </a:xfrm>
        </p:spPr>
        <p:txBody>
          <a:bodyPr/>
          <a:lstStyle/>
          <a:p>
            <a:r>
              <a:rPr lang="en-GB" dirty="0"/>
              <a:t>Meeri Kesälä   |   Finnish Centre for Pensions   |</a:t>
            </a:r>
          </a:p>
        </p:txBody>
      </p:sp>
    </p:spTree>
    <p:extLst>
      <p:ext uri="{BB962C8B-B14F-4D97-AF65-F5344CB8AC3E}">
        <p14:creationId xmlns:p14="http://schemas.microsoft.com/office/powerpoint/2010/main" val="3405230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DE3A13F-506A-E4F4-51B3-472D7E2A0B85}"/>
              </a:ext>
            </a:extLst>
          </p:cNvPr>
          <p:cNvSpPr>
            <a:spLocks noGrp="1"/>
          </p:cNvSpPr>
          <p:nvPr>
            <p:ph type="title"/>
          </p:nvPr>
        </p:nvSpPr>
        <p:spPr>
          <a:xfrm>
            <a:off x="828000" y="359999"/>
            <a:ext cx="10020528" cy="1332000"/>
          </a:xfrm>
        </p:spPr>
        <p:txBody>
          <a:bodyPr/>
          <a:lstStyle/>
          <a:p>
            <a:r>
              <a:rPr lang="en-GB" dirty="0"/>
              <a:t>A delicate balance between a defined contribution model and employer incentives</a:t>
            </a:r>
          </a:p>
        </p:txBody>
      </p:sp>
      <p:sp>
        <p:nvSpPr>
          <p:cNvPr id="3" name="Sisällön paikkamerkki 2">
            <a:extLst>
              <a:ext uri="{FF2B5EF4-FFF2-40B4-BE49-F238E27FC236}">
                <a16:creationId xmlns:a16="http://schemas.microsoft.com/office/drawing/2014/main" id="{C3B6D684-E7EE-5DC7-3DE7-F975C675772E}"/>
              </a:ext>
            </a:extLst>
          </p:cNvPr>
          <p:cNvSpPr>
            <a:spLocks noGrp="1"/>
          </p:cNvSpPr>
          <p:nvPr>
            <p:ph idx="1"/>
          </p:nvPr>
        </p:nvSpPr>
        <p:spPr>
          <a:xfrm>
            <a:off x="828000" y="1800000"/>
            <a:ext cx="10463648" cy="4356000"/>
          </a:xfrm>
        </p:spPr>
        <p:txBody>
          <a:bodyPr/>
          <a:lstStyle/>
          <a:p>
            <a:r>
              <a:rPr lang="en-US" dirty="0"/>
              <a:t>Renewing the model based on feedback from employers was considered difficult</a:t>
            </a:r>
          </a:p>
          <a:p>
            <a:pPr lvl="1"/>
            <a:r>
              <a:rPr lang="en-US" dirty="0"/>
              <a:t>The 2005 reform was thoroughly discussed between auditing companies to achieve a joint interpretation</a:t>
            </a:r>
          </a:p>
          <a:p>
            <a:r>
              <a:rPr lang="en-US" dirty="0"/>
              <a:t>No actual link between benefit expenditure and employer’s contribution is allowed</a:t>
            </a:r>
          </a:p>
          <a:p>
            <a:pPr lvl="1"/>
            <a:r>
              <a:rPr lang="en-US" dirty="0"/>
              <a:t>A single incident of disability can affect the contribution category only once and no refund is allowed</a:t>
            </a:r>
          </a:p>
          <a:p>
            <a:pPr lvl="1"/>
            <a:r>
              <a:rPr lang="en-US" dirty="0"/>
              <a:t>Focus on risk level, not on single incidents of disability</a:t>
            </a:r>
          </a:p>
          <a:p>
            <a:r>
              <a:rPr lang="en-US" dirty="0"/>
              <a:t>However, the pension providers can provide their clients with detailed calculations on the pension expenditure determining their risk category</a:t>
            </a:r>
          </a:p>
          <a:p>
            <a:pPr marL="0" indent="0">
              <a:buNone/>
            </a:pPr>
            <a:endParaRPr lang="fi-FI" dirty="0"/>
          </a:p>
        </p:txBody>
      </p:sp>
      <p:sp>
        <p:nvSpPr>
          <p:cNvPr id="4" name="Päivämäärän paikkamerkki 3">
            <a:extLst>
              <a:ext uri="{FF2B5EF4-FFF2-40B4-BE49-F238E27FC236}">
                <a16:creationId xmlns:a16="http://schemas.microsoft.com/office/drawing/2014/main" id="{8FE0F983-B78F-0E4A-18F7-9182FBA2C24D}"/>
              </a:ext>
            </a:extLst>
          </p:cNvPr>
          <p:cNvSpPr>
            <a:spLocks noGrp="1"/>
          </p:cNvSpPr>
          <p:nvPr>
            <p:ph type="dt" sz="half" idx="10"/>
          </p:nvPr>
        </p:nvSpPr>
        <p:spPr/>
        <p:txBody>
          <a:bodyPr/>
          <a:lstStyle/>
          <a:p>
            <a:r>
              <a:rPr lang="fi-FI"/>
              <a:t>7 June 2024</a:t>
            </a:r>
            <a:endParaRPr lang="fi-FI" dirty="0"/>
          </a:p>
        </p:txBody>
      </p:sp>
      <p:sp>
        <p:nvSpPr>
          <p:cNvPr id="5" name="Alatunnisteen paikkamerkki 4">
            <a:extLst>
              <a:ext uri="{FF2B5EF4-FFF2-40B4-BE49-F238E27FC236}">
                <a16:creationId xmlns:a16="http://schemas.microsoft.com/office/drawing/2014/main" id="{8497C167-E318-D8C1-C23F-28831AE1601F}"/>
              </a:ext>
            </a:extLst>
          </p:cNvPr>
          <p:cNvSpPr>
            <a:spLocks noGrp="1"/>
          </p:cNvSpPr>
          <p:nvPr>
            <p:ph type="ftr" sz="quarter" idx="11"/>
          </p:nvPr>
        </p:nvSpPr>
        <p:spPr/>
        <p:txBody>
          <a:bodyPr/>
          <a:lstStyle/>
          <a:p>
            <a:r>
              <a:rPr lang="fi-FI"/>
              <a:t>Meeri Kesälä   |   Finnish Centre for Pensions   |</a:t>
            </a:r>
            <a:endParaRPr lang="fi-FI" dirty="0"/>
          </a:p>
        </p:txBody>
      </p:sp>
      <p:sp>
        <p:nvSpPr>
          <p:cNvPr id="6" name="Dian numeron paikkamerkki 5">
            <a:extLst>
              <a:ext uri="{FF2B5EF4-FFF2-40B4-BE49-F238E27FC236}">
                <a16:creationId xmlns:a16="http://schemas.microsoft.com/office/drawing/2014/main" id="{DED3022F-7425-E382-DFA7-1089AA803675}"/>
              </a:ext>
            </a:extLst>
          </p:cNvPr>
          <p:cNvSpPr>
            <a:spLocks noGrp="1"/>
          </p:cNvSpPr>
          <p:nvPr>
            <p:ph type="sldNum" sz="quarter" idx="12"/>
          </p:nvPr>
        </p:nvSpPr>
        <p:spPr/>
        <p:txBody>
          <a:bodyPr/>
          <a:lstStyle/>
          <a:p>
            <a:fld id="{BE2D8D75-17F6-474C-8CC8-AD93DCE1F39D}" type="slidenum">
              <a:rPr lang="fi-FI" smtClean="0"/>
              <a:t>16</a:t>
            </a:fld>
            <a:endParaRPr lang="fi-FI"/>
          </a:p>
        </p:txBody>
      </p:sp>
    </p:spTree>
    <p:extLst>
      <p:ext uri="{BB962C8B-B14F-4D97-AF65-F5344CB8AC3E}">
        <p14:creationId xmlns:p14="http://schemas.microsoft.com/office/powerpoint/2010/main" val="2992795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55E5F79-1B7D-E19D-58E8-9690C4A1EFA0}"/>
              </a:ext>
            </a:extLst>
          </p:cNvPr>
          <p:cNvSpPr>
            <a:spLocks noGrp="1"/>
          </p:cNvSpPr>
          <p:nvPr>
            <p:ph type="title"/>
          </p:nvPr>
        </p:nvSpPr>
        <p:spPr/>
        <p:txBody>
          <a:bodyPr/>
          <a:lstStyle/>
          <a:p>
            <a:r>
              <a:rPr lang="en-GB" dirty="0"/>
              <a:t>2023 reform</a:t>
            </a:r>
          </a:p>
        </p:txBody>
      </p:sp>
      <p:sp>
        <p:nvSpPr>
          <p:cNvPr id="3" name="Sisällön paikkamerkki 2">
            <a:extLst>
              <a:ext uri="{FF2B5EF4-FFF2-40B4-BE49-F238E27FC236}">
                <a16:creationId xmlns:a16="http://schemas.microsoft.com/office/drawing/2014/main" id="{0D42EB8C-229E-4860-47AD-A1CA405A822B}"/>
              </a:ext>
            </a:extLst>
          </p:cNvPr>
          <p:cNvSpPr>
            <a:spLocks noGrp="1"/>
          </p:cNvSpPr>
          <p:nvPr>
            <p:ph idx="1"/>
          </p:nvPr>
        </p:nvSpPr>
        <p:spPr>
          <a:xfrm>
            <a:off x="828000" y="1412776"/>
            <a:ext cx="9540000" cy="4356000"/>
          </a:xfrm>
        </p:spPr>
        <p:txBody>
          <a:bodyPr/>
          <a:lstStyle/>
          <a:p>
            <a:r>
              <a:rPr lang="en-GB" dirty="0"/>
              <a:t>Exclude the following cases from calculating disability risk: </a:t>
            </a:r>
          </a:p>
          <a:p>
            <a:pPr lvl="1"/>
            <a:r>
              <a:rPr lang="en-GB" dirty="0"/>
              <a:t>New employees hired at 55 years or older</a:t>
            </a:r>
          </a:p>
          <a:p>
            <a:pPr lvl="1"/>
            <a:r>
              <a:rPr lang="en-GB" dirty="0"/>
              <a:t>Those employees whose work with the employer began as vocational rehabilitation through an apprenticeship program or work trial</a:t>
            </a:r>
          </a:p>
          <a:p>
            <a:pPr lvl="1"/>
            <a:r>
              <a:rPr lang="en-GB" dirty="0"/>
              <a:t>Disability pensions with a gap of at least five years between becoming disabled and the contribution class calculation</a:t>
            </a:r>
          </a:p>
          <a:p>
            <a:r>
              <a:rPr lang="en-GB" dirty="0"/>
              <a:t>Include in calculating disability risk:</a:t>
            </a:r>
          </a:p>
          <a:p>
            <a:pPr lvl="1"/>
            <a:r>
              <a:rPr lang="en-GB" dirty="0"/>
              <a:t>Temporary disability benefits when two years or longer and with no ongoing active rehabilitation</a:t>
            </a:r>
          </a:p>
          <a:p>
            <a:r>
              <a:rPr lang="en-GB" dirty="0"/>
              <a:t>Gradually reduce the employer’s level of experience rating to 60% of the current level</a:t>
            </a:r>
          </a:p>
          <a:p>
            <a:endParaRPr lang="en-GB" dirty="0"/>
          </a:p>
          <a:p>
            <a:endParaRPr lang="en-GB" dirty="0"/>
          </a:p>
        </p:txBody>
      </p:sp>
      <p:sp>
        <p:nvSpPr>
          <p:cNvPr id="4" name="Päivämäärän paikkamerkki 3">
            <a:extLst>
              <a:ext uri="{FF2B5EF4-FFF2-40B4-BE49-F238E27FC236}">
                <a16:creationId xmlns:a16="http://schemas.microsoft.com/office/drawing/2014/main" id="{D0DC0ED5-9A4E-ECF4-A3F5-72512123951B}"/>
              </a:ext>
            </a:extLst>
          </p:cNvPr>
          <p:cNvSpPr>
            <a:spLocks noGrp="1"/>
          </p:cNvSpPr>
          <p:nvPr>
            <p:ph type="dt" sz="half" idx="10"/>
          </p:nvPr>
        </p:nvSpPr>
        <p:spPr/>
        <p:txBody>
          <a:bodyPr/>
          <a:lstStyle/>
          <a:p>
            <a:r>
              <a:rPr lang="fi-FI"/>
              <a:t>7 June 2024</a:t>
            </a:r>
            <a:endParaRPr lang="en-GB" dirty="0"/>
          </a:p>
        </p:txBody>
      </p:sp>
      <p:sp>
        <p:nvSpPr>
          <p:cNvPr id="5" name="Alatunnisteen paikkamerkki 4">
            <a:extLst>
              <a:ext uri="{FF2B5EF4-FFF2-40B4-BE49-F238E27FC236}">
                <a16:creationId xmlns:a16="http://schemas.microsoft.com/office/drawing/2014/main" id="{330D38E3-0EDB-A940-5C9B-9C8962B4E27C}"/>
              </a:ext>
            </a:extLst>
          </p:cNvPr>
          <p:cNvSpPr>
            <a:spLocks noGrp="1"/>
          </p:cNvSpPr>
          <p:nvPr>
            <p:ph type="ftr" sz="quarter" idx="11"/>
          </p:nvPr>
        </p:nvSpPr>
        <p:spPr/>
        <p:txBody>
          <a:bodyPr/>
          <a:lstStyle/>
          <a:p>
            <a:r>
              <a:rPr lang="en-GB" dirty="0"/>
              <a:t>Meeri Kesälä   |   Finnish Centre for Pensions   |</a:t>
            </a:r>
          </a:p>
        </p:txBody>
      </p:sp>
      <p:sp>
        <p:nvSpPr>
          <p:cNvPr id="6" name="Dian numeron paikkamerkki 5">
            <a:extLst>
              <a:ext uri="{FF2B5EF4-FFF2-40B4-BE49-F238E27FC236}">
                <a16:creationId xmlns:a16="http://schemas.microsoft.com/office/drawing/2014/main" id="{B269D6C8-DF9A-9046-C310-7464737F9FEB}"/>
              </a:ext>
            </a:extLst>
          </p:cNvPr>
          <p:cNvSpPr>
            <a:spLocks noGrp="1"/>
          </p:cNvSpPr>
          <p:nvPr>
            <p:ph type="sldNum" sz="quarter" idx="12"/>
          </p:nvPr>
        </p:nvSpPr>
        <p:spPr/>
        <p:txBody>
          <a:bodyPr/>
          <a:lstStyle/>
          <a:p>
            <a:fld id="{BE2D8D75-17F6-474C-8CC8-AD93DCE1F39D}" type="slidenum">
              <a:rPr lang="en-GB" smtClean="0"/>
              <a:t>17</a:t>
            </a:fld>
            <a:endParaRPr lang="en-GB" dirty="0"/>
          </a:p>
        </p:txBody>
      </p:sp>
    </p:spTree>
    <p:extLst>
      <p:ext uri="{BB962C8B-B14F-4D97-AF65-F5344CB8AC3E}">
        <p14:creationId xmlns:p14="http://schemas.microsoft.com/office/powerpoint/2010/main" val="1948162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EE70203-6353-7187-DD84-211503930338}"/>
              </a:ext>
            </a:extLst>
          </p:cNvPr>
          <p:cNvSpPr>
            <a:spLocks noGrp="1"/>
          </p:cNvSpPr>
          <p:nvPr>
            <p:ph type="title"/>
          </p:nvPr>
        </p:nvSpPr>
        <p:spPr/>
        <p:txBody>
          <a:bodyPr/>
          <a:lstStyle/>
          <a:p>
            <a:r>
              <a:rPr lang="fi-FI" dirty="0" err="1"/>
              <a:t>References</a:t>
            </a:r>
            <a:endParaRPr lang="fi-FI" dirty="0"/>
          </a:p>
        </p:txBody>
      </p:sp>
      <p:sp>
        <p:nvSpPr>
          <p:cNvPr id="3" name="Sisällön paikkamerkki 2">
            <a:extLst>
              <a:ext uri="{FF2B5EF4-FFF2-40B4-BE49-F238E27FC236}">
                <a16:creationId xmlns:a16="http://schemas.microsoft.com/office/drawing/2014/main" id="{6F08A0D7-6CE0-2964-5C0E-F187318DD8E0}"/>
              </a:ext>
            </a:extLst>
          </p:cNvPr>
          <p:cNvSpPr>
            <a:spLocks noGrp="1"/>
          </p:cNvSpPr>
          <p:nvPr>
            <p:ph idx="1"/>
          </p:nvPr>
        </p:nvSpPr>
        <p:spPr>
          <a:xfrm>
            <a:off x="828000" y="1340768"/>
            <a:ext cx="9540000" cy="4680520"/>
          </a:xfrm>
        </p:spPr>
        <p:txBody>
          <a:bodyPr/>
          <a:lstStyle/>
          <a:p>
            <a:r>
              <a:rPr lang="fi-FI" dirty="0" err="1">
                <a:hlinkClick r:id="rId2"/>
              </a:rPr>
              <a:t>Disability</a:t>
            </a:r>
            <a:r>
              <a:rPr lang="fi-FI" dirty="0">
                <a:hlinkClick r:id="rId2"/>
              </a:rPr>
              <a:t> Pension </a:t>
            </a:r>
            <a:r>
              <a:rPr lang="fi-FI" dirty="0" err="1">
                <a:hlinkClick r:id="rId2"/>
              </a:rPr>
              <a:t>Contributions</a:t>
            </a:r>
            <a:r>
              <a:rPr lang="fi-FI" dirty="0">
                <a:hlinkClick r:id="rId2"/>
              </a:rPr>
              <a:t> - </a:t>
            </a:r>
            <a:r>
              <a:rPr lang="fi-FI" dirty="0" err="1">
                <a:hlinkClick r:id="rId2"/>
              </a:rPr>
              <a:t>Finnish</a:t>
            </a:r>
            <a:r>
              <a:rPr lang="fi-FI" dirty="0">
                <a:hlinkClick r:id="rId2"/>
              </a:rPr>
              <a:t> Centre for </a:t>
            </a:r>
            <a:r>
              <a:rPr lang="fi-FI" dirty="0" err="1">
                <a:hlinkClick r:id="rId2"/>
              </a:rPr>
              <a:t>Pensions</a:t>
            </a:r>
            <a:r>
              <a:rPr lang="fi-FI" dirty="0">
                <a:hlinkClick r:id="rId2"/>
              </a:rPr>
              <a:t> (etk.fi)</a:t>
            </a:r>
            <a:endParaRPr lang="fi-FI" dirty="0"/>
          </a:p>
          <a:p>
            <a:r>
              <a:rPr lang="en-US" b="0" i="0" u="sng" dirty="0">
                <a:solidFill>
                  <a:srgbClr val="003366"/>
                </a:solidFill>
                <a:effectLst/>
                <a:latin typeface="Source Sans Pro" panose="020B0503030403020204" pitchFamily="34" charset="0"/>
                <a:hlinkClick r:id="rId3"/>
              </a:rPr>
              <a:t>The effects of employers’ disability and unemployment insurance costs on benefit inflows</a:t>
            </a:r>
            <a:r>
              <a:rPr lang="en-US" b="0" i="0" dirty="0">
                <a:solidFill>
                  <a:srgbClr val="141414"/>
                </a:solidFill>
                <a:effectLst/>
                <a:latin typeface="Source Sans Pro" panose="020B0503030403020204" pitchFamily="34" charset="0"/>
              </a:rPr>
              <a:t>. Kyyrä, Tomi; </a:t>
            </a:r>
            <a:r>
              <a:rPr lang="en-US" b="0" i="0" dirty="0" err="1">
                <a:solidFill>
                  <a:srgbClr val="141414"/>
                </a:solidFill>
                <a:effectLst/>
                <a:latin typeface="Source Sans Pro" panose="020B0503030403020204" pitchFamily="34" charset="0"/>
              </a:rPr>
              <a:t>Tuomala</a:t>
            </a:r>
            <a:r>
              <a:rPr lang="en-US" b="0" i="0" dirty="0">
                <a:solidFill>
                  <a:srgbClr val="141414"/>
                </a:solidFill>
                <a:effectLst/>
                <a:latin typeface="Source Sans Pro" panose="020B0503030403020204" pitchFamily="34" charset="0"/>
              </a:rPr>
              <a:t>, Juha. </a:t>
            </a:r>
            <a:r>
              <a:rPr lang="en-US" b="0" i="0" dirty="0" err="1">
                <a:solidFill>
                  <a:srgbClr val="141414"/>
                </a:solidFill>
                <a:effectLst/>
                <a:latin typeface="Source Sans Pro" panose="020B0503030403020204" pitchFamily="34" charset="0"/>
              </a:rPr>
              <a:t>Labour</a:t>
            </a:r>
            <a:r>
              <a:rPr lang="en-US" b="0" i="0" dirty="0">
                <a:solidFill>
                  <a:srgbClr val="141414"/>
                </a:solidFill>
                <a:effectLst/>
                <a:latin typeface="Source Sans Pro" panose="020B0503030403020204" pitchFamily="34" charset="0"/>
              </a:rPr>
              <a:t> Economics 85: 102434, 2023</a:t>
            </a:r>
          </a:p>
          <a:p>
            <a:r>
              <a:rPr lang="en-US" b="0" i="0" dirty="0">
                <a:solidFill>
                  <a:srgbClr val="141414"/>
                </a:solidFill>
                <a:effectLst/>
                <a:latin typeface="Source Sans Pro" panose="020B0503030403020204" pitchFamily="34" charset="0"/>
              </a:rPr>
              <a:t>Employer incentives for reducing absence from work due to sickness and disability in Finland and the Netherlands. Liukko, Jyri; Kesälä, Meeri. Manuscript 2021</a:t>
            </a:r>
          </a:p>
          <a:p>
            <a:r>
              <a:rPr lang="en-US" dirty="0">
                <a:hlinkClick r:id="rId4"/>
              </a:rPr>
              <a:t>Effectiveness and incentive effects of experience rating in disability insurance: A questionnaire study on employers’ views</a:t>
            </a:r>
            <a:r>
              <a:rPr lang="en-US" dirty="0"/>
              <a:t> (In Finnish, </a:t>
            </a:r>
            <a:r>
              <a:rPr lang="en-US" dirty="0" err="1"/>
              <a:t>icl</a:t>
            </a:r>
            <a:r>
              <a:rPr lang="en-US" dirty="0"/>
              <a:t>. Summary in English). Liukko, Jyri; Polvinen, Anu; Kesälä, Meeri; Varis, Jarno. Finnish Centre for Pensions, Studies 3/2017</a:t>
            </a:r>
            <a:endParaRPr lang="en-US" b="0" i="0" dirty="0">
              <a:solidFill>
                <a:srgbClr val="141414"/>
              </a:solidFill>
              <a:effectLst/>
              <a:latin typeface="Source Sans Pro" panose="020B0503030403020204" pitchFamily="34" charset="0"/>
            </a:endParaRPr>
          </a:p>
          <a:p>
            <a:endParaRPr lang="fi-FI" dirty="0"/>
          </a:p>
        </p:txBody>
      </p:sp>
      <p:sp>
        <p:nvSpPr>
          <p:cNvPr id="4" name="Päivämäärän paikkamerkki 3">
            <a:extLst>
              <a:ext uri="{FF2B5EF4-FFF2-40B4-BE49-F238E27FC236}">
                <a16:creationId xmlns:a16="http://schemas.microsoft.com/office/drawing/2014/main" id="{BAB67532-93C8-FC6D-8A40-AC0D17F952F9}"/>
              </a:ext>
            </a:extLst>
          </p:cNvPr>
          <p:cNvSpPr>
            <a:spLocks noGrp="1"/>
          </p:cNvSpPr>
          <p:nvPr>
            <p:ph type="dt" sz="half" idx="10"/>
          </p:nvPr>
        </p:nvSpPr>
        <p:spPr/>
        <p:txBody>
          <a:bodyPr/>
          <a:lstStyle/>
          <a:p>
            <a:r>
              <a:rPr lang="fi-FI"/>
              <a:t>7 June 2024</a:t>
            </a:r>
            <a:endParaRPr lang="fi-FI" dirty="0"/>
          </a:p>
        </p:txBody>
      </p:sp>
      <p:sp>
        <p:nvSpPr>
          <p:cNvPr id="5" name="Alatunnisteen paikkamerkki 4">
            <a:extLst>
              <a:ext uri="{FF2B5EF4-FFF2-40B4-BE49-F238E27FC236}">
                <a16:creationId xmlns:a16="http://schemas.microsoft.com/office/drawing/2014/main" id="{3679B944-7D53-B2DF-EEA6-768EE4CBB496}"/>
              </a:ext>
            </a:extLst>
          </p:cNvPr>
          <p:cNvSpPr>
            <a:spLocks noGrp="1"/>
          </p:cNvSpPr>
          <p:nvPr>
            <p:ph type="ftr" sz="quarter" idx="11"/>
          </p:nvPr>
        </p:nvSpPr>
        <p:spPr/>
        <p:txBody>
          <a:bodyPr/>
          <a:lstStyle/>
          <a:p>
            <a:r>
              <a:rPr lang="fi-FI"/>
              <a:t>Meeri Kesälä   |   Finnish Centre for Pensions   |</a:t>
            </a:r>
            <a:endParaRPr lang="fi-FI" dirty="0"/>
          </a:p>
        </p:txBody>
      </p:sp>
      <p:sp>
        <p:nvSpPr>
          <p:cNvPr id="6" name="Dian numeron paikkamerkki 5">
            <a:extLst>
              <a:ext uri="{FF2B5EF4-FFF2-40B4-BE49-F238E27FC236}">
                <a16:creationId xmlns:a16="http://schemas.microsoft.com/office/drawing/2014/main" id="{913DA31D-FEE3-61FC-B6A0-656072F11692}"/>
              </a:ext>
            </a:extLst>
          </p:cNvPr>
          <p:cNvSpPr>
            <a:spLocks noGrp="1"/>
          </p:cNvSpPr>
          <p:nvPr>
            <p:ph type="sldNum" sz="quarter" idx="12"/>
          </p:nvPr>
        </p:nvSpPr>
        <p:spPr/>
        <p:txBody>
          <a:bodyPr/>
          <a:lstStyle/>
          <a:p>
            <a:fld id="{BE2D8D75-17F6-474C-8CC8-AD93DCE1F39D}" type="slidenum">
              <a:rPr lang="fi-FI" smtClean="0"/>
              <a:t>18</a:t>
            </a:fld>
            <a:endParaRPr lang="fi-FI"/>
          </a:p>
        </p:txBody>
      </p:sp>
    </p:spTree>
    <p:extLst>
      <p:ext uri="{BB962C8B-B14F-4D97-AF65-F5344CB8AC3E}">
        <p14:creationId xmlns:p14="http://schemas.microsoft.com/office/powerpoint/2010/main" val="373743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1CF7A1B8-D920-3410-9240-10828842F2E1}"/>
              </a:ext>
            </a:extLst>
          </p:cNvPr>
          <p:cNvSpPr>
            <a:spLocks noGrp="1"/>
          </p:cNvSpPr>
          <p:nvPr>
            <p:ph type="ftr" sz="quarter" idx="3"/>
          </p:nvPr>
        </p:nvSpPr>
        <p:spPr/>
        <p:txBody>
          <a:bodyPr/>
          <a:lstStyle/>
          <a:p>
            <a:r>
              <a:rPr lang="de-DE"/>
              <a:t>ECA 2024</a:t>
            </a:r>
            <a:endParaRPr lang="de-DE" dirty="0"/>
          </a:p>
        </p:txBody>
      </p:sp>
      <p:sp>
        <p:nvSpPr>
          <p:cNvPr id="3" name="Foliennummernplatzhalter 2">
            <a:extLst>
              <a:ext uri="{FF2B5EF4-FFF2-40B4-BE49-F238E27FC236}">
                <a16:creationId xmlns:a16="http://schemas.microsoft.com/office/drawing/2014/main" id="{B8904BAC-7851-7A2D-CBC0-47B98D6DFBBE}"/>
              </a:ext>
            </a:extLst>
          </p:cNvPr>
          <p:cNvSpPr>
            <a:spLocks noGrp="1"/>
          </p:cNvSpPr>
          <p:nvPr>
            <p:ph type="sldNum" sz="quarter" idx="4294967295"/>
          </p:nvPr>
        </p:nvSpPr>
        <p:spPr>
          <a:xfrm>
            <a:off x="9839325" y="6559550"/>
            <a:ext cx="2352675" cy="298450"/>
          </a:xfrm>
        </p:spPr>
        <p:txBody>
          <a:bodyPr/>
          <a:lstStyle/>
          <a:p>
            <a:fld id="{306CB06F-8D94-B64C-AC66-62AFBAF0736E}" type="slidenum">
              <a:rPr lang="nl-NL" smtClean="0"/>
              <a:pPr/>
              <a:t>19</a:t>
            </a:fld>
            <a:endParaRPr lang="nl-NL" dirty="0"/>
          </a:p>
        </p:txBody>
      </p:sp>
      <p:sp>
        <p:nvSpPr>
          <p:cNvPr id="6" name="Textfeld 5">
            <a:extLst>
              <a:ext uri="{FF2B5EF4-FFF2-40B4-BE49-F238E27FC236}">
                <a16:creationId xmlns:a16="http://schemas.microsoft.com/office/drawing/2014/main" id="{91DB7965-1CA0-2AB0-D66E-69221191E5F7}"/>
              </a:ext>
            </a:extLst>
          </p:cNvPr>
          <p:cNvSpPr txBox="1"/>
          <p:nvPr/>
        </p:nvSpPr>
        <p:spPr>
          <a:xfrm>
            <a:off x="1349829" y="2641600"/>
            <a:ext cx="8636000" cy="2308324"/>
          </a:xfrm>
          <a:prstGeom prst="rect">
            <a:avLst/>
          </a:prstGeom>
          <a:noFill/>
        </p:spPr>
        <p:txBody>
          <a:bodyPr wrap="square" rtlCol="0">
            <a:spAutoFit/>
          </a:bodyPr>
          <a:lstStyle/>
          <a:p>
            <a:pPr algn="l"/>
            <a:endParaRPr lang="de-DE" b="1" dirty="0">
              <a:latin typeface="+mn-lt"/>
            </a:endParaRPr>
          </a:p>
          <a:p>
            <a:pPr algn="l"/>
            <a:endParaRPr lang="de-DE" b="1" dirty="0">
              <a:latin typeface="+mn-lt"/>
            </a:endParaRPr>
          </a:p>
          <a:p>
            <a:pPr algn="l"/>
            <a:r>
              <a:rPr lang="de-DE" b="1" dirty="0">
                <a:latin typeface="+mn-lt"/>
              </a:rPr>
              <a:t>Meeri Kesälä, </a:t>
            </a:r>
            <a:r>
              <a:rPr lang="de-DE" b="1" dirty="0" err="1">
                <a:latin typeface="+mn-lt"/>
              </a:rPr>
              <a:t>Ph.D</a:t>
            </a:r>
            <a:r>
              <a:rPr lang="de-DE" b="1" dirty="0">
                <a:latin typeface="+mn-lt"/>
              </a:rPr>
              <a:t>.</a:t>
            </a:r>
          </a:p>
          <a:p>
            <a:pPr algn="l"/>
            <a:r>
              <a:rPr lang="de-DE" b="1" dirty="0">
                <a:latin typeface="+mn-lt"/>
              </a:rPr>
              <a:t>Mathematician </a:t>
            </a:r>
          </a:p>
          <a:p>
            <a:pPr algn="l"/>
            <a:r>
              <a:rPr lang="de-DE" b="1" dirty="0" err="1">
                <a:latin typeface="+mn-lt"/>
              </a:rPr>
              <a:t>Finnish</a:t>
            </a:r>
            <a:r>
              <a:rPr lang="de-DE" b="1" dirty="0">
                <a:latin typeface="+mn-lt"/>
              </a:rPr>
              <a:t> </a:t>
            </a:r>
            <a:r>
              <a:rPr lang="de-DE" b="1" dirty="0" err="1">
                <a:latin typeface="+mn-lt"/>
              </a:rPr>
              <a:t>Centre</a:t>
            </a:r>
            <a:r>
              <a:rPr lang="de-DE" b="1" dirty="0">
                <a:latin typeface="+mn-lt"/>
              </a:rPr>
              <a:t> </a:t>
            </a:r>
            <a:r>
              <a:rPr lang="de-DE" b="1" dirty="0" err="1">
                <a:latin typeface="+mn-lt"/>
              </a:rPr>
              <a:t>for</a:t>
            </a:r>
            <a:r>
              <a:rPr lang="de-DE" b="1" dirty="0">
                <a:latin typeface="+mn-lt"/>
              </a:rPr>
              <a:t> </a:t>
            </a:r>
            <a:r>
              <a:rPr lang="de-DE" b="1" dirty="0" err="1">
                <a:latin typeface="+mn-lt"/>
              </a:rPr>
              <a:t>Pensions</a:t>
            </a:r>
            <a:r>
              <a:rPr lang="de-DE" b="1" dirty="0">
                <a:latin typeface="+mn-lt"/>
              </a:rPr>
              <a:t> | </a:t>
            </a:r>
            <a:r>
              <a:rPr lang="de-DE" b="1" dirty="0" err="1">
                <a:latin typeface="+mn-lt"/>
              </a:rPr>
              <a:t>Planning</a:t>
            </a:r>
            <a:r>
              <a:rPr lang="de-DE" b="1" dirty="0">
                <a:latin typeface="+mn-lt"/>
              </a:rPr>
              <a:t>   </a:t>
            </a:r>
          </a:p>
          <a:p>
            <a:pPr algn="l"/>
            <a:r>
              <a:rPr lang="de-DE" b="1" dirty="0">
                <a:latin typeface="+mn-lt"/>
              </a:rPr>
              <a:t>meeri.kesala@etk.fi   </a:t>
            </a:r>
          </a:p>
          <a:p>
            <a:pPr algn="l"/>
            <a:r>
              <a:rPr lang="de-DE" b="1" dirty="0">
                <a:latin typeface="+mn-lt"/>
              </a:rPr>
              <a:t>  </a:t>
            </a:r>
          </a:p>
          <a:p>
            <a:pPr algn="l"/>
            <a:r>
              <a:rPr lang="de-DE" b="1" dirty="0">
                <a:latin typeface="+mn-lt"/>
              </a:rPr>
              <a:t>Etk.fi – About </a:t>
            </a:r>
            <a:r>
              <a:rPr lang="de-DE" b="1" dirty="0" err="1">
                <a:latin typeface="+mn-lt"/>
              </a:rPr>
              <a:t>Pensions</a:t>
            </a:r>
            <a:r>
              <a:rPr lang="de-DE" b="1" dirty="0">
                <a:latin typeface="+mn-lt"/>
              </a:rPr>
              <a:t> </a:t>
            </a:r>
            <a:r>
              <a:rPr lang="de-DE" b="1" dirty="0" err="1">
                <a:latin typeface="+mn-lt"/>
              </a:rPr>
              <a:t>for</a:t>
            </a:r>
            <a:r>
              <a:rPr lang="de-DE" b="1" dirty="0">
                <a:latin typeface="+mn-lt"/>
              </a:rPr>
              <a:t> </a:t>
            </a:r>
            <a:r>
              <a:rPr lang="de-DE" b="1" dirty="0" err="1">
                <a:latin typeface="+mn-lt"/>
              </a:rPr>
              <a:t>Experts</a:t>
            </a:r>
            <a:r>
              <a:rPr lang="de-DE" b="1" dirty="0">
                <a:latin typeface="+mn-lt"/>
              </a:rPr>
              <a:t> </a:t>
            </a:r>
          </a:p>
        </p:txBody>
      </p:sp>
      <p:sp>
        <p:nvSpPr>
          <p:cNvPr id="7" name="Textfeld 6">
            <a:extLst>
              <a:ext uri="{FF2B5EF4-FFF2-40B4-BE49-F238E27FC236}">
                <a16:creationId xmlns:a16="http://schemas.microsoft.com/office/drawing/2014/main" id="{903F2CEA-0006-FB8F-8C88-3482A21329CD}"/>
              </a:ext>
            </a:extLst>
          </p:cNvPr>
          <p:cNvSpPr txBox="1"/>
          <p:nvPr/>
        </p:nvSpPr>
        <p:spPr>
          <a:xfrm>
            <a:off x="830510" y="1543974"/>
            <a:ext cx="3732317" cy="769441"/>
          </a:xfrm>
          <a:prstGeom prst="rect">
            <a:avLst/>
          </a:prstGeom>
          <a:noFill/>
        </p:spPr>
        <p:txBody>
          <a:bodyPr wrap="square" rtlCol="0">
            <a:spAutoFit/>
          </a:bodyPr>
          <a:lstStyle/>
          <a:p>
            <a:r>
              <a:rPr lang="en-GB" sz="4400" b="1" dirty="0">
                <a:solidFill>
                  <a:schemeClr val="bg1"/>
                </a:solidFill>
                <a:latin typeface="+mn-lt"/>
              </a:rPr>
              <a:t>Thank you</a:t>
            </a:r>
          </a:p>
        </p:txBody>
      </p:sp>
      <p:pic>
        <p:nvPicPr>
          <p:cNvPr id="2" name="Kuva 1">
            <a:extLst>
              <a:ext uri="{FF2B5EF4-FFF2-40B4-BE49-F238E27FC236}">
                <a16:creationId xmlns:a16="http://schemas.microsoft.com/office/drawing/2014/main" id="{4DB10405-EB68-3799-54E2-8C6EF976C839}"/>
              </a:ext>
            </a:extLst>
          </p:cNvPr>
          <p:cNvPicPr>
            <a:picLocks noChangeAspect="1"/>
          </p:cNvPicPr>
          <p:nvPr/>
        </p:nvPicPr>
        <p:blipFill>
          <a:blip r:embed="rId2"/>
          <a:stretch>
            <a:fillRect/>
          </a:stretch>
        </p:blipFill>
        <p:spPr>
          <a:xfrm>
            <a:off x="918562" y="5085184"/>
            <a:ext cx="6191250" cy="809625"/>
          </a:xfrm>
          <a:prstGeom prst="rect">
            <a:avLst/>
          </a:prstGeom>
        </p:spPr>
      </p:pic>
    </p:spTree>
    <p:extLst>
      <p:ext uri="{BB962C8B-B14F-4D97-AF65-F5344CB8AC3E}">
        <p14:creationId xmlns:p14="http://schemas.microsoft.com/office/powerpoint/2010/main" val="1891010698"/>
      </p:ext>
    </p:extLst>
  </p:cSld>
  <p:clrMapOvr>
    <a:masterClrMapping/>
  </p:clrMapOvr>
  <p:transition spd="med">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08BF60C4-1844-B527-5FA4-6FC7AFBDCC39}"/>
              </a:ext>
            </a:extLst>
          </p:cNvPr>
          <p:cNvSpPr>
            <a:spLocks noGrp="1"/>
          </p:cNvSpPr>
          <p:nvPr>
            <p:ph type="sldNum" sz="quarter" idx="10"/>
          </p:nvPr>
        </p:nvSpPr>
        <p:spPr/>
        <p:txBody>
          <a:bodyPr/>
          <a:lstStyle/>
          <a:p>
            <a:fld id="{306CB06F-8D94-B64C-AC66-62AFBAF0736E}" type="slidenum">
              <a:rPr lang="nl-NL" smtClean="0"/>
              <a:pPr/>
              <a:t>2</a:t>
            </a:fld>
            <a:endParaRPr lang="nl-NL" dirty="0"/>
          </a:p>
        </p:txBody>
      </p:sp>
      <p:sp>
        <p:nvSpPr>
          <p:cNvPr id="5" name="Fußzeilenplatzhalter 4">
            <a:extLst>
              <a:ext uri="{FF2B5EF4-FFF2-40B4-BE49-F238E27FC236}">
                <a16:creationId xmlns:a16="http://schemas.microsoft.com/office/drawing/2014/main" id="{F6BA20BB-8717-4B42-5D82-C8EF038B15FD}"/>
              </a:ext>
            </a:extLst>
          </p:cNvPr>
          <p:cNvSpPr>
            <a:spLocks noGrp="1"/>
          </p:cNvSpPr>
          <p:nvPr>
            <p:ph type="ftr" sz="quarter" idx="3"/>
          </p:nvPr>
        </p:nvSpPr>
        <p:spPr/>
        <p:txBody>
          <a:bodyPr/>
          <a:lstStyle/>
          <a:p>
            <a:r>
              <a:rPr lang="de-DE"/>
              <a:t>ECA 2024</a:t>
            </a:r>
            <a:endParaRPr lang="de-DE" dirty="0"/>
          </a:p>
        </p:txBody>
      </p:sp>
      <p:sp>
        <p:nvSpPr>
          <p:cNvPr id="12" name="Titel 1">
            <a:extLst>
              <a:ext uri="{FF2B5EF4-FFF2-40B4-BE49-F238E27FC236}">
                <a16:creationId xmlns:a16="http://schemas.microsoft.com/office/drawing/2014/main" id="{4BFCC694-EBAE-0BDD-672D-8B2B55FA7C75}"/>
              </a:ext>
            </a:extLst>
          </p:cNvPr>
          <p:cNvSpPr>
            <a:spLocks noGrp="1"/>
          </p:cNvSpPr>
          <p:nvPr>
            <p:ph type="title"/>
          </p:nvPr>
        </p:nvSpPr>
        <p:spPr>
          <a:xfrm>
            <a:off x="522514" y="715163"/>
            <a:ext cx="9793061" cy="648392"/>
          </a:xfrm>
        </p:spPr>
        <p:txBody>
          <a:bodyPr/>
          <a:lstStyle/>
          <a:p>
            <a:r>
              <a:rPr lang="en-GB" dirty="0"/>
              <a:t>About the speaker</a:t>
            </a:r>
          </a:p>
        </p:txBody>
      </p:sp>
      <p:sp>
        <p:nvSpPr>
          <p:cNvPr id="13" name="Inhaltsplatzhalter 4">
            <a:extLst>
              <a:ext uri="{FF2B5EF4-FFF2-40B4-BE49-F238E27FC236}">
                <a16:creationId xmlns:a16="http://schemas.microsoft.com/office/drawing/2014/main" id="{5F95784B-D1E8-B03F-2711-4488BD64338E}"/>
              </a:ext>
            </a:extLst>
          </p:cNvPr>
          <p:cNvSpPr>
            <a:spLocks noGrp="1"/>
          </p:cNvSpPr>
          <p:nvPr>
            <p:ph sz="quarter" idx="15"/>
          </p:nvPr>
        </p:nvSpPr>
        <p:spPr>
          <a:xfrm>
            <a:off x="522515" y="1692806"/>
            <a:ext cx="10245400" cy="2094246"/>
          </a:xfrm>
        </p:spPr>
        <p:txBody>
          <a:bodyPr/>
          <a:lstStyle/>
          <a:p>
            <a:r>
              <a:rPr lang="en-GB" b="1" dirty="0"/>
              <a:t>Meeri Kesälä – </a:t>
            </a:r>
            <a:r>
              <a:rPr lang="en-US" dirty="0"/>
              <a:t>Mathematician, Finnish Centre for Pensions | Planning </a:t>
            </a:r>
            <a:br>
              <a:rPr lang="en-GB" i="1" dirty="0"/>
            </a:br>
            <a:endParaRPr lang="en-GB" i="1" dirty="0"/>
          </a:p>
          <a:p>
            <a:r>
              <a:rPr lang="en-GB" i="1" dirty="0"/>
              <a:t>Ph.D. Mathematics, University of Helsinki, 2007</a:t>
            </a:r>
          </a:p>
          <a:p>
            <a:r>
              <a:rPr lang="en-GB" i="1" dirty="0"/>
              <a:t>Member of </a:t>
            </a:r>
            <a:r>
              <a:rPr lang="en-US" i="1" dirty="0"/>
              <a:t>the Actuarial Society of Finland</a:t>
            </a:r>
            <a:endParaRPr lang="en-GB" i="1" dirty="0"/>
          </a:p>
          <a:p>
            <a:r>
              <a:rPr lang="en-GB" i="1" dirty="0"/>
              <a:t>Member of AAE Social Security Subcommittee</a:t>
            </a:r>
            <a:endParaRPr lang="en-GB" dirty="0"/>
          </a:p>
          <a:p>
            <a:endParaRPr lang="en-GB" dirty="0"/>
          </a:p>
        </p:txBody>
      </p:sp>
      <p:pic>
        <p:nvPicPr>
          <p:cNvPr id="16" name="Inhaltsplatzhalter 7">
            <a:extLst>
              <a:ext uri="{FF2B5EF4-FFF2-40B4-BE49-F238E27FC236}">
                <a16:creationId xmlns:a16="http://schemas.microsoft.com/office/drawing/2014/main" id="{5EB3296F-E841-1033-6600-3EDED063535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973066" y="1805304"/>
            <a:ext cx="1483491" cy="1981748"/>
          </a:xfrm>
          <a:prstGeom prst="rect">
            <a:avLst/>
          </a:prstGeom>
          <a:effectLst>
            <a:outerShdw blurRad="50800" dist="38100" dir="2700000" algn="tl" rotWithShape="0">
              <a:prstClr val="black">
                <a:alpha val="40000"/>
              </a:prstClr>
            </a:outerShdw>
          </a:effectLst>
        </p:spPr>
      </p:pic>
      <p:sp>
        <p:nvSpPr>
          <p:cNvPr id="17" name="Rechteck 16">
            <a:extLst>
              <a:ext uri="{FF2B5EF4-FFF2-40B4-BE49-F238E27FC236}">
                <a16:creationId xmlns:a16="http://schemas.microsoft.com/office/drawing/2014/main" id="{D4386EB2-4535-4FA2-52D1-BF125AD5DE85}"/>
              </a:ext>
            </a:extLst>
          </p:cNvPr>
          <p:cNvSpPr/>
          <p:nvPr/>
        </p:nvSpPr>
        <p:spPr bwMode="auto">
          <a:xfrm>
            <a:off x="915953" y="4054499"/>
            <a:ext cx="5821039" cy="45719"/>
          </a:xfrm>
          <a:prstGeom prst="rect">
            <a:avLst/>
          </a:prstGeom>
          <a:solidFill>
            <a:srgbClr val="DDC4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a:p>
        </p:txBody>
      </p:sp>
      <p:sp>
        <p:nvSpPr>
          <p:cNvPr id="18" name="Inhaltsplatzhalter 4">
            <a:extLst>
              <a:ext uri="{FF2B5EF4-FFF2-40B4-BE49-F238E27FC236}">
                <a16:creationId xmlns:a16="http://schemas.microsoft.com/office/drawing/2014/main" id="{CAD5E0C2-A8E2-842D-75AE-D62A4AD103F3}"/>
              </a:ext>
            </a:extLst>
          </p:cNvPr>
          <p:cNvSpPr txBox="1">
            <a:spLocks/>
          </p:cNvSpPr>
          <p:nvPr/>
        </p:nvSpPr>
        <p:spPr bwMode="auto">
          <a:xfrm>
            <a:off x="522515" y="4578200"/>
            <a:ext cx="4709389" cy="1845085"/>
          </a:xfrm>
          <a:prstGeom prst="rect">
            <a:avLst/>
          </a:prstGeom>
          <a:noFill/>
          <a:ln>
            <a:noFill/>
          </a:ln>
          <a:effectLst/>
          <a:extLst>
            <a:ext uri="{909E8E84-426E-40DD-AFC4-6F175D3DCCD1}">
              <a14:hiddenFill xmlns:a14="http://schemas.microsoft.com/office/drawing/2010/main">
                <a:solidFill>
                  <a:srgbClr val="1E8AC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defTabSz="762000" rtl="0" eaLnBrk="1" fontAlgn="base" hangingPunct="1">
              <a:lnSpc>
                <a:spcPts val="3200"/>
              </a:lnSpc>
              <a:spcBef>
                <a:spcPts val="0"/>
              </a:spcBef>
              <a:spcAft>
                <a:spcPct val="0"/>
              </a:spcAft>
              <a:buFont typeface="Wingdings" panose="05000000000000000000" pitchFamily="2" charset="2"/>
              <a:buChar char="§"/>
              <a:defRPr sz="2400" b="0" i="0">
                <a:solidFill>
                  <a:schemeClr val="tx1"/>
                </a:solidFill>
                <a:latin typeface="Calibri Normaal" charset="0"/>
                <a:ea typeface="+mn-ea"/>
                <a:cs typeface="+mn-cs"/>
              </a:defRPr>
            </a:lvl1pPr>
            <a:lvl2pPr marL="449263" indent="-273050" algn="l" defTabSz="762000" rtl="0" eaLnBrk="1" fontAlgn="base" hangingPunct="1">
              <a:lnSpc>
                <a:spcPts val="3200"/>
              </a:lnSpc>
              <a:spcBef>
                <a:spcPts val="0"/>
              </a:spcBef>
              <a:spcAft>
                <a:spcPct val="0"/>
              </a:spcAft>
              <a:buFont typeface="Symbol" panose="05050102010706020507" pitchFamily="18" charset="2"/>
              <a:buChar char="-"/>
              <a:defRPr sz="2000" b="0" i="0">
                <a:solidFill>
                  <a:schemeClr val="tx1"/>
                </a:solidFill>
                <a:latin typeface="Calibri Normaal" charset="0"/>
                <a:ea typeface="+mn-ea"/>
              </a:defRPr>
            </a:lvl2pPr>
            <a:lvl3pPr marL="571500" indent="-207963" algn="l" defTabSz="762000" rtl="0" eaLnBrk="1" fontAlgn="base" hangingPunct="1">
              <a:lnSpc>
                <a:spcPts val="3200"/>
              </a:lnSpc>
              <a:spcBef>
                <a:spcPts val="0"/>
              </a:spcBef>
              <a:spcAft>
                <a:spcPct val="0"/>
              </a:spcAft>
              <a:buFont typeface="Courier New" panose="02070309020205020404" pitchFamily="49" charset="0"/>
              <a:buChar char="o"/>
              <a:defRPr sz="2000" b="0" i="0">
                <a:solidFill>
                  <a:schemeClr val="tx1"/>
                </a:solidFill>
                <a:latin typeface="Calibri Normaal" charset="0"/>
                <a:ea typeface="+mn-ea"/>
              </a:defRPr>
            </a:lvl3pPr>
            <a:lvl4pPr marL="755650" indent="-182563" algn="l" defTabSz="762000" rtl="0" eaLnBrk="1" fontAlgn="base" hangingPunct="1">
              <a:lnSpc>
                <a:spcPts val="3200"/>
              </a:lnSpc>
              <a:spcBef>
                <a:spcPts val="0"/>
              </a:spcBef>
              <a:spcAft>
                <a:spcPct val="0"/>
              </a:spcAft>
              <a:buFont typeface="Arial" panose="020B0604020202020204" pitchFamily="34" charset="0"/>
              <a:buChar char="•"/>
              <a:defRPr sz="2000" b="0" i="0">
                <a:solidFill>
                  <a:schemeClr val="tx1"/>
                </a:solidFill>
                <a:latin typeface="Calibri Normaal" charset="0"/>
                <a:ea typeface="+mn-ea"/>
              </a:defRPr>
            </a:lvl4pPr>
            <a:lvl5pPr marL="2090738" indent="-228600" algn="l" defTabSz="762000" rtl="0" eaLnBrk="1" fontAlgn="base" hangingPunct="1">
              <a:lnSpc>
                <a:spcPts val="3200"/>
              </a:lnSpc>
              <a:spcBef>
                <a:spcPts val="0"/>
              </a:spcBef>
              <a:spcAft>
                <a:spcPct val="0"/>
              </a:spcAft>
              <a:defRPr sz="2000" b="0" i="0">
                <a:solidFill>
                  <a:schemeClr val="tx1"/>
                </a:solidFill>
                <a:latin typeface="Calibri Normaal" charset="0"/>
                <a:ea typeface="+mn-ea"/>
              </a:defRPr>
            </a:lvl5pPr>
            <a:lvl6pPr marL="2547938" indent="-228600" algn="l" defTabSz="762000" rtl="0" eaLnBrk="1" fontAlgn="base" hangingPunct="1">
              <a:lnSpc>
                <a:spcPts val="3200"/>
              </a:lnSpc>
              <a:spcBef>
                <a:spcPct val="20000"/>
              </a:spcBef>
              <a:spcAft>
                <a:spcPct val="0"/>
              </a:spcAft>
              <a:defRPr sz="2400">
                <a:solidFill>
                  <a:srgbClr val="0E4133"/>
                </a:solidFill>
                <a:latin typeface="+mn-lt"/>
                <a:ea typeface="+mn-ea"/>
              </a:defRPr>
            </a:lvl6pPr>
            <a:lvl7pPr marL="3005138" indent="-228600" algn="l" defTabSz="762000" rtl="0" eaLnBrk="1" fontAlgn="base" hangingPunct="1">
              <a:lnSpc>
                <a:spcPts val="3200"/>
              </a:lnSpc>
              <a:spcBef>
                <a:spcPct val="20000"/>
              </a:spcBef>
              <a:spcAft>
                <a:spcPct val="0"/>
              </a:spcAft>
              <a:defRPr sz="2400">
                <a:solidFill>
                  <a:srgbClr val="0E4133"/>
                </a:solidFill>
                <a:latin typeface="+mn-lt"/>
                <a:ea typeface="+mn-ea"/>
              </a:defRPr>
            </a:lvl7pPr>
            <a:lvl8pPr marL="3462338" indent="-228600" algn="l" defTabSz="762000" rtl="0" eaLnBrk="1" fontAlgn="base" hangingPunct="1">
              <a:lnSpc>
                <a:spcPts val="3200"/>
              </a:lnSpc>
              <a:spcBef>
                <a:spcPct val="20000"/>
              </a:spcBef>
              <a:spcAft>
                <a:spcPct val="0"/>
              </a:spcAft>
              <a:defRPr sz="2400">
                <a:solidFill>
                  <a:srgbClr val="0E4133"/>
                </a:solidFill>
                <a:latin typeface="+mn-lt"/>
                <a:ea typeface="+mn-ea"/>
              </a:defRPr>
            </a:lvl8pPr>
            <a:lvl9pPr marL="3919538" indent="-228600" algn="l" defTabSz="762000" rtl="0" eaLnBrk="1" fontAlgn="base" hangingPunct="1">
              <a:lnSpc>
                <a:spcPts val="3200"/>
              </a:lnSpc>
              <a:spcBef>
                <a:spcPct val="20000"/>
              </a:spcBef>
              <a:spcAft>
                <a:spcPct val="0"/>
              </a:spcAft>
              <a:defRPr sz="2400">
                <a:solidFill>
                  <a:srgbClr val="0E4133"/>
                </a:solidFill>
                <a:latin typeface="+mn-lt"/>
                <a:ea typeface="+mn-ea"/>
              </a:defRPr>
            </a:lvl9pPr>
          </a:lstStyle>
          <a:p>
            <a:r>
              <a:rPr lang="en-US" kern="0" dirty="0"/>
              <a:t>Finnish Centre for Pension is a  statutory developer, expert and joint service producer of earnings-related pensions in Finland</a:t>
            </a:r>
            <a:endParaRPr lang="en-GB" kern="0" dirty="0"/>
          </a:p>
        </p:txBody>
      </p:sp>
      <p:pic>
        <p:nvPicPr>
          <p:cNvPr id="2" name="Kuva 1">
            <a:extLst>
              <a:ext uri="{FF2B5EF4-FFF2-40B4-BE49-F238E27FC236}">
                <a16:creationId xmlns:a16="http://schemas.microsoft.com/office/drawing/2014/main" id="{59B56C71-44E6-FC8D-D7AB-885F6AB0C31F}"/>
              </a:ext>
            </a:extLst>
          </p:cNvPr>
          <p:cNvPicPr>
            <a:picLocks noChangeAspect="1"/>
          </p:cNvPicPr>
          <p:nvPr/>
        </p:nvPicPr>
        <p:blipFill>
          <a:blip r:embed="rId3"/>
          <a:stretch>
            <a:fillRect/>
          </a:stretch>
        </p:blipFill>
        <p:spPr>
          <a:xfrm>
            <a:off x="5505245" y="5095929"/>
            <a:ext cx="6191250" cy="809625"/>
          </a:xfrm>
          <a:prstGeom prst="rect">
            <a:avLst/>
          </a:prstGeom>
        </p:spPr>
      </p:pic>
    </p:spTree>
    <p:extLst>
      <p:ext uri="{BB962C8B-B14F-4D97-AF65-F5344CB8AC3E}">
        <p14:creationId xmlns:p14="http://schemas.microsoft.com/office/powerpoint/2010/main" val="2510393593"/>
      </p:ext>
    </p:extLst>
  </p:cSld>
  <p:clrMapOvr>
    <a:masterClrMapping/>
  </p:clrMapOvr>
  <p:transition spd="med">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2C60847-3323-4A97-8B62-DB920B87B6C7}"/>
              </a:ext>
            </a:extLst>
          </p:cNvPr>
          <p:cNvSpPr>
            <a:spLocks noGrp="1"/>
          </p:cNvSpPr>
          <p:nvPr>
            <p:ph type="title"/>
          </p:nvPr>
        </p:nvSpPr>
        <p:spPr/>
        <p:txBody>
          <a:bodyPr/>
          <a:lstStyle/>
          <a:p>
            <a:r>
              <a:rPr lang="en-GB" dirty="0"/>
              <a:t>Finnish private sector employees and </a:t>
            </a:r>
            <a:r>
              <a:rPr lang="en-GB" dirty="0" err="1"/>
              <a:t>TyEL</a:t>
            </a:r>
            <a:endParaRPr lang="en-GB" dirty="0"/>
          </a:p>
        </p:txBody>
      </p:sp>
      <p:sp>
        <p:nvSpPr>
          <p:cNvPr id="3" name="Sisällön paikkamerkki 2">
            <a:extLst>
              <a:ext uri="{FF2B5EF4-FFF2-40B4-BE49-F238E27FC236}">
                <a16:creationId xmlns:a16="http://schemas.microsoft.com/office/drawing/2014/main" id="{2D721170-14F0-47B5-B5E8-86C7B9C2C5C2}"/>
              </a:ext>
            </a:extLst>
          </p:cNvPr>
          <p:cNvSpPr>
            <a:spLocks noGrp="1"/>
          </p:cNvSpPr>
          <p:nvPr>
            <p:ph idx="1"/>
          </p:nvPr>
        </p:nvSpPr>
        <p:spPr>
          <a:xfrm>
            <a:off x="828000" y="1268760"/>
            <a:ext cx="10740608" cy="4887240"/>
          </a:xfrm>
        </p:spPr>
        <p:txBody>
          <a:bodyPr/>
          <a:lstStyle/>
          <a:p>
            <a:r>
              <a:rPr lang="en-GB" dirty="0"/>
              <a:t>Finland’s pension legislation consists of several pension acts</a:t>
            </a:r>
          </a:p>
          <a:p>
            <a:pPr marL="720000" marR="0" lvl="1" indent="-288000" algn="l" defTabSz="914400" rtl="0" eaLnBrk="1" fontAlgn="auto" latinLnBrk="0" hangingPunct="1">
              <a:lnSpc>
                <a:spcPct val="100000"/>
              </a:lnSpc>
              <a:spcBef>
                <a:spcPts val="0"/>
              </a:spcBef>
              <a:spcAft>
                <a:spcPts val="600"/>
              </a:spcAft>
              <a:buClrTx/>
              <a:buSzTx/>
              <a:buFont typeface="Calibri" panose="020F050202020403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a:ea typeface="+mn-ea"/>
                <a:cs typeface="+mn-cs"/>
              </a:rPr>
              <a:t>The largest acts are the Employees Pensions Act (</a:t>
            </a:r>
            <a:r>
              <a:rPr kumimoji="0" lang="en-GB" sz="2200" b="0" i="0" u="none" strike="noStrike" kern="1200" cap="none" spc="0" normalizeH="0" baseline="0" noProof="0" dirty="0" err="1">
                <a:ln>
                  <a:noFill/>
                </a:ln>
                <a:solidFill>
                  <a:prstClr val="black"/>
                </a:solidFill>
                <a:effectLst/>
                <a:uLnTx/>
                <a:uFillTx/>
                <a:latin typeface="Calibri"/>
                <a:ea typeface="+mn-ea"/>
                <a:cs typeface="+mn-cs"/>
              </a:rPr>
              <a:t>TyEL</a:t>
            </a:r>
            <a:r>
              <a:rPr kumimoji="0" lang="en-GB" sz="2200" b="0" i="0" u="none" strike="noStrike" kern="1200" cap="none" spc="0" normalizeH="0" baseline="0" noProof="0" dirty="0">
                <a:ln>
                  <a:noFill/>
                </a:ln>
                <a:solidFill>
                  <a:prstClr val="black"/>
                </a:solidFill>
                <a:effectLst/>
                <a:uLnTx/>
                <a:uFillTx/>
                <a:latin typeface="Calibri"/>
                <a:ea typeface="+mn-ea"/>
                <a:cs typeface="+mn-cs"/>
              </a:rPr>
              <a:t>), the Public Sector Pensions Act (</a:t>
            </a:r>
            <a:r>
              <a:rPr kumimoji="0" lang="en-GB" sz="2200" b="0" i="0" u="none" strike="noStrike" kern="1200" cap="none" spc="0" normalizeH="0" baseline="0" noProof="0" dirty="0" err="1">
                <a:ln>
                  <a:noFill/>
                </a:ln>
                <a:solidFill>
                  <a:prstClr val="black"/>
                </a:solidFill>
                <a:effectLst/>
                <a:uLnTx/>
                <a:uFillTx/>
                <a:latin typeface="Calibri"/>
                <a:ea typeface="+mn-ea"/>
                <a:cs typeface="+mn-cs"/>
              </a:rPr>
              <a:t>JuEL</a:t>
            </a:r>
            <a:r>
              <a:rPr kumimoji="0" lang="en-GB" sz="2200" b="0" i="0" u="none" strike="noStrike" kern="1200" cap="none" spc="0" normalizeH="0" baseline="0" noProof="0" dirty="0">
                <a:ln>
                  <a:noFill/>
                </a:ln>
                <a:solidFill>
                  <a:prstClr val="black"/>
                </a:solidFill>
                <a:effectLst/>
                <a:uLnTx/>
                <a:uFillTx/>
                <a:latin typeface="Calibri"/>
                <a:ea typeface="+mn-ea"/>
                <a:cs typeface="+mn-cs"/>
              </a:rPr>
              <a:t>) and the Self-employed Persons’ Pensions Act (YEL)</a:t>
            </a:r>
            <a:endParaRPr lang="en-GB" dirty="0"/>
          </a:p>
          <a:p>
            <a:r>
              <a:rPr lang="en-GB" dirty="0" err="1"/>
              <a:t>TyEL</a:t>
            </a:r>
            <a:r>
              <a:rPr lang="en-GB" dirty="0"/>
              <a:t> pension providers are private sector operators</a:t>
            </a:r>
          </a:p>
          <a:p>
            <a:pPr lvl="1"/>
            <a:r>
              <a:rPr lang="en-GB" dirty="0"/>
              <a:t>pension insurance companies (4 working in 2023, 98%-share of insured wage sum)</a:t>
            </a:r>
          </a:p>
          <a:p>
            <a:pPr lvl="1"/>
            <a:r>
              <a:rPr lang="en-GB" dirty="0"/>
              <a:t>company pension funds (7 in 2023) or industry-wide pension funds (4 in 2023)</a:t>
            </a:r>
          </a:p>
          <a:p>
            <a:r>
              <a:rPr lang="en-GB" dirty="0" err="1"/>
              <a:t>TyEL</a:t>
            </a:r>
            <a:r>
              <a:rPr lang="en-GB" dirty="0"/>
              <a:t> is implemented with a partial funding technique</a:t>
            </a:r>
          </a:p>
          <a:p>
            <a:r>
              <a:rPr lang="en-GB" dirty="0"/>
              <a:t>Benefits are old-age pensions, disability and rehabilitation benefits and survivors’ benefits</a:t>
            </a:r>
          </a:p>
          <a:p>
            <a:pPr lvl="1"/>
            <a:r>
              <a:rPr lang="en-GB" dirty="0"/>
              <a:t>For old-age pensions: Defined benefit with 1.5% accrual from total career</a:t>
            </a:r>
          </a:p>
        </p:txBody>
      </p:sp>
      <p:sp>
        <p:nvSpPr>
          <p:cNvPr id="4" name="Päivämäärän paikkamerkki 3">
            <a:extLst>
              <a:ext uri="{FF2B5EF4-FFF2-40B4-BE49-F238E27FC236}">
                <a16:creationId xmlns:a16="http://schemas.microsoft.com/office/drawing/2014/main" id="{37CD60DF-D3FC-4A40-9B69-3E342AC38F80}"/>
              </a:ext>
            </a:extLst>
          </p:cNvPr>
          <p:cNvSpPr>
            <a:spLocks noGrp="1"/>
          </p:cNvSpPr>
          <p:nvPr>
            <p:ph type="dt" sz="half" idx="10"/>
          </p:nvPr>
        </p:nvSpPr>
        <p:spPr/>
        <p:txBody>
          <a:bodyPr/>
          <a:lstStyle/>
          <a:p>
            <a:r>
              <a:rPr lang="fi-FI"/>
              <a:t>7 June 2024</a:t>
            </a:r>
            <a:endParaRPr lang="en-GB" dirty="0"/>
          </a:p>
        </p:txBody>
      </p:sp>
      <p:sp>
        <p:nvSpPr>
          <p:cNvPr id="5" name="Alatunnisteen paikkamerkki 4">
            <a:extLst>
              <a:ext uri="{FF2B5EF4-FFF2-40B4-BE49-F238E27FC236}">
                <a16:creationId xmlns:a16="http://schemas.microsoft.com/office/drawing/2014/main" id="{7EFFEA8D-BD68-4B11-9537-86473C1A55E4}"/>
              </a:ext>
            </a:extLst>
          </p:cNvPr>
          <p:cNvSpPr>
            <a:spLocks noGrp="1"/>
          </p:cNvSpPr>
          <p:nvPr>
            <p:ph type="ftr" sz="quarter" idx="11"/>
          </p:nvPr>
        </p:nvSpPr>
        <p:spPr/>
        <p:txBody>
          <a:bodyPr/>
          <a:lstStyle/>
          <a:p>
            <a:r>
              <a:rPr lang="en-GB" dirty="0"/>
              <a:t>Meeri Kesälä   |   Finnish Centre for Pensions   |</a:t>
            </a:r>
          </a:p>
        </p:txBody>
      </p:sp>
      <p:sp>
        <p:nvSpPr>
          <p:cNvPr id="6" name="Dian numeron paikkamerkki 5">
            <a:extLst>
              <a:ext uri="{FF2B5EF4-FFF2-40B4-BE49-F238E27FC236}">
                <a16:creationId xmlns:a16="http://schemas.microsoft.com/office/drawing/2014/main" id="{410D51EE-E55D-40F2-A4D9-FF4066482455}"/>
              </a:ext>
            </a:extLst>
          </p:cNvPr>
          <p:cNvSpPr>
            <a:spLocks noGrp="1"/>
          </p:cNvSpPr>
          <p:nvPr>
            <p:ph type="sldNum" sz="quarter" idx="12"/>
          </p:nvPr>
        </p:nvSpPr>
        <p:spPr/>
        <p:txBody>
          <a:bodyPr/>
          <a:lstStyle/>
          <a:p>
            <a:fld id="{BE2D8D75-17F6-474C-8CC8-AD93DCE1F39D}" type="slidenum">
              <a:rPr lang="en-GB" smtClean="0"/>
              <a:t>3</a:t>
            </a:fld>
            <a:endParaRPr lang="en-GB" dirty="0"/>
          </a:p>
        </p:txBody>
      </p:sp>
    </p:spTree>
    <p:extLst>
      <p:ext uri="{BB962C8B-B14F-4D97-AF65-F5344CB8AC3E}">
        <p14:creationId xmlns:p14="http://schemas.microsoft.com/office/powerpoint/2010/main" val="2060432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GB" dirty="0"/>
              <a:t>Pension expenditure and contribution rates in proportion to wage sum under the Employees Pensions Act (</a:t>
            </a:r>
            <a:r>
              <a:rPr lang="en-GB" dirty="0" err="1"/>
              <a:t>TyEL</a:t>
            </a:r>
            <a:r>
              <a:rPr lang="en-GB" dirty="0"/>
              <a:t>) in 1962–2090</a:t>
            </a:r>
          </a:p>
        </p:txBody>
      </p:sp>
      <p:sp>
        <p:nvSpPr>
          <p:cNvPr id="4" name="Dian numeron paikkamerkki 3"/>
          <p:cNvSpPr>
            <a:spLocks noGrp="1"/>
          </p:cNvSpPr>
          <p:nvPr>
            <p:ph type="sldNum" sz="quarter" idx="4"/>
          </p:nvPr>
        </p:nvSpPr>
        <p:spPr>
          <a:xfrm>
            <a:off x="7423183" y="6453859"/>
            <a:ext cx="1080000" cy="365125"/>
          </a:xfrm>
          <a:prstGeom prst="rect">
            <a:avLst/>
          </a:prstGeom>
        </p:spPr>
        <p:txBody>
          <a:bodyPr vert="horz" lIns="91440" tIns="45720" rIns="91440" bIns="45720" rtlCol="0" anchor="ctr"/>
          <a:lstStyle>
            <a:defPPr>
              <a:defRPr lang="fi-FI"/>
            </a:defPPr>
            <a:lvl1pPr marL="0" algn="l" defTabSz="914400" rtl="0" eaLnBrk="1" latinLnBrk="0" hangingPunct="1">
              <a:defRPr sz="14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EF28B38-18CD-45F7-BC13-FDF411831B66}" type="slidenum">
              <a:rPr lang="fi-FI" smtClean="0"/>
              <a:pPr/>
              <a:t>4</a:t>
            </a:fld>
            <a:endParaRPr lang="fi-FI" dirty="0"/>
          </a:p>
        </p:txBody>
      </p:sp>
      <p:sp>
        <p:nvSpPr>
          <p:cNvPr id="6" name="Alatunnisteen paikkamerkki 5"/>
          <p:cNvSpPr>
            <a:spLocks noGrp="1"/>
          </p:cNvSpPr>
          <p:nvPr>
            <p:ph type="ftr" sz="quarter" idx="3"/>
          </p:nvPr>
        </p:nvSpPr>
        <p:spPr>
          <a:xfrm>
            <a:off x="609585" y="6448308"/>
            <a:ext cx="5021193" cy="365125"/>
          </a:xfrm>
          <a:prstGeom prst="rect">
            <a:avLst/>
          </a:prstGeom>
        </p:spPr>
        <p:txBody>
          <a:bodyPr vert="horz" lIns="91440" tIns="45720" rIns="91440" bIns="45720" rtlCol="0" anchor="ctr"/>
          <a:lstStyle>
            <a:defPPr>
              <a:defRPr lang="fi-FI"/>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a:t>Meeri Kesälä   |   Finnish Centre for Pensions   |</a:t>
            </a:r>
            <a:endParaRPr lang="fi-FI" sz="1300" dirty="0"/>
          </a:p>
        </p:txBody>
      </p:sp>
      <p:sp>
        <p:nvSpPr>
          <p:cNvPr id="5" name="Päivämäärän paikkamerkki 4">
            <a:extLst>
              <a:ext uri="{FF2B5EF4-FFF2-40B4-BE49-F238E27FC236}">
                <a16:creationId xmlns:a16="http://schemas.microsoft.com/office/drawing/2014/main" id="{751DD7E5-529B-4869-BFC7-9D2B8A9BAF60}"/>
              </a:ext>
            </a:extLst>
          </p:cNvPr>
          <p:cNvSpPr>
            <a:spLocks noGrp="1"/>
          </p:cNvSpPr>
          <p:nvPr>
            <p:ph type="dt" sz="half" idx="10"/>
          </p:nvPr>
        </p:nvSpPr>
        <p:spPr/>
        <p:txBody>
          <a:bodyPr/>
          <a:lstStyle/>
          <a:p>
            <a:r>
              <a:rPr lang="fi-FI"/>
              <a:t>7 June 2024</a:t>
            </a:r>
            <a:endParaRPr lang="fi-FI" dirty="0"/>
          </a:p>
        </p:txBody>
      </p:sp>
      <p:sp>
        <p:nvSpPr>
          <p:cNvPr id="10" name="Tekstiruutu 9">
            <a:extLst>
              <a:ext uri="{FF2B5EF4-FFF2-40B4-BE49-F238E27FC236}">
                <a16:creationId xmlns:a16="http://schemas.microsoft.com/office/drawing/2014/main" id="{7AEAEBEA-575B-1D00-0056-98497D3E9D58}"/>
              </a:ext>
            </a:extLst>
          </p:cNvPr>
          <p:cNvSpPr txBox="1"/>
          <p:nvPr/>
        </p:nvSpPr>
        <p:spPr>
          <a:xfrm>
            <a:off x="2206635" y="2233869"/>
            <a:ext cx="349776" cy="369332"/>
          </a:xfrm>
          <a:prstGeom prst="rect">
            <a:avLst/>
          </a:prstGeom>
          <a:noFill/>
        </p:spPr>
        <p:txBody>
          <a:bodyPr wrap="none" rtlCol="0">
            <a:spAutoFit/>
          </a:bodyPr>
          <a:lstStyle/>
          <a:p>
            <a:pPr algn="l"/>
            <a:r>
              <a:rPr lang="fi-FI" dirty="0"/>
              <a:t>%</a:t>
            </a:r>
          </a:p>
        </p:txBody>
      </p:sp>
      <p:pic>
        <p:nvPicPr>
          <p:cNvPr id="3" name="Kuva 2">
            <a:extLst>
              <a:ext uri="{FF2B5EF4-FFF2-40B4-BE49-F238E27FC236}">
                <a16:creationId xmlns:a16="http://schemas.microsoft.com/office/drawing/2014/main" id="{A1F27F6D-D3ED-2647-370A-FD88E9A1ED6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493738" y="2243781"/>
            <a:ext cx="7490620" cy="4298053"/>
          </a:xfrm>
          <a:prstGeom prst="rect">
            <a:avLst/>
          </a:prstGeom>
        </p:spPr>
      </p:pic>
    </p:spTree>
    <p:extLst>
      <p:ext uri="{BB962C8B-B14F-4D97-AF65-F5344CB8AC3E}">
        <p14:creationId xmlns:p14="http://schemas.microsoft.com/office/powerpoint/2010/main" val="3447127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F97737B-C986-4B63-93C7-3C461106678B}"/>
              </a:ext>
            </a:extLst>
          </p:cNvPr>
          <p:cNvSpPr>
            <a:spLocks noGrp="1"/>
          </p:cNvSpPr>
          <p:nvPr>
            <p:ph type="title"/>
          </p:nvPr>
        </p:nvSpPr>
        <p:spPr/>
        <p:txBody>
          <a:bodyPr/>
          <a:lstStyle/>
          <a:p>
            <a:r>
              <a:rPr lang="en-GB" dirty="0" err="1"/>
              <a:t>TyEL</a:t>
            </a:r>
            <a:r>
              <a:rPr lang="en-GB" dirty="0"/>
              <a:t> disability benefits </a:t>
            </a:r>
          </a:p>
        </p:txBody>
      </p:sp>
      <p:sp>
        <p:nvSpPr>
          <p:cNvPr id="3" name="Sisällön paikkamerkki 2">
            <a:extLst>
              <a:ext uri="{FF2B5EF4-FFF2-40B4-BE49-F238E27FC236}">
                <a16:creationId xmlns:a16="http://schemas.microsoft.com/office/drawing/2014/main" id="{761AA3AC-B37F-4808-91FA-22F9FD5AB22A}"/>
              </a:ext>
            </a:extLst>
          </p:cNvPr>
          <p:cNvSpPr>
            <a:spLocks noGrp="1"/>
          </p:cNvSpPr>
          <p:nvPr>
            <p:ph idx="1"/>
          </p:nvPr>
        </p:nvSpPr>
        <p:spPr/>
        <p:txBody>
          <a:bodyPr/>
          <a:lstStyle/>
          <a:p>
            <a:r>
              <a:rPr lang="en-GB" dirty="0"/>
              <a:t>Amount of disability benefit consists of two separate parts:</a:t>
            </a:r>
          </a:p>
          <a:p>
            <a:pPr lvl="1"/>
            <a:r>
              <a:rPr lang="en-GB" dirty="0"/>
              <a:t>Accrued component is based on 1.5% accrual from past career</a:t>
            </a:r>
          </a:p>
          <a:p>
            <a:pPr lvl="1"/>
            <a:r>
              <a:rPr lang="en-GB" dirty="0"/>
              <a:t>Projected component compensates the career loss due to disability and is calculated based on current earnings</a:t>
            </a:r>
          </a:p>
          <a:p>
            <a:r>
              <a:rPr lang="en-GB" dirty="0"/>
              <a:t>The liability of a pension provider is calculated at the time of disability</a:t>
            </a:r>
          </a:p>
          <a:p>
            <a:pPr lvl="1"/>
            <a:r>
              <a:rPr lang="en-GB" dirty="0"/>
              <a:t>The amount is the capital value until old-age retirement</a:t>
            </a:r>
          </a:p>
          <a:p>
            <a:r>
              <a:rPr lang="en-GB" dirty="0"/>
              <a:t>The disability benefit can be temporary or part-time (50%)</a:t>
            </a:r>
          </a:p>
          <a:p>
            <a:pPr marL="0" indent="0">
              <a:buNone/>
            </a:pPr>
            <a:endParaRPr lang="en-GB" dirty="0"/>
          </a:p>
          <a:p>
            <a:endParaRPr lang="en-GB" dirty="0"/>
          </a:p>
        </p:txBody>
      </p:sp>
      <p:sp>
        <p:nvSpPr>
          <p:cNvPr id="4" name="Päivämäärän paikkamerkki 3">
            <a:extLst>
              <a:ext uri="{FF2B5EF4-FFF2-40B4-BE49-F238E27FC236}">
                <a16:creationId xmlns:a16="http://schemas.microsoft.com/office/drawing/2014/main" id="{DAB46BC9-6006-458F-A54E-CCA85C93F578}"/>
              </a:ext>
            </a:extLst>
          </p:cNvPr>
          <p:cNvSpPr>
            <a:spLocks noGrp="1"/>
          </p:cNvSpPr>
          <p:nvPr>
            <p:ph type="dt" sz="half" idx="10"/>
          </p:nvPr>
        </p:nvSpPr>
        <p:spPr/>
        <p:txBody>
          <a:bodyPr/>
          <a:lstStyle/>
          <a:p>
            <a:r>
              <a:rPr lang="fi-FI"/>
              <a:t>7 June 2024</a:t>
            </a:r>
            <a:endParaRPr lang="en-GB" dirty="0"/>
          </a:p>
        </p:txBody>
      </p:sp>
      <p:sp>
        <p:nvSpPr>
          <p:cNvPr id="5" name="Alatunnisteen paikkamerkki 4">
            <a:extLst>
              <a:ext uri="{FF2B5EF4-FFF2-40B4-BE49-F238E27FC236}">
                <a16:creationId xmlns:a16="http://schemas.microsoft.com/office/drawing/2014/main" id="{16B1B4E0-9E0D-40B5-8E47-203E323343D2}"/>
              </a:ext>
            </a:extLst>
          </p:cNvPr>
          <p:cNvSpPr>
            <a:spLocks noGrp="1"/>
          </p:cNvSpPr>
          <p:nvPr>
            <p:ph type="ftr" sz="quarter" idx="11"/>
          </p:nvPr>
        </p:nvSpPr>
        <p:spPr/>
        <p:txBody>
          <a:bodyPr/>
          <a:lstStyle/>
          <a:p>
            <a:r>
              <a:rPr lang="en-GB" dirty="0"/>
              <a:t>Meeri Kesälä   |   Finnish Centre for Pensions   |</a:t>
            </a:r>
          </a:p>
        </p:txBody>
      </p:sp>
      <p:sp>
        <p:nvSpPr>
          <p:cNvPr id="6" name="Dian numeron paikkamerkki 5">
            <a:extLst>
              <a:ext uri="{FF2B5EF4-FFF2-40B4-BE49-F238E27FC236}">
                <a16:creationId xmlns:a16="http://schemas.microsoft.com/office/drawing/2014/main" id="{1151411D-A90F-4D55-AE53-D513AEC805BD}"/>
              </a:ext>
            </a:extLst>
          </p:cNvPr>
          <p:cNvSpPr>
            <a:spLocks noGrp="1"/>
          </p:cNvSpPr>
          <p:nvPr>
            <p:ph type="sldNum" sz="quarter" idx="12"/>
          </p:nvPr>
        </p:nvSpPr>
        <p:spPr/>
        <p:txBody>
          <a:bodyPr/>
          <a:lstStyle/>
          <a:p>
            <a:fld id="{BE2D8D75-17F6-474C-8CC8-AD93DCE1F39D}" type="slidenum">
              <a:rPr lang="en-GB" smtClean="0"/>
              <a:t>5</a:t>
            </a:fld>
            <a:endParaRPr lang="en-GB" dirty="0"/>
          </a:p>
        </p:txBody>
      </p:sp>
    </p:spTree>
    <p:extLst>
      <p:ext uri="{BB962C8B-B14F-4D97-AF65-F5344CB8AC3E}">
        <p14:creationId xmlns:p14="http://schemas.microsoft.com/office/powerpoint/2010/main" val="681740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GB" sz="3200" dirty="0"/>
              <a:t>Disability pension expenditure and disability tariff in proportion to wage sum under the Employees Pensions Act (</a:t>
            </a:r>
            <a:r>
              <a:rPr lang="en-GB" sz="3200" dirty="0" err="1"/>
              <a:t>TyEL</a:t>
            </a:r>
            <a:r>
              <a:rPr lang="en-GB" sz="3200" dirty="0"/>
              <a:t>) in 1992–2045</a:t>
            </a:r>
          </a:p>
        </p:txBody>
      </p:sp>
      <p:sp>
        <p:nvSpPr>
          <p:cNvPr id="4" name="Dian numeron paikkamerkki 3"/>
          <p:cNvSpPr>
            <a:spLocks noGrp="1"/>
          </p:cNvSpPr>
          <p:nvPr>
            <p:ph type="sldNum" sz="quarter" idx="4"/>
          </p:nvPr>
        </p:nvSpPr>
        <p:spPr>
          <a:xfrm>
            <a:off x="7423183" y="6453859"/>
            <a:ext cx="1080000" cy="365125"/>
          </a:xfrm>
          <a:prstGeom prst="rect">
            <a:avLst/>
          </a:prstGeom>
        </p:spPr>
        <p:txBody>
          <a:bodyPr vert="horz" lIns="91440" tIns="45720" rIns="91440" bIns="45720" rtlCol="0" anchor="ctr"/>
          <a:lstStyle>
            <a:defPPr>
              <a:defRPr lang="fi-FI"/>
            </a:defPPr>
            <a:lvl1pPr marL="0" algn="l" defTabSz="914400" rtl="0" eaLnBrk="1" latinLnBrk="0" hangingPunct="1">
              <a:defRPr sz="14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EF28B38-18CD-45F7-BC13-FDF411831B66}" type="slidenum">
              <a:rPr lang="fi-FI" smtClean="0"/>
              <a:pPr/>
              <a:t>6</a:t>
            </a:fld>
            <a:endParaRPr lang="fi-FI" dirty="0"/>
          </a:p>
        </p:txBody>
      </p:sp>
      <p:sp>
        <p:nvSpPr>
          <p:cNvPr id="6" name="Alatunnisteen paikkamerkki 5"/>
          <p:cNvSpPr>
            <a:spLocks noGrp="1"/>
          </p:cNvSpPr>
          <p:nvPr>
            <p:ph type="ftr" sz="quarter" idx="3"/>
          </p:nvPr>
        </p:nvSpPr>
        <p:spPr>
          <a:xfrm>
            <a:off x="609585" y="6448308"/>
            <a:ext cx="5021193" cy="365125"/>
          </a:xfrm>
          <a:prstGeom prst="rect">
            <a:avLst/>
          </a:prstGeom>
        </p:spPr>
        <p:txBody>
          <a:bodyPr vert="horz" lIns="91440" tIns="45720" rIns="91440" bIns="45720" rtlCol="0" anchor="ctr"/>
          <a:lstStyle>
            <a:defPPr>
              <a:defRPr lang="fi-FI"/>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a:t>Meeri Kesälä   |   Finnish Centre for Pensions   |</a:t>
            </a:r>
            <a:endParaRPr lang="fi-FI" sz="1300" dirty="0"/>
          </a:p>
        </p:txBody>
      </p:sp>
      <p:sp>
        <p:nvSpPr>
          <p:cNvPr id="5" name="Päivämäärän paikkamerkki 4">
            <a:extLst>
              <a:ext uri="{FF2B5EF4-FFF2-40B4-BE49-F238E27FC236}">
                <a16:creationId xmlns:a16="http://schemas.microsoft.com/office/drawing/2014/main" id="{751DD7E5-529B-4869-BFC7-9D2B8A9BAF60}"/>
              </a:ext>
            </a:extLst>
          </p:cNvPr>
          <p:cNvSpPr>
            <a:spLocks noGrp="1"/>
          </p:cNvSpPr>
          <p:nvPr>
            <p:ph type="dt" sz="half" idx="10"/>
          </p:nvPr>
        </p:nvSpPr>
        <p:spPr/>
        <p:txBody>
          <a:bodyPr/>
          <a:lstStyle/>
          <a:p>
            <a:r>
              <a:rPr lang="fi-FI"/>
              <a:t>7 June 2024</a:t>
            </a:r>
            <a:endParaRPr lang="fi-FI" dirty="0"/>
          </a:p>
        </p:txBody>
      </p:sp>
      <p:sp>
        <p:nvSpPr>
          <p:cNvPr id="10" name="Tekstiruutu 9">
            <a:extLst>
              <a:ext uri="{FF2B5EF4-FFF2-40B4-BE49-F238E27FC236}">
                <a16:creationId xmlns:a16="http://schemas.microsoft.com/office/drawing/2014/main" id="{7AEAEBEA-575B-1D00-0056-98497D3E9D58}"/>
              </a:ext>
            </a:extLst>
          </p:cNvPr>
          <p:cNvSpPr txBox="1"/>
          <p:nvPr/>
        </p:nvSpPr>
        <p:spPr>
          <a:xfrm>
            <a:off x="2206635" y="2233869"/>
            <a:ext cx="349776" cy="369332"/>
          </a:xfrm>
          <a:prstGeom prst="rect">
            <a:avLst/>
          </a:prstGeom>
          <a:noFill/>
        </p:spPr>
        <p:txBody>
          <a:bodyPr wrap="none" rtlCol="0">
            <a:spAutoFit/>
          </a:bodyPr>
          <a:lstStyle/>
          <a:p>
            <a:pPr algn="l"/>
            <a:r>
              <a:rPr lang="fi-FI" dirty="0"/>
              <a:t>%</a:t>
            </a:r>
          </a:p>
        </p:txBody>
      </p:sp>
      <p:pic>
        <p:nvPicPr>
          <p:cNvPr id="3" name="Kuva 2">
            <a:extLst>
              <a:ext uri="{FF2B5EF4-FFF2-40B4-BE49-F238E27FC236}">
                <a16:creationId xmlns:a16="http://schemas.microsoft.com/office/drawing/2014/main" id="{DE007A15-3A36-7CC1-5715-360755239BDC}"/>
              </a:ext>
            </a:extLst>
          </p:cNvPr>
          <p:cNvPicPr>
            <a:picLocks noChangeAspect="1"/>
          </p:cNvPicPr>
          <p:nvPr/>
        </p:nvPicPr>
        <p:blipFill>
          <a:blip r:embed="rId3"/>
          <a:stretch>
            <a:fillRect/>
          </a:stretch>
        </p:blipFill>
        <p:spPr>
          <a:xfrm>
            <a:off x="2639616" y="2145849"/>
            <a:ext cx="7492633" cy="4298053"/>
          </a:xfrm>
          <a:prstGeom prst="rect">
            <a:avLst/>
          </a:prstGeom>
        </p:spPr>
      </p:pic>
    </p:spTree>
    <p:extLst>
      <p:ext uri="{BB962C8B-B14F-4D97-AF65-F5344CB8AC3E}">
        <p14:creationId xmlns:p14="http://schemas.microsoft.com/office/powerpoint/2010/main" val="590598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DA0BAFD-2883-46B3-8185-1FF3A9466EF5}"/>
              </a:ext>
            </a:extLst>
          </p:cNvPr>
          <p:cNvSpPr>
            <a:spLocks noGrp="1"/>
          </p:cNvSpPr>
          <p:nvPr>
            <p:ph type="title"/>
          </p:nvPr>
        </p:nvSpPr>
        <p:spPr/>
        <p:txBody>
          <a:bodyPr/>
          <a:lstStyle/>
          <a:p>
            <a:r>
              <a:rPr lang="en-GB" dirty="0"/>
              <a:t>Experience rating – history (1/2)</a:t>
            </a:r>
          </a:p>
        </p:txBody>
      </p:sp>
      <p:sp>
        <p:nvSpPr>
          <p:cNvPr id="3" name="Sisällön paikkamerkki 2">
            <a:extLst>
              <a:ext uri="{FF2B5EF4-FFF2-40B4-BE49-F238E27FC236}">
                <a16:creationId xmlns:a16="http://schemas.microsoft.com/office/drawing/2014/main" id="{9B67CB9E-EF48-40C0-9BC1-E58384E8D18B}"/>
              </a:ext>
            </a:extLst>
          </p:cNvPr>
          <p:cNvSpPr>
            <a:spLocks noGrp="1"/>
          </p:cNvSpPr>
          <p:nvPr>
            <p:ph idx="1"/>
          </p:nvPr>
        </p:nvSpPr>
        <p:spPr>
          <a:xfrm>
            <a:off x="817101" y="1664638"/>
            <a:ext cx="10463648" cy="5103264"/>
          </a:xfrm>
        </p:spPr>
        <p:txBody>
          <a:bodyPr/>
          <a:lstStyle/>
          <a:p>
            <a:r>
              <a:rPr lang="en-GB" sz="2800" dirty="0">
                <a:solidFill>
                  <a:srgbClr val="000000"/>
                </a:solidFill>
                <a:ea typeface="Calibri"/>
                <a:cs typeface="Calibri"/>
              </a:rPr>
              <a:t>In many situations, the employer can reduce the impact of diseases and injuries on the worker’s ability to work </a:t>
            </a:r>
          </a:p>
          <a:p>
            <a:pPr lvl="1"/>
            <a:r>
              <a:rPr lang="en-GB" sz="2400" dirty="0">
                <a:solidFill>
                  <a:srgbClr val="000000"/>
                </a:solidFill>
                <a:ea typeface="Calibri"/>
                <a:cs typeface="Calibri"/>
              </a:rPr>
              <a:t>Applies also in cases where the injury is not directly caused by working conditions</a:t>
            </a:r>
          </a:p>
          <a:p>
            <a:pPr lvl="1"/>
            <a:r>
              <a:rPr lang="en-GB" sz="2400" dirty="0">
                <a:solidFill>
                  <a:srgbClr val="000000"/>
                </a:solidFill>
                <a:ea typeface="Calibri"/>
                <a:cs typeface="Calibri"/>
              </a:rPr>
              <a:t>Employer can adapt work tasks or utilize vocational rehabilitation</a:t>
            </a:r>
          </a:p>
          <a:p>
            <a:endParaRPr lang="en-GB" dirty="0"/>
          </a:p>
          <a:p>
            <a:r>
              <a:rPr lang="en-GB" dirty="0"/>
              <a:t>Experience rating dates back to the early days of </a:t>
            </a:r>
            <a:r>
              <a:rPr lang="en-GB" dirty="0" err="1"/>
              <a:t>TyEL</a:t>
            </a:r>
            <a:endParaRPr lang="en-GB" dirty="0"/>
          </a:p>
          <a:p>
            <a:pPr lvl="1"/>
            <a:r>
              <a:rPr lang="en-GB" dirty="0"/>
              <a:t>Pension companies mimicked employer incentives from company pension funds</a:t>
            </a:r>
          </a:p>
          <a:p>
            <a:pPr lvl="1"/>
            <a:r>
              <a:rPr lang="en-GB" dirty="0"/>
              <a:t>The employer should have an incentive to prevent the disability of their workers </a:t>
            </a:r>
          </a:p>
          <a:p>
            <a:pPr lvl="1"/>
            <a:r>
              <a:rPr lang="en-GB" dirty="0"/>
              <a:t>Larger employers participated in disability pension costs (coinsurance) until 2005</a:t>
            </a:r>
          </a:p>
        </p:txBody>
      </p:sp>
      <p:sp>
        <p:nvSpPr>
          <p:cNvPr id="4" name="Päivämäärän paikkamerkki 3">
            <a:extLst>
              <a:ext uri="{FF2B5EF4-FFF2-40B4-BE49-F238E27FC236}">
                <a16:creationId xmlns:a16="http://schemas.microsoft.com/office/drawing/2014/main" id="{D7B5FB9A-D23B-4C76-A3B3-AD3022FEB564}"/>
              </a:ext>
            </a:extLst>
          </p:cNvPr>
          <p:cNvSpPr>
            <a:spLocks noGrp="1"/>
          </p:cNvSpPr>
          <p:nvPr>
            <p:ph type="dt" sz="half" idx="10"/>
          </p:nvPr>
        </p:nvSpPr>
        <p:spPr/>
        <p:txBody>
          <a:bodyPr/>
          <a:lstStyle/>
          <a:p>
            <a:r>
              <a:rPr lang="fi-FI"/>
              <a:t>7 June 2024</a:t>
            </a:r>
            <a:endParaRPr lang="en-GB" dirty="0"/>
          </a:p>
        </p:txBody>
      </p:sp>
      <p:sp>
        <p:nvSpPr>
          <p:cNvPr id="5" name="Alatunnisteen paikkamerkki 4">
            <a:extLst>
              <a:ext uri="{FF2B5EF4-FFF2-40B4-BE49-F238E27FC236}">
                <a16:creationId xmlns:a16="http://schemas.microsoft.com/office/drawing/2014/main" id="{D2047681-9564-4CA1-901A-EFEB671560A0}"/>
              </a:ext>
            </a:extLst>
          </p:cNvPr>
          <p:cNvSpPr>
            <a:spLocks noGrp="1"/>
          </p:cNvSpPr>
          <p:nvPr>
            <p:ph type="ftr" sz="quarter" idx="11"/>
          </p:nvPr>
        </p:nvSpPr>
        <p:spPr/>
        <p:txBody>
          <a:bodyPr/>
          <a:lstStyle/>
          <a:p>
            <a:r>
              <a:rPr lang="en-GB" dirty="0"/>
              <a:t>Meeri Kesälä   |   Finnish Centre for Pensions   |</a:t>
            </a:r>
          </a:p>
        </p:txBody>
      </p:sp>
      <p:sp>
        <p:nvSpPr>
          <p:cNvPr id="6" name="Dian numeron paikkamerkki 5">
            <a:extLst>
              <a:ext uri="{FF2B5EF4-FFF2-40B4-BE49-F238E27FC236}">
                <a16:creationId xmlns:a16="http://schemas.microsoft.com/office/drawing/2014/main" id="{63F1A76B-6AE2-4ACE-9996-32D8292A9714}"/>
              </a:ext>
            </a:extLst>
          </p:cNvPr>
          <p:cNvSpPr>
            <a:spLocks noGrp="1"/>
          </p:cNvSpPr>
          <p:nvPr>
            <p:ph type="sldNum" sz="quarter" idx="12"/>
          </p:nvPr>
        </p:nvSpPr>
        <p:spPr/>
        <p:txBody>
          <a:bodyPr/>
          <a:lstStyle/>
          <a:p>
            <a:fld id="{BE2D8D75-17F6-474C-8CC8-AD93DCE1F39D}" type="slidenum">
              <a:rPr lang="en-GB" smtClean="0"/>
              <a:t>7</a:t>
            </a:fld>
            <a:endParaRPr lang="en-GB" dirty="0"/>
          </a:p>
        </p:txBody>
      </p:sp>
    </p:spTree>
    <p:extLst>
      <p:ext uri="{BB962C8B-B14F-4D97-AF65-F5344CB8AC3E}">
        <p14:creationId xmlns:p14="http://schemas.microsoft.com/office/powerpoint/2010/main" val="517101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DA0BAFD-2883-46B3-8185-1FF3A9466EF5}"/>
              </a:ext>
            </a:extLst>
          </p:cNvPr>
          <p:cNvSpPr>
            <a:spLocks noGrp="1"/>
          </p:cNvSpPr>
          <p:nvPr>
            <p:ph type="title"/>
          </p:nvPr>
        </p:nvSpPr>
        <p:spPr/>
        <p:txBody>
          <a:bodyPr/>
          <a:lstStyle/>
          <a:p>
            <a:r>
              <a:rPr lang="en-GB" dirty="0"/>
              <a:t>Experience rating – history (2/2)</a:t>
            </a:r>
          </a:p>
        </p:txBody>
      </p:sp>
      <p:sp>
        <p:nvSpPr>
          <p:cNvPr id="3" name="Sisällön paikkamerkki 2">
            <a:extLst>
              <a:ext uri="{FF2B5EF4-FFF2-40B4-BE49-F238E27FC236}">
                <a16:creationId xmlns:a16="http://schemas.microsoft.com/office/drawing/2014/main" id="{9B67CB9E-EF48-40C0-9BC1-E58384E8D18B}"/>
              </a:ext>
            </a:extLst>
          </p:cNvPr>
          <p:cNvSpPr>
            <a:spLocks noGrp="1"/>
          </p:cNvSpPr>
          <p:nvPr>
            <p:ph idx="1"/>
          </p:nvPr>
        </p:nvSpPr>
        <p:spPr>
          <a:xfrm>
            <a:off x="828000" y="1052736"/>
            <a:ext cx="10463648" cy="5103264"/>
          </a:xfrm>
        </p:spPr>
        <p:txBody>
          <a:bodyPr/>
          <a:lstStyle/>
          <a:p>
            <a:r>
              <a:rPr lang="en-GB" dirty="0"/>
              <a:t>In 2006, implementing IFRS standards forced major changes to experience rating</a:t>
            </a:r>
          </a:p>
          <a:p>
            <a:pPr lvl="1"/>
            <a:r>
              <a:rPr lang="en-GB" dirty="0"/>
              <a:t>The IAS 19 standard for employer benefits was interpreted so that the benefit depends on the length of service, and thus obligation arises during employment (currently article 157). </a:t>
            </a:r>
          </a:p>
          <a:p>
            <a:pPr lvl="1"/>
            <a:r>
              <a:rPr lang="en-GB" dirty="0"/>
              <a:t>Additional liabilities for employers were approximated to be 15-20% of salary</a:t>
            </a:r>
          </a:p>
          <a:p>
            <a:r>
              <a:rPr lang="en-GB" dirty="0"/>
              <a:t>To avoid additional liabilities for employers, the defined benefit scheme was forced to transfer into a defined contribution scheme.</a:t>
            </a:r>
          </a:p>
          <a:p>
            <a:r>
              <a:rPr lang="en-GB" dirty="0"/>
              <a:t>Current contribution category model with 11 categories was introduced</a:t>
            </a:r>
          </a:p>
          <a:p>
            <a:pPr lvl="1"/>
            <a:r>
              <a:rPr lang="en-GB" dirty="0"/>
              <a:t>Disability risk level of the employer determines the contribution category</a:t>
            </a:r>
          </a:p>
          <a:p>
            <a:pPr lvl="1"/>
            <a:r>
              <a:rPr lang="en-GB" dirty="0"/>
              <a:t>The contribution category is calculated in advance based on history data</a:t>
            </a:r>
          </a:p>
          <a:p>
            <a:pPr lvl="1"/>
            <a:r>
              <a:rPr lang="en-GB" dirty="0"/>
              <a:t>The link between benefit and contribution need to be cut; no more refund from rehabilitation</a:t>
            </a:r>
          </a:p>
        </p:txBody>
      </p:sp>
      <p:sp>
        <p:nvSpPr>
          <p:cNvPr id="4" name="Päivämäärän paikkamerkki 3">
            <a:extLst>
              <a:ext uri="{FF2B5EF4-FFF2-40B4-BE49-F238E27FC236}">
                <a16:creationId xmlns:a16="http://schemas.microsoft.com/office/drawing/2014/main" id="{D7B5FB9A-D23B-4C76-A3B3-AD3022FEB564}"/>
              </a:ext>
            </a:extLst>
          </p:cNvPr>
          <p:cNvSpPr>
            <a:spLocks noGrp="1"/>
          </p:cNvSpPr>
          <p:nvPr>
            <p:ph type="dt" sz="half" idx="10"/>
          </p:nvPr>
        </p:nvSpPr>
        <p:spPr/>
        <p:txBody>
          <a:bodyPr/>
          <a:lstStyle/>
          <a:p>
            <a:r>
              <a:rPr lang="fi-FI"/>
              <a:t>7 June 2024</a:t>
            </a:r>
            <a:endParaRPr lang="en-GB" dirty="0"/>
          </a:p>
        </p:txBody>
      </p:sp>
      <p:sp>
        <p:nvSpPr>
          <p:cNvPr id="5" name="Alatunnisteen paikkamerkki 4">
            <a:extLst>
              <a:ext uri="{FF2B5EF4-FFF2-40B4-BE49-F238E27FC236}">
                <a16:creationId xmlns:a16="http://schemas.microsoft.com/office/drawing/2014/main" id="{D2047681-9564-4CA1-901A-EFEB671560A0}"/>
              </a:ext>
            </a:extLst>
          </p:cNvPr>
          <p:cNvSpPr>
            <a:spLocks noGrp="1"/>
          </p:cNvSpPr>
          <p:nvPr>
            <p:ph type="ftr" sz="quarter" idx="11"/>
          </p:nvPr>
        </p:nvSpPr>
        <p:spPr/>
        <p:txBody>
          <a:bodyPr/>
          <a:lstStyle/>
          <a:p>
            <a:r>
              <a:rPr lang="en-GB" dirty="0"/>
              <a:t>Meeri Kesälä   |   Finnish Centre for Pensions   |</a:t>
            </a:r>
          </a:p>
        </p:txBody>
      </p:sp>
      <p:sp>
        <p:nvSpPr>
          <p:cNvPr id="6" name="Dian numeron paikkamerkki 5">
            <a:extLst>
              <a:ext uri="{FF2B5EF4-FFF2-40B4-BE49-F238E27FC236}">
                <a16:creationId xmlns:a16="http://schemas.microsoft.com/office/drawing/2014/main" id="{63F1A76B-6AE2-4ACE-9996-32D8292A9714}"/>
              </a:ext>
            </a:extLst>
          </p:cNvPr>
          <p:cNvSpPr>
            <a:spLocks noGrp="1"/>
          </p:cNvSpPr>
          <p:nvPr>
            <p:ph type="sldNum" sz="quarter" idx="12"/>
          </p:nvPr>
        </p:nvSpPr>
        <p:spPr/>
        <p:txBody>
          <a:bodyPr/>
          <a:lstStyle/>
          <a:p>
            <a:fld id="{BE2D8D75-17F6-474C-8CC8-AD93DCE1F39D}" type="slidenum">
              <a:rPr lang="en-GB" smtClean="0"/>
              <a:t>8</a:t>
            </a:fld>
            <a:endParaRPr lang="en-GB" dirty="0"/>
          </a:p>
        </p:txBody>
      </p:sp>
    </p:spTree>
    <p:extLst>
      <p:ext uri="{BB962C8B-B14F-4D97-AF65-F5344CB8AC3E}">
        <p14:creationId xmlns:p14="http://schemas.microsoft.com/office/powerpoint/2010/main" val="1233643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3DB3B70-11C1-3C07-F713-480D25D2A423}"/>
              </a:ext>
            </a:extLst>
          </p:cNvPr>
          <p:cNvSpPr>
            <a:spLocks noGrp="1"/>
          </p:cNvSpPr>
          <p:nvPr>
            <p:ph type="title"/>
          </p:nvPr>
        </p:nvSpPr>
        <p:spPr/>
        <p:txBody>
          <a:bodyPr/>
          <a:lstStyle/>
          <a:p>
            <a:r>
              <a:rPr lang="fi-FI" dirty="0"/>
              <a:t>IAS 19 </a:t>
            </a:r>
            <a:r>
              <a:rPr lang="fi-FI" dirty="0" err="1"/>
              <a:t>standard</a:t>
            </a:r>
            <a:r>
              <a:rPr lang="fi-FI" dirty="0"/>
              <a:t>, </a:t>
            </a:r>
            <a:r>
              <a:rPr lang="fi-FI" dirty="0" err="1"/>
              <a:t>article</a:t>
            </a:r>
            <a:r>
              <a:rPr lang="fi-FI" dirty="0"/>
              <a:t> 157</a:t>
            </a:r>
          </a:p>
        </p:txBody>
      </p:sp>
      <p:sp>
        <p:nvSpPr>
          <p:cNvPr id="3" name="Sisällön paikkamerkki 2">
            <a:extLst>
              <a:ext uri="{FF2B5EF4-FFF2-40B4-BE49-F238E27FC236}">
                <a16:creationId xmlns:a16="http://schemas.microsoft.com/office/drawing/2014/main" id="{28AE93DC-4C40-7AFF-AE36-22FD35D25FDA}"/>
              </a:ext>
            </a:extLst>
          </p:cNvPr>
          <p:cNvSpPr>
            <a:spLocks noGrp="1"/>
          </p:cNvSpPr>
          <p:nvPr>
            <p:ph idx="1"/>
          </p:nvPr>
        </p:nvSpPr>
        <p:spPr/>
        <p:txBody>
          <a:bodyPr/>
          <a:lstStyle/>
          <a:p>
            <a:r>
              <a:rPr lang="en-US" dirty="0"/>
              <a:t>One form of other long-term employee benefit is long-term disability benefit. </a:t>
            </a:r>
            <a:r>
              <a:rPr lang="en-US" dirty="0">
                <a:highlight>
                  <a:srgbClr val="FFFF00"/>
                </a:highlight>
              </a:rPr>
              <a:t>If the level of benefit depends on the length of service, an obligation arises when the service is rendered. </a:t>
            </a:r>
            <a:r>
              <a:rPr lang="en-US" dirty="0"/>
              <a:t>Measurement of that obligation reflects the probability that payment will be required and the length of time for which payment is expected to be made. If the level of benefit is the same for any disabled employee regardless of years of service, the expected cost of those benefits is </a:t>
            </a:r>
            <a:r>
              <a:rPr lang="en-US" dirty="0" err="1"/>
              <a:t>recognised</a:t>
            </a:r>
            <a:r>
              <a:rPr lang="en-US" dirty="0"/>
              <a:t> when an event occurs that causes a long-term disability</a:t>
            </a:r>
            <a:endParaRPr lang="fi-FI" dirty="0"/>
          </a:p>
        </p:txBody>
      </p:sp>
      <p:sp>
        <p:nvSpPr>
          <p:cNvPr id="4" name="Päivämäärän paikkamerkki 3">
            <a:extLst>
              <a:ext uri="{FF2B5EF4-FFF2-40B4-BE49-F238E27FC236}">
                <a16:creationId xmlns:a16="http://schemas.microsoft.com/office/drawing/2014/main" id="{3449F743-01D4-5748-9C22-1607D4F198F9}"/>
              </a:ext>
            </a:extLst>
          </p:cNvPr>
          <p:cNvSpPr>
            <a:spLocks noGrp="1"/>
          </p:cNvSpPr>
          <p:nvPr>
            <p:ph type="dt" sz="half" idx="10"/>
          </p:nvPr>
        </p:nvSpPr>
        <p:spPr/>
        <p:txBody>
          <a:bodyPr/>
          <a:lstStyle/>
          <a:p>
            <a:r>
              <a:rPr lang="fi-FI"/>
              <a:t>7 June 2024</a:t>
            </a:r>
            <a:endParaRPr lang="fi-FI" dirty="0"/>
          </a:p>
        </p:txBody>
      </p:sp>
      <p:sp>
        <p:nvSpPr>
          <p:cNvPr id="5" name="Alatunnisteen paikkamerkki 4">
            <a:extLst>
              <a:ext uri="{FF2B5EF4-FFF2-40B4-BE49-F238E27FC236}">
                <a16:creationId xmlns:a16="http://schemas.microsoft.com/office/drawing/2014/main" id="{84BF7C3A-8677-52A7-A2BA-D06135EAE43E}"/>
              </a:ext>
            </a:extLst>
          </p:cNvPr>
          <p:cNvSpPr>
            <a:spLocks noGrp="1"/>
          </p:cNvSpPr>
          <p:nvPr>
            <p:ph type="ftr" sz="quarter" idx="11"/>
          </p:nvPr>
        </p:nvSpPr>
        <p:spPr/>
        <p:txBody>
          <a:bodyPr/>
          <a:lstStyle/>
          <a:p>
            <a:r>
              <a:rPr lang="fi-FI"/>
              <a:t>Meeri Kesälä   |   Finnish Centre for Pensions   |</a:t>
            </a:r>
            <a:endParaRPr lang="fi-FI" dirty="0"/>
          </a:p>
        </p:txBody>
      </p:sp>
      <p:sp>
        <p:nvSpPr>
          <p:cNvPr id="6" name="Dian numeron paikkamerkki 5">
            <a:extLst>
              <a:ext uri="{FF2B5EF4-FFF2-40B4-BE49-F238E27FC236}">
                <a16:creationId xmlns:a16="http://schemas.microsoft.com/office/drawing/2014/main" id="{2B70A8AE-6F8A-949E-E6A7-EB4CFD87C14A}"/>
              </a:ext>
            </a:extLst>
          </p:cNvPr>
          <p:cNvSpPr>
            <a:spLocks noGrp="1"/>
          </p:cNvSpPr>
          <p:nvPr>
            <p:ph type="sldNum" sz="quarter" idx="12"/>
          </p:nvPr>
        </p:nvSpPr>
        <p:spPr/>
        <p:txBody>
          <a:bodyPr/>
          <a:lstStyle/>
          <a:p>
            <a:fld id="{BE2D8D75-17F6-474C-8CC8-AD93DCE1F39D}" type="slidenum">
              <a:rPr lang="fi-FI" smtClean="0"/>
              <a:t>9</a:t>
            </a:fld>
            <a:endParaRPr lang="fi-FI"/>
          </a:p>
        </p:txBody>
      </p:sp>
    </p:spTree>
    <p:extLst>
      <p:ext uri="{BB962C8B-B14F-4D97-AF65-F5344CB8AC3E}">
        <p14:creationId xmlns:p14="http://schemas.microsoft.com/office/powerpoint/2010/main" val="3839816843"/>
      </p:ext>
    </p:extLst>
  </p:cSld>
  <p:clrMapOvr>
    <a:masterClrMapping/>
  </p:clrMapOvr>
</p:sld>
</file>

<file path=ppt/theme/theme1.xml><?xml version="1.0" encoding="utf-8"?>
<a:theme xmlns:a="http://schemas.openxmlformats.org/drawingml/2006/main" name="ETK_teema">
  <a:themeElements>
    <a:clrScheme name="ETK_väri">
      <a:dk1>
        <a:sysClr val="windowText" lastClr="000000"/>
      </a:dk1>
      <a:lt1>
        <a:sysClr val="window" lastClr="FFFFFF"/>
      </a:lt1>
      <a:dk2>
        <a:srgbClr val="0356B5"/>
      </a:dk2>
      <a:lt2>
        <a:srgbClr val="02B7FA"/>
      </a:lt2>
      <a:accent1>
        <a:srgbClr val="0356B5"/>
      </a:accent1>
      <a:accent2>
        <a:srgbClr val="02B7FA"/>
      </a:accent2>
      <a:accent3>
        <a:srgbClr val="BBBBBB"/>
      </a:accent3>
      <a:accent4>
        <a:srgbClr val="808080"/>
      </a:accent4>
      <a:accent5>
        <a:srgbClr val="F9A106"/>
      </a:accent5>
      <a:accent6>
        <a:srgbClr val="039393"/>
      </a:accent6>
      <a:hlink>
        <a:srgbClr val="0000FF"/>
      </a:hlink>
      <a:folHlink>
        <a:srgbClr val="7030A0"/>
      </a:folHlink>
    </a:clrScheme>
    <a:fontScheme name="ETK_fontt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black">
        <a:ln>
          <a:solidFill>
            <a:schemeClr val="tx1"/>
          </a:solidFill>
        </a:ln>
      </a:spPr>
      <a:bodyPr rtlCol="0" anchor="ctr"/>
      <a:lstStyle>
        <a:defPPr algn="ctr">
          <a:defRPr sz="22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sz="2200" dirty="0" err="1" smtClean="0"/>
        </a:defPPr>
      </a:lstStyle>
    </a:txDef>
  </a:objectDefaults>
  <a:extraClrSchemeLst/>
  <a:custClrLst>
    <a:custClr name="ETK 1">
      <a:srgbClr val="0356B5"/>
    </a:custClr>
    <a:custClr name="ETK 2">
      <a:srgbClr val="02B7FA"/>
    </a:custClr>
    <a:custClr name="ETK 3">
      <a:srgbClr val="BBBBBB"/>
    </a:custClr>
    <a:custClr name="ETK 4">
      <a:srgbClr val="808080"/>
    </a:custClr>
    <a:custClr name="ETK 5">
      <a:srgbClr val="F9A106"/>
    </a:custClr>
    <a:custClr name="ETK 6">
      <a:srgbClr val="039393"/>
    </a:custClr>
    <a:custClr name="ETK 7">
      <a:srgbClr val="1A6C37"/>
    </a:custClr>
    <a:custClr name="ETK 8">
      <a:srgbClr val="66A400"/>
    </a:custClr>
    <a:custClr name="ETK 9">
      <a:srgbClr val="E32D00"/>
    </a:custClr>
    <a:custClr name="ETK 10">
      <a:srgbClr val="E0068C"/>
    </a:custClr>
    <a:custClr name="ETK 11">
      <a:srgbClr val="689AD3"/>
    </a:custClr>
    <a:custClr name="ETK 12">
      <a:srgbClr val="CDDDF0"/>
    </a:custClr>
    <a:custClr name="ETK 13">
      <a:srgbClr val="67D4FC"/>
    </a:custClr>
    <a:custClr name="ETK 14">
      <a:srgbClr val="CCF1FE"/>
    </a:custClr>
    <a:custClr name="ETK 15">
      <a:srgbClr val="0000FF"/>
    </a:custClr>
    <a:custClr name="ETK 16">
      <a:srgbClr val="7030A0"/>
    </a:custClr>
  </a:custClrLst>
  <a:extLst>
    <a:ext uri="{05A4C25C-085E-4340-85A3-A5531E510DB2}">
      <thm15:themeFamily xmlns:thm15="http://schemas.microsoft.com/office/thememl/2012/main" name="ETK_englanti.potx" id="{E4FE680D-B314-4E90-AD5B-9F79CA62107F}" vid="{388ECCE3-8925-4FEA-B725-00271E62CBEE}"/>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08eed30-88ea-4b77-879b-0d8955af20b8" xsi:nil="true"/>
    <lcf76f155ced4ddcb4097134ff3c332f xmlns="17000b28-6ce4-40c5-ac79-5466d7aaeff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Asiakirja" ma:contentTypeID="0x0101006C792F7F1555B4428F7DBDE5A96B90F6" ma:contentTypeVersion="17" ma:contentTypeDescription="Luo uusi asiakirja." ma:contentTypeScope="" ma:versionID="81b238956f5e2e3aae7e6ed67f67ed77">
  <xsd:schema xmlns:xsd="http://www.w3.org/2001/XMLSchema" xmlns:xs="http://www.w3.org/2001/XMLSchema" xmlns:p="http://schemas.microsoft.com/office/2006/metadata/properties" xmlns:ns2="17000b28-6ce4-40c5-ac79-5466d7aaefff" xmlns:ns3="e08eed30-88ea-4b77-879b-0d8955af20b8" targetNamespace="http://schemas.microsoft.com/office/2006/metadata/properties" ma:root="true" ma:fieldsID="9865f297f641abb5c1dec6d216a8d731" ns2:_="" ns3:_="">
    <xsd:import namespace="17000b28-6ce4-40c5-ac79-5466d7aaefff"/>
    <xsd:import namespace="e08eed30-88ea-4b77-879b-0d8955af20b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7000b28-6ce4-40c5-ac79-5466d7aaef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93e2b1fb-1eaf-45ac-9b78-5eb6500d82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8eed30-88ea-4b77-879b-0d8955af20b8" elementFormDefault="qualified">
    <xsd:import namespace="http://schemas.microsoft.com/office/2006/documentManagement/types"/>
    <xsd:import namespace="http://schemas.microsoft.com/office/infopath/2007/PartnerControls"/>
    <xsd:element name="SharedWithUsers" ma:index="16"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41b83ba5-5ae0-4bad-8c4a-e0c3d3e28155}" ma:internalName="TaxCatchAll" ma:showField="CatchAllData" ma:web="e08eed30-88ea-4b77-879b-0d8955af20b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FFCBD7-0D16-47B1-B8A3-3B730CC9B986}">
  <ds:schemaRefs>
    <ds:schemaRef ds:uri="http://www.w3.org/XML/1998/namespace"/>
    <ds:schemaRef ds:uri="http://schemas.microsoft.com/office/2006/metadata/properties"/>
    <ds:schemaRef ds:uri="e08eed30-88ea-4b77-879b-0d8955af20b8"/>
    <ds:schemaRef ds:uri="http://purl.org/dc/dcmitype/"/>
    <ds:schemaRef ds:uri="17000b28-6ce4-40c5-ac79-5466d7aaefff"/>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2B8EDD7C-FC33-4C9D-86F7-CFD789F4EC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7000b28-6ce4-40c5-ac79-5466d7aaefff"/>
    <ds:schemaRef ds:uri="e08eed30-88ea-4b77-879b-0d8955af20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071D9EC-F32F-489F-93FC-5587FFDE90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ETK_englanti</Template>
  <TotalTime>1295</TotalTime>
  <Words>1619</Words>
  <Application>Microsoft Office PowerPoint</Application>
  <PresentationFormat>Laajakuva</PresentationFormat>
  <Paragraphs>204</Paragraphs>
  <Slides>19</Slides>
  <Notes>5</Notes>
  <HiddenSlides>0</HiddenSlides>
  <MMClips>0</MMClips>
  <ScaleCrop>false</ScaleCrop>
  <HeadingPairs>
    <vt:vector size="6" baseType="variant">
      <vt:variant>
        <vt:lpstr>Käytetyt fontit</vt:lpstr>
      </vt:variant>
      <vt:variant>
        <vt:i4>10</vt:i4>
      </vt:variant>
      <vt:variant>
        <vt:lpstr>Teema</vt:lpstr>
      </vt:variant>
      <vt:variant>
        <vt:i4>1</vt:i4>
      </vt:variant>
      <vt:variant>
        <vt:lpstr>Dian otsikot</vt:lpstr>
      </vt:variant>
      <vt:variant>
        <vt:i4>19</vt:i4>
      </vt:variant>
    </vt:vector>
  </HeadingPairs>
  <TitlesOfParts>
    <vt:vector size="30" baseType="lpstr">
      <vt:lpstr>Arial</vt:lpstr>
      <vt:lpstr>Calibri</vt:lpstr>
      <vt:lpstr>Calibri Normaal</vt:lpstr>
      <vt:lpstr>Courier New</vt:lpstr>
      <vt:lpstr>Source Sans Pro</vt:lpstr>
      <vt:lpstr>Symbol</vt:lpstr>
      <vt:lpstr>Times</vt:lpstr>
      <vt:lpstr>Trebuchet MS</vt:lpstr>
      <vt:lpstr>Verdana</vt:lpstr>
      <vt:lpstr>Wingdings</vt:lpstr>
      <vt:lpstr>ETK_teema</vt:lpstr>
      <vt:lpstr>Interpreting IFRS accounting standards on disability pension insurance: example from Finland</vt:lpstr>
      <vt:lpstr>About the speaker</vt:lpstr>
      <vt:lpstr>Finnish private sector employees and TyEL</vt:lpstr>
      <vt:lpstr>Pension expenditure and contribution rates in proportion to wage sum under the Employees Pensions Act (TyEL) in 1962–2090</vt:lpstr>
      <vt:lpstr>TyEL disability benefits </vt:lpstr>
      <vt:lpstr>Disability pension expenditure and disability tariff in proportion to wage sum under the Employees Pensions Act (TyEL) in 1992–2045</vt:lpstr>
      <vt:lpstr>Experience rating – history (1/2)</vt:lpstr>
      <vt:lpstr>Experience rating – history (2/2)</vt:lpstr>
      <vt:lpstr>IAS 19 standard, article 157</vt:lpstr>
      <vt:lpstr>Experience rating – Current model </vt:lpstr>
      <vt:lpstr>Timeline of effect of incentives (example)</vt:lpstr>
      <vt:lpstr>Incentive effects of the Finnish experience-rating model according to questionnaire</vt:lpstr>
      <vt:lpstr>Does the experience-rating model spur your company to take care of your workers’ ability to work? </vt:lpstr>
      <vt:lpstr>PowerPoint-esitys</vt:lpstr>
      <vt:lpstr>Experience-rating for employers reduces disability inflow according to register studies </vt:lpstr>
      <vt:lpstr>A delicate balance between a defined contribution model and employer incentives</vt:lpstr>
      <vt:lpstr>2023 reform</vt:lpstr>
      <vt:lpstr>References</vt:lpstr>
      <vt:lpstr>PowerPoint-esitys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Kesälä Meeri</dc:creator>
  <cp:lastModifiedBy>Kesälä Meeri</cp:lastModifiedBy>
  <cp:revision>7</cp:revision>
  <dcterms:created xsi:type="dcterms:W3CDTF">2024-04-23T08:35:56Z</dcterms:created>
  <dcterms:modified xsi:type="dcterms:W3CDTF">2024-05-15T10:24:41Z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0x0101006C792F7F1555B4428F7DBDE5A96B90F6</vt:lpwstr>
  </property>
  <property fmtid="{D5CDD505-2E9C-101B-9397-08002B2CF9AE}" pid="3" name="MediaServiceImageTags">
    <vt:lpwstr/>
  </property>
</Properties>
</file>