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4"/>
  </p:sldMasterIdLst>
  <p:notesMasterIdLst>
    <p:notesMasterId r:id="rId10"/>
  </p:notesMasterIdLst>
  <p:sldIdLst>
    <p:sldId id="301" r:id="rId5"/>
    <p:sldId id="284" r:id="rId6"/>
    <p:sldId id="283" r:id="rId7"/>
    <p:sldId id="311" r:id="rId8"/>
    <p:sldId id="278" r:id="rId9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48"/>
    <p:restoredTop sz="94695"/>
  </p:normalViewPr>
  <p:slideViewPr>
    <p:cSldViewPr snapToGrid="0" snapToObjects="1">
      <p:cViewPr varScale="1">
        <p:scale>
          <a:sx n="104" d="100"/>
          <a:sy n="104" d="100"/>
        </p:scale>
        <p:origin x="750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60" d="100"/>
          <a:sy n="160" d="100"/>
        </p:scale>
        <p:origin x="375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0F2B0-247F-2E46-9182-F7AF6491F7EE}" type="datetimeFigureOut">
              <a:rPr lang="nl-NL" smtClean="0"/>
              <a:t>13-11-2024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040DC-8D93-D248-A30D-A93EAD59A824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507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2B53F3-4C1F-870F-68BF-E3BAB87833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714635AA-031F-A5C2-F98F-352D5E23D9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0D130CDA-5728-897D-CE6A-E219148185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/>
          </a:p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9B5A6748-86F1-CE67-2674-867A0812EE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3984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2B53F3-4C1F-870F-68BF-E3BAB87833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714635AA-031F-A5C2-F98F-352D5E23D9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0D130CDA-5728-897D-CE6A-E219148185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/>
          </a:p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9B5A6748-86F1-CE67-2674-867A0812EE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4372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54CF78-1B9E-92FF-70B6-534470064E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A63D3A05-BDA9-5931-FC98-E734D6ADE3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2110DEF1-2EBC-449E-3679-C64D0DECF3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2FFBA606-0316-11BB-5FD0-A130B8C1D0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8162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4" Type="http://schemas.openxmlformats.org/officeDocument/2006/relationships/image" Target="../media/image6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58BD9495-C252-CB48-87C4-AA2B3A5D2F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248" y="12249"/>
            <a:ext cx="6483234" cy="5143500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50923" y="2195146"/>
            <a:ext cx="7006795" cy="34471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normAutofit/>
          </a:bodyPr>
          <a:lstStyle>
            <a:lvl1pPr marL="0" indent="0">
              <a:defRPr sz="2000" baseline="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3895725"/>
            <a:ext cx="240450" cy="30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9056" tIns="34529" rIns="69056" bIns="3452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15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4512908"/>
            <a:ext cx="6538304" cy="287691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050" b="0" i="0">
                <a:solidFill>
                  <a:srgbClr val="00374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2927" y="98467"/>
            <a:ext cx="2664734" cy="528542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30" y="4973033"/>
            <a:ext cx="2419200" cy="1008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0924" y="1193666"/>
            <a:ext cx="7006795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1524671236"/>
      </p:ext>
    </p:extLst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.1_Titel column landscap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3958901" cy="3600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7" name="Tijdelijke aanduiding voor inhoud 5">
            <a:extLst>
              <a:ext uri="{FF2B5EF4-FFF2-40B4-BE49-F238E27FC236}">
                <a16:creationId xmlns:a16="http://schemas.microsoft.com/office/drawing/2014/main" id="{48E02108-5533-9F4F-83EA-605FF9C2405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157215" y="3474720"/>
            <a:ext cx="3264889" cy="1205280"/>
          </a:xfrm>
        </p:spPr>
        <p:txBody>
          <a:bodyPr rIns="0"/>
          <a:lstStyle>
            <a:lvl1pPr marL="143100" algn="l">
              <a:lnSpc>
                <a:spcPts val="1950"/>
              </a:lnSpc>
              <a:spcBef>
                <a:spcPts val="0"/>
              </a:spcBef>
              <a:defRPr sz="1200" b="0" i="0" baseline="0">
                <a:solidFill>
                  <a:schemeClr val="tx1"/>
                </a:solidFill>
                <a:latin typeface="Arial Regular"/>
              </a:defRPr>
            </a:lvl1pPr>
            <a:lvl2pPr>
              <a:lnSpc>
                <a:spcPts val="1950"/>
              </a:lnSpc>
              <a:defRPr sz="1500"/>
            </a:lvl2pPr>
            <a:lvl3pPr>
              <a:lnSpc>
                <a:spcPts val="1950"/>
              </a:lnSpc>
              <a:defRPr sz="1500"/>
            </a:lvl3pPr>
            <a:lvl4pPr>
              <a:lnSpc>
                <a:spcPts val="1950"/>
              </a:lnSpc>
              <a:defRPr sz="1500"/>
            </a:lvl4pPr>
            <a:lvl5pPr>
              <a:lnSpc>
                <a:spcPts val="1950"/>
              </a:lnSpc>
              <a:defRPr sz="1500"/>
            </a:lvl5pPr>
          </a:lstStyle>
          <a:p>
            <a:pPr lvl="0"/>
            <a:r>
              <a:rPr lang="nl-NL" dirty="0" err="1"/>
              <a:t>Caption</a:t>
            </a:r>
            <a:endParaRPr lang="nl-NL" dirty="0"/>
          </a:p>
          <a:p>
            <a:pPr lvl="0"/>
            <a:endParaRPr lang="nl-NL" dirty="0"/>
          </a:p>
        </p:txBody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259B41D8-4651-6D4D-9C5C-BBBE51AB95B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8433" y="1089625"/>
            <a:ext cx="3433263" cy="228884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2_Titel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5" name="Tijdelijke aanduiding voor grafiek 4">
            <a:extLst>
              <a:ext uri="{FF2B5EF4-FFF2-40B4-BE49-F238E27FC236}">
                <a16:creationId xmlns:a16="http://schemas.microsoft.com/office/drawing/2014/main" id="{89157597-EF82-8846-8CFB-2324625E782B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652786" y="1080000"/>
            <a:ext cx="7828365" cy="3600000"/>
          </a:xfrm>
        </p:spPr>
        <p:txBody>
          <a:bodyPr/>
          <a:lstStyle/>
          <a:p>
            <a:r>
              <a:rPr lang="en-GB" dirty="0"/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307614979"/>
      </p:ext>
    </p:extLst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3_Titel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137335"/>
            <a:ext cx="6065060" cy="2578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E3BFF713-62EC-3A49-98A5-89978E8AEE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2786" y="655551"/>
            <a:ext cx="7827962" cy="397668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4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6414055"/>
      </p:ext>
    </p:extLst>
  </p:cSld>
  <p:clrMapOvr>
    <a:masterClrMapping/>
  </p:clrMapOvr>
  <p:transition spd="med"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peci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4" name="Afgeronde rechthoek 13">
            <a:extLst>
              <a:ext uri="{FF2B5EF4-FFF2-40B4-BE49-F238E27FC236}">
                <a16:creationId xmlns:a16="http://schemas.microsoft.com/office/drawing/2014/main" id="{ECE4E8DA-3E6A-7D49-8CEC-B5ED7C172CF5}"/>
              </a:ext>
            </a:extLst>
          </p:cNvPr>
          <p:cNvSpPr/>
          <p:nvPr userDrawn="1"/>
        </p:nvSpPr>
        <p:spPr bwMode="auto">
          <a:xfrm>
            <a:off x="1526292" y="1080000"/>
            <a:ext cx="6937064" cy="3344117"/>
          </a:xfrm>
          <a:prstGeom prst="round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1210CF5C-5318-5E4E-99C4-B1366E68D834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240000" y="2345857"/>
            <a:ext cx="4982400" cy="284373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165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5FA9A599-12D4-4142-818D-8C0B554D1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0" y="1348543"/>
            <a:ext cx="496800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17" name="Tijdelijke aanduiding voor afbeelding 10">
            <a:extLst>
              <a:ext uri="{FF2B5EF4-FFF2-40B4-BE49-F238E27FC236}">
                <a16:creationId xmlns:a16="http://schemas.microsoft.com/office/drawing/2014/main" id="{AADEE15B-1053-B840-A971-1F17DB3996E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51600" y="575999"/>
            <a:ext cx="2322076" cy="260033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26215635"/>
      </p:ext>
    </p:extLst>
  </p:cSld>
  <p:clrMapOvr>
    <a:masterClrMapping/>
  </p:clrMapOvr>
  <p:transition spd="med">
    <p:pull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Afgeronde rechthoek 7">
            <a:extLst>
              <a:ext uri="{FF2B5EF4-FFF2-40B4-BE49-F238E27FC236}">
                <a16:creationId xmlns:a16="http://schemas.microsoft.com/office/drawing/2014/main" id="{72F1A5BF-0922-9545-8EC5-04F34AFDD846}"/>
              </a:ext>
            </a:extLst>
          </p:cNvPr>
          <p:cNvSpPr/>
          <p:nvPr userDrawn="1"/>
        </p:nvSpPr>
        <p:spPr bwMode="auto">
          <a:xfrm>
            <a:off x="1526292" y="1080000"/>
            <a:ext cx="6937064" cy="3344117"/>
          </a:xfrm>
          <a:prstGeom prst="round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114D846C-7FE8-F14A-BFC9-60237C3CFE56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240000" y="2345857"/>
            <a:ext cx="4982400" cy="284373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165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7C22A97F-15A8-AA44-9CD4-402399382D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0" y="1348543"/>
            <a:ext cx="496800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12" name="Tijdelijke aanduiding voor afbeelding 10">
            <a:extLst>
              <a:ext uri="{FF2B5EF4-FFF2-40B4-BE49-F238E27FC236}">
                <a16:creationId xmlns:a16="http://schemas.microsoft.com/office/drawing/2014/main" id="{C4A09C2E-5D6F-804A-9199-764F5951A9B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51600" y="576000"/>
            <a:ext cx="2322076" cy="222985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393573841"/>
      </p:ext>
    </p:extLst>
  </p:cSld>
  <p:clrMapOvr>
    <a:masterClrMapping/>
  </p:clrMapOvr>
  <p:transition spd="med">
    <p:pull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Kop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099B80FC-41EA-DCB7-FEEC-DC0D92CD19A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44681514"/>
              </p:ext>
            </p:ext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7" imgH="348" progId="TCLayout.ActiveDocument.1">
                  <p:embed/>
                </p:oleObj>
              </mc:Choice>
              <mc:Fallback>
                <p:oleObj name="think-cell Folie" r:id="rId3" imgW="347" imgH="348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99B80FC-41EA-DCB7-FEEC-DC0D92CD19A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>
            <a:normAutofit/>
          </a:bodyPr>
          <a:lstStyle>
            <a:lvl1pPr rtl="0">
              <a:defRPr sz="2400"/>
            </a:lvl1pPr>
          </a:lstStyle>
          <a:p>
            <a:r>
              <a:rPr lang="en-GB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306CB06F-8D94-B64C-AC66-62AFBAF0736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32236"/>
            <a:ext cx="7829550" cy="3780000"/>
          </a:xfrm>
        </p:spPr>
        <p:txBody>
          <a:bodyPr>
            <a:noAutofit/>
          </a:bodyPr>
          <a:lstStyle>
            <a:lvl1pPr marL="0" indent="0" algn="l" rtl="0">
              <a:spcBef>
                <a:spcPts val="0"/>
              </a:spcBef>
              <a:defRPr/>
            </a:lvl1pPr>
            <a:lvl2pPr marL="188996" indent="-188996" rtl="0">
              <a:spcBef>
                <a:spcPts val="0"/>
              </a:spcBef>
              <a:defRPr/>
            </a:lvl2pPr>
            <a:lvl3pPr marL="377990" indent="-188996" rtl="0">
              <a:spcBef>
                <a:spcPts val="0"/>
              </a:spcBef>
              <a:defRPr/>
            </a:lvl3pPr>
            <a:lvl4pPr indent="-188996" rtl="0"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GB"/>
              <a:t>Klik om de tekststijl van het model te bewerken</a:t>
            </a:r>
          </a:p>
          <a:p>
            <a:pPr lvl="1"/>
            <a:r>
              <a:rPr lang="en-GB"/>
              <a:t>Tweede niveau</a:t>
            </a:r>
          </a:p>
          <a:p>
            <a:pPr lvl="2"/>
            <a:r>
              <a:rPr lang="en-GB"/>
              <a:t>Derde niveau</a:t>
            </a:r>
          </a:p>
          <a:p>
            <a:pPr lvl="3"/>
            <a:r>
              <a:rPr lang="en-GB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3674191858"/>
      </p:ext>
    </p:extLst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_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1B8093E3-7836-0546-9899-B25DD68255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86" y="720000"/>
            <a:ext cx="9163610" cy="1429523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50923" y="2891346"/>
            <a:ext cx="7006795" cy="34471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normAutofit/>
          </a:bodyPr>
          <a:lstStyle>
            <a:lvl1pPr marL="0" indent="0">
              <a:defRPr sz="2000" baseline="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3895725"/>
            <a:ext cx="240450" cy="30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9056" tIns="34529" rIns="69056" bIns="3452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15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4512908"/>
            <a:ext cx="6538304" cy="287691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050" b="0" i="0">
                <a:solidFill>
                  <a:srgbClr val="00374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2927" y="98467"/>
            <a:ext cx="2664734" cy="528542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30" y="4973033"/>
            <a:ext cx="2419200" cy="1008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0924" y="2310844"/>
            <a:ext cx="7006795" cy="57791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297771098"/>
      </p:ext>
    </p:extLst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_Titeldi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63C9E1F4-298C-7E4B-B2E7-707ECB329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19999"/>
            <a:ext cx="9144000" cy="4253033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50923" y="2195146"/>
            <a:ext cx="4785532" cy="408116"/>
          </a:xfrm>
          <a:solidFill>
            <a:schemeClr val="tx1">
              <a:alpha val="43000"/>
            </a:schemeClr>
          </a:solidFill>
          <a:effectLst>
            <a:softEdge rad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lIns="36000" tIns="0" rIns="36000" bIns="72000">
            <a:spAutoFit/>
          </a:bodyPr>
          <a:lstStyle>
            <a:lvl1pPr marL="0" indent="0"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3895725"/>
            <a:ext cx="240450" cy="30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9056" tIns="34529" rIns="69056" bIns="3452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15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4512908"/>
            <a:ext cx="6538304" cy="287691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050" b="0" i="0" baseline="0">
                <a:solidFill>
                  <a:schemeClr val="bg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2927" y="98467"/>
            <a:ext cx="2664734" cy="528542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30" y="4973033"/>
            <a:ext cx="2419200" cy="1008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0924" y="1193666"/>
            <a:ext cx="7006795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2938894489"/>
      </p:ext>
    </p:extLst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_Titel and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1600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7829550" cy="3600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defRPr/>
            </a:lvl1pPr>
            <a:lvl2pPr marL="189000" indent="-189000">
              <a:spcBef>
                <a:spcPts val="0"/>
              </a:spcBef>
              <a:defRPr/>
            </a:lvl2pPr>
            <a:lvl3pPr marL="378000" indent="-189000">
              <a:spcBef>
                <a:spcPts val="0"/>
              </a:spcBef>
              <a:defRPr/>
            </a:lvl3pPr>
            <a:lvl4pPr indent="-189000"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530149808"/>
      </p:ext>
    </p:extLst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2_Titel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7829550" cy="3600000"/>
          </a:xfrm>
        </p:spPr>
        <p:txBody>
          <a:bodyPr numCol="2" spcCol="540000"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spcAft>
                <a:spcPts val="900"/>
              </a:spcAft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99300544"/>
      </p:ext>
    </p:extLst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2.1_Titel and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3780000" cy="3600000"/>
          </a:xfrm>
        </p:spPr>
        <p:txBody>
          <a:bodyPr numCol="1" spcCol="540000"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spcAft>
                <a:spcPts val="900"/>
              </a:spcAft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5" name="Tijdelijke aanduiding voor inhoud 5">
            <a:extLst>
              <a:ext uri="{FF2B5EF4-FFF2-40B4-BE49-F238E27FC236}">
                <a16:creationId xmlns:a16="http://schemas.microsoft.com/office/drawing/2014/main" id="{DE69CA2B-D239-564B-81B9-9F57147A56F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701151" y="1080000"/>
            <a:ext cx="3780000" cy="3600000"/>
          </a:xfrm>
        </p:spPr>
        <p:txBody>
          <a:bodyPr numCol="1" spcCol="540000"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spcAft>
                <a:spcPts val="900"/>
              </a:spcAft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3723022963"/>
      </p:ext>
    </p:extLst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_Titel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7829550" cy="3600000"/>
          </a:xfrm>
        </p:spPr>
        <p:txBody>
          <a:bodyPr numCol="3" spcCol="360000">
            <a:normAutofit/>
          </a:bodyPr>
          <a:lstStyle>
            <a:lvl1pPr marL="0" indent="0" algn="l">
              <a:spcBef>
                <a:spcPts val="0"/>
              </a:spcBef>
              <a:spcAft>
                <a:spcPts val="800"/>
              </a:spcAft>
              <a:defRPr sz="1400" baseline="0"/>
            </a:lvl1pPr>
            <a:lvl2pPr marL="189000" indent="-189000">
              <a:spcBef>
                <a:spcPts val="0"/>
              </a:spcBef>
              <a:spcAft>
                <a:spcPts val="800"/>
              </a:spcAft>
              <a:defRPr sz="1400" baseline="0"/>
            </a:lvl2pPr>
            <a:lvl3pPr marL="378000" indent="-189000">
              <a:spcBef>
                <a:spcPts val="0"/>
              </a:spcBef>
              <a:spcAft>
                <a:spcPts val="800"/>
              </a:spcAft>
              <a:defRPr sz="1400" baseline="0"/>
            </a:lvl3pPr>
            <a:lvl4pPr indent="-189000">
              <a:spcBef>
                <a:spcPts val="0"/>
              </a:spcBef>
              <a:spcAft>
                <a:spcPts val="800"/>
              </a:spcAft>
              <a:defRPr sz="14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3227982598"/>
      </p:ext>
    </p:extLst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4_Two columns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2786" y="639497"/>
            <a:ext cx="7829550" cy="4022740"/>
          </a:xfrm>
        </p:spPr>
        <p:txBody>
          <a:bodyPr numCol="2" spcCol="540000">
            <a:norm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defRPr sz="1600" baseline="0"/>
            </a:lvl1pPr>
            <a:lvl2pPr marL="189000" indent="-189000">
              <a:spcBef>
                <a:spcPts val="0"/>
              </a:spcBef>
              <a:spcAft>
                <a:spcPts val="900"/>
              </a:spcAft>
              <a:defRPr sz="1600" baseline="0"/>
            </a:lvl2pPr>
            <a:lvl3pPr marL="378000" indent="-189000">
              <a:spcBef>
                <a:spcPts val="0"/>
              </a:spcBef>
              <a:spcAft>
                <a:spcPts val="900"/>
              </a:spcAft>
              <a:defRPr sz="1600" baseline="0"/>
            </a:lvl3pPr>
            <a:lvl4pPr indent="-189000">
              <a:spcBef>
                <a:spcPts val="0"/>
              </a:spcBef>
              <a:spcAft>
                <a:spcPts val="900"/>
              </a:spcAft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1977194033"/>
      </p:ext>
    </p:extLst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_Titel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5714824" cy="3600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7" name="Tijdelijke aanduiding voor inhoud 5">
            <a:extLst>
              <a:ext uri="{FF2B5EF4-FFF2-40B4-BE49-F238E27FC236}">
                <a16:creationId xmlns:a16="http://schemas.microsoft.com/office/drawing/2014/main" id="{48E02108-5533-9F4F-83EA-605FF9C2405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61747" y="3398921"/>
            <a:ext cx="1660358" cy="1281079"/>
          </a:xfrm>
        </p:spPr>
        <p:txBody>
          <a:bodyPr rIns="0"/>
          <a:lstStyle>
            <a:lvl1pPr marL="143100" algn="l">
              <a:lnSpc>
                <a:spcPts val="1950"/>
              </a:lnSpc>
              <a:spcBef>
                <a:spcPts val="0"/>
              </a:spcBef>
              <a:defRPr sz="1200" b="0" i="0" baseline="0">
                <a:solidFill>
                  <a:schemeClr val="tx1"/>
                </a:solidFill>
                <a:latin typeface="Arial Regular"/>
              </a:defRPr>
            </a:lvl1pPr>
            <a:lvl2pPr>
              <a:lnSpc>
                <a:spcPts val="1950"/>
              </a:lnSpc>
              <a:defRPr sz="1500"/>
            </a:lvl2pPr>
            <a:lvl3pPr>
              <a:lnSpc>
                <a:spcPts val="1950"/>
              </a:lnSpc>
              <a:defRPr sz="1500"/>
            </a:lvl3pPr>
            <a:lvl4pPr>
              <a:lnSpc>
                <a:spcPts val="1950"/>
              </a:lnSpc>
              <a:defRPr sz="1500"/>
            </a:lvl4pPr>
            <a:lvl5pPr>
              <a:lnSpc>
                <a:spcPts val="1950"/>
              </a:lnSpc>
              <a:defRPr sz="1500"/>
            </a:lvl5pPr>
          </a:lstStyle>
          <a:p>
            <a:pPr lvl="0"/>
            <a:r>
              <a:rPr lang="nl-NL" dirty="0" err="1"/>
              <a:t>Caption</a:t>
            </a:r>
            <a:endParaRPr lang="nl-NL" dirty="0"/>
          </a:p>
          <a:p>
            <a:pPr lvl="0"/>
            <a:endParaRPr lang="nl-NL" dirty="0"/>
          </a:p>
        </p:txBody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259B41D8-4651-6D4D-9C5C-BBBE51AB95B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697663" y="1080000"/>
            <a:ext cx="1803400" cy="222885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2990000053"/>
      </p:ext>
    </p:extLst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0C24CFD-C987-FA4B-82E6-A49187760A82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1600" y="1080000"/>
            <a:ext cx="7829550" cy="3600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 dirty="0"/>
              <a:t>Click to edit the text style of the model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181600" y="-76585"/>
            <a:ext cx="1371600" cy="25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115000"/>
              </a:lnSpc>
            </a:pPr>
            <a:endParaRPr lang="nl-NL" sz="900" b="1" dirty="0">
              <a:solidFill>
                <a:schemeClr val="accent1"/>
              </a:solidFill>
              <a:latin typeface="Amerigo BT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971800" y="1371600"/>
            <a:ext cx="472440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571500"/>
            <a:endParaRPr lang="nl-NL" sz="1500" b="1" dirty="0">
              <a:solidFill>
                <a:schemeClr val="bg2"/>
              </a:solidFill>
              <a:latin typeface="Trebuchet MS" charset="0"/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717846" y="4935328"/>
            <a:ext cx="1763305" cy="194126"/>
          </a:xfrm>
          <a:prstGeom prst="rect">
            <a:avLst/>
          </a:prstGeom>
        </p:spPr>
        <p:txBody>
          <a:bodyPr vert="horz" lIns="91440" tIns="28800" rIns="0" bIns="45720" rtlCol="0" anchor="ctr"/>
          <a:lstStyle>
            <a:lvl1pPr algn="r">
              <a:defRPr sz="900" b="0" i="0" baseline="0">
                <a:solidFill>
                  <a:schemeClr val="accent4"/>
                </a:solidFill>
                <a:latin typeface="Arial Regular"/>
                <a:ea typeface="Arial Regular"/>
                <a:cs typeface="Arial Regular"/>
              </a:defRPr>
            </a:lvl1pPr>
          </a:lstStyle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3333" y="98467"/>
            <a:ext cx="1994328" cy="395569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B4532254-6395-9E4E-8129-E87EF2CCA9EF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580" y="4973033"/>
            <a:ext cx="2419200" cy="100800"/>
          </a:xfrm>
          <a:prstGeom prst="rect">
            <a:avLst/>
          </a:prstGeom>
        </p:spPr>
      </p:pic>
      <p:sp>
        <p:nvSpPr>
          <p:cNvPr id="3" name="Tijdelijke aanduiding voor titel 2">
            <a:extLst>
              <a:ext uri="{FF2B5EF4-FFF2-40B4-BE49-F238E27FC236}">
                <a16:creationId xmlns:a16="http://schemas.microsoft.com/office/drawing/2014/main" id="{26FBABE8-32E9-4C4E-B65B-8CD137F50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600" y="576000"/>
            <a:ext cx="7830000" cy="486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stijl te bewerken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4" r:id="rId2"/>
    <p:sldLayoutId id="2147483683" r:id="rId3"/>
    <p:sldLayoutId id="2147483661" r:id="rId4"/>
    <p:sldLayoutId id="2147483671" r:id="rId5"/>
    <p:sldLayoutId id="2147483692" r:id="rId6"/>
    <p:sldLayoutId id="2147483673" r:id="rId7"/>
    <p:sldLayoutId id="2147483675" r:id="rId8"/>
    <p:sldLayoutId id="2147483672" r:id="rId9"/>
    <p:sldLayoutId id="2147483691" r:id="rId10"/>
    <p:sldLayoutId id="2147483686" r:id="rId11"/>
    <p:sldLayoutId id="2147483666" r:id="rId12"/>
    <p:sldLayoutId id="2147483674" r:id="rId13"/>
    <p:sldLayoutId id="2147483690" r:id="rId14"/>
    <p:sldLayoutId id="2147483689" r:id="rId15"/>
    <p:sldLayoutId id="2147483693" r:id="rId16"/>
  </p:sldLayoutIdLst>
  <p:transition spd="med">
    <p:pull dir="d"/>
  </p:transition>
  <p:hf hdr="0" ftr="0" dt="0"/>
  <p:txStyles>
    <p:titleStyle>
      <a:lvl1pPr algn="l" defTabSz="571500" rtl="0" eaLnBrk="1" fontAlgn="base" hangingPunct="1">
        <a:spcBef>
          <a:spcPct val="0"/>
        </a:spcBef>
        <a:spcAft>
          <a:spcPct val="0"/>
        </a:spcAft>
        <a:defRPr sz="2250" b="1" i="0">
          <a:solidFill>
            <a:schemeClr val="accent1"/>
          </a:solidFill>
          <a:latin typeface="Arial Bold"/>
          <a:ea typeface="Arial Bold"/>
          <a:cs typeface="Arial Bold"/>
        </a:defRPr>
      </a:lvl1pPr>
      <a:lvl2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2pPr>
      <a:lvl3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3pPr>
      <a:lvl4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4pPr>
      <a:lvl5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5pPr>
      <a:lvl6pPr marL="3429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6pPr>
      <a:lvl7pPr marL="6858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7pPr>
      <a:lvl8pPr marL="10287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8pPr>
      <a:lvl9pPr marL="13716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9pPr>
    </p:titleStyle>
    <p:bodyStyle>
      <a:lvl1pPr marL="142875" indent="-142875" algn="l" defTabSz="571500" rtl="0" eaLnBrk="1" fontAlgn="base" hangingPunct="1">
        <a:lnSpc>
          <a:spcPct val="120000"/>
        </a:lnSpc>
        <a:spcBef>
          <a:spcPts val="0"/>
        </a:spcBef>
        <a:spcAft>
          <a:spcPts val="900"/>
        </a:spcAft>
        <a:defRPr sz="1800" b="0" i="0">
          <a:solidFill>
            <a:srgbClr val="0E4133"/>
          </a:solidFill>
          <a:latin typeface="Arial Regular"/>
          <a:ea typeface="+mn-ea"/>
          <a:cs typeface="+mn-cs"/>
        </a:defRPr>
      </a:lvl1pPr>
      <a:lvl2pPr marL="154800" indent="-154800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Font typeface="Times" charset="0"/>
        <a:buChar char="•"/>
        <a:defRPr sz="1800" b="0" i="0">
          <a:solidFill>
            <a:srgbClr val="0E4133"/>
          </a:solidFill>
          <a:latin typeface="Arial Regular"/>
          <a:ea typeface="+mn-ea"/>
        </a:defRPr>
      </a:lvl2pPr>
      <a:lvl3pPr marL="356625" indent="-155972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Font typeface="Times" charset="0"/>
        <a:buChar char="–"/>
        <a:defRPr sz="1800" b="0" i="0">
          <a:solidFill>
            <a:srgbClr val="0E4133"/>
          </a:solidFill>
          <a:latin typeface="Arial Regular"/>
          <a:ea typeface="+mn-ea"/>
        </a:defRPr>
      </a:lvl3pPr>
      <a:lvl4pPr marL="566738" indent="-154800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SzPct val="60000"/>
        <a:buFont typeface="Courier New" panose="02070309020205020404" pitchFamily="49" charset="0"/>
        <a:buChar char="o"/>
        <a:defRPr sz="1800" b="0" i="0">
          <a:solidFill>
            <a:srgbClr val="0E4133"/>
          </a:solidFill>
          <a:latin typeface="Arial Regular"/>
          <a:ea typeface="+mn-ea"/>
        </a:defRPr>
      </a:lvl4pPr>
      <a:lvl5pPr marL="1244054" indent="-171450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defRPr sz="1800" b="0" i="0">
          <a:solidFill>
            <a:srgbClr val="0E4133"/>
          </a:solidFill>
          <a:latin typeface="Calibri Normaal" charset="0"/>
          <a:ea typeface="+mn-ea"/>
        </a:defRPr>
      </a:lvl5pPr>
      <a:lvl6pPr marL="19109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6pPr>
      <a:lvl7pPr marL="22538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7pPr>
      <a:lvl8pPr marL="25967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8pPr>
      <a:lvl9pPr marL="29396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1">
            <a:extLst>
              <a:ext uri="{FF2B5EF4-FFF2-40B4-BE49-F238E27FC236}">
                <a16:creationId xmlns:a16="http://schemas.microsoft.com/office/drawing/2014/main" id="{BD115965-4B04-4740-964E-BFF4EB330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0923" y="2195146"/>
            <a:ext cx="2366601" cy="902161"/>
          </a:xfrm>
          <a:solidFill>
            <a:schemeClr val="tx1">
              <a:alpha val="0"/>
            </a:schemeClr>
          </a:solidFill>
        </p:spPr>
        <p:txBody>
          <a:bodyPr/>
          <a:lstStyle/>
          <a:p>
            <a:r>
              <a:rPr lang="en-GB" dirty="0">
                <a:latin typeface="Calibri"/>
                <a:cs typeface="Calibri"/>
              </a:rPr>
              <a:t>Communication Panel</a:t>
            </a:r>
          </a:p>
          <a:p>
            <a:r>
              <a:rPr lang="en-GB" dirty="0">
                <a:latin typeface="Calibri"/>
                <a:cs typeface="Calibri"/>
              </a:rPr>
              <a:t>19 November 2024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B291A75-2F1F-A847-9238-F40F03A8A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>
                <a:latin typeface="Calibri"/>
              </a:rPr>
              <a:t>Update from the Communication Panel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764215"/>
      </p:ext>
    </p:extLst>
  </p:cSld>
  <p:clrMapOvr>
    <a:masterClrMapping/>
  </p:clrMapOvr>
  <p:transition spd="med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262598-421E-8B28-C88C-07CBD7173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err="1">
                <a:latin typeface="Calibri"/>
                <a:ea typeface="Calibri"/>
                <a:cs typeface="Calibri"/>
              </a:rPr>
              <a:t>Who</a:t>
            </a:r>
            <a:r>
              <a:rPr lang="pt-PT">
                <a:latin typeface="Calibri"/>
                <a:ea typeface="Calibri"/>
                <a:cs typeface="Calibri"/>
              </a:rPr>
              <a:t> are </a:t>
            </a:r>
            <a:r>
              <a:rPr lang="pt-PT" err="1">
                <a:latin typeface="Calibri"/>
                <a:ea typeface="Calibri"/>
                <a:cs typeface="Calibri"/>
              </a:rPr>
              <a:t>we</a:t>
            </a:r>
          </a:p>
        </p:txBody>
      </p:sp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7E3F306F-1581-6414-2AD4-6A1E64AC2A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en-GB" smtClean="0"/>
              <a:pPr/>
              <a:t>2</a:t>
            </a:fld>
            <a:endParaRPr lang="en-GB"/>
          </a:p>
        </p:txBody>
      </p:sp>
      <p:graphicFrame>
        <p:nvGraphicFramePr>
          <p:cNvPr id="5" name="Marcador de Posição de Conteúdo 4">
            <a:extLst>
              <a:ext uri="{FF2B5EF4-FFF2-40B4-BE49-F238E27FC236}">
                <a16:creationId xmlns:a16="http://schemas.microsoft.com/office/drawing/2014/main" id="{814EA880-E9F2-7153-3941-75C522E0A7CF}"/>
              </a:ext>
            </a:extLst>
          </p:cNvPr>
          <p:cNvGraphicFramePr>
            <a:graphicFrameLocks noGrp="1"/>
          </p:cNvGraphicFramePr>
          <p:nvPr>
            <p:ph sz="quarter" idx="12"/>
          </p:nvPr>
        </p:nvGraphicFramePr>
        <p:xfrm>
          <a:off x="840921" y="1028701"/>
          <a:ext cx="7641765" cy="36701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47255">
                  <a:extLst>
                    <a:ext uri="{9D8B030D-6E8A-4147-A177-3AD203B41FA5}">
                      <a16:colId xmlns:a16="http://schemas.microsoft.com/office/drawing/2014/main" val="37516155"/>
                    </a:ext>
                  </a:extLst>
                </a:gridCol>
                <a:gridCol w="2547255">
                  <a:extLst>
                    <a:ext uri="{9D8B030D-6E8A-4147-A177-3AD203B41FA5}">
                      <a16:colId xmlns:a16="http://schemas.microsoft.com/office/drawing/2014/main" val="812377876"/>
                    </a:ext>
                  </a:extLst>
                </a:gridCol>
                <a:gridCol w="2547255">
                  <a:extLst>
                    <a:ext uri="{9D8B030D-6E8A-4147-A177-3AD203B41FA5}">
                      <a16:colId xmlns:a16="http://schemas.microsoft.com/office/drawing/2014/main" val="2200022097"/>
                    </a:ext>
                  </a:extLst>
                </a:gridCol>
              </a:tblGrid>
              <a:tr h="1543050">
                <a:tc>
                  <a:txBody>
                    <a:bodyPr/>
                    <a:lstStyle/>
                    <a:p>
                      <a:endParaRPr lang="pt-PT" sz="900"/>
                    </a:p>
                    <a:p>
                      <a:pPr lvl="0">
                        <a:buNone/>
                      </a:pPr>
                      <a:endParaRPr lang="pt-PT" sz="900"/>
                    </a:p>
                    <a:p>
                      <a:pPr lvl="0">
                        <a:buNone/>
                      </a:pPr>
                      <a:endParaRPr lang="pt-PT" sz="900"/>
                    </a:p>
                    <a:p>
                      <a:pPr lvl="0">
                        <a:buNone/>
                      </a:pPr>
                      <a:endParaRPr lang="pt-PT" sz="900"/>
                    </a:p>
                    <a:p>
                      <a:pPr lvl="0">
                        <a:buNone/>
                      </a:pPr>
                      <a:endParaRPr lang="pt-PT" sz="900"/>
                    </a:p>
                    <a:p>
                      <a:pPr lvl="0">
                        <a:buNone/>
                      </a:pPr>
                      <a:endParaRPr lang="pt-PT" sz="900"/>
                    </a:p>
                    <a:p>
                      <a:pPr lvl="0">
                        <a:buNone/>
                      </a:pPr>
                      <a:br>
                        <a:rPr lang="pt-PT" sz="1200"/>
                      </a:br>
                      <a:endParaRPr lang="pt-PT" sz="9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pt-PT" sz="9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pt-PT" sz="9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55953058"/>
                  </a:ext>
                </a:extLst>
              </a:tr>
              <a:tr h="432706">
                <a:tc>
                  <a:txBody>
                    <a:bodyPr/>
                    <a:lstStyle/>
                    <a:p>
                      <a:r>
                        <a:rPr lang="pt-PT" sz="900"/>
                        <a:t>    </a:t>
                      </a:r>
                      <a:r>
                        <a:rPr lang="pt-PT" sz="900" err="1"/>
                        <a:t>Chair</a:t>
                      </a:r>
                      <a:r>
                        <a:rPr lang="pt-PT" sz="900"/>
                        <a:t>: </a:t>
                      </a:r>
                      <a:r>
                        <a:rPr lang="pt-PT" sz="900" u="none" strike="noStrike" noProof="0">
                          <a:solidFill>
                            <a:srgbClr val="000000"/>
                          </a:solidFill>
                        </a:rPr>
                        <a:t>Frank Schiller (</a:t>
                      </a:r>
                      <a:r>
                        <a:rPr lang="pt-PT" sz="900" u="none" strike="noStrike" noProof="0" err="1">
                          <a:solidFill>
                            <a:srgbClr val="000000"/>
                          </a:solidFill>
                        </a:rPr>
                        <a:t>Germany</a:t>
                      </a:r>
                      <a:r>
                        <a:rPr lang="pt-PT" sz="900" u="none" strike="noStrike" noProof="0">
                          <a:solidFill>
                            <a:srgbClr val="000000"/>
                          </a:solidFill>
                        </a:rPr>
                        <a:t>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PT" sz="900" u="none" strike="noStrike" noProof="0" err="1">
                          <a:solidFill>
                            <a:srgbClr val="000000"/>
                          </a:solidFill>
                        </a:rPr>
                        <a:t>Jette</a:t>
                      </a:r>
                      <a:r>
                        <a:rPr lang="pt-PT" sz="900" u="none" strike="noStrike" noProof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pt-PT" sz="900" u="none" strike="noStrike" noProof="0" err="1">
                          <a:solidFill>
                            <a:srgbClr val="000000"/>
                          </a:solidFill>
                        </a:rPr>
                        <a:t>Lunding</a:t>
                      </a:r>
                      <a:r>
                        <a:rPr lang="pt-PT" sz="900" u="none" strike="noStrike" noProof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pt-PT" sz="900" u="none" strike="noStrike" noProof="0" err="1">
                          <a:solidFill>
                            <a:srgbClr val="000000"/>
                          </a:solidFill>
                        </a:rPr>
                        <a:t>Sandqvist</a:t>
                      </a:r>
                      <a:r>
                        <a:rPr lang="pt-PT" sz="900" u="none" strike="noStrike" noProof="0">
                          <a:solidFill>
                            <a:srgbClr val="000000"/>
                          </a:solidFill>
                        </a:rPr>
                        <a:t> (</a:t>
                      </a:r>
                      <a:r>
                        <a:rPr lang="pt-PT" sz="900" u="none" strike="noStrike" noProof="0" err="1">
                          <a:solidFill>
                            <a:srgbClr val="000000"/>
                          </a:solidFill>
                        </a:rPr>
                        <a:t>Denmark</a:t>
                      </a:r>
                      <a:r>
                        <a:rPr lang="pt-PT" sz="900" u="none" strike="noStrike" noProof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pt-PT" sz="9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PT" sz="900" u="none" strike="noStrike" noProof="0">
                          <a:solidFill>
                            <a:srgbClr val="000000"/>
                          </a:solidFill>
                        </a:rPr>
                        <a:t>Lourdes Afonso (Portugal)</a:t>
                      </a:r>
                      <a:endParaRPr lang="pt-PT" sz="9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2994924"/>
                  </a:ext>
                </a:extLst>
              </a:tr>
              <a:tr h="1387928">
                <a:tc>
                  <a:txBody>
                    <a:bodyPr/>
                    <a:lstStyle/>
                    <a:p>
                      <a:endParaRPr lang="pt-PT" sz="900"/>
                    </a:p>
                    <a:p>
                      <a:pPr lvl="0">
                        <a:buNone/>
                      </a:pPr>
                      <a:endParaRPr lang="pt-PT" sz="900"/>
                    </a:p>
                    <a:p>
                      <a:pPr lvl="0">
                        <a:buNone/>
                      </a:pPr>
                      <a:endParaRPr lang="pt-PT" sz="900"/>
                    </a:p>
                    <a:p>
                      <a:pPr lvl="0">
                        <a:buNone/>
                      </a:pPr>
                      <a:endParaRPr lang="pt-PT" sz="900"/>
                    </a:p>
                    <a:p>
                      <a:pPr lvl="0">
                        <a:buNone/>
                      </a:pPr>
                      <a:endParaRPr lang="pt-PT" sz="900"/>
                    </a:p>
                    <a:p>
                      <a:pPr lvl="0">
                        <a:buNone/>
                      </a:pPr>
                      <a:endParaRPr lang="pt-PT" sz="900"/>
                    </a:p>
                    <a:p>
                      <a:pPr lvl="0">
                        <a:buNone/>
                      </a:pPr>
                      <a:endParaRPr lang="pt-PT" sz="9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pt-PT" sz="9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pt-PT" sz="9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355036"/>
                  </a:ext>
                </a:extLst>
              </a:tr>
              <a:tr h="30650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PT" sz="900" u="none" strike="noStrike" noProof="0">
                          <a:solidFill>
                            <a:srgbClr val="000000"/>
                          </a:solidFill>
                        </a:rPr>
                        <a:t>Monique </a:t>
                      </a:r>
                      <a:r>
                        <a:rPr lang="pt-PT" sz="900" u="none" strike="noStrike" noProof="0" err="1">
                          <a:solidFill>
                            <a:srgbClr val="000000"/>
                          </a:solidFill>
                        </a:rPr>
                        <a:t>Schuilenburg</a:t>
                      </a:r>
                      <a:endParaRPr lang="pt-PT" sz="9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PT" sz="900" u="none" strike="noStrike" noProof="0">
                          <a:solidFill>
                            <a:srgbClr val="000000"/>
                          </a:solidFill>
                        </a:rPr>
                        <a:t>Annette </a:t>
                      </a:r>
                      <a:r>
                        <a:rPr lang="pt-PT" sz="900" u="none" strike="noStrike" noProof="0" err="1">
                          <a:solidFill>
                            <a:srgbClr val="000000"/>
                          </a:solidFill>
                        </a:rPr>
                        <a:t>Aragones</a:t>
                      </a:r>
                      <a:endParaRPr lang="pt-PT" sz="9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PT" sz="900" u="none" strike="noStrike" noProof="0">
                          <a:solidFill>
                            <a:srgbClr val="000000"/>
                          </a:solidFill>
                        </a:rPr>
                        <a:t>Martin </a:t>
                      </a:r>
                      <a:r>
                        <a:rPr lang="pt-PT" sz="900" u="none" strike="noStrike" noProof="0" err="1">
                          <a:solidFill>
                            <a:srgbClr val="000000"/>
                          </a:solidFill>
                        </a:rPr>
                        <a:t>Oymanns</a:t>
                      </a:r>
                      <a:r>
                        <a:rPr lang="pt-PT" sz="900" u="none" strike="noStrike" noProof="0">
                          <a:solidFill>
                            <a:srgbClr val="000000"/>
                          </a:solidFill>
                        </a:rPr>
                        <a:t> (</a:t>
                      </a:r>
                      <a:r>
                        <a:rPr lang="pt-PT" sz="900" u="none" strike="noStrike" noProof="0" err="1">
                          <a:solidFill>
                            <a:srgbClr val="000000"/>
                          </a:solidFill>
                        </a:rPr>
                        <a:t>Germany</a:t>
                      </a:r>
                      <a:r>
                        <a:rPr lang="pt-PT" sz="900" u="none" strike="noStrike" noProof="0">
                          <a:solidFill>
                            <a:srgbClr val="000000"/>
                          </a:solidFill>
                        </a:rPr>
                        <a:t>)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06889062"/>
                  </a:ext>
                </a:extLst>
              </a:tr>
            </a:tbl>
          </a:graphicData>
        </a:graphic>
      </p:graphicFrame>
      <p:pic>
        <p:nvPicPr>
          <p:cNvPr id="6" name="Imagem 5" descr="Ein Bild, das Person, Kleidung, Formelle Kleidung, Menschliches Gesicht enthält.&#10;&#10;Beschreibung automatisch generiert.">
            <a:extLst>
              <a:ext uri="{FF2B5EF4-FFF2-40B4-BE49-F238E27FC236}">
                <a16:creationId xmlns:a16="http://schemas.microsoft.com/office/drawing/2014/main" id="{956DE760-0E5C-3326-4F2F-6733174B652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901" r="4901"/>
          <a:stretch/>
        </p:blipFill>
        <p:spPr>
          <a:xfrm>
            <a:off x="1110596" y="1046091"/>
            <a:ext cx="1715468" cy="1525839"/>
          </a:xfrm>
          <a:prstGeom prst="rect">
            <a:avLst/>
          </a:prstGeom>
        </p:spPr>
      </p:pic>
      <p:pic>
        <p:nvPicPr>
          <p:cNvPr id="7" name="Imagem 6" descr=" width=">
            <a:extLst>
              <a:ext uri="{FF2B5EF4-FFF2-40B4-BE49-F238E27FC236}">
                <a16:creationId xmlns:a16="http://schemas.microsoft.com/office/drawing/2014/main" id="{17478A9F-1C88-099C-3774-BA4383E85A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2058" t="10341" r="1646" b="29932"/>
          <a:stretch/>
        </p:blipFill>
        <p:spPr>
          <a:xfrm>
            <a:off x="3674182" y="1046091"/>
            <a:ext cx="1718018" cy="1532890"/>
          </a:xfrm>
          <a:prstGeom prst="rect">
            <a:avLst/>
          </a:prstGeom>
        </p:spPr>
      </p:pic>
      <p:pic>
        <p:nvPicPr>
          <p:cNvPr id="8" name="Imagem 7" descr=" width=">
            <a:extLst>
              <a:ext uri="{FF2B5EF4-FFF2-40B4-BE49-F238E27FC236}">
                <a16:creationId xmlns:a16="http://schemas.microsoft.com/office/drawing/2014/main" id="{BDA7FA9B-E0CC-8BC6-14EF-60C637828A9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32" t="7296" r="2642" b="39848"/>
          <a:stretch/>
        </p:blipFill>
        <p:spPr>
          <a:xfrm>
            <a:off x="6284736" y="1059555"/>
            <a:ext cx="1795774" cy="1509430"/>
          </a:xfrm>
          <a:prstGeom prst="rect">
            <a:avLst/>
          </a:prstGeom>
        </p:spPr>
      </p:pic>
      <p:pic>
        <p:nvPicPr>
          <p:cNvPr id="10" name="Imagem 9" descr="Uma imagem com pessoa, vestuário, Cara humana, tecido&#10;&#10;Descrição gerada automaticamente">
            <a:extLst>
              <a:ext uri="{FF2B5EF4-FFF2-40B4-BE49-F238E27FC236}">
                <a16:creationId xmlns:a16="http://schemas.microsoft.com/office/drawing/2014/main" id="{7C0E2A28-12DA-DDAD-FE7D-9174A210F80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889" t="5307" r="6276" b="42618"/>
          <a:stretch/>
        </p:blipFill>
        <p:spPr>
          <a:xfrm>
            <a:off x="1110597" y="2869483"/>
            <a:ext cx="1713538" cy="1523881"/>
          </a:xfrm>
          <a:prstGeom prst="rect">
            <a:avLst/>
          </a:prstGeom>
        </p:spPr>
      </p:pic>
      <p:pic>
        <p:nvPicPr>
          <p:cNvPr id="11" name="Imagem 10" descr=" width=">
            <a:extLst>
              <a:ext uri="{FF2B5EF4-FFF2-40B4-BE49-F238E27FC236}">
                <a16:creationId xmlns:a16="http://schemas.microsoft.com/office/drawing/2014/main" id="{50B1B59A-5A8D-D10C-DF9B-C7B3FBAEFCB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1579" t="5686" r="14737" b="50236"/>
          <a:stretch/>
        </p:blipFill>
        <p:spPr>
          <a:xfrm>
            <a:off x="3674182" y="2847533"/>
            <a:ext cx="1718207" cy="1526202"/>
          </a:xfrm>
          <a:prstGeom prst="rect">
            <a:avLst/>
          </a:prstGeom>
        </p:spPr>
      </p:pic>
      <p:pic>
        <p:nvPicPr>
          <p:cNvPr id="12" name="Imagem 11" descr="Uma imagem com Cara humana, pessoa, vestuário, homem&#10;&#10;Descrição gerada automaticamente">
            <a:extLst>
              <a:ext uri="{FF2B5EF4-FFF2-40B4-BE49-F238E27FC236}">
                <a16:creationId xmlns:a16="http://schemas.microsoft.com/office/drawing/2014/main" id="{C69EE968-BB1F-7DE6-68C5-4E787E3703B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-95" t="-88" r="3047" b="19339"/>
          <a:stretch/>
        </p:blipFill>
        <p:spPr>
          <a:xfrm>
            <a:off x="6282973" y="2844990"/>
            <a:ext cx="1807683" cy="152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592298"/>
      </p:ext>
    </p:extLst>
  </p:cSld>
  <p:clrMapOvr>
    <a:masterClrMapping/>
  </p:clrMapOvr>
  <p:transition spd="med"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58AE2-DC58-0827-A94D-D642024F3C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8D4117FA-C77E-C13C-BB13-3DE7ABBB931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44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408" imgH="408" progId="TCLayout.ActiveDocument.1">
                  <p:embed/>
                </p:oleObj>
              </mc:Choice>
              <mc:Fallback>
                <p:oleObj name="think-cell Folie" r:id="rId5" imgW="408" imgH="408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8D4117FA-C77E-C13C-BB13-3DE7ABBB93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4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ktangel 6" hidden="1">
            <a:extLst>
              <a:ext uri="{FF2B5EF4-FFF2-40B4-BE49-F238E27FC236}">
                <a16:creationId xmlns:a16="http://schemas.microsoft.com/office/drawing/2014/main" id="{543379B5-0897-0D9C-1386-EB4EB9097E30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143000" y="0"/>
            <a:ext cx="119063" cy="11906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endParaRPr lang="en-GB" sz="1800" b="1">
              <a:latin typeface="Calibri Vet"/>
              <a:sym typeface="Calibri Vet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1B2F93-43F7-32AE-0425-CB6C60529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946" y="283678"/>
            <a:ext cx="7500019" cy="567723"/>
          </a:xfrm>
        </p:spPr>
        <p:txBody>
          <a:bodyPr vert="horz">
            <a:normAutofit/>
          </a:bodyPr>
          <a:lstStyle/>
          <a:p>
            <a:r>
              <a:rPr lang="en-US" sz="2175">
                <a:latin typeface="Calibri"/>
                <a:cs typeface="Calibri"/>
              </a:rPr>
              <a:t>Decisions</a:t>
            </a:r>
            <a:br>
              <a:rPr lang="en-US" sz="1350" b="0">
                <a:latin typeface="Calibri"/>
                <a:cs typeface="Calibri"/>
              </a:rPr>
            </a:br>
            <a:endParaRPr lang="en-US" sz="1350" b="0">
              <a:latin typeface="Calibri"/>
              <a:cs typeface="Calibri"/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F673FDC7-229A-5297-516D-5C927348D9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3</a:t>
            </a:fld>
            <a:endParaRPr lang="nl-NL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8E8F35F1-15BB-AC5B-2DF6-097AF6EC78E7}"/>
              </a:ext>
            </a:extLst>
          </p:cNvPr>
          <p:cNvGraphicFramePr>
            <a:graphicFrameLocks noGrp="1"/>
          </p:cNvGraphicFramePr>
          <p:nvPr/>
        </p:nvGraphicFramePr>
        <p:xfrm>
          <a:off x="288892" y="962949"/>
          <a:ext cx="8472044" cy="202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3475545319"/>
                    </a:ext>
                  </a:extLst>
                </a:gridCol>
                <a:gridCol w="5891511">
                  <a:extLst>
                    <a:ext uri="{9D8B030D-6E8A-4147-A177-3AD203B41FA5}">
                      <a16:colId xmlns:a16="http://schemas.microsoft.com/office/drawing/2014/main" val="657285432"/>
                    </a:ext>
                  </a:extLst>
                </a:gridCol>
                <a:gridCol w="1132733">
                  <a:extLst>
                    <a:ext uri="{9D8B030D-6E8A-4147-A177-3AD203B41FA5}">
                      <a16:colId xmlns:a16="http://schemas.microsoft.com/office/drawing/2014/main" val="3113283850"/>
                    </a:ext>
                  </a:extLst>
                </a:gridCol>
              </a:tblGrid>
              <a:tr h="43434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Working Plan 2025</a:t>
                      </a: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Proposal for tasks year end 2024 and 2025</a:t>
                      </a: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Agree: Yes / No</a:t>
                      </a:r>
                      <a:endParaRPr lang="en-GB" sz="1200" b="0" i="0" u="none" strike="noStrike" noProof="0">
                        <a:solidFill>
                          <a:srgbClr val="0B3D53"/>
                        </a:solidFill>
                        <a:latin typeface="Calibri"/>
                      </a:endParaRPr>
                    </a:p>
                    <a:p>
                      <a:pPr marL="0" lvl="0" indent="0">
                        <a:buNone/>
                      </a:pPr>
                      <a:endParaRPr lang="en-GB" sz="1200" b="0" i="0" u="none" strike="noStrike" noProof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5370356"/>
                  </a:ext>
                </a:extLst>
              </a:tr>
              <a:tr h="35977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Focus Topics 2025</a:t>
                      </a: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Proposal for focus topics and measures 2025</a:t>
                      </a:r>
                      <a:endParaRPr lang="en-GB" sz="1200" b="0" i="0" u="none" strike="noStrike" noProof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Agree: Yes / No</a:t>
                      </a:r>
                      <a:endParaRPr lang="de-DE" sz="1000"/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7093930"/>
                  </a:ext>
                </a:extLst>
              </a:tr>
              <a:tr h="35977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Use of One Pagers</a:t>
                      </a:r>
                      <a:endParaRPr lang="de-DE" sz="1000"/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Proposal for how to make use of One Pagers in our Communication</a:t>
                      </a: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Agree: Yes / No</a:t>
                      </a:r>
                      <a:endParaRPr lang="de-DE" sz="1000"/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8526017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Update of </a:t>
                      </a:r>
                      <a:r>
                        <a:rPr lang="en-US" sz="1200" b="1" noProof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ToR</a:t>
                      </a:r>
                      <a:endParaRPr lang="de-DE" sz="1000"/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200" b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Proposal to update </a:t>
                      </a:r>
                      <a:r>
                        <a:rPr lang="en-GB" sz="1200" b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ToR</a:t>
                      </a:r>
                      <a:r>
                        <a:rPr lang="en-GB" sz="1200" b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for Communication Panel after learnings in 2024 and update of Strategic Plan 2024 - 2026</a:t>
                      </a: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200" b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Agree: </a:t>
                      </a: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Yes / No</a:t>
                      </a:r>
                      <a:endParaRPr lang="en-GB" sz="1200" b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180151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Communication Governance</a:t>
                      </a: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200" b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Reminder of standards and governance of AAE communications</a:t>
                      </a: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Acknowledged</a:t>
                      </a:r>
                      <a:endParaRPr lang="en-GB" sz="1200" b="0" i="0" u="none" strike="noStrike" noProof="0" err="1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700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1626999"/>
      </p:ext>
    </p:extLst>
  </p:cSld>
  <p:clrMapOvr>
    <a:masterClrMapping/>
  </p:clrMapOvr>
  <p:transition spd="med"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58AE2-DC58-0827-A94D-D642024F3C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8D4117FA-C77E-C13C-BB13-3DE7ABBB931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44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408" imgH="408" progId="TCLayout.ActiveDocument.1">
                  <p:embed/>
                </p:oleObj>
              </mc:Choice>
              <mc:Fallback>
                <p:oleObj name="think-cell Folie" r:id="rId5" imgW="408" imgH="408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8D4117FA-C77E-C13C-BB13-3DE7ABBB93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4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ktangel 6" hidden="1">
            <a:extLst>
              <a:ext uri="{FF2B5EF4-FFF2-40B4-BE49-F238E27FC236}">
                <a16:creationId xmlns:a16="http://schemas.microsoft.com/office/drawing/2014/main" id="{543379B5-0897-0D9C-1386-EB4EB9097E30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143000" y="0"/>
            <a:ext cx="119063" cy="11906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endParaRPr lang="en-GB" sz="1800" b="1">
              <a:latin typeface="Calibri Vet"/>
              <a:sym typeface="Calibri Vet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1B2F93-43F7-32AE-0425-CB6C60529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946" y="283678"/>
            <a:ext cx="7500019" cy="567723"/>
          </a:xfrm>
        </p:spPr>
        <p:txBody>
          <a:bodyPr vert="horz">
            <a:normAutofit/>
          </a:bodyPr>
          <a:lstStyle/>
          <a:p>
            <a:r>
              <a:rPr lang="en-US" sz="2175">
                <a:latin typeface="Calibri"/>
                <a:cs typeface="Calibri"/>
              </a:rPr>
              <a:t>Update on Communication Strategy and Working Plan</a:t>
            </a:r>
            <a:br>
              <a:rPr lang="en-US" sz="2175">
                <a:latin typeface="Calibri"/>
                <a:cs typeface="Calibri"/>
              </a:rPr>
            </a:br>
            <a:r>
              <a:rPr lang="en-US" sz="1350" b="0">
                <a:latin typeface="Calibri"/>
                <a:cs typeface="Calibri"/>
              </a:rPr>
              <a:t>Messages need to be fitting for target group and have a clear purpose / target what we want to achieve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F673FDC7-229A-5297-516D-5C927348D9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4</a:t>
            </a:fld>
            <a:endParaRPr lang="nl-NL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8E8F35F1-15BB-AC5B-2DF6-097AF6EC78E7}"/>
              </a:ext>
            </a:extLst>
          </p:cNvPr>
          <p:cNvGraphicFramePr>
            <a:graphicFrameLocks noGrp="1"/>
          </p:cNvGraphicFramePr>
          <p:nvPr/>
        </p:nvGraphicFramePr>
        <p:xfrm>
          <a:off x="288892" y="962949"/>
          <a:ext cx="8605395" cy="34752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9764">
                  <a:extLst>
                    <a:ext uri="{9D8B030D-6E8A-4147-A177-3AD203B41FA5}">
                      <a16:colId xmlns:a16="http://schemas.microsoft.com/office/drawing/2014/main" val="3475545319"/>
                    </a:ext>
                  </a:extLst>
                </a:gridCol>
                <a:gridCol w="5780476">
                  <a:extLst>
                    <a:ext uri="{9D8B030D-6E8A-4147-A177-3AD203B41FA5}">
                      <a16:colId xmlns:a16="http://schemas.microsoft.com/office/drawing/2014/main" val="657285432"/>
                    </a:ext>
                  </a:extLst>
                </a:gridCol>
                <a:gridCol w="1445155">
                  <a:extLst>
                    <a:ext uri="{9D8B030D-6E8A-4147-A177-3AD203B41FA5}">
                      <a16:colId xmlns:a16="http://schemas.microsoft.com/office/drawing/2014/main" val="3113283850"/>
                    </a:ext>
                  </a:extLst>
                </a:gridCol>
              </a:tblGrid>
              <a:tr h="38862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 noProof="0">
                          <a:solidFill>
                            <a:srgbClr val="0B3D53"/>
                          </a:solidFill>
                          <a:latin typeface="Verdana"/>
                        </a:rPr>
                        <a:t>Strategy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r>
                        <a:rPr lang="en-GB" sz="1100" u="none" strike="noStrike" noProof="0">
                          <a:solidFill>
                            <a:srgbClr val="0B3D53"/>
                          </a:solidFill>
                          <a:latin typeface="Verdana"/>
                        </a:rPr>
                        <a:t>Review how to adapt Communication Strategy for updated Strategic Objective</a:t>
                      </a:r>
                      <a:br>
                        <a:rPr lang="en-GB" sz="1100" u="none" strike="noStrike" noProof="0">
                          <a:solidFill>
                            <a:srgbClr val="0B3D53"/>
                          </a:solidFill>
                          <a:latin typeface="Verdana"/>
                        </a:rPr>
                      </a:br>
                      <a:r>
                        <a:rPr lang="en-GB" sz="1100" u="none" strike="noStrike" noProof="0">
                          <a:solidFill>
                            <a:srgbClr val="0B3D53"/>
                          </a:solidFill>
                          <a:latin typeface="Verdana"/>
                        </a:rPr>
                        <a:t>What are the focus topics we need to prepare? (Decision next slide)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r>
                        <a:rPr lang="en-GB" sz="1100" u="none" strike="noStrike" noProof="0">
                          <a:solidFill>
                            <a:srgbClr val="0B3D53"/>
                          </a:solidFill>
                          <a:latin typeface="Verdana"/>
                        </a:rPr>
                        <a:t>End of February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50510852"/>
                  </a:ext>
                </a:extLst>
              </a:tr>
              <a:tr h="35977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1100" noProof="0">
                        <a:solidFill>
                          <a:srgbClr val="0B3D53"/>
                        </a:solidFill>
                        <a:latin typeface="Verdana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en-GB" sz="1100" u="none" strike="noStrike" noProof="0">
                        <a:solidFill>
                          <a:srgbClr val="0B3D53"/>
                        </a:solidFill>
                        <a:latin typeface="Verdana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100" u="none" strike="noStrike" noProof="0">
                        <a:solidFill>
                          <a:srgbClr val="0B3D53"/>
                        </a:solidFill>
                        <a:latin typeface="Verdana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3575279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 noProof="0">
                          <a:solidFill>
                            <a:srgbClr val="0B3D53"/>
                          </a:solidFill>
                          <a:latin typeface="Verdana"/>
                        </a:rPr>
                        <a:t>Channels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r>
                        <a:rPr lang="en-GB" sz="1100" u="none" strike="noStrike" noProof="0">
                          <a:solidFill>
                            <a:srgbClr val="0B3D53"/>
                          </a:solidFill>
                          <a:latin typeface="Verdana"/>
                        </a:rPr>
                        <a:t>Review channels associated for our messages we want to send</a:t>
                      </a:r>
                      <a:endParaRPr lang="de-DE" sz="1100">
                        <a:solidFill>
                          <a:srgbClr val="0B3D53"/>
                        </a:solidFill>
                        <a:latin typeface="Verdana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en-GB" sz="1100" u="none" strike="noStrike" noProof="0">
                          <a:solidFill>
                            <a:srgbClr val="0B3D53"/>
                          </a:solidFill>
                          <a:latin typeface="Verdana"/>
                        </a:rPr>
                        <a:t>Decide, if we want to add podcasts as an additional channel after having tested it with three podcasts produced by the AI-DS WG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u="none" strike="noStrike" noProof="0">
                          <a:solidFill>
                            <a:srgbClr val="0B3D53"/>
                          </a:solidFill>
                          <a:latin typeface="Verdana"/>
                        </a:rPr>
                        <a:t>End of June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33463577"/>
                  </a:ext>
                </a:extLst>
              </a:tr>
              <a:tr h="35977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1100" noProof="0">
                        <a:solidFill>
                          <a:srgbClr val="0B3D53"/>
                        </a:solidFill>
                        <a:latin typeface="Verdana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 sz="1100">
                        <a:solidFill>
                          <a:srgbClr val="0B3D53"/>
                        </a:solidFill>
                        <a:latin typeface="Verdana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 sz="1100">
                        <a:solidFill>
                          <a:srgbClr val="0B3D53"/>
                        </a:solidFill>
                        <a:latin typeface="Verdana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3994093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 noProof="0">
                          <a:solidFill>
                            <a:srgbClr val="0B3D53"/>
                          </a:solidFill>
                          <a:latin typeface="Verdana"/>
                        </a:rPr>
                        <a:t>Message</a:t>
                      </a:r>
                      <a:br>
                        <a:rPr lang="en-US" sz="1100" b="1" noProof="0">
                          <a:solidFill>
                            <a:srgbClr val="0B3D53"/>
                          </a:solidFill>
                          <a:latin typeface="Verdana"/>
                        </a:rPr>
                      </a:br>
                      <a:r>
                        <a:rPr lang="en-US" sz="1100" b="1" noProof="0">
                          <a:solidFill>
                            <a:srgbClr val="0B3D53"/>
                          </a:solidFill>
                          <a:latin typeface="Verdana"/>
                        </a:rPr>
                        <a:t>Management</a:t>
                      </a:r>
                      <a:endParaRPr lang="de-DE" sz="1100" b="1">
                        <a:solidFill>
                          <a:srgbClr val="0B3D53"/>
                        </a:solidFill>
                        <a:latin typeface="Verdana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100">
                          <a:solidFill>
                            <a:srgbClr val="0B3D53"/>
                          </a:solidFill>
                          <a:latin typeface="Verdana"/>
                        </a:rPr>
                        <a:t>Decision on the management of focus topics, esp. to prepare and centrally store One-Pagers for our key messages on our focus topics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100">
                          <a:solidFill>
                            <a:srgbClr val="0B3D53"/>
                          </a:solidFill>
                          <a:latin typeface="Verdana"/>
                        </a:rPr>
                        <a:t>End of 2024</a:t>
                      </a:r>
                    </a:p>
                    <a:p>
                      <a:pPr lvl="0">
                        <a:buNone/>
                      </a:pPr>
                      <a:endParaRPr lang="en-GB" sz="1100">
                        <a:solidFill>
                          <a:srgbClr val="0B3D53"/>
                        </a:solidFill>
                        <a:latin typeface="Verdana"/>
                      </a:endParaRPr>
                    </a:p>
                    <a:p>
                      <a:pPr lvl="0">
                        <a:buNone/>
                      </a:pPr>
                      <a:endParaRPr lang="en-GB" sz="1100">
                        <a:solidFill>
                          <a:srgbClr val="0B3D53"/>
                        </a:solidFill>
                        <a:latin typeface="Verdana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940792844"/>
                  </a:ext>
                </a:extLst>
              </a:tr>
              <a:tr h="30207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1100" b="1" noProof="0">
                        <a:solidFill>
                          <a:srgbClr val="0B3D53"/>
                        </a:solidFill>
                        <a:latin typeface="Verdana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 sz="1100">
                        <a:solidFill>
                          <a:srgbClr val="0B3D53"/>
                        </a:solidFill>
                        <a:latin typeface="Verdana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 sz="1100">
                        <a:solidFill>
                          <a:srgbClr val="0B3D53"/>
                        </a:solidFill>
                        <a:latin typeface="Verdana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45977872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 noProof="0">
                          <a:solidFill>
                            <a:srgbClr val="0B3D53"/>
                          </a:solidFill>
                          <a:latin typeface="Verdana"/>
                        </a:rPr>
                        <a:t>Communication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100" b="0" i="0" u="none" strike="noStrike" noProof="0">
                          <a:solidFill>
                            <a:srgbClr val="0B3D53"/>
                          </a:solidFill>
                          <a:latin typeface="Verdana"/>
                        </a:rPr>
                        <a:t>Generate messages based on existing material</a:t>
                      </a:r>
                    </a:p>
                    <a:p>
                      <a:pPr lvl="0">
                        <a:buNone/>
                      </a:pPr>
                      <a:r>
                        <a:rPr lang="en-GB" sz="1100" b="0" i="0" u="none" strike="noStrike" noProof="0">
                          <a:solidFill>
                            <a:srgbClr val="0B3D53"/>
                          </a:solidFill>
                          <a:latin typeface="Verdana"/>
                        </a:rPr>
                        <a:t>Focus on publications, webinars and positions prepared for consultations</a:t>
                      </a:r>
                      <a:br>
                        <a:rPr lang="en-GB" sz="1100" b="0" i="0" u="none" strike="noStrike" noProof="0">
                          <a:solidFill>
                            <a:srgbClr val="0B3D53"/>
                          </a:solidFill>
                          <a:latin typeface="Verdana"/>
                        </a:rPr>
                      </a:br>
                      <a:endParaRPr lang="en-GB" sz="1100">
                        <a:latin typeface="Verdana"/>
                      </a:endParaRPr>
                    </a:p>
                    <a:p>
                      <a:pPr lvl="0">
                        <a:buNone/>
                      </a:pPr>
                      <a:r>
                        <a:rPr lang="en-GB" sz="1100">
                          <a:solidFill>
                            <a:srgbClr val="0B3D53"/>
                          </a:solidFill>
                          <a:latin typeface="Verdana"/>
                        </a:rPr>
                        <a:t>"Drumbeat" follows frequency of newsletters, events and regular updates on LinkedIn</a:t>
                      </a:r>
                      <a:endParaRPr lang="de-DE" sz="1100">
                        <a:solidFill>
                          <a:srgbClr val="0B3D53"/>
                        </a:solidFill>
                        <a:latin typeface="Verdana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100" u="none" strike="noStrike" noProof="0">
                          <a:solidFill>
                            <a:srgbClr val="0B3D53"/>
                          </a:solidFill>
                          <a:latin typeface="Verdana"/>
                        </a:rPr>
                        <a:t>ongoing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07093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9162584"/>
      </p:ext>
    </p:extLst>
  </p:cSld>
  <p:clrMapOvr>
    <a:masterClrMapping/>
  </p:clrMapOvr>
  <p:transition spd="med"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E7530-3DF6-121D-C3BE-53A31E4906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CF253ABA-CD59-64F0-7553-66990F7091D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44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408" imgH="408" progId="TCLayout.ActiveDocument.1">
                  <p:embed/>
                </p:oleObj>
              </mc:Choice>
              <mc:Fallback>
                <p:oleObj name="think-cell Folie" r:id="rId5" imgW="408" imgH="408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CF253ABA-CD59-64F0-7553-66990F7091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4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ktangel 6" hidden="1">
            <a:extLst>
              <a:ext uri="{FF2B5EF4-FFF2-40B4-BE49-F238E27FC236}">
                <a16:creationId xmlns:a16="http://schemas.microsoft.com/office/drawing/2014/main" id="{E2D5EE8B-4100-F692-AE5D-0AE6292893C2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143000" y="0"/>
            <a:ext cx="119063" cy="11906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endParaRPr lang="en-GB" sz="1800" b="1">
              <a:latin typeface="Calibri Vet"/>
              <a:sym typeface="Calibri Vet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1E0425D-B8C4-6A4F-76B3-BA83F8362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945" y="283678"/>
            <a:ext cx="7153266" cy="567723"/>
          </a:xfrm>
        </p:spPr>
        <p:txBody>
          <a:bodyPr vert="horz">
            <a:normAutofit/>
          </a:bodyPr>
          <a:lstStyle/>
          <a:p>
            <a:r>
              <a:rPr lang="en-US" sz="2175">
                <a:latin typeface="Calibri"/>
                <a:cs typeface="Calibri"/>
              </a:rPr>
              <a:t>GOAL: Proactive Communication to Stakeholders incl. Media</a:t>
            </a:r>
            <a:br>
              <a:rPr lang="en-US" sz="1500" b="0">
                <a:latin typeface="Calibri"/>
                <a:cs typeface="Calibri"/>
              </a:rPr>
            </a:br>
            <a:r>
              <a:rPr lang="en-US" sz="1350" b="0">
                <a:latin typeface="Calibri"/>
                <a:cs typeface="Calibri"/>
              </a:rPr>
              <a:t>AAE Position, Messages and Material need to be prepared in advance – Where should we focus?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DBEEF463-D0A0-0401-9160-CB3C3B1BDC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5</a:t>
            </a:fld>
            <a:endParaRPr lang="nl-NL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84F052EC-7491-D3AC-7D5D-C2D9B4B4D9B0}"/>
              </a:ext>
            </a:extLst>
          </p:cNvPr>
          <p:cNvGraphicFramePr>
            <a:graphicFrameLocks noGrp="1"/>
          </p:cNvGraphicFramePr>
          <p:nvPr/>
        </p:nvGraphicFramePr>
        <p:xfrm>
          <a:off x="288892" y="962949"/>
          <a:ext cx="8227121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5805">
                  <a:extLst>
                    <a:ext uri="{9D8B030D-6E8A-4147-A177-3AD203B41FA5}">
                      <a16:colId xmlns:a16="http://schemas.microsoft.com/office/drawing/2014/main" val="3475545319"/>
                    </a:ext>
                  </a:extLst>
                </a:gridCol>
                <a:gridCol w="6961316">
                  <a:extLst>
                    <a:ext uri="{9D8B030D-6E8A-4147-A177-3AD203B41FA5}">
                      <a16:colId xmlns:a16="http://schemas.microsoft.com/office/drawing/2014/main" val="657285432"/>
                    </a:ext>
                  </a:extLst>
                </a:gridCol>
              </a:tblGrid>
              <a:tr h="1348740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Consumer Protection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200" b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Focus topic for EIOPA, many relevant projects linked to the theme (e.g. Value for Money, IDD and Sustainability, AI and GDPR, Right to be Forgotten etc.)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GB" sz="1200" b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Continue to prepare One-Pagers incl. explicit AAE position for all relevant aspects and stakeholders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GB" sz="1200" b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"Translate" One-Pagers to easy language for proactively positioning AAE in public – facilitating drumbeat and ad hoc messages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GB" sz="1200" b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Potentially organize "Consumer Protection Forum" in 2025/26, similar to "successful "Social Security Forum" in 2023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2543355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AI</a:t>
                      </a: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Focus topic for European Parliament, explicitly build on consultations and publications / podcasts</a:t>
                      </a:r>
                      <a:endParaRPr lang="en-US" sz="1200" b="1" i="0" u="none" strike="noStrike" noProof="0">
                        <a:solidFill>
                          <a:srgbClr val="0B3D53"/>
                        </a:solidFill>
                        <a:latin typeface="Calibri"/>
                      </a:endParaRPr>
                    </a:p>
                    <a:p>
                      <a:pPr marL="285750" lvl="0" indent="-285750">
                        <a:buClr>
                          <a:srgbClr val="0B3D53"/>
                        </a:buClr>
                        <a:buFont typeface="Arial,Sans-Serif"/>
                        <a:buChar char="•"/>
                      </a:pP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"Translate" One-Pager, Blogs and mains messages of Podcasts to easy language for further proactively positioning AAE in public – facilitating drumbeat and ad hoc messages</a:t>
                      </a:r>
                      <a:endParaRPr lang="en-US" sz="1200" b="1" i="0" u="none" strike="noStrike" noProof="0">
                        <a:solidFill>
                          <a:srgbClr val="0B3D53"/>
                        </a:solidFill>
                        <a:latin typeface="Calibri"/>
                      </a:endParaRP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0510852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Solvency II and IORP II</a:t>
                      </a: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Leverage ongoing consultations for preparing One-Pagers</a:t>
                      </a:r>
                    </a:p>
                    <a:p>
                      <a:pPr marL="285750" lvl="0" indent="-285750">
                        <a:buClr>
                          <a:srgbClr val="0B3D53"/>
                        </a:buClr>
                        <a:buFont typeface="Arial,Sans-Serif"/>
                        <a:buChar char="•"/>
                      </a:pP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"Translate" One-Pagers to easy language for further proactively positioning AAE in public – facilitating drumbeat and ad hoc messages</a:t>
                      </a:r>
                    </a:p>
                    <a:p>
                      <a:pPr marL="285750" lvl="0" indent="-285750">
                        <a:buClr>
                          <a:srgbClr val="0B3D53"/>
                        </a:buClr>
                        <a:buFont typeface="Arial,Sans-Serif"/>
                        <a:buChar char="•"/>
                      </a:pP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Use announcement on Trilogue discussion on Solvency II for ad hoc messaging</a:t>
                      </a: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294264"/>
                  </a:ext>
                </a:extLst>
              </a:tr>
              <a:tr h="98298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Sustainability</a:t>
                      </a: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Focus topic for European Parliament, leverage on "Own Sustainability" project</a:t>
                      </a:r>
                      <a:endParaRPr lang="en-US" sz="1200" b="0" i="0" u="none" strike="noStrike" noProof="0">
                        <a:solidFill>
                          <a:srgbClr val="0B3D53"/>
                        </a:solidFill>
                        <a:latin typeface="Calibri"/>
                      </a:endParaRP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Prepare One-Pagers incl. explicit AAE position for all relevant aspects</a:t>
                      </a:r>
                      <a:endParaRPr lang="en-US" sz="1200" b="0" i="0" u="none" strike="noStrike" noProof="0">
                        <a:solidFill>
                          <a:srgbClr val="0B3D53"/>
                        </a:solidFill>
                        <a:latin typeface="Calibri"/>
                      </a:endParaRPr>
                    </a:p>
                    <a:p>
                      <a:pPr marL="285750" lvl="0" indent="-285750">
                        <a:buClr>
                          <a:srgbClr val="0B3D53"/>
                        </a:buClr>
                        <a:buFont typeface="Arial"/>
                        <a:buChar char="•"/>
                      </a:pP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"Translate" One-Pagers to easy language for further proactively positioning AAE </a:t>
                      </a:r>
                      <a:br>
                        <a:rPr lang="en-GB" sz="1200" b="0" i="0" u="none" strike="noStrike" noProof="0">
                          <a:solidFill>
                            <a:srgbClr val="0B3D53"/>
                          </a:solidFill>
                          <a:latin typeface="Calibri"/>
                        </a:rPr>
                      </a:b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in public – facilitating drumbeat and ad hoc messages</a:t>
                      </a:r>
                      <a:endParaRPr lang="en-US" sz="1200" b="0" i="0" u="none" strike="noStrike" noProof="0">
                        <a:solidFill>
                          <a:srgbClr val="0B3D53"/>
                        </a:solidFill>
                        <a:latin typeface="Calibri"/>
                      </a:endParaRPr>
                    </a:p>
                    <a:p>
                      <a:pPr marL="285750" lvl="0" indent="-285750">
                        <a:buClr>
                          <a:srgbClr val="0B3D53"/>
                        </a:buClr>
                        <a:buFont typeface="Arial"/>
                        <a:buChar char="•"/>
                      </a:pPr>
                      <a:r>
                        <a:rPr lang="en-GB" sz="1200" b="0" i="0" u="none" strike="noStrike" noProof="0">
                          <a:solidFill>
                            <a:schemeClr val="tx1"/>
                          </a:solidFill>
                          <a:latin typeface="Calibri"/>
                        </a:rPr>
                        <a:t>Potentially organize "Sustainability  Forum" 2025/26 </a:t>
                      </a:r>
                    </a:p>
                  </a:txBody>
                  <a:tcPr marL="68580" marR="68580" marT="34290" marB="3429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4635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2150843"/>
      </p:ext>
    </p:extLst>
  </p:cSld>
  <p:clrMapOvr>
    <a:masterClrMapping/>
  </p:clrMapOvr>
  <p:transition spd="med">
    <p:pull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I_TC8MEZhrvrEXep5t0U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I_TC8MEZhrvrEXep5t0U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I_TC8MEZhrvrEXep5t0Ug"/>
</p:tagLst>
</file>

<file path=ppt/theme/theme1.xml><?xml version="1.0" encoding="utf-8"?>
<a:theme xmlns:a="http://schemas.openxmlformats.org/drawingml/2006/main" name="Diamodel AAE">
  <a:themeElements>
    <a:clrScheme name="Aangepast 30">
      <a:dk1>
        <a:srgbClr val="183C6C"/>
      </a:dk1>
      <a:lt1>
        <a:srgbClr val="FFFFFF"/>
      </a:lt1>
      <a:dk2>
        <a:srgbClr val="163C6C"/>
      </a:dk2>
      <a:lt2>
        <a:srgbClr val="F1F8FC"/>
      </a:lt2>
      <a:accent1>
        <a:srgbClr val="007BBD"/>
      </a:accent1>
      <a:accent2>
        <a:srgbClr val="751428"/>
      </a:accent2>
      <a:accent3>
        <a:srgbClr val="A2BE19"/>
      </a:accent3>
      <a:accent4>
        <a:srgbClr val="D6BC00"/>
      </a:accent4>
      <a:accent5>
        <a:srgbClr val="1C3B6A"/>
      </a:accent5>
      <a:accent6>
        <a:srgbClr val="D88447"/>
      </a:accent6>
      <a:hlink>
        <a:srgbClr val="007BBD"/>
      </a:hlink>
      <a:folHlink>
        <a:srgbClr val="1B3C6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HN-pp-template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2">
        <a:dk1>
          <a:srgbClr val="0E4133"/>
        </a:dk1>
        <a:lt1>
          <a:srgbClr val="FFFFFF"/>
        </a:lt1>
        <a:dk2>
          <a:srgbClr val="93B82B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3">
        <a:dk1>
          <a:srgbClr val="0E4133"/>
        </a:dk1>
        <a:lt1>
          <a:srgbClr val="FFFFFF"/>
        </a:lt1>
        <a:dk2>
          <a:srgbClr val="D06000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DB2C720E001E4CBCF10CB5F4718561" ma:contentTypeVersion="13" ma:contentTypeDescription="Create a new document." ma:contentTypeScope="" ma:versionID="6065e7433a3055c1e0f67de4a29c76fa">
  <xsd:schema xmlns:xsd="http://www.w3.org/2001/XMLSchema" xmlns:xs="http://www.w3.org/2001/XMLSchema" xmlns:p="http://schemas.microsoft.com/office/2006/metadata/properties" xmlns:ns2="d1b219bd-0858-42d5-8179-dc726c7e67e1" xmlns:ns3="d0ab119d-6f1b-40d3-86f6-aa5ff4030272" targetNamespace="http://schemas.microsoft.com/office/2006/metadata/properties" ma:root="true" ma:fieldsID="f18164e22c62373d3ed5a78c7c62997f" ns2:_="" ns3:_="">
    <xsd:import namespace="d1b219bd-0858-42d5-8179-dc726c7e67e1"/>
    <xsd:import namespace="d0ab119d-6f1b-40d3-86f6-aa5ff403027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b219bd-0858-42d5-8179-dc726c7e67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055f5266-3555-4728-8403-0e4d19484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ab119d-6f1b-40d3-86f6-aa5ff4030272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ed15088f-72e0-4293-bb74-e259a114f8f1}" ma:internalName="TaxCatchAll" ma:showField="CatchAllData" ma:web="d0ab119d-6f1b-40d3-86f6-aa5ff40302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0ab119d-6f1b-40d3-86f6-aa5ff4030272" xsi:nil="true"/>
    <lcf76f155ced4ddcb4097134ff3c332f xmlns="d1b219bd-0858-42d5-8179-dc726c7e67e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0C4824-075E-40D2-8102-67E12E0730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1b219bd-0858-42d5-8179-dc726c7e67e1"/>
    <ds:schemaRef ds:uri="d0ab119d-6f1b-40d3-86f6-aa5ff40302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194E304-762C-4209-939A-69D8A9DE1D21}">
  <ds:schemaRefs>
    <ds:schemaRef ds:uri="http://schemas.microsoft.com/office/2006/metadata/properties"/>
    <ds:schemaRef ds:uri="http://schemas.microsoft.com/office/infopath/2007/PartnerControls"/>
    <ds:schemaRef ds:uri="d0ab119d-6f1b-40d3-86f6-aa5ff4030272"/>
    <ds:schemaRef ds:uri="d1b219bd-0858-42d5-8179-dc726c7e67e1"/>
  </ds:schemaRefs>
</ds:datastoreItem>
</file>

<file path=customXml/itemProps3.xml><?xml version="1.0" encoding="utf-8"?>
<ds:datastoreItem xmlns:ds="http://schemas.openxmlformats.org/officeDocument/2006/customXml" ds:itemID="{42BE5178-EBFA-4EE2-88DD-23C97E4452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1264</TotalTime>
  <Words>563</Words>
  <Application>Microsoft Office PowerPoint</Application>
  <PresentationFormat>On-screen Show (16:9)</PresentationFormat>
  <Paragraphs>79</Paragraphs>
  <Slides>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9" baseType="lpstr">
      <vt:lpstr>Amerigo BT</vt:lpstr>
      <vt:lpstr>Arial</vt:lpstr>
      <vt:lpstr>Arial Bold</vt:lpstr>
      <vt:lpstr>Arial Regular</vt:lpstr>
      <vt:lpstr>Arial,Sans-Serif</vt:lpstr>
      <vt:lpstr>Calibri</vt:lpstr>
      <vt:lpstr>Calibri Normaal</vt:lpstr>
      <vt:lpstr>Calibri Vet</vt:lpstr>
      <vt:lpstr>Courier New</vt:lpstr>
      <vt:lpstr>Times</vt:lpstr>
      <vt:lpstr>Trebuchet MS</vt:lpstr>
      <vt:lpstr>Verdana</vt:lpstr>
      <vt:lpstr>Diamodel AAE</vt:lpstr>
      <vt:lpstr>think-cell Folie</vt:lpstr>
      <vt:lpstr>Update from the Communication Panel 2025</vt:lpstr>
      <vt:lpstr>Who are we</vt:lpstr>
      <vt:lpstr>Decisions </vt:lpstr>
      <vt:lpstr>Update on Communication Strategy and Working Plan Messages need to be fitting for target group and have a clear purpose / target what we want to achieve</vt:lpstr>
      <vt:lpstr>GOAL: Proactive Communication to Stakeholders incl. Media AAE Position, Messages and Material need to be prepared in advance – Where should we focus?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Linda van den Akker</dc:creator>
  <cp:keywords/>
  <dc:description/>
  <cp:lastModifiedBy>Monique Schuilenburg</cp:lastModifiedBy>
  <cp:revision>147</cp:revision>
  <dcterms:created xsi:type="dcterms:W3CDTF">2017-04-07T11:37:20Z</dcterms:created>
  <dcterms:modified xsi:type="dcterms:W3CDTF">2024-11-13T15:25:10Z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0x01010030DB2C720E001E4CBCF10CB5F4718561</vt:lpwstr>
  </property>
  <property fmtid="{D5CDD505-2E9C-101B-9397-08002B2CF9AE}" pid="3" name="MediaServiceImageTags">
    <vt:lpwstr/>
  </property>
</Properties>
</file>